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bin" ContentType="application/vnd.openxmlformats-officedocument.oleObject"/>
  <Default Extension="wav" ContentType="audio/x-wav"/>
  <Default Extension="png" ContentType="image/png"/>
  <Default Extension="wmf" ContentType="image/x-wmf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9" r:id="rId3"/>
  </p:sldMasterIdLst>
  <p:notesMasterIdLst>
    <p:notesMasterId r:id="rId33"/>
  </p:notesMasterIdLst>
  <p:sldIdLst>
    <p:sldId id="256" r:id="rId4"/>
    <p:sldId id="258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73" r:id="rId17"/>
    <p:sldId id="274" r:id="rId18"/>
    <p:sldId id="275" r:id="rId19"/>
    <p:sldId id="276" r:id="rId20"/>
    <p:sldId id="277" r:id="rId21"/>
    <p:sldId id="278" r:id="rId22"/>
    <p:sldId id="279" r:id="rId23"/>
    <p:sldId id="280" r:id="rId24"/>
    <p:sldId id="281" r:id="rId25"/>
    <p:sldId id="282" r:id="rId26"/>
    <p:sldId id="283" r:id="rId27"/>
    <p:sldId id="284" r:id="rId28"/>
    <p:sldId id="285" r:id="rId29"/>
    <p:sldId id="286" r:id="rId30"/>
    <p:sldId id="287" r:id="rId31"/>
    <p:sldId id="288" r:id="rId32"/>
    <p:sldId id="289" r:id="rId34"/>
    <p:sldId id="290" r:id="rId35"/>
    <p:sldId id="291" r:id="rId36"/>
    <p:sldId id="292" r:id="rId37"/>
    <p:sldId id="293" r:id="rId38"/>
    <p:sldId id="294" r:id="rId39"/>
    <p:sldId id="295" r:id="rId40"/>
    <p:sldId id="296" r:id="rId41"/>
  </p:sldIdLst>
  <p:sldSz cx="9144000" cy="6858000" type="screen4x3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4" Type="http://schemas.openxmlformats.org/officeDocument/2006/relationships/tableStyles" Target="tableStyles.xml"/><Relationship Id="rId43" Type="http://schemas.openxmlformats.org/officeDocument/2006/relationships/viewProps" Target="viewProps.xml"/><Relationship Id="rId42" Type="http://schemas.openxmlformats.org/officeDocument/2006/relationships/presProps" Target="presProps.xml"/><Relationship Id="rId41" Type="http://schemas.openxmlformats.org/officeDocument/2006/relationships/slide" Target="slides/slide37.xml"/><Relationship Id="rId40" Type="http://schemas.openxmlformats.org/officeDocument/2006/relationships/slide" Target="slides/slide36.xml"/><Relationship Id="rId4" Type="http://schemas.openxmlformats.org/officeDocument/2006/relationships/slide" Target="slides/slide1.xml"/><Relationship Id="rId39" Type="http://schemas.openxmlformats.org/officeDocument/2006/relationships/slide" Target="slides/slide35.xml"/><Relationship Id="rId38" Type="http://schemas.openxmlformats.org/officeDocument/2006/relationships/slide" Target="slides/slide34.xml"/><Relationship Id="rId37" Type="http://schemas.openxmlformats.org/officeDocument/2006/relationships/slide" Target="slides/slide33.xml"/><Relationship Id="rId36" Type="http://schemas.openxmlformats.org/officeDocument/2006/relationships/slide" Target="slides/slide32.xml"/><Relationship Id="rId35" Type="http://schemas.openxmlformats.org/officeDocument/2006/relationships/slide" Target="slides/slide31.xml"/><Relationship Id="rId34" Type="http://schemas.openxmlformats.org/officeDocument/2006/relationships/slide" Target="slides/slide30.xml"/><Relationship Id="rId33" Type="http://schemas.openxmlformats.org/officeDocument/2006/relationships/notesMaster" Target="notesMasters/notesMaster1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3.wmf"/><Relationship Id="rId2" Type="http://schemas.openxmlformats.org/officeDocument/2006/relationships/image" Target="../media/image12.wmf"/><Relationship Id="rId1" Type="http://schemas.openxmlformats.org/officeDocument/2006/relationships/image" Target="../media/image11.w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23.wmf"/><Relationship Id="rId1" Type="http://schemas.openxmlformats.org/officeDocument/2006/relationships/image" Target="../media/image22.w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25.wmf"/><Relationship Id="rId1" Type="http://schemas.openxmlformats.org/officeDocument/2006/relationships/image" Target="../media/image24.w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31.wmf"/><Relationship Id="rId2" Type="http://schemas.openxmlformats.org/officeDocument/2006/relationships/image" Target="../media/image30.wmf"/><Relationship Id="rId1" Type="http://schemas.openxmlformats.org/officeDocument/2006/relationships/image" Target="../media/image29.w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32.w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33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1584" y="1279287"/>
            <a:ext cx="6140577" cy="34540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0375" y="4925254"/>
            <a:ext cx="5682996" cy="402975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5841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35842" name="文本占位符 2"/>
          <p:cNvSpPr/>
          <p:nvPr>
            <p:ph type="body"/>
          </p:nvPr>
        </p:nvSpPr>
        <p:spPr/>
        <p:txBody>
          <a:bodyPr wrap="square" lIns="91440" tIns="45720" rIns="91440" bIns="45720" anchor="t"/>
          <a:p>
            <a:pPr lvl="0"/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28650" y="365125"/>
            <a:ext cx="78867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8650" y="1825625"/>
            <a:ext cx="78867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8650" y="1825625"/>
            <a:ext cx="78867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28650" y="365125"/>
            <a:ext cx="78867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image" Target="../media/image3.png"/><Relationship Id="rId12" Type="http://schemas.openxmlformats.org/officeDocument/2006/relationships/image" Target="../media/image2.png"/><Relationship Id="rId11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9.xml"/><Relationship Id="rId8" Type="http://schemas.openxmlformats.org/officeDocument/2006/relationships/slideLayout" Target="../slideLayouts/slideLayout18.xml"/><Relationship Id="rId7" Type="http://schemas.openxmlformats.org/officeDocument/2006/relationships/slideLayout" Target="../slideLayouts/slideLayout17.xml"/><Relationship Id="rId6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5.xml"/><Relationship Id="rId4" Type="http://schemas.openxmlformats.org/officeDocument/2006/relationships/slideLayout" Target="../slideLayouts/slideLayout14.xml"/><Relationship Id="rId3" Type="http://schemas.openxmlformats.org/officeDocument/2006/relationships/slideLayout" Target="../slideLayouts/slideLayout13.xml"/><Relationship Id="rId2" Type="http://schemas.openxmlformats.org/officeDocument/2006/relationships/slideLayout" Target="../slideLayouts/slideLayout12.xml"/><Relationship Id="rId14" Type="http://schemas.openxmlformats.org/officeDocument/2006/relationships/theme" Target="../theme/theme2.xml"/><Relationship Id="rId13" Type="http://schemas.openxmlformats.org/officeDocument/2006/relationships/image" Target="../media/image3.png"/><Relationship Id="rId12" Type="http://schemas.openxmlformats.org/officeDocument/2006/relationships/image" Target="../media/image2.png"/><Relationship Id="rId11" Type="http://schemas.openxmlformats.org/officeDocument/2006/relationships/image" Target="../media/image1.png"/><Relationship Id="rId1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11"/>
          <a:stretch>
            <a:fillRect/>
          </a:stretch>
        </p:blipFill>
        <p:spPr>
          <a:xfrm rot="5400000">
            <a:off x="7614285" y="161290"/>
            <a:ext cx="601980" cy="421640"/>
          </a:xfrm>
          <a:prstGeom prst="rect">
            <a:avLst/>
          </a:prstGeom>
          <a:effectLst>
            <a:glow rad="139700">
              <a:schemeClr val="tx1">
                <a:lumMod val="75000"/>
                <a:lumOff val="25000"/>
                <a:alpha val="27000"/>
              </a:schemeClr>
            </a:glow>
            <a:outerShdw dir="5400000" sx="50000" sy="50000" algn="ctr" rotWithShape="0">
              <a:srgbClr val="000000">
                <a:alpha val="43000"/>
              </a:srgbClr>
            </a:outerShdw>
          </a:effectLst>
        </p:spPr>
      </p:pic>
      <p:sp>
        <p:nvSpPr>
          <p:cNvPr id="9" name="矩形 8"/>
          <p:cNvSpPr/>
          <p:nvPr userDrawn="1"/>
        </p:nvSpPr>
        <p:spPr>
          <a:xfrm>
            <a:off x="-10160" y="720725"/>
            <a:ext cx="9159240" cy="112395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8328025" y="71120"/>
            <a:ext cx="601345" cy="581025"/>
          </a:xfrm>
          <a:prstGeom prst="rect">
            <a:avLst/>
          </a:prstGeom>
        </p:spPr>
      </p:pic>
      <p:pic>
        <p:nvPicPr>
          <p:cNvPr id="11" name="图片 10" descr="万向logo-02"/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581660" y="71755"/>
            <a:ext cx="890270" cy="648970"/>
          </a:xfrm>
          <a:prstGeom prst="rect">
            <a:avLst/>
          </a:prstGeom>
        </p:spPr>
      </p:pic>
      <p:sp>
        <p:nvSpPr>
          <p:cNvPr id="12" name="文本框 11"/>
          <p:cNvSpPr txBox="1"/>
          <p:nvPr userDrawn="1"/>
        </p:nvSpPr>
        <p:spPr>
          <a:xfrm>
            <a:off x="5383530" y="263525"/>
            <a:ext cx="2320925" cy="457200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p>
            <a:r>
              <a:rPr lang="zh-CN" altLang="en-US" sz="2400" b="1">
                <a:solidFill>
                  <a:srgbClr val="00B050"/>
                </a:solidFill>
                <a:effectLst/>
                <a:latin typeface="华文新魏" panose="02010800040101010101" pitchFamily="2" charset="-122"/>
                <a:ea typeface="华文新魏" panose="02010800040101010101" pitchFamily="2" charset="-122"/>
              </a:rPr>
              <a:t>《高效课时通》</a:t>
            </a:r>
            <a:endParaRPr lang="zh-CN" altLang="en-US" sz="2400" b="1">
              <a:solidFill>
                <a:srgbClr val="00B050"/>
              </a:solidFill>
              <a:effectLst/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8" name="矩形 7"/>
          <p:cNvSpPr/>
          <p:nvPr userDrawn="1"/>
        </p:nvSpPr>
        <p:spPr>
          <a:xfrm>
            <a:off x="-10795" y="5066665"/>
            <a:ext cx="9166225" cy="112395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 userDrawn="1"/>
        </p:nvSpPr>
        <p:spPr>
          <a:xfrm>
            <a:off x="-10795" y="1757680"/>
            <a:ext cx="9159875" cy="3225165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11"/>
          <a:stretch>
            <a:fillRect/>
          </a:stretch>
        </p:blipFill>
        <p:spPr>
          <a:xfrm rot="5400000">
            <a:off x="7614285" y="161290"/>
            <a:ext cx="601980" cy="421640"/>
          </a:xfrm>
          <a:prstGeom prst="rect">
            <a:avLst/>
          </a:prstGeom>
          <a:effectLst>
            <a:glow rad="139700">
              <a:schemeClr val="tx1">
                <a:lumMod val="75000"/>
                <a:lumOff val="25000"/>
                <a:alpha val="27000"/>
              </a:schemeClr>
            </a:glow>
            <a:outerShdw dir="5400000" sx="50000" sy="50000" algn="ctr" rotWithShape="0">
              <a:srgbClr val="000000">
                <a:alpha val="43000"/>
              </a:srgbClr>
            </a:outerShdw>
          </a:effectLst>
        </p:spPr>
      </p:pic>
      <p:sp>
        <p:nvSpPr>
          <p:cNvPr id="9" name="矩形 8"/>
          <p:cNvSpPr/>
          <p:nvPr userDrawn="1"/>
        </p:nvSpPr>
        <p:spPr>
          <a:xfrm>
            <a:off x="-10795" y="720725"/>
            <a:ext cx="9166225" cy="112395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3" name="图片 12"/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8328025" y="71120"/>
            <a:ext cx="601345" cy="581025"/>
          </a:xfrm>
          <a:prstGeom prst="rect">
            <a:avLst/>
          </a:prstGeom>
        </p:spPr>
      </p:pic>
      <p:pic>
        <p:nvPicPr>
          <p:cNvPr id="14" name="图片 13" descr="万向logo-02"/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581660" y="71755"/>
            <a:ext cx="890270" cy="648970"/>
          </a:xfrm>
          <a:prstGeom prst="rect">
            <a:avLst/>
          </a:prstGeom>
        </p:spPr>
      </p:pic>
      <p:sp>
        <p:nvSpPr>
          <p:cNvPr id="15" name="文本框 14"/>
          <p:cNvSpPr txBox="1"/>
          <p:nvPr userDrawn="1"/>
        </p:nvSpPr>
        <p:spPr>
          <a:xfrm>
            <a:off x="5383530" y="263525"/>
            <a:ext cx="2320925" cy="4572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2400" b="1">
                <a:solidFill>
                  <a:srgbClr val="00B050"/>
                </a:solidFill>
                <a:effectLst/>
                <a:latin typeface="华文新魏" panose="02010800040101010101" pitchFamily="2" charset="-122"/>
                <a:ea typeface="华文新魏" panose="02010800040101010101" pitchFamily="2" charset="-122"/>
              </a:rPr>
              <a:t>《高效课时通》</a:t>
            </a:r>
            <a:endParaRPr lang="zh-CN" altLang="en-US" sz="2400" b="1">
              <a:solidFill>
                <a:srgbClr val="00B050"/>
              </a:solidFill>
              <a:effectLst/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0815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0815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0815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0815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0815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0815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0815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0815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0815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2.vml"/><Relationship Id="rId7" Type="http://schemas.openxmlformats.org/officeDocument/2006/relationships/slideLayout" Target="../slideLayouts/slideLayout17.xml"/><Relationship Id="rId6" Type="http://schemas.openxmlformats.org/officeDocument/2006/relationships/image" Target="../media/image13.wmf"/><Relationship Id="rId5" Type="http://schemas.openxmlformats.org/officeDocument/2006/relationships/oleObject" Target="../embeddings/oleObject4.bin"/><Relationship Id="rId4" Type="http://schemas.openxmlformats.org/officeDocument/2006/relationships/image" Target="../media/image12.wmf"/><Relationship Id="rId3" Type="http://schemas.openxmlformats.org/officeDocument/2006/relationships/oleObject" Target="../embeddings/oleObject3.bin"/><Relationship Id="rId2" Type="http://schemas.openxmlformats.org/officeDocument/2006/relationships/image" Target="../media/image11.wmf"/><Relationship Id="rId1" Type="http://schemas.openxmlformats.org/officeDocument/2006/relationships/oleObject" Target="../embeddings/oleObject2.bin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7.xml"/><Relationship Id="rId8" Type="http://schemas.openxmlformats.org/officeDocument/2006/relationships/image" Target="../media/image17.jpeg"/><Relationship Id="rId7" Type="http://schemas.openxmlformats.org/officeDocument/2006/relationships/hyperlink" Target="http://image.baidu.com/i?ct=503316480&amp;z=464657701&amp;tn=baiduimagedetail&amp;word=&#30005;&#26438;&amp;in=46" TargetMode="External"/><Relationship Id="rId6" Type="http://schemas.openxmlformats.org/officeDocument/2006/relationships/image" Target="../media/image16.jpeg"/><Relationship Id="rId5" Type="http://schemas.openxmlformats.org/officeDocument/2006/relationships/hyperlink" Target="http://image.baidu.com/i?ct=503316480&amp;z=603635202&amp;tn=baiduimagedetail&amp;word=&#27088;&#26641;&amp;in=152" TargetMode="External"/><Relationship Id="rId4" Type="http://schemas.openxmlformats.org/officeDocument/2006/relationships/image" Target="../media/image15.jpeg"/><Relationship Id="rId3" Type="http://schemas.openxmlformats.org/officeDocument/2006/relationships/hyperlink" Target="http://image.baidu.com/i?ct=503316480&amp;z=1021111903&amp;tn=baiduimagedetail&amp;word=&#26472;&#26641;&amp;in=325" TargetMode="External"/><Relationship Id="rId2" Type="http://schemas.openxmlformats.org/officeDocument/2006/relationships/image" Target="../media/image14.jpeg"/><Relationship Id="rId1" Type="http://schemas.openxmlformats.org/officeDocument/2006/relationships/hyperlink" Target="http://image.baidu.com/i?ct=503316480&amp;z=615520100&amp;tn=baiduimagedetail&amp;word=&#26611;&#26641;&amp;in=34" TargetMode="Externa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7.xml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7.xml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7.xml"/><Relationship Id="rId2" Type="http://schemas.openxmlformats.org/officeDocument/2006/relationships/image" Target="../media/image21.wmf"/><Relationship Id="rId1" Type="http://schemas.openxmlformats.org/officeDocument/2006/relationships/image" Target="../media/image20.wmf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4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3.vml"/><Relationship Id="rId5" Type="http://schemas.openxmlformats.org/officeDocument/2006/relationships/slideLayout" Target="../slideLayouts/slideLayout17.xml"/><Relationship Id="rId4" Type="http://schemas.openxmlformats.org/officeDocument/2006/relationships/image" Target="../media/image23.wmf"/><Relationship Id="rId3" Type="http://schemas.openxmlformats.org/officeDocument/2006/relationships/oleObject" Target="../embeddings/oleObject6.bin"/><Relationship Id="rId2" Type="http://schemas.openxmlformats.org/officeDocument/2006/relationships/image" Target="../media/image22.wmf"/><Relationship Id="rId1" Type="http://schemas.openxmlformats.org/officeDocument/2006/relationships/oleObject" Target="../embeddings/oleObject5.bin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7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4.vml"/><Relationship Id="rId5" Type="http://schemas.openxmlformats.org/officeDocument/2006/relationships/slideLayout" Target="../slideLayouts/slideLayout17.xml"/><Relationship Id="rId4" Type="http://schemas.openxmlformats.org/officeDocument/2006/relationships/image" Target="../media/image25.wmf"/><Relationship Id="rId3" Type="http://schemas.openxmlformats.org/officeDocument/2006/relationships/oleObject" Target="../embeddings/oleObject8.bin"/><Relationship Id="rId2" Type="http://schemas.openxmlformats.org/officeDocument/2006/relationships/image" Target="../media/image24.wmf"/><Relationship Id="rId1" Type="http://schemas.openxmlformats.org/officeDocument/2006/relationships/oleObject" Target="../embeddings/oleObject7.bin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7.xml"/><Relationship Id="rId3" Type="http://schemas.openxmlformats.org/officeDocument/2006/relationships/image" Target="../media/image28.GIF"/><Relationship Id="rId2" Type="http://schemas.openxmlformats.org/officeDocument/2006/relationships/image" Target="../media/image27.GIF"/><Relationship Id="rId1" Type="http://schemas.openxmlformats.org/officeDocument/2006/relationships/image" Target="../media/image26.GI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7.xml"/><Relationship Id="rId1" Type="http://schemas.openxmlformats.org/officeDocument/2006/relationships/slide" Target="slide3.xml"/></Relationships>
</file>

<file path=ppt/slides/_rels/slide3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7.xml"/><Relationship Id="rId8" Type="http://schemas.openxmlformats.org/officeDocument/2006/relationships/oleObject" Target="../embeddings/oleObject13.bin"/><Relationship Id="rId7" Type="http://schemas.openxmlformats.org/officeDocument/2006/relationships/oleObject" Target="../embeddings/oleObject12.bin"/><Relationship Id="rId6" Type="http://schemas.openxmlformats.org/officeDocument/2006/relationships/image" Target="../media/image31.wmf"/><Relationship Id="rId5" Type="http://schemas.openxmlformats.org/officeDocument/2006/relationships/oleObject" Target="../embeddings/oleObject11.bin"/><Relationship Id="rId4" Type="http://schemas.openxmlformats.org/officeDocument/2006/relationships/image" Target="../media/image30.wmf"/><Relationship Id="rId3" Type="http://schemas.openxmlformats.org/officeDocument/2006/relationships/oleObject" Target="../embeddings/oleObject10.bin"/><Relationship Id="rId2" Type="http://schemas.openxmlformats.org/officeDocument/2006/relationships/image" Target="../media/image29.wmf"/><Relationship Id="rId10" Type="http://schemas.openxmlformats.org/officeDocument/2006/relationships/vmlDrawing" Target="../drawings/vmlDrawing5.vml"/><Relationship Id="rId1" Type="http://schemas.openxmlformats.org/officeDocument/2006/relationships/oleObject" Target="../embeddings/oleObject9.bin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35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6.vml"/><Relationship Id="rId3" Type="http://schemas.openxmlformats.org/officeDocument/2006/relationships/slideLayout" Target="../slideLayouts/slideLayout17.xml"/><Relationship Id="rId2" Type="http://schemas.openxmlformats.org/officeDocument/2006/relationships/image" Target="../media/image32.wmf"/><Relationship Id="rId1" Type="http://schemas.openxmlformats.org/officeDocument/2006/relationships/oleObject" Target="../embeddings/oleObject14.bin"/></Relationships>
</file>

<file path=ppt/slides/_rels/slide36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7.vml"/><Relationship Id="rId5" Type="http://schemas.openxmlformats.org/officeDocument/2006/relationships/slideLayout" Target="../slideLayouts/slideLayout17.xml"/><Relationship Id="rId4" Type="http://schemas.openxmlformats.org/officeDocument/2006/relationships/image" Target="../media/image34.jpeg"/><Relationship Id="rId3" Type="http://schemas.openxmlformats.org/officeDocument/2006/relationships/audio" Target="../media/audio1.wav"/><Relationship Id="rId2" Type="http://schemas.openxmlformats.org/officeDocument/2006/relationships/image" Target="../media/image33.wmf"/><Relationship Id="rId1" Type="http://schemas.openxmlformats.org/officeDocument/2006/relationships/oleObject" Target="../embeddings/oleObject15.bin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1.vml"/><Relationship Id="rId5" Type="http://schemas.openxmlformats.org/officeDocument/2006/relationships/slideLayout" Target="../slideLayouts/slideLayout17.xml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wmf"/><Relationship Id="rId1" Type="http://schemas.openxmlformats.org/officeDocument/2006/relationships/oleObject" Target="../embeddings/oleObject1.bin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7.xml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1" name="矩形 5121"/>
          <p:cNvSpPr/>
          <p:nvPr/>
        </p:nvSpPr>
        <p:spPr>
          <a:xfrm>
            <a:off x="1619250" y="2027873"/>
            <a:ext cx="5905500" cy="1223962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 indent="0" algn="ctr">
              <a:buClrTx/>
            </a:pPr>
            <a:r>
              <a:rPr lang="zh-CN" altLang="en-US" sz="6000" b="1" dirty="0">
                <a:solidFill>
                  <a:schemeClr val="bg1"/>
                </a:solidFill>
                <a:latin typeface="Arial" panose="020B0604020202020204" pitchFamily="34" charset="0"/>
                <a:ea typeface="华文行楷" panose="02010800040101010101" pitchFamily="2" charset="-122"/>
              </a:rPr>
              <a:t>教学课件</a:t>
            </a:r>
            <a:endParaRPr lang="zh-CN" altLang="en-US" sz="6000" b="1" dirty="0">
              <a:solidFill>
                <a:schemeClr val="bg1"/>
              </a:solidFill>
              <a:latin typeface="Arial" panose="020B0604020202020204" pitchFamily="34" charset="0"/>
              <a:ea typeface="华文行楷" panose="02010800040101010101" pitchFamily="2" charset="-122"/>
            </a:endParaRPr>
          </a:p>
        </p:txBody>
      </p:sp>
      <p:sp>
        <p:nvSpPr>
          <p:cNvPr id="15362" name="文本框 5122"/>
          <p:cNvSpPr txBox="1"/>
          <p:nvPr/>
        </p:nvSpPr>
        <p:spPr>
          <a:xfrm>
            <a:off x="1386523" y="2605405"/>
            <a:ext cx="6370637" cy="21837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 algn="ctr"/>
            <a:endParaRPr lang="en-US" altLang="zh-CN" sz="6000">
              <a:solidFill>
                <a:schemeClr val="bg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lvl="0" indent="0" algn="ctr"/>
            <a:r>
              <a:rPr lang="zh-CN" altLang="en-US" sz="4000" b="1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</a:t>
            </a:r>
            <a:r>
              <a:rPr sz="3600" b="1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数学  七年级上册  </a:t>
            </a:r>
            <a:r>
              <a:rPr lang="zh-CN" sz="3600" b="1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人教版</a:t>
            </a:r>
            <a:endParaRPr lang="zh-CN" sz="3600" b="1">
              <a:solidFill>
                <a:schemeClr val="bg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lvl="0" indent="0" algn="ctr"/>
            <a:endParaRPr lang="zh-CN" altLang="zh-CN" sz="3600" b="1">
              <a:solidFill>
                <a:schemeClr val="bg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1" name="Text Box 2"/>
          <p:cNvSpPr txBox="1"/>
          <p:nvPr/>
        </p:nvSpPr>
        <p:spPr>
          <a:xfrm>
            <a:off x="515938" y="1406525"/>
            <a:ext cx="6534150" cy="5778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marL="342900" indent="-342900"/>
            <a:r>
              <a:rPr lang="en-US" altLang="zh-CN" sz="3200" b="1" dirty="0">
                <a:solidFill>
                  <a:srgbClr val="020202"/>
                </a:solidFill>
                <a:latin typeface="Arial" panose="020B0604020202020204" pitchFamily="34" charset="0"/>
                <a:ea typeface="楷体_GB2312" pitchFamily="49" charset="-122"/>
              </a:rPr>
              <a:t>1</a:t>
            </a:r>
            <a:r>
              <a:rPr lang="zh-CN" altLang="en-US" sz="3200" b="1" dirty="0">
                <a:solidFill>
                  <a:srgbClr val="020202"/>
                </a:solidFill>
                <a:latin typeface="Arial" panose="020B0604020202020204" pitchFamily="34" charset="0"/>
                <a:ea typeface="楷体_GB2312" pitchFamily="49" charset="-122"/>
              </a:rPr>
              <a:t>、观察温度计，体会数、形对应。</a:t>
            </a:r>
            <a:endParaRPr lang="zh-CN" altLang="en-US" sz="3200" b="1" dirty="0">
              <a:solidFill>
                <a:srgbClr val="020202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15362" name="Text Box 6"/>
          <p:cNvSpPr txBox="1"/>
          <p:nvPr/>
        </p:nvSpPr>
        <p:spPr>
          <a:xfrm>
            <a:off x="592138" y="2316163"/>
            <a:ext cx="4322762" cy="13716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020202"/>
                </a:solidFill>
                <a:latin typeface="Arial" panose="020B0604020202020204" pitchFamily="34" charset="0"/>
                <a:ea typeface="楷体_GB2312" pitchFamily="49" charset="-122"/>
              </a:rPr>
              <a:t>学生观察温度计后回答下列问题：</a:t>
            </a:r>
            <a:endParaRPr lang="zh-CN" altLang="en-US" sz="2800" b="1" dirty="0">
              <a:solidFill>
                <a:srgbClr val="020202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grpSp>
        <p:nvGrpSpPr>
          <p:cNvPr id="15363" name="Group 7"/>
          <p:cNvGrpSpPr/>
          <p:nvPr/>
        </p:nvGrpSpPr>
        <p:grpSpPr>
          <a:xfrm>
            <a:off x="5268913" y="2587625"/>
            <a:ext cx="3505200" cy="3668713"/>
            <a:chOff x="3379" y="1696"/>
            <a:chExt cx="2381" cy="2624"/>
          </a:xfrm>
        </p:grpSpPr>
        <p:graphicFrame>
          <p:nvGraphicFramePr>
            <p:cNvPr id="15364" name="Object 8"/>
            <p:cNvGraphicFramePr/>
            <p:nvPr/>
          </p:nvGraphicFramePr>
          <p:xfrm>
            <a:off x="3379" y="1696"/>
            <a:ext cx="707" cy="262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77" name="" r:id="rId1" imgW="1193165" imgH="4166235" progId="Flash.Movie">
                    <p:embed/>
                  </p:oleObj>
                </mc:Choice>
                <mc:Fallback>
                  <p:oleObj name="" r:id="rId1" imgW="1193165" imgH="4166235" progId="Flash.Movie">
                    <p:embed/>
                    <p:pic>
                      <p:nvPicPr>
                        <p:cNvPr id="0" name="图片 3076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3379" y="1696"/>
                          <a:ext cx="707" cy="2624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5365" name="Object 9"/>
            <p:cNvGraphicFramePr/>
            <p:nvPr/>
          </p:nvGraphicFramePr>
          <p:xfrm>
            <a:off x="5053" y="1696"/>
            <a:ext cx="707" cy="262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79" name="" r:id="rId3" imgW="1193165" imgH="4166235" progId="Flash.Movie">
                    <p:embed/>
                  </p:oleObj>
                </mc:Choice>
                <mc:Fallback>
                  <p:oleObj name="" r:id="rId3" imgW="1193165" imgH="4166235" progId="Flash.Movie">
                    <p:embed/>
                    <p:pic>
                      <p:nvPicPr>
                        <p:cNvPr id="0" name="图片 3078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5053" y="1696"/>
                          <a:ext cx="707" cy="2624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5366" name="Object 10"/>
            <p:cNvGraphicFramePr/>
            <p:nvPr/>
          </p:nvGraphicFramePr>
          <p:xfrm>
            <a:off x="4218" y="1696"/>
            <a:ext cx="707" cy="262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78" name="" r:id="rId5" imgW="1193165" imgH="4166235" progId="Flash.Movie">
                    <p:embed/>
                  </p:oleObj>
                </mc:Choice>
                <mc:Fallback>
                  <p:oleObj name="" r:id="rId5" imgW="1193165" imgH="4166235" progId="Flash.Movie">
                    <p:embed/>
                    <p:pic>
                      <p:nvPicPr>
                        <p:cNvPr id="0" name="图片 3077"/>
                        <p:cNvPicPr/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4218" y="1696"/>
                          <a:ext cx="707" cy="2624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15367" name="Text Box 11"/>
          <p:cNvSpPr txBox="1"/>
          <p:nvPr/>
        </p:nvSpPr>
        <p:spPr>
          <a:xfrm>
            <a:off x="358775" y="3798888"/>
            <a:ext cx="4556125" cy="210343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1" indent="0" eaLnBrk="1" hangingPunct="1"/>
            <a:r>
              <a:rPr lang="en-US" altLang="zh-CN" sz="2800" b="1" dirty="0">
                <a:solidFill>
                  <a:srgbClr val="020202"/>
                </a:solidFill>
                <a:latin typeface="Arial" panose="020B0604020202020204" pitchFamily="34" charset="0"/>
                <a:ea typeface="楷体_GB2312" pitchFamily="49" charset="-122"/>
              </a:rPr>
              <a:t>①</a:t>
            </a:r>
            <a:r>
              <a:rPr lang="zh-CN" altLang="en-US" sz="2800" b="1" dirty="0">
                <a:solidFill>
                  <a:srgbClr val="020202"/>
                </a:solidFill>
                <a:latin typeface="Arial" panose="020B0604020202020204" pitchFamily="34" charset="0"/>
                <a:ea typeface="楷体_GB2312" pitchFamily="49" charset="-122"/>
              </a:rPr>
              <a:t>零上</a:t>
            </a:r>
            <a:r>
              <a:rPr lang="en-US" altLang="zh-CN" sz="2800" b="1" dirty="0">
                <a:solidFill>
                  <a:srgbClr val="020202"/>
                </a:solidFill>
                <a:latin typeface="Arial" panose="020B0604020202020204" pitchFamily="34" charset="0"/>
                <a:ea typeface="楷体_GB2312" pitchFamily="49" charset="-122"/>
              </a:rPr>
              <a:t>5℃</a:t>
            </a:r>
            <a:r>
              <a:rPr lang="zh-CN" altLang="en-US" sz="2800" b="1" dirty="0">
                <a:solidFill>
                  <a:srgbClr val="020202"/>
                </a:solidFill>
                <a:latin typeface="Arial" panose="020B0604020202020204" pitchFamily="34" charset="0"/>
                <a:ea typeface="楷体_GB2312" pitchFamily="49" charset="-122"/>
              </a:rPr>
              <a:t>怎样表示？</a:t>
            </a:r>
            <a:endParaRPr lang="zh-CN" altLang="en-US" sz="2800" b="1" dirty="0">
              <a:solidFill>
                <a:srgbClr val="020202"/>
              </a:solidFill>
              <a:latin typeface="Arial" panose="020B0604020202020204" pitchFamily="34" charset="0"/>
              <a:ea typeface="楷体_GB2312" pitchFamily="49" charset="-122"/>
            </a:endParaRPr>
          </a:p>
          <a:p>
            <a:pPr lvl="1" indent="0" eaLnBrk="1" hangingPunct="1"/>
            <a:endParaRPr lang="zh-CN" altLang="en-US" sz="2400" b="1" dirty="0">
              <a:solidFill>
                <a:srgbClr val="020202"/>
              </a:solidFill>
              <a:latin typeface="Arial" panose="020B0604020202020204" pitchFamily="34" charset="0"/>
              <a:ea typeface="楷体_GB2312" pitchFamily="49" charset="-122"/>
            </a:endParaRPr>
          </a:p>
          <a:p>
            <a:pPr lvl="1" indent="0" eaLnBrk="1" hangingPunct="1"/>
            <a:r>
              <a:rPr lang="zh-CN" altLang="en-US" sz="2800" b="1" dirty="0">
                <a:solidFill>
                  <a:srgbClr val="020202"/>
                </a:solidFill>
                <a:latin typeface="Arial" panose="020B0604020202020204" pitchFamily="34" charset="0"/>
                <a:ea typeface="楷体_GB2312" pitchFamily="49" charset="-122"/>
              </a:rPr>
              <a:t>②零下</a:t>
            </a:r>
            <a:r>
              <a:rPr lang="en-US" altLang="zh-CN" sz="2800" b="1" dirty="0">
                <a:solidFill>
                  <a:srgbClr val="020202"/>
                </a:solidFill>
                <a:latin typeface="Arial" panose="020B0604020202020204" pitchFamily="34" charset="0"/>
                <a:ea typeface="楷体_GB2312" pitchFamily="49" charset="-122"/>
              </a:rPr>
              <a:t>10℃</a:t>
            </a:r>
            <a:r>
              <a:rPr lang="zh-CN" altLang="en-US" sz="2800" b="1" dirty="0">
                <a:solidFill>
                  <a:srgbClr val="020202"/>
                </a:solidFill>
                <a:latin typeface="Arial" panose="020B0604020202020204" pitchFamily="34" charset="0"/>
                <a:ea typeface="楷体_GB2312" pitchFamily="49" charset="-122"/>
              </a:rPr>
              <a:t>怎样表示？</a:t>
            </a:r>
            <a:endParaRPr lang="zh-CN" altLang="en-US" sz="2800" b="1" dirty="0">
              <a:solidFill>
                <a:srgbClr val="020202"/>
              </a:solidFill>
              <a:latin typeface="Arial" panose="020B0604020202020204" pitchFamily="34" charset="0"/>
              <a:ea typeface="楷体_GB2312" pitchFamily="49" charset="-122"/>
            </a:endParaRPr>
          </a:p>
          <a:p>
            <a:pPr lvl="1" indent="0" eaLnBrk="1" hangingPunct="1"/>
            <a:endParaRPr lang="zh-CN" altLang="en-US" sz="2400" b="1" dirty="0">
              <a:solidFill>
                <a:srgbClr val="020202"/>
              </a:solidFill>
              <a:latin typeface="Arial" panose="020B0604020202020204" pitchFamily="34" charset="0"/>
              <a:ea typeface="楷体_GB2312" pitchFamily="49" charset="-122"/>
            </a:endParaRPr>
          </a:p>
          <a:p>
            <a:pPr lvl="1" indent="0" eaLnBrk="1" hangingPunct="1"/>
            <a:r>
              <a:rPr lang="en-US" altLang="en-US" sz="2800" b="1" dirty="0">
                <a:solidFill>
                  <a:srgbClr val="020202"/>
                </a:solidFill>
                <a:latin typeface="Arial" panose="020B0604020202020204" pitchFamily="34" charset="0"/>
                <a:ea typeface="楷体_GB2312" pitchFamily="49" charset="-122"/>
              </a:rPr>
              <a:t>③</a:t>
            </a:r>
            <a:r>
              <a:rPr lang="en-US" altLang="zh-CN" sz="2800" b="1" dirty="0">
                <a:solidFill>
                  <a:srgbClr val="020202"/>
                </a:solidFill>
                <a:latin typeface="Arial" panose="020B0604020202020204" pitchFamily="34" charset="0"/>
                <a:ea typeface="楷体_GB2312" pitchFamily="49" charset="-122"/>
              </a:rPr>
              <a:t>0℃</a:t>
            </a:r>
            <a:r>
              <a:rPr lang="zh-CN" altLang="en-US" sz="2800" b="1" dirty="0">
                <a:solidFill>
                  <a:srgbClr val="020202"/>
                </a:solidFill>
                <a:latin typeface="Arial" panose="020B0604020202020204" pitchFamily="34" charset="0"/>
                <a:ea typeface="楷体_GB2312" pitchFamily="49" charset="-122"/>
              </a:rPr>
              <a:t>怎样表示？</a:t>
            </a:r>
            <a:endParaRPr lang="zh-CN" altLang="en-US" sz="2800" b="1" dirty="0">
              <a:solidFill>
                <a:srgbClr val="020202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5" name="Text Box 3"/>
          <p:cNvSpPr txBox="1"/>
          <p:nvPr/>
        </p:nvSpPr>
        <p:spPr>
          <a:xfrm>
            <a:off x="379413" y="1020763"/>
            <a:ext cx="6124575" cy="5778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marL="342900" indent="-342900"/>
            <a:r>
              <a:rPr lang="en-US" altLang="zh-CN" sz="3200" b="1" dirty="0">
                <a:solidFill>
                  <a:srgbClr val="020202"/>
                </a:solidFill>
                <a:latin typeface="Arial" panose="020B0604020202020204" pitchFamily="34" charset="0"/>
                <a:ea typeface="楷体_GB2312" pitchFamily="49" charset="-122"/>
              </a:rPr>
              <a:t>2</a:t>
            </a:r>
            <a:r>
              <a:rPr lang="zh-CN" altLang="en-US" sz="3200" b="1" dirty="0">
                <a:solidFill>
                  <a:srgbClr val="020202"/>
                </a:solidFill>
                <a:latin typeface="Arial" panose="020B0604020202020204" pitchFamily="34" charset="0"/>
                <a:ea typeface="楷体_GB2312" pitchFamily="49" charset="-122"/>
              </a:rPr>
              <a:t>、画情境图，体会方向与距离。</a:t>
            </a:r>
            <a:endParaRPr lang="zh-CN" altLang="en-US" sz="3200" b="1" dirty="0">
              <a:solidFill>
                <a:srgbClr val="020202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16386" name="Text Box 4"/>
          <p:cNvSpPr txBox="1"/>
          <p:nvPr/>
        </p:nvSpPr>
        <p:spPr>
          <a:xfrm>
            <a:off x="379413" y="1431925"/>
            <a:ext cx="8385175" cy="28352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just">
              <a:lnSpc>
                <a:spcPct val="150000"/>
              </a:lnSpc>
            </a:pPr>
            <a:r>
              <a:rPr lang="en-US" altLang="zh-CN" sz="3600" b="1" dirty="0">
                <a:solidFill>
                  <a:srgbClr val="020202"/>
                </a:solidFill>
                <a:latin typeface="Arial" panose="020B0604020202020204" pitchFamily="34" charset="0"/>
                <a:ea typeface="楷体_GB2312" pitchFamily="49" charset="-122"/>
              </a:rPr>
              <a:t>    </a:t>
            </a:r>
            <a:r>
              <a:rPr lang="zh-CN" altLang="en-US" sz="2800" b="1" dirty="0">
                <a:solidFill>
                  <a:srgbClr val="020202"/>
                </a:solidFill>
                <a:latin typeface="Arial" panose="020B0604020202020204" pitchFamily="34" charset="0"/>
                <a:ea typeface="楷体_GB2312" pitchFamily="49" charset="-122"/>
              </a:rPr>
              <a:t>在一条东西向的马路上，有一个汽车站，汽车站东</a:t>
            </a:r>
            <a:r>
              <a:rPr lang="en-US" altLang="zh-CN" sz="2800" b="1" dirty="0">
                <a:solidFill>
                  <a:srgbClr val="020202"/>
                </a:solidFill>
                <a:latin typeface="Arial" panose="020B0604020202020204" pitchFamily="34" charset="0"/>
                <a:ea typeface="楷体_GB2312" pitchFamily="49" charset="-122"/>
              </a:rPr>
              <a:t>3m</a:t>
            </a:r>
            <a:r>
              <a:rPr lang="zh-CN" altLang="en-US" sz="2800" b="1" dirty="0">
                <a:solidFill>
                  <a:srgbClr val="020202"/>
                </a:solidFill>
                <a:latin typeface="Arial" panose="020B0604020202020204" pitchFamily="34" charset="0"/>
                <a:ea typeface="楷体_GB2312" pitchFamily="49" charset="-122"/>
              </a:rPr>
              <a:t>和</a:t>
            </a:r>
            <a:r>
              <a:rPr lang="en-US" altLang="zh-CN" sz="2800" b="1" dirty="0">
                <a:solidFill>
                  <a:srgbClr val="020202"/>
                </a:solidFill>
                <a:latin typeface="Arial" panose="020B0604020202020204" pitchFamily="34" charset="0"/>
                <a:ea typeface="楷体_GB2312" pitchFamily="49" charset="-122"/>
              </a:rPr>
              <a:t>7.5m</a:t>
            </a:r>
            <a:r>
              <a:rPr lang="zh-CN" altLang="en-US" sz="2800" b="1" dirty="0">
                <a:solidFill>
                  <a:srgbClr val="020202"/>
                </a:solidFill>
                <a:latin typeface="Arial" panose="020B0604020202020204" pitchFamily="34" charset="0"/>
                <a:ea typeface="楷体_GB2312" pitchFamily="49" charset="-122"/>
              </a:rPr>
              <a:t>处分别有一棵柳树和一棵杨树，汽车站西</a:t>
            </a:r>
            <a:r>
              <a:rPr lang="en-US" altLang="zh-CN" sz="2800" b="1" dirty="0">
                <a:solidFill>
                  <a:srgbClr val="020202"/>
                </a:solidFill>
                <a:latin typeface="Arial" panose="020B0604020202020204" pitchFamily="34" charset="0"/>
                <a:ea typeface="楷体_GB2312" pitchFamily="49" charset="-122"/>
              </a:rPr>
              <a:t>3m</a:t>
            </a:r>
            <a:r>
              <a:rPr lang="zh-CN" altLang="en-US" sz="2800" b="1" dirty="0">
                <a:solidFill>
                  <a:srgbClr val="020202"/>
                </a:solidFill>
                <a:latin typeface="Arial" panose="020B0604020202020204" pitchFamily="34" charset="0"/>
                <a:ea typeface="楷体_GB2312" pitchFamily="49" charset="-122"/>
              </a:rPr>
              <a:t>和</a:t>
            </a:r>
            <a:r>
              <a:rPr lang="en-US" altLang="zh-CN" sz="2800" b="1" dirty="0">
                <a:solidFill>
                  <a:srgbClr val="020202"/>
                </a:solidFill>
                <a:latin typeface="Arial" panose="020B0604020202020204" pitchFamily="34" charset="0"/>
                <a:ea typeface="楷体_GB2312" pitchFamily="49" charset="-122"/>
              </a:rPr>
              <a:t>4.8m</a:t>
            </a:r>
            <a:r>
              <a:rPr lang="zh-CN" altLang="en-US" sz="2800" b="1" dirty="0">
                <a:solidFill>
                  <a:srgbClr val="020202"/>
                </a:solidFill>
                <a:latin typeface="Arial" panose="020B0604020202020204" pitchFamily="34" charset="0"/>
                <a:ea typeface="楷体_GB2312" pitchFamily="49" charset="-122"/>
              </a:rPr>
              <a:t>处分别有一棵槐树和一根电线杆，试画图表示这一情境。</a:t>
            </a:r>
            <a:endParaRPr lang="zh-CN" altLang="en-US" sz="2800" b="1" dirty="0">
              <a:solidFill>
                <a:srgbClr val="020202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pic>
        <p:nvPicPr>
          <p:cNvPr id="7174" name="Picture 6" descr="u=4189945323,733217417&amp;gp=0">
            <a:hlinkClick r:id="rId1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48263" y="4562475"/>
            <a:ext cx="703262" cy="9429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5" name="Picture 7" descr="u=3666768805,764146787&amp;gp=3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77188" y="4267200"/>
            <a:ext cx="576262" cy="1152525"/>
          </a:xfrm>
          <a:prstGeom prst="rect">
            <a:avLst/>
          </a:prstGeom>
          <a:noFill/>
          <a:ln w="3175">
            <a:noFill/>
          </a:ln>
        </p:spPr>
      </p:pic>
      <p:pic>
        <p:nvPicPr>
          <p:cNvPr id="7176" name="Picture 8" descr="u=1057376985,3660675280&amp;gp=2">
            <a:hlinkClick r:id="rId5"/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051050" y="4422775"/>
            <a:ext cx="579438" cy="9636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7" name="Picture 9" descr="u=275440986,1574364035&amp;gp=1">
            <a:hlinkClick r:id="rId7"/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258888" y="4424363"/>
            <a:ext cx="687387" cy="971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178" name="Line 10"/>
          <p:cNvSpPr/>
          <p:nvPr/>
        </p:nvSpPr>
        <p:spPr>
          <a:xfrm>
            <a:off x="539750" y="5711825"/>
            <a:ext cx="8424863" cy="0"/>
          </a:xfrm>
          <a:prstGeom prst="line">
            <a:avLst/>
          </a:prstGeom>
          <a:ln w="381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6392" name="Line 11"/>
          <p:cNvSpPr/>
          <p:nvPr/>
        </p:nvSpPr>
        <p:spPr>
          <a:xfrm>
            <a:off x="4211638" y="5346700"/>
            <a:ext cx="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7180" name="Line 12"/>
          <p:cNvSpPr/>
          <p:nvPr/>
        </p:nvSpPr>
        <p:spPr>
          <a:xfrm>
            <a:off x="3924300" y="5516563"/>
            <a:ext cx="0" cy="215900"/>
          </a:xfrm>
          <a:prstGeom prst="line">
            <a:avLst/>
          </a:prstGeom>
          <a:ln w="28575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7181" name="Text Box 13"/>
          <p:cNvSpPr txBox="1"/>
          <p:nvPr/>
        </p:nvSpPr>
        <p:spPr>
          <a:xfrm>
            <a:off x="3762375" y="4481513"/>
            <a:ext cx="449263" cy="9144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b="1" dirty="0">
                <a:solidFill>
                  <a:schemeClr val="tx2"/>
                </a:solidFill>
                <a:latin typeface="Arial" panose="020B0604020202020204" pitchFamily="34" charset="0"/>
                <a:ea typeface="楷体_GB2312" pitchFamily="49" charset="-122"/>
              </a:rPr>
              <a:t>汽车站</a:t>
            </a:r>
            <a:endParaRPr lang="zh-CN" altLang="en-US" b="1" dirty="0">
              <a:solidFill>
                <a:schemeClr val="tx2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7182" name="Line 14"/>
          <p:cNvSpPr/>
          <p:nvPr/>
        </p:nvSpPr>
        <p:spPr>
          <a:xfrm>
            <a:off x="4356100" y="5491163"/>
            <a:ext cx="0" cy="215900"/>
          </a:xfrm>
          <a:prstGeom prst="line">
            <a:avLst/>
          </a:prstGeom>
          <a:ln w="28575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7183" name="Line 15"/>
          <p:cNvSpPr/>
          <p:nvPr/>
        </p:nvSpPr>
        <p:spPr>
          <a:xfrm>
            <a:off x="5364163" y="5491163"/>
            <a:ext cx="0" cy="215900"/>
          </a:xfrm>
          <a:prstGeom prst="line">
            <a:avLst/>
          </a:prstGeom>
          <a:ln w="28575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7184" name="Line 16"/>
          <p:cNvSpPr/>
          <p:nvPr/>
        </p:nvSpPr>
        <p:spPr>
          <a:xfrm>
            <a:off x="8316913" y="5491163"/>
            <a:ext cx="0" cy="215900"/>
          </a:xfrm>
          <a:prstGeom prst="line">
            <a:avLst/>
          </a:prstGeom>
          <a:ln w="28575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7185" name="Line 17"/>
          <p:cNvSpPr/>
          <p:nvPr/>
        </p:nvSpPr>
        <p:spPr>
          <a:xfrm>
            <a:off x="2411413" y="5491163"/>
            <a:ext cx="0" cy="215900"/>
          </a:xfrm>
          <a:prstGeom prst="line">
            <a:avLst/>
          </a:prstGeom>
          <a:ln w="28575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7186" name="Line 18"/>
          <p:cNvSpPr/>
          <p:nvPr/>
        </p:nvSpPr>
        <p:spPr>
          <a:xfrm>
            <a:off x="1619250" y="5491163"/>
            <a:ext cx="0" cy="215900"/>
          </a:xfrm>
          <a:prstGeom prst="line">
            <a:avLst/>
          </a:prstGeom>
          <a:ln w="28575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7187" name="Text Box 19"/>
          <p:cNvSpPr txBox="1"/>
          <p:nvPr/>
        </p:nvSpPr>
        <p:spPr>
          <a:xfrm>
            <a:off x="3762375" y="5732463"/>
            <a:ext cx="341313" cy="457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0</a:t>
            </a:r>
            <a:endParaRPr lang="en-US" altLang="zh-CN" sz="2400" b="1" dirty="0">
              <a:solidFill>
                <a:srgbClr val="0000FF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7188" name="Text Box 20"/>
          <p:cNvSpPr txBox="1"/>
          <p:nvPr/>
        </p:nvSpPr>
        <p:spPr>
          <a:xfrm>
            <a:off x="4187825" y="5732463"/>
            <a:ext cx="33655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1</a:t>
            </a:r>
            <a:endParaRPr lang="en-US" altLang="zh-CN" sz="2400" b="1" dirty="0">
              <a:solidFill>
                <a:srgbClr val="0000FF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7189" name="Text Box 21"/>
          <p:cNvSpPr txBox="1"/>
          <p:nvPr/>
        </p:nvSpPr>
        <p:spPr>
          <a:xfrm>
            <a:off x="5195888" y="5745163"/>
            <a:ext cx="33655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3</a:t>
            </a:r>
            <a:endParaRPr lang="en-US" altLang="zh-CN" sz="2400" b="1" dirty="0">
              <a:solidFill>
                <a:srgbClr val="0000FF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7190" name="Text Box 22"/>
          <p:cNvSpPr txBox="1"/>
          <p:nvPr/>
        </p:nvSpPr>
        <p:spPr>
          <a:xfrm>
            <a:off x="7977188" y="5715000"/>
            <a:ext cx="563562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7.5</a:t>
            </a:r>
            <a:endParaRPr lang="en-US" altLang="zh-CN" sz="2400" b="1" dirty="0">
              <a:solidFill>
                <a:srgbClr val="0000FF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7191" name="Text Box 23"/>
          <p:cNvSpPr txBox="1"/>
          <p:nvPr/>
        </p:nvSpPr>
        <p:spPr>
          <a:xfrm>
            <a:off x="2122488" y="5732463"/>
            <a:ext cx="436562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-3</a:t>
            </a:r>
            <a:endParaRPr lang="en-US" altLang="zh-CN" sz="2400" b="1" dirty="0">
              <a:solidFill>
                <a:srgbClr val="0000FF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7192" name="Text Box 24"/>
          <p:cNvSpPr txBox="1"/>
          <p:nvPr/>
        </p:nvSpPr>
        <p:spPr>
          <a:xfrm>
            <a:off x="1258888" y="5745163"/>
            <a:ext cx="665162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-4.8</a:t>
            </a:r>
            <a:endParaRPr lang="en-US" altLang="zh-CN" sz="2400" b="1" dirty="0">
              <a:solidFill>
                <a:srgbClr val="0000FF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grpSp>
        <p:nvGrpSpPr>
          <p:cNvPr id="2" name="Group 28"/>
          <p:cNvGrpSpPr/>
          <p:nvPr/>
        </p:nvGrpSpPr>
        <p:grpSpPr>
          <a:xfrm>
            <a:off x="8820150" y="5646738"/>
            <a:ext cx="111125" cy="130175"/>
            <a:chOff x="5556" y="3557"/>
            <a:chExt cx="70" cy="82"/>
          </a:xfrm>
        </p:grpSpPr>
        <p:sp>
          <p:nvSpPr>
            <p:cNvPr id="16407" name="Line 39"/>
            <p:cNvSpPr/>
            <p:nvPr/>
          </p:nvSpPr>
          <p:spPr>
            <a:xfrm flipH="1">
              <a:off x="5556" y="3598"/>
              <a:ext cx="70" cy="41"/>
            </a:xfrm>
            <a:prstGeom prst="line">
              <a:avLst/>
            </a:prstGeom>
            <a:ln w="38100" cap="flat" cmpd="sng">
              <a:solidFill>
                <a:srgbClr val="01010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6408" name="Line 40"/>
            <p:cNvSpPr/>
            <p:nvPr/>
          </p:nvSpPr>
          <p:spPr>
            <a:xfrm>
              <a:off x="5556" y="3557"/>
              <a:ext cx="70" cy="41"/>
            </a:xfrm>
            <a:prstGeom prst="line">
              <a:avLst/>
            </a:prstGeom>
            <a:ln w="38100" cap="flat" cmpd="sng">
              <a:solidFill>
                <a:srgbClr val="010101"/>
              </a:solidFill>
              <a:prstDash val="solid"/>
              <a:round/>
              <a:headEnd type="none" w="med" len="med"/>
              <a:tailEnd type="none" w="med" len="med"/>
            </a:ln>
          </p:spPr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7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7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7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7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7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71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7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7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71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2" dur="500"/>
                                        <p:tgtEl>
                                          <p:spTgt spid="7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7" dur="500"/>
                                        <p:tgtEl>
                                          <p:spTgt spid="7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2" dur="500"/>
                                        <p:tgtEl>
                                          <p:spTgt spid="7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7" dur="500"/>
                                        <p:tgtEl>
                                          <p:spTgt spid="7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81" grpId="0"/>
      <p:bldP spid="7187" grpId="0"/>
      <p:bldP spid="7188" grpId="0"/>
      <p:bldP spid="7189" grpId="0"/>
      <p:bldP spid="7190" grpId="0"/>
      <p:bldP spid="7191" grpId="0"/>
      <p:bldP spid="719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09" name="Text Box 3"/>
          <p:cNvSpPr txBox="1"/>
          <p:nvPr/>
        </p:nvSpPr>
        <p:spPr>
          <a:xfrm>
            <a:off x="477838" y="1135063"/>
            <a:ext cx="6684962" cy="57943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marL="342900" indent="-342900"/>
            <a:r>
              <a:rPr lang="en-US" altLang="zh-CN" sz="3200" b="1" dirty="0">
                <a:solidFill>
                  <a:srgbClr val="020202"/>
                </a:solidFill>
                <a:latin typeface="Arial" panose="020B0604020202020204" pitchFamily="34" charset="0"/>
                <a:ea typeface="楷体_GB2312" pitchFamily="49" charset="-122"/>
              </a:rPr>
              <a:t>3</a:t>
            </a:r>
            <a:r>
              <a:rPr lang="zh-CN" altLang="en-US" sz="3200" b="1" dirty="0">
                <a:solidFill>
                  <a:srgbClr val="020202"/>
                </a:solidFill>
                <a:latin typeface="Arial" panose="020B0604020202020204" pitchFamily="34" charset="0"/>
                <a:ea typeface="楷体_GB2312" pitchFamily="49" charset="-122"/>
              </a:rPr>
              <a:t>、对比观察，引入课题。 </a:t>
            </a:r>
            <a:endParaRPr lang="zh-CN" altLang="en-US" sz="3200" b="1" dirty="0">
              <a:solidFill>
                <a:srgbClr val="020202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pic>
        <p:nvPicPr>
          <p:cNvPr id="17410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52600" y="2568575"/>
            <a:ext cx="5410200" cy="8001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31" name="Text Box 15"/>
          <p:cNvSpPr txBox="1"/>
          <p:nvPr/>
        </p:nvSpPr>
        <p:spPr>
          <a:xfrm>
            <a:off x="828675" y="3892550"/>
            <a:ext cx="6737350" cy="15557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2400" b="1" dirty="0">
                <a:solidFill>
                  <a:schemeClr val="tx2"/>
                </a:solidFill>
                <a:latin typeface="Arial" panose="020B0604020202020204" pitchFamily="34" charset="0"/>
                <a:ea typeface="楷体_GB2312" pitchFamily="49" charset="-122"/>
              </a:rPr>
              <a:t>1</a:t>
            </a:r>
            <a:r>
              <a:rPr lang="zh-CN" altLang="en-US" sz="2400" b="1" dirty="0">
                <a:solidFill>
                  <a:schemeClr val="tx2"/>
                </a:solidFill>
                <a:latin typeface="Arial" panose="020B0604020202020204" pitchFamily="34" charset="0"/>
                <a:ea typeface="楷体_GB2312" pitchFamily="49" charset="-122"/>
              </a:rPr>
              <a:t>、画一条水平直线，在直线上任取一点</a:t>
            </a:r>
            <a:r>
              <a:rPr lang="en-US" altLang="zh-CN" sz="2400" b="1" dirty="0">
                <a:solidFill>
                  <a:schemeClr val="tx2"/>
                </a:solidFill>
                <a:latin typeface="Arial" panose="020B0604020202020204" pitchFamily="34" charset="0"/>
                <a:ea typeface="楷体_GB2312" pitchFamily="49" charset="-122"/>
              </a:rPr>
              <a:t>0,</a:t>
            </a:r>
            <a:r>
              <a:rPr lang="zh-CN" altLang="en-US" sz="2400" b="1" dirty="0">
                <a:solidFill>
                  <a:schemeClr val="tx2"/>
                </a:solidFill>
                <a:latin typeface="Arial" panose="020B0604020202020204" pitchFamily="34" charset="0"/>
                <a:ea typeface="楷体_GB2312" pitchFamily="49" charset="-122"/>
              </a:rPr>
              <a:t>叫</a:t>
            </a:r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原点</a:t>
            </a:r>
            <a:endParaRPr lang="zh-CN" altLang="en-US" sz="2400" b="1" dirty="0">
              <a:solidFill>
                <a:srgbClr val="FF0000"/>
              </a:solidFill>
              <a:latin typeface="Arial" panose="020B0604020202020204" pitchFamily="34" charset="0"/>
              <a:ea typeface="楷体_GB2312" pitchFamily="49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2400" b="1" dirty="0">
                <a:solidFill>
                  <a:schemeClr val="tx2"/>
                </a:solidFill>
                <a:latin typeface="Arial" panose="020B0604020202020204" pitchFamily="34" charset="0"/>
                <a:ea typeface="楷体_GB2312" pitchFamily="49" charset="-122"/>
              </a:rPr>
              <a:t>2</a:t>
            </a:r>
            <a:r>
              <a:rPr lang="zh-CN" altLang="en-US" sz="2400" b="1" dirty="0">
                <a:solidFill>
                  <a:schemeClr val="tx2"/>
                </a:solidFill>
                <a:latin typeface="Arial" panose="020B0604020202020204" pitchFamily="34" charset="0"/>
                <a:ea typeface="楷体_GB2312" pitchFamily="49" charset="-122"/>
              </a:rPr>
              <a:t>、规定直线上向右的方向为</a:t>
            </a:r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正方向</a:t>
            </a:r>
            <a:r>
              <a:rPr lang="zh-CN" altLang="en-US" sz="2400" b="1" dirty="0">
                <a:solidFill>
                  <a:schemeClr val="tx2"/>
                </a:solidFill>
                <a:latin typeface="Arial" panose="020B0604020202020204" pitchFamily="34" charset="0"/>
                <a:ea typeface="楷体_GB2312" pitchFamily="49" charset="-122"/>
              </a:rPr>
              <a:t>，</a:t>
            </a:r>
            <a:endParaRPr lang="zh-CN" altLang="en-US" sz="2400" b="1" dirty="0">
              <a:solidFill>
                <a:schemeClr val="tx2"/>
              </a:solidFill>
              <a:latin typeface="Arial" panose="020B0604020202020204" pitchFamily="34" charset="0"/>
              <a:ea typeface="楷体_GB2312" pitchFamily="49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2400" b="1" dirty="0">
                <a:solidFill>
                  <a:schemeClr val="tx2"/>
                </a:solidFill>
                <a:latin typeface="Arial" panose="020B0604020202020204" pitchFamily="34" charset="0"/>
                <a:ea typeface="楷体_GB2312" pitchFamily="49" charset="-122"/>
              </a:rPr>
              <a:t>3</a:t>
            </a:r>
            <a:r>
              <a:rPr lang="zh-CN" altLang="en-US" sz="2400" b="1" dirty="0">
                <a:solidFill>
                  <a:schemeClr val="tx2"/>
                </a:solidFill>
                <a:latin typeface="Arial" panose="020B0604020202020204" pitchFamily="34" charset="0"/>
                <a:ea typeface="楷体_GB2312" pitchFamily="49" charset="-122"/>
              </a:rPr>
              <a:t>、选取适当的长度作为</a:t>
            </a:r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单位长度</a:t>
            </a:r>
            <a:r>
              <a:rPr lang="zh-CN" altLang="en-US" sz="2400" b="1" dirty="0">
                <a:solidFill>
                  <a:schemeClr val="tx2"/>
                </a:solidFill>
                <a:latin typeface="Arial" panose="020B0604020202020204" pitchFamily="34" charset="0"/>
                <a:ea typeface="楷体_GB2312" pitchFamily="49" charset="-122"/>
              </a:rPr>
              <a:t>。</a:t>
            </a:r>
            <a:endParaRPr lang="zh-CN" altLang="en-US" sz="2400" b="1" dirty="0">
              <a:solidFill>
                <a:schemeClr val="tx2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1">
                                            <p:txEl>
                                              <p:charRg st="0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9231">
                                            <p:txEl>
                                              <p:charRg st="0" end="2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1">
                                            <p:txEl>
                                              <p:charRg st="24" end="4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9231">
                                            <p:txEl>
                                              <p:charRg st="24" end="4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1">
                                            <p:txEl>
                                              <p:charRg st="42" end="5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500"/>
                                        <p:tgtEl>
                                          <p:spTgt spid="9231">
                                            <p:txEl>
                                              <p:charRg st="42" end="5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8433" name="Group 35"/>
          <p:cNvGrpSpPr/>
          <p:nvPr/>
        </p:nvGrpSpPr>
        <p:grpSpPr>
          <a:xfrm>
            <a:off x="1516063" y="2092325"/>
            <a:ext cx="5181600" cy="1209675"/>
            <a:chOff x="528" y="725"/>
            <a:chExt cx="3264" cy="762"/>
          </a:xfrm>
        </p:grpSpPr>
        <p:sp>
          <p:nvSpPr>
            <p:cNvPr id="18434" name="Text Box 27"/>
            <p:cNvSpPr txBox="1"/>
            <p:nvPr/>
          </p:nvSpPr>
          <p:spPr>
            <a:xfrm>
              <a:off x="528" y="816"/>
              <a:ext cx="3264" cy="36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sz="3200" b="1" dirty="0">
                  <a:solidFill>
                    <a:schemeClr val="tx2"/>
                  </a:solidFill>
                  <a:latin typeface="Arial" panose="020B0604020202020204" pitchFamily="34" charset="0"/>
                  <a:ea typeface="楷体_GB2312" pitchFamily="49" charset="-122"/>
                </a:rPr>
                <a:t>画数轴</a:t>
              </a:r>
              <a:endParaRPr lang="zh-CN" altLang="en-US" sz="3200" b="1" dirty="0">
                <a:solidFill>
                  <a:schemeClr val="tx2"/>
                </a:solidFill>
                <a:latin typeface="Arial" panose="020B0604020202020204" pitchFamily="34" charset="0"/>
                <a:ea typeface="楷体_GB2312" pitchFamily="49" charset="-122"/>
              </a:endParaRPr>
            </a:p>
          </p:txBody>
        </p:sp>
        <p:sp>
          <p:nvSpPr>
            <p:cNvPr id="18435" name="AutoShape 28"/>
            <p:cNvSpPr/>
            <p:nvPr/>
          </p:nvSpPr>
          <p:spPr>
            <a:xfrm>
              <a:off x="1544" y="725"/>
              <a:ext cx="144" cy="762"/>
            </a:xfrm>
            <a:prstGeom prst="leftBrace">
              <a:avLst>
                <a:gd name="adj1" fmla="val 33317"/>
                <a:gd name="adj2" fmla="val 50000"/>
              </a:avLst>
            </a:pr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/>
            <a:p>
              <a:endParaRPr lang="zh-CN" altLang="zh-CN" b="1" dirty="0">
                <a:solidFill>
                  <a:srgbClr val="190F95"/>
                </a:solidFill>
                <a:latin typeface="Arial" panose="020B0604020202020204" pitchFamily="34" charset="0"/>
                <a:ea typeface="楷体_GB2312" pitchFamily="49" charset="-122"/>
              </a:endParaRPr>
            </a:p>
          </p:txBody>
        </p:sp>
      </p:grpSp>
      <p:sp>
        <p:nvSpPr>
          <p:cNvPr id="5" name="Text Box 29"/>
          <p:cNvSpPr txBox="1"/>
          <p:nvPr/>
        </p:nvSpPr>
        <p:spPr>
          <a:xfrm>
            <a:off x="3268663" y="1901825"/>
            <a:ext cx="5105400" cy="457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just">
              <a:spcBef>
                <a:spcPct val="50000"/>
              </a:spcBef>
            </a:pPr>
            <a:r>
              <a:rPr lang="zh-CN" altLang="en-US" sz="2400" b="1" dirty="0">
                <a:solidFill>
                  <a:srgbClr val="000000"/>
                </a:solidFill>
                <a:latin typeface="Arial" panose="020B0604020202020204" pitchFamily="34" charset="0"/>
                <a:ea typeface="楷体_GB2312" pitchFamily="49" charset="-122"/>
              </a:rPr>
              <a:t>（1）画直线，取原点</a:t>
            </a:r>
            <a:endParaRPr lang="zh-CN" altLang="en-US" sz="2400" b="1" dirty="0">
              <a:solidFill>
                <a:srgbClr val="0000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6" name="Text Box 30"/>
          <p:cNvSpPr txBox="1"/>
          <p:nvPr/>
        </p:nvSpPr>
        <p:spPr>
          <a:xfrm>
            <a:off x="3268663" y="2466975"/>
            <a:ext cx="3429000" cy="457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just">
              <a:spcBef>
                <a:spcPct val="50000"/>
              </a:spcBef>
            </a:pPr>
            <a:r>
              <a:rPr lang="zh-CN" altLang="en-US" sz="2400" b="1" dirty="0">
                <a:solidFill>
                  <a:srgbClr val="000000"/>
                </a:solidFill>
                <a:latin typeface="Arial" panose="020B0604020202020204" pitchFamily="34" charset="0"/>
                <a:ea typeface="楷体_GB2312" pitchFamily="49" charset="-122"/>
              </a:rPr>
              <a:t>（2）标正方向</a:t>
            </a:r>
            <a:endParaRPr lang="zh-CN" altLang="en-US" sz="2400" b="1" dirty="0">
              <a:solidFill>
                <a:srgbClr val="0000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7" name="Text Box 31"/>
          <p:cNvSpPr txBox="1"/>
          <p:nvPr/>
        </p:nvSpPr>
        <p:spPr>
          <a:xfrm>
            <a:off x="3268663" y="3008313"/>
            <a:ext cx="5105400" cy="457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000000"/>
                </a:solidFill>
                <a:latin typeface="Arial" panose="020B0604020202020204" pitchFamily="34" charset="0"/>
                <a:ea typeface="楷体_GB2312" pitchFamily="49" charset="-122"/>
              </a:rPr>
              <a:t>（</a:t>
            </a:r>
            <a:r>
              <a:rPr lang="en-US" altLang="zh-CN" sz="2400" b="1" dirty="0">
                <a:solidFill>
                  <a:srgbClr val="000000"/>
                </a:solidFill>
                <a:latin typeface="Arial" panose="020B0604020202020204" pitchFamily="34" charset="0"/>
                <a:ea typeface="楷体_GB2312" pitchFamily="49" charset="-122"/>
              </a:rPr>
              <a:t>3</a:t>
            </a:r>
            <a:r>
              <a:rPr lang="zh-CN" altLang="en-US" sz="2400" b="1" dirty="0">
                <a:solidFill>
                  <a:srgbClr val="000000"/>
                </a:solidFill>
                <a:latin typeface="Arial" panose="020B0604020202020204" pitchFamily="34" charset="0"/>
                <a:ea typeface="楷体_GB2312" pitchFamily="49" charset="-122"/>
              </a:rPr>
              <a:t>）选取单位长度，标数</a:t>
            </a:r>
            <a:r>
              <a:rPr lang="zh-CN" altLang="en-US" sz="2400" b="1" dirty="0">
                <a:latin typeface="Arial" panose="020B0604020202020204" pitchFamily="34" charset="0"/>
                <a:ea typeface="楷体_GB2312" pitchFamily="49" charset="-122"/>
              </a:rPr>
              <a:t> </a:t>
            </a:r>
            <a:endParaRPr lang="zh-CN" altLang="en-US" sz="2400" b="1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8" name="Text Box 32"/>
          <p:cNvSpPr txBox="1"/>
          <p:nvPr/>
        </p:nvSpPr>
        <p:spPr>
          <a:xfrm>
            <a:off x="303213" y="4926013"/>
            <a:ext cx="8874125" cy="8223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4800" b="1" dirty="0">
                <a:solidFill>
                  <a:srgbClr val="190F95"/>
                </a:solidFill>
                <a:latin typeface="Arial" panose="020B0604020202020204" pitchFamily="34" charset="0"/>
                <a:ea typeface="楷体_GB2312" pitchFamily="49" charset="-122"/>
              </a:rPr>
              <a:t>  </a:t>
            </a:r>
            <a:r>
              <a:rPr lang="zh-CN" altLang="en-US" sz="2800" b="1" dirty="0">
                <a:solidFill>
                  <a:schemeClr val="tx2"/>
                </a:solidFill>
                <a:latin typeface="Arial" panose="020B0604020202020204" pitchFamily="34" charset="0"/>
                <a:ea typeface="楷体_GB2312" pitchFamily="49" charset="-122"/>
              </a:rPr>
              <a:t>规定了原点、正方向和单位长度的直线叫做</a:t>
            </a:r>
            <a:r>
              <a:rPr lang="zh-CN" altLang="en-US" sz="2800" b="1" dirty="0">
                <a:solidFill>
                  <a:schemeClr val="accent2"/>
                </a:solidFill>
                <a:latin typeface="Arial" panose="020B0604020202020204" pitchFamily="34" charset="0"/>
                <a:ea typeface="楷体_GB2312" pitchFamily="49" charset="-122"/>
              </a:rPr>
              <a:t>数轴</a:t>
            </a:r>
            <a:r>
              <a:rPr lang="zh-CN" altLang="en-US" sz="2800" b="1" dirty="0">
                <a:solidFill>
                  <a:schemeClr val="tx2"/>
                </a:solidFill>
                <a:latin typeface="Arial" panose="020B0604020202020204" pitchFamily="34" charset="0"/>
                <a:ea typeface="楷体_GB2312" pitchFamily="49" charset="-122"/>
              </a:rPr>
              <a:t>。</a:t>
            </a:r>
            <a:endParaRPr lang="zh-CN" altLang="en-US" sz="2800" b="1" dirty="0">
              <a:solidFill>
                <a:schemeClr val="tx2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pic>
        <p:nvPicPr>
          <p:cNvPr id="18440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04875" y="4019550"/>
            <a:ext cx="7856538" cy="762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7" name="Text Box 3"/>
          <p:cNvSpPr txBox="1"/>
          <p:nvPr/>
        </p:nvSpPr>
        <p:spPr>
          <a:xfrm>
            <a:off x="431800" y="2967038"/>
            <a:ext cx="8280400" cy="2835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just">
              <a:lnSpc>
                <a:spcPct val="150000"/>
              </a:lnSpc>
            </a:pPr>
            <a:r>
              <a:rPr lang="en-US" altLang="zh-CN" sz="3600" b="1" dirty="0">
                <a:solidFill>
                  <a:srgbClr val="0000FF"/>
                </a:solidFill>
                <a:latin typeface="Arial" panose="020B0604020202020204" pitchFamily="34" charset="0"/>
                <a:ea typeface="楷体_GB2312" pitchFamily="49" charset="-122"/>
              </a:rPr>
              <a:t>      </a:t>
            </a:r>
            <a:r>
              <a:rPr lang="zh-CN" altLang="en-US" sz="2800" b="1" dirty="0">
                <a:solidFill>
                  <a:schemeClr val="tx2"/>
                </a:solidFill>
                <a:latin typeface="Arial" panose="020B0604020202020204" pitchFamily="34" charset="0"/>
                <a:ea typeface="楷体_GB2312" pitchFamily="49" charset="-122"/>
              </a:rPr>
              <a:t>一般地，设</a:t>
            </a:r>
            <a:r>
              <a:rPr lang="en-US" altLang="zh-CN" sz="2800" b="1" dirty="0">
                <a:solidFill>
                  <a:schemeClr val="tx2"/>
                </a:solidFill>
                <a:latin typeface="Arial" panose="020B0604020202020204" pitchFamily="34" charset="0"/>
                <a:ea typeface="楷体_GB2312" pitchFamily="49" charset="-122"/>
              </a:rPr>
              <a:t>a</a:t>
            </a:r>
            <a:r>
              <a:rPr lang="zh-CN" altLang="en-US" sz="2800" b="1" dirty="0">
                <a:solidFill>
                  <a:schemeClr val="tx2"/>
                </a:solidFill>
                <a:latin typeface="Arial" panose="020B0604020202020204" pitchFamily="34" charset="0"/>
                <a:ea typeface="楷体_GB2312" pitchFamily="49" charset="-122"/>
              </a:rPr>
              <a:t>是一个正数，则数轴上表示数</a:t>
            </a:r>
            <a:r>
              <a:rPr lang="en-US" altLang="zh-CN" sz="2800" b="1" dirty="0">
                <a:solidFill>
                  <a:schemeClr val="tx2"/>
                </a:solidFill>
                <a:latin typeface="Arial" panose="020B0604020202020204" pitchFamily="34" charset="0"/>
                <a:ea typeface="楷体_GB2312" pitchFamily="49" charset="-122"/>
              </a:rPr>
              <a:t>a</a:t>
            </a:r>
            <a:r>
              <a:rPr lang="zh-CN" altLang="en-US" sz="2800" b="1" dirty="0">
                <a:solidFill>
                  <a:schemeClr val="tx2"/>
                </a:solidFill>
                <a:latin typeface="Arial" panose="020B0604020202020204" pitchFamily="34" charset="0"/>
                <a:ea typeface="楷体_GB2312" pitchFamily="49" charset="-122"/>
              </a:rPr>
              <a:t>在原点的</a:t>
            </a:r>
            <a:r>
              <a:rPr lang="en-US" altLang="zh-CN" sz="2800" b="1" dirty="0">
                <a:solidFill>
                  <a:schemeClr val="tx2"/>
                </a:solidFill>
                <a:latin typeface="Arial" panose="020B0604020202020204" pitchFamily="34" charset="0"/>
                <a:ea typeface="楷体_GB2312" pitchFamily="49" charset="-122"/>
              </a:rPr>
              <a:t>____</a:t>
            </a:r>
            <a:r>
              <a:rPr lang="zh-CN" altLang="en-US" sz="2800" b="1" dirty="0">
                <a:solidFill>
                  <a:schemeClr val="tx2"/>
                </a:solidFill>
                <a:latin typeface="Arial" panose="020B0604020202020204" pitchFamily="34" charset="0"/>
                <a:ea typeface="楷体_GB2312" pitchFamily="49" charset="-122"/>
              </a:rPr>
              <a:t>边，与原点的距离是</a:t>
            </a:r>
            <a:r>
              <a:rPr lang="en-US" altLang="zh-CN" sz="2800" b="1" dirty="0">
                <a:solidFill>
                  <a:schemeClr val="tx2"/>
                </a:solidFill>
                <a:latin typeface="Arial" panose="020B0604020202020204" pitchFamily="34" charset="0"/>
                <a:ea typeface="楷体_GB2312" pitchFamily="49" charset="-122"/>
              </a:rPr>
              <a:t>____</a:t>
            </a:r>
            <a:r>
              <a:rPr lang="zh-CN" altLang="en-US" sz="2800" b="1" dirty="0">
                <a:solidFill>
                  <a:schemeClr val="tx2"/>
                </a:solidFill>
                <a:latin typeface="Arial" panose="020B0604020202020204" pitchFamily="34" charset="0"/>
                <a:ea typeface="楷体_GB2312" pitchFamily="49" charset="-122"/>
              </a:rPr>
              <a:t>个单位长度；表示数</a:t>
            </a:r>
            <a:r>
              <a:rPr lang="en-US" altLang="zh-CN" sz="2800" b="1" dirty="0">
                <a:solidFill>
                  <a:schemeClr val="tx2"/>
                </a:solidFill>
                <a:latin typeface="Arial" panose="020B0604020202020204" pitchFamily="34" charset="0"/>
                <a:ea typeface="楷体_GB2312" pitchFamily="49" charset="-122"/>
              </a:rPr>
              <a:t>-a</a:t>
            </a:r>
            <a:r>
              <a:rPr lang="zh-CN" altLang="en-US" sz="2800" b="1" dirty="0">
                <a:solidFill>
                  <a:schemeClr val="tx2"/>
                </a:solidFill>
                <a:latin typeface="Arial" panose="020B0604020202020204" pitchFamily="34" charset="0"/>
                <a:ea typeface="楷体_GB2312" pitchFamily="49" charset="-122"/>
              </a:rPr>
              <a:t>的点在原点的</a:t>
            </a:r>
            <a:r>
              <a:rPr lang="en-US" altLang="zh-CN" sz="2800" b="1" dirty="0">
                <a:solidFill>
                  <a:schemeClr val="tx2"/>
                </a:solidFill>
                <a:latin typeface="Arial" panose="020B0604020202020204" pitchFamily="34" charset="0"/>
                <a:ea typeface="楷体_GB2312" pitchFamily="49" charset="-122"/>
              </a:rPr>
              <a:t>____</a:t>
            </a:r>
            <a:r>
              <a:rPr lang="zh-CN" altLang="en-US" sz="2800" b="1" dirty="0">
                <a:solidFill>
                  <a:schemeClr val="tx2"/>
                </a:solidFill>
                <a:latin typeface="Arial" panose="020B0604020202020204" pitchFamily="34" charset="0"/>
                <a:ea typeface="楷体_GB2312" pitchFamily="49" charset="-122"/>
              </a:rPr>
              <a:t>边，与原点的距离是</a:t>
            </a:r>
            <a:r>
              <a:rPr lang="en-US" altLang="zh-CN" sz="2800" b="1" dirty="0">
                <a:solidFill>
                  <a:schemeClr val="tx2"/>
                </a:solidFill>
                <a:latin typeface="Arial" panose="020B0604020202020204" pitchFamily="34" charset="0"/>
                <a:ea typeface="楷体_GB2312" pitchFamily="49" charset="-122"/>
              </a:rPr>
              <a:t>____</a:t>
            </a:r>
            <a:r>
              <a:rPr lang="zh-CN" altLang="en-US" sz="2800" b="1" dirty="0">
                <a:solidFill>
                  <a:schemeClr val="tx2"/>
                </a:solidFill>
                <a:latin typeface="Arial" panose="020B0604020202020204" pitchFamily="34" charset="0"/>
                <a:ea typeface="楷体_GB2312" pitchFamily="49" charset="-122"/>
              </a:rPr>
              <a:t>个单位长度。 </a:t>
            </a:r>
            <a:endParaRPr lang="zh-CN" altLang="en-US" sz="2800" b="1" dirty="0">
              <a:solidFill>
                <a:schemeClr val="tx2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grpSp>
        <p:nvGrpSpPr>
          <p:cNvPr id="19458" name="Group 27"/>
          <p:cNvGrpSpPr/>
          <p:nvPr/>
        </p:nvGrpSpPr>
        <p:grpSpPr>
          <a:xfrm>
            <a:off x="842963" y="1279525"/>
            <a:ext cx="6415087" cy="1560513"/>
            <a:chOff x="426" y="429"/>
            <a:chExt cx="4041" cy="983"/>
          </a:xfrm>
        </p:grpSpPr>
        <p:sp>
          <p:nvSpPr>
            <p:cNvPr id="19459" name="Text Box 6"/>
            <p:cNvSpPr txBox="1"/>
            <p:nvPr/>
          </p:nvSpPr>
          <p:spPr>
            <a:xfrm>
              <a:off x="426" y="429"/>
              <a:ext cx="2898" cy="32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pPr marL="342900" indent="-342900"/>
              <a:r>
                <a:rPr lang="en-US" altLang="zh-CN" b="1" dirty="0">
                  <a:solidFill>
                    <a:srgbClr val="0000FF"/>
                  </a:solidFill>
                  <a:latin typeface="Arial" panose="020B0604020202020204" pitchFamily="34" charset="0"/>
                  <a:ea typeface="楷体_GB2312" pitchFamily="49" charset="-122"/>
                </a:rPr>
                <a:t>  </a:t>
              </a:r>
              <a:r>
                <a:rPr lang="zh-CN" altLang="en-US" sz="2800" b="1" dirty="0">
                  <a:solidFill>
                    <a:srgbClr val="020202"/>
                  </a:solidFill>
                  <a:latin typeface="Arial" panose="020B0604020202020204" pitchFamily="34" charset="0"/>
                  <a:ea typeface="楷体_GB2312" pitchFamily="49" charset="-122"/>
                </a:rPr>
                <a:t>观察数轴上的有理数排列？</a:t>
              </a:r>
              <a:endParaRPr lang="zh-CN" altLang="en-US" sz="2800" b="1" dirty="0">
                <a:solidFill>
                  <a:srgbClr val="020202"/>
                </a:solidFill>
                <a:latin typeface="Arial" panose="020B0604020202020204" pitchFamily="34" charset="0"/>
                <a:ea typeface="楷体_GB2312" pitchFamily="49" charset="-122"/>
              </a:endParaRPr>
            </a:p>
          </p:txBody>
        </p:sp>
        <p:sp>
          <p:nvSpPr>
            <p:cNvPr id="19460" name="Line 8"/>
            <p:cNvSpPr/>
            <p:nvPr/>
          </p:nvSpPr>
          <p:spPr>
            <a:xfrm>
              <a:off x="1201" y="1101"/>
              <a:ext cx="3266" cy="0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</p:spPr>
        </p:sp>
        <p:sp>
          <p:nvSpPr>
            <p:cNvPr id="19461" name="Line 9"/>
            <p:cNvSpPr/>
            <p:nvPr/>
          </p:nvSpPr>
          <p:spPr>
            <a:xfrm>
              <a:off x="2789" y="965"/>
              <a:ext cx="0" cy="136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9462" name="Line 10"/>
            <p:cNvSpPr/>
            <p:nvPr/>
          </p:nvSpPr>
          <p:spPr>
            <a:xfrm>
              <a:off x="3152" y="965"/>
              <a:ext cx="0" cy="136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9463" name="Line 11"/>
            <p:cNvSpPr/>
            <p:nvPr/>
          </p:nvSpPr>
          <p:spPr>
            <a:xfrm>
              <a:off x="3515" y="965"/>
              <a:ext cx="0" cy="136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9464" name="Line 12"/>
            <p:cNvSpPr/>
            <p:nvPr/>
          </p:nvSpPr>
          <p:spPr>
            <a:xfrm>
              <a:off x="3878" y="965"/>
              <a:ext cx="0" cy="136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9465" name="Line 13"/>
            <p:cNvSpPr/>
            <p:nvPr/>
          </p:nvSpPr>
          <p:spPr>
            <a:xfrm>
              <a:off x="1700" y="965"/>
              <a:ext cx="0" cy="136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9466" name="Line 14"/>
            <p:cNvSpPr/>
            <p:nvPr/>
          </p:nvSpPr>
          <p:spPr>
            <a:xfrm>
              <a:off x="2063" y="965"/>
              <a:ext cx="0" cy="136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9467" name="Line 15"/>
            <p:cNvSpPr/>
            <p:nvPr/>
          </p:nvSpPr>
          <p:spPr>
            <a:xfrm>
              <a:off x="2426" y="965"/>
              <a:ext cx="0" cy="136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9468" name="Text Box 16"/>
            <p:cNvSpPr txBox="1"/>
            <p:nvPr/>
          </p:nvSpPr>
          <p:spPr>
            <a:xfrm>
              <a:off x="2653" y="1038"/>
              <a:ext cx="258" cy="36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r>
                <a:rPr lang="en-US" altLang="zh-CN" b="1" dirty="0">
                  <a:solidFill>
                    <a:srgbClr val="0000FF"/>
                  </a:solidFill>
                  <a:latin typeface="Arial" panose="020B0604020202020204" pitchFamily="34" charset="0"/>
                  <a:ea typeface="楷体_GB2312" pitchFamily="49" charset="-122"/>
                </a:rPr>
                <a:t>0</a:t>
              </a:r>
              <a:endParaRPr lang="en-US" altLang="zh-CN" b="1" dirty="0">
                <a:solidFill>
                  <a:srgbClr val="0000FF"/>
                </a:solidFill>
                <a:latin typeface="Arial" panose="020B0604020202020204" pitchFamily="34" charset="0"/>
                <a:ea typeface="楷体_GB2312" pitchFamily="49" charset="-122"/>
              </a:endParaRPr>
            </a:p>
          </p:txBody>
        </p:sp>
        <p:sp>
          <p:nvSpPr>
            <p:cNvPr id="19469" name="Text Box 17"/>
            <p:cNvSpPr txBox="1"/>
            <p:nvPr/>
          </p:nvSpPr>
          <p:spPr>
            <a:xfrm>
              <a:off x="3016" y="1038"/>
              <a:ext cx="258" cy="36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r>
                <a:rPr lang="en-US" altLang="zh-CN" b="1" dirty="0">
                  <a:solidFill>
                    <a:srgbClr val="0000FF"/>
                  </a:solidFill>
                  <a:latin typeface="Arial" panose="020B0604020202020204" pitchFamily="34" charset="0"/>
                  <a:ea typeface="楷体_GB2312" pitchFamily="49" charset="-122"/>
                </a:rPr>
                <a:t>1</a:t>
              </a:r>
              <a:endParaRPr lang="en-US" altLang="zh-CN" b="1" dirty="0">
                <a:solidFill>
                  <a:srgbClr val="0000FF"/>
                </a:solidFill>
                <a:latin typeface="Arial" panose="020B0604020202020204" pitchFamily="34" charset="0"/>
                <a:ea typeface="楷体_GB2312" pitchFamily="49" charset="-122"/>
              </a:endParaRPr>
            </a:p>
          </p:txBody>
        </p:sp>
        <p:sp>
          <p:nvSpPr>
            <p:cNvPr id="19470" name="Text Box 18"/>
            <p:cNvSpPr txBox="1"/>
            <p:nvPr/>
          </p:nvSpPr>
          <p:spPr>
            <a:xfrm>
              <a:off x="3424" y="1038"/>
              <a:ext cx="258" cy="36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r>
                <a:rPr lang="en-US" altLang="zh-CN" b="1" dirty="0">
                  <a:solidFill>
                    <a:srgbClr val="0000FF"/>
                  </a:solidFill>
                  <a:latin typeface="Arial" panose="020B0604020202020204" pitchFamily="34" charset="0"/>
                  <a:ea typeface="楷体_GB2312" pitchFamily="49" charset="-122"/>
                </a:rPr>
                <a:t>2</a:t>
              </a:r>
              <a:endParaRPr lang="en-US" altLang="zh-CN" b="1" dirty="0">
                <a:solidFill>
                  <a:srgbClr val="0000FF"/>
                </a:solidFill>
                <a:latin typeface="Arial" panose="020B0604020202020204" pitchFamily="34" charset="0"/>
                <a:ea typeface="楷体_GB2312" pitchFamily="49" charset="-122"/>
              </a:endParaRPr>
            </a:p>
          </p:txBody>
        </p:sp>
        <p:sp>
          <p:nvSpPr>
            <p:cNvPr id="19471" name="Text Box 19"/>
            <p:cNvSpPr txBox="1"/>
            <p:nvPr/>
          </p:nvSpPr>
          <p:spPr>
            <a:xfrm>
              <a:off x="3750" y="1047"/>
              <a:ext cx="226" cy="36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r>
                <a:rPr lang="en-US" altLang="zh-CN" b="1" dirty="0">
                  <a:solidFill>
                    <a:srgbClr val="0000FF"/>
                  </a:solidFill>
                  <a:latin typeface="Arial" panose="020B0604020202020204" pitchFamily="34" charset="0"/>
                  <a:ea typeface="楷体_GB2312" pitchFamily="49" charset="-122"/>
                </a:rPr>
                <a:t>3</a:t>
              </a:r>
              <a:endParaRPr lang="en-US" altLang="zh-CN" b="1" dirty="0">
                <a:solidFill>
                  <a:srgbClr val="0000FF"/>
                </a:solidFill>
                <a:latin typeface="Arial" panose="020B0604020202020204" pitchFamily="34" charset="0"/>
                <a:ea typeface="楷体_GB2312" pitchFamily="49" charset="-122"/>
              </a:endParaRPr>
            </a:p>
          </p:txBody>
        </p:sp>
        <p:sp>
          <p:nvSpPr>
            <p:cNvPr id="19472" name="Text Box 20"/>
            <p:cNvSpPr txBox="1"/>
            <p:nvPr/>
          </p:nvSpPr>
          <p:spPr>
            <a:xfrm>
              <a:off x="2290" y="1038"/>
              <a:ext cx="343" cy="36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r>
                <a:rPr lang="en-US" altLang="zh-CN" b="1" dirty="0">
                  <a:solidFill>
                    <a:srgbClr val="0000FF"/>
                  </a:solidFill>
                  <a:latin typeface="Arial" panose="020B0604020202020204" pitchFamily="34" charset="0"/>
                  <a:ea typeface="楷体_GB2312" pitchFamily="49" charset="-122"/>
                </a:rPr>
                <a:t>-1</a:t>
              </a:r>
              <a:endParaRPr lang="en-US" altLang="zh-CN" b="1" dirty="0">
                <a:solidFill>
                  <a:srgbClr val="0000FF"/>
                </a:solidFill>
                <a:latin typeface="Arial" panose="020B0604020202020204" pitchFamily="34" charset="0"/>
                <a:ea typeface="楷体_GB2312" pitchFamily="49" charset="-122"/>
              </a:endParaRPr>
            </a:p>
          </p:txBody>
        </p:sp>
        <p:sp>
          <p:nvSpPr>
            <p:cNvPr id="19473" name="Text Box 21"/>
            <p:cNvSpPr txBox="1"/>
            <p:nvPr/>
          </p:nvSpPr>
          <p:spPr>
            <a:xfrm>
              <a:off x="1927" y="1038"/>
              <a:ext cx="343" cy="36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r>
                <a:rPr lang="en-US" altLang="zh-CN" b="1" dirty="0">
                  <a:solidFill>
                    <a:srgbClr val="0000FF"/>
                  </a:solidFill>
                  <a:latin typeface="Arial" panose="020B0604020202020204" pitchFamily="34" charset="0"/>
                  <a:ea typeface="楷体_GB2312" pitchFamily="49" charset="-122"/>
                </a:rPr>
                <a:t>-2</a:t>
              </a:r>
              <a:endParaRPr lang="en-US" altLang="zh-CN" b="1" dirty="0">
                <a:solidFill>
                  <a:srgbClr val="0000FF"/>
                </a:solidFill>
                <a:latin typeface="Arial" panose="020B0604020202020204" pitchFamily="34" charset="0"/>
                <a:ea typeface="楷体_GB2312" pitchFamily="49" charset="-122"/>
              </a:endParaRPr>
            </a:p>
          </p:txBody>
        </p:sp>
        <p:sp>
          <p:nvSpPr>
            <p:cNvPr id="19474" name="Text Box 22"/>
            <p:cNvSpPr txBox="1"/>
            <p:nvPr/>
          </p:nvSpPr>
          <p:spPr>
            <a:xfrm>
              <a:off x="1564" y="1038"/>
              <a:ext cx="343" cy="36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r>
                <a:rPr lang="en-US" altLang="zh-CN" b="1" dirty="0">
                  <a:solidFill>
                    <a:srgbClr val="0000FF"/>
                  </a:solidFill>
                  <a:latin typeface="Arial" panose="020B0604020202020204" pitchFamily="34" charset="0"/>
                  <a:ea typeface="楷体_GB2312" pitchFamily="49" charset="-122"/>
                </a:rPr>
                <a:t>-3</a:t>
              </a:r>
              <a:endParaRPr lang="en-US" altLang="zh-CN" b="1" dirty="0">
                <a:solidFill>
                  <a:srgbClr val="0000FF"/>
                </a:solidFill>
                <a:latin typeface="Arial" panose="020B0604020202020204" pitchFamily="34" charset="0"/>
                <a:ea typeface="楷体_GB2312" pitchFamily="49" charset="-122"/>
              </a:endParaRPr>
            </a:p>
          </p:txBody>
        </p:sp>
      </p:grpSp>
      <p:sp>
        <p:nvSpPr>
          <p:cNvPr id="10263" name="Text Box 23"/>
          <p:cNvSpPr txBox="1"/>
          <p:nvPr/>
        </p:nvSpPr>
        <p:spPr>
          <a:xfrm>
            <a:off x="762000" y="5137150"/>
            <a:ext cx="552450" cy="5175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chemeClr val="accent2"/>
                </a:solidFill>
                <a:latin typeface="Arial" panose="020B0604020202020204" pitchFamily="34" charset="0"/>
                <a:ea typeface="楷体_GB2312" pitchFamily="49" charset="-122"/>
              </a:rPr>
              <a:t>a</a:t>
            </a:r>
            <a:endParaRPr lang="en-US" altLang="zh-CN" sz="3600" b="1" dirty="0">
              <a:solidFill>
                <a:srgbClr val="FF00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10264" name="Text Box 24"/>
          <p:cNvSpPr txBox="1"/>
          <p:nvPr/>
        </p:nvSpPr>
        <p:spPr>
          <a:xfrm>
            <a:off x="4414838" y="4532313"/>
            <a:ext cx="539750" cy="51911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chemeClr val="accent2"/>
                </a:solidFill>
                <a:latin typeface="Arial" panose="020B0604020202020204" pitchFamily="34" charset="0"/>
                <a:ea typeface="楷体_GB2312" pitchFamily="49" charset="-122"/>
              </a:rPr>
              <a:t>左</a:t>
            </a:r>
            <a:endParaRPr lang="zh-CN" altLang="en-US" sz="2800" b="1" dirty="0">
              <a:solidFill>
                <a:schemeClr val="accent2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10265" name="Text Box 25"/>
          <p:cNvSpPr txBox="1"/>
          <p:nvPr/>
        </p:nvSpPr>
        <p:spPr>
          <a:xfrm>
            <a:off x="5868988" y="3927475"/>
            <a:ext cx="454025" cy="5175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chemeClr val="accent2"/>
                </a:solidFill>
                <a:latin typeface="Arial" panose="020B0604020202020204" pitchFamily="34" charset="0"/>
                <a:ea typeface="楷体_GB2312" pitchFamily="49" charset="-122"/>
              </a:rPr>
              <a:t>a</a:t>
            </a:r>
            <a:endParaRPr lang="en-US" altLang="zh-CN" sz="2800" b="1" dirty="0">
              <a:solidFill>
                <a:schemeClr val="accent2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10266" name="Text Box 26"/>
          <p:cNvSpPr txBox="1"/>
          <p:nvPr/>
        </p:nvSpPr>
        <p:spPr>
          <a:xfrm>
            <a:off x="1730375" y="3927475"/>
            <a:ext cx="527050" cy="5175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chemeClr val="accent2"/>
                </a:solidFill>
                <a:latin typeface="Arial" panose="020B0604020202020204" pitchFamily="34" charset="0"/>
                <a:ea typeface="楷体_GB2312" pitchFamily="49" charset="-122"/>
              </a:rPr>
              <a:t>右</a:t>
            </a:r>
            <a:endParaRPr lang="zh-CN" altLang="en-US" sz="2800" b="1" dirty="0">
              <a:solidFill>
                <a:schemeClr val="accent2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2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2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2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63" grpId="0"/>
      <p:bldP spid="10264" grpId="0"/>
      <p:bldP spid="10265" grpId="0"/>
      <p:bldP spid="1026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1" name="Line 2"/>
          <p:cNvSpPr/>
          <p:nvPr/>
        </p:nvSpPr>
        <p:spPr>
          <a:xfrm>
            <a:off x="539750" y="3500438"/>
            <a:ext cx="7924800" cy="0"/>
          </a:xfrm>
          <a:prstGeom prst="line">
            <a:avLst/>
          </a:prstGeom>
          <a:ln w="57150" cap="flat" cmpd="sng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482" name="Line 3"/>
          <p:cNvSpPr/>
          <p:nvPr/>
        </p:nvSpPr>
        <p:spPr>
          <a:xfrm>
            <a:off x="8458200" y="3505200"/>
            <a:ext cx="228600" cy="0"/>
          </a:xfrm>
          <a:prstGeom prst="line">
            <a:avLst/>
          </a:prstGeom>
          <a:ln w="57150" cap="flat" cmpd="sng">
            <a:solidFill>
              <a:schemeClr val="tx2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20483" name="Text Box 5"/>
          <p:cNvSpPr txBox="1"/>
          <p:nvPr/>
        </p:nvSpPr>
        <p:spPr>
          <a:xfrm>
            <a:off x="4340225" y="3482975"/>
            <a:ext cx="355600" cy="519113"/>
          </a:xfrm>
          <a:prstGeom prst="rect">
            <a:avLst/>
          </a:prstGeom>
          <a:noFill/>
          <a:ln w="57150">
            <a:noFill/>
          </a:ln>
        </p:spPr>
        <p:txBody>
          <a:bodyPr wrap="none" lIns="90000" tIns="46800" rIns="90000" bIns="46800" anchor="ctr">
            <a:spAutoFit/>
          </a:bodyPr>
          <a:p>
            <a:pPr algn="ctr">
              <a:spcBef>
                <a:spcPct val="50000"/>
              </a:spcBef>
            </a:pPr>
            <a:r>
              <a:rPr lang="en-US" altLang="zh-CN" sz="2800" b="1" dirty="0">
                <a:solidFill>
                  <a:schemeClr val="tx2"/>
                </a:solidFill>
                <a:latin typeface="Times New Roman" panose="02020603050405020304" pitchFamily="18" charset="0"/>
                <a:ea typeface="楷体_GB2312" pitchFamily="49" charset="-122"/>
              </a:rPr>
              <a:t>0</a:t>
            </a:r>
            <a:endParaRPr lang="en-US" altLang="zh-CN" sz="4000" b="1" dirty="0">
              <a:solidFill>
                <a:srgbClr val="0000FF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20484" name="Text Box 6"/>
          <p:cNvSpPr txBox="1"/>
          <p:nvPr/>
        </p:nvSpPr>
        <p:spPr>
          <a:xfrm>
            <a:off x="5222875" y="3519488"/>
            <a:ext cx="355600" cy="520700"/>
          </a:xfrm>
          <a:prstGeom prst="rect">
            <a:avLst/>
          </a:prstGeom>
          <a:noFill/>
          <a:ln w="57150">
            <a:noFill/>
          </a:ln>
        </p:spPr>
        <p:txBody>
          <a:bodyPr wrap="none" lIns="90000" tIns="46800" rIns="90000" bIns="46800" anchor="ctr">
            <a:spAutoFit/>
          </a:bodyPr>
          <a:p>
            <a:pPr algn="ctr">
              <a:spcBef>
                <a:spcPct val="50000"/>
              </a:spcBef>
            </a:pPr>
            <a:r>
              <a:rPr lang="en-US" altLang="zh-CN" sz="2800" b="1" dirty="0">
                <a:solidFill>
                  <a:schemeClr val="tx2"/>
                </a:solidFill>
                <a:latin typeface="Times New Roman" panose="02020603050405020304" pitchFamily="18" charset="0"/>
                <a:ea typeface="楷体_GB2312" pitchFamily="49" charset="-122"/>
              </a:rPr>
              <a:t>1</a:t>
            </a:r>
            <a:endParaRPr lang="en-US" altLang="zh-CN" sz="4000" b="1" dirty="0">
              <a:solidFill>
                <a:srgbClr val="0000FF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20485" name="Line 9"/>
          <p:cNvSpPr/>
          <p:nvPr/>
        </p:nvSpPr>
        <p:spPr>
          <a:xfrm>
            <a:off x="1979613" y="3357563"/>
            <a:ext cx="0" cy="125412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486" name="Text Box 13"/>
          <p:cNvSpPr txBox="1"/>
          <p:nvPr/>
        </p:nvSpPr>
        <p:spPr>
          <a:xfrm>
            <a:off x="6137275" y="3519488"/>
            <a:ext cx="355600" cy="520700"/>
          </a:xfrm>
          <a:prstGeom prst="rect">
            <a:avLst/>
          </a:prstGeom>
          <a:noFill/>
          <a:ln w="57150">
            <a:noFill/>
          </a:ln>
        </p:spPr>
        <p:txBody>
          <a:bodyPr wrap="none" lIns="90000" tIns="46800" rIns="90000" bIns="46800" anchor="ctr">
            <a:spAutoFit/>
          </a:bodyPr>
          <a:p>
            <a:pPr algn="ctr">
              <a:spcBef>
                <a:spcPct val="50000"/>
              </a:spcBef>
            </a:pPr>
            <a:r>
              <a:rPr lang="en-US" altLang="zh-CN" sz="2800" b="1" dirty="0">
                <a:solidFill>
                  <a:schemeClr val="tx2"/>
                </a:solidFill>
                <a:latin typeface="Times New Roman" panose="02020603050405020304" pitchFamily="18" charset="0"/>
                <a:ea typeface="楷体_GB2312" pitchFamily="49" charset="-122"/>
              </a:rPr>
              <a:t>2</a:t>
            </a:r>
            <a:endParaRPr lang="en-US" altLang="zh-CN" sz="4000" b="1" dirty="0">
              <a:solidFill>
                <a:srgbClr val="0000FF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20487" name="Text Box 14"/>
          <p:cNvSpPr txBox="1"/>
          <p:nvPr/>
        </p:nvSpPr>
        <p:spPr>
          <a:xfrm>
            <a:off x="7051675" y="3519488"/>
            <a:ext cx="355600" cy="520700"/>
          </a:xfrm>
          <a:prstGeom prst="rect">
            <a:avLst/>
          </a:prstGeom>
          <a:noFill/>
          <a:ln w="57150">
            <a:noFill/>
          </a:ln>
        </p:spPr>
        <p:txBody>
          <a:bodyPr wrap="none" lIns="90000" tIns="46800" rIns="90000" bIns="46800" anchor="ctr">
            <a:spAutoFit/>
          </a:bodyPr>
          <a:p>
            <a:pPr algn="ctr">
              <a:spcBef>
                <a:spcPct val="50000"/>
              </a:spcBef>
            </a:pPr>
            <a:r>
              <a:rPr lang="en-US" altLang="zh-CN" sz="2800" b="1" dirty="0">
                <a:solidFill>
                  <a:schemeClr val="tx2"/>
                </a:solidFill>
                <a:latin typeface="Times New Roman" panose="02020603050405020304" pitchFamily="18" charset="0"/>
                <a:ea typeface="楷体_GB2312" pitchFamily="49" charset="-122"/>
              </a:rPr>
              <a:t>3</a:t>
            </a:r>
            <a:endParaRPr lang="en-US" altLang="zh-CN" sz="4000" b="1" dirty="0">
              <a:solidFill>
                <a:srgbClr val="0000FF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20488" name="Text Box 15"/>
          <p:cNvSpPr txBox="1"/>
          <p:nvPr/>
        </p:nvSpPr>
        <p:spPr>
          <a:xfrm>
            <a:off x="3276600" y="3506788"/>
            <a:ext cx="941388" cy="519112"/>
          </a:xfrm>
          <a:prstGeom prst="rect">
            <a:avLst/>
          </a:prstGeom>
          <a:noFill/>
          <a:ln w="57150">
            <a:noFill/>
          </a:ln>
        </p:spPr>
        <p:txBody>
          <a:bodyPr lIns="90000" tIns="46800" rIns="90000" bIns="46800" anchor="ctr">
            <a:spAutoFit/>
          </a:bodyPr>
          <a:p>
            <a:pPr algn="ctr">
              <a:spcBef>
                <a:spcPct val="50000"/>
              </a:spcBef>
            </a:pPr>
            <a:r>
              <a:rPr lang="en-US" altLang="zh-CN" sz="2800" b="1" dirty="0">
                <a:solidFill>
                  <a:schemeClr val="tx2"/>
                </a:solidFill>
                <a:latin typeface="Times New Roman" panose="02020603050405020304" pitchFamily="18" charset="0"/>
                <a:ea typeface="楷体_GB2312" pitchFamily="49" charset="-122"/>
              </a:rPr>
              <a:t>-1</a:t>
            </a:r>
            <a:endParaRPr lang="en-US" altLang="zh-CN" sz="4000" b="1" dirty="0">
              <a:solidFill>
                <a:srgbClr val="0000FF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20489" name="Text Box 17"/>
          <p:cNvSpPr txBox="1"/>
          <p:nvPr/>
        </p:nvSpPr>
        <p:spPr>
          <a:xfrm>
            <a:off x="1403350" y="3519488"/>
            <a:ext cx="1079500" cy="520700"/>
          </a:xfrm>
          <a:prstGeom prst="rect">
            <a:avLst/>
          </a:prstGeom>
          <a:noFill/>
          <a:ln w="57150">
            <a:noFill/>
          </a:ln>
        </p:spPr>
        <p:txBody>
          <a:bodyPr lIns="90000" tIns="46800" rIns="90000" bIns="46800" anchor="ctr">
            <a:spAutoFit/>
          </a:bodyPr>
          <a:p>
            <a:pPr algn="ctr">
              <a:spcBef>
                <a:spcPct val="50000"/>
              </a:spcBef>
            </a:pPr>
            <a:r>
              <a:rPr lang="en-US" altLang="zh-CN" sz="2800" b="1" dirty="0">
                <a:solidFill>
                  <a:schemeClr val="tx2"/>
                </a:solidFill>
                <a:latin typeface="Times New Roman" panose="02020603050405020304" pitchFamily="18" charset="0"/>
                <a:ea typeface="楷体_GB2312" pitchFamily="49" charset="-122"/>
              </a:rPr>
              <a:t>-3</a:t>
            </a:r>
            <a:endParaRPr lang="en-US" altLang="zh-CN" sz="4000" b="1" dirty="0">
              <a:solidFill>
                <a:srgbClr val="0000FF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20490" name="Line 19"/>
          <p:cNvSpPr/>
          <p:nvPr/>
        </p:nvSpPr>
        <p:spPr>
          <a:xfrm>
            <a:off x="1116013" y="3357563"/>
            <a:ext cx="0" cy="160337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491" name="Text Box 20"/>
          <p:cNvSpPr txBox="1"/>
          <p:nvPr/>
        </p:nvSpPr>
        <p:spPr>
          <a:xfrm>
            <a:off x="527050" y="3521075"/>
            <a:ext cx="1020763" cy="519113"/>
          </a:xfrm>
          <a:prstGeom prst="rect">
            <a:avLst/>
          </a:prstGeom>
          <a:noFill/>
          <a:ln w="57150">
            <a:noFill/>
          </a:ln>
        </p:spPr>
        <p:txBody>
          <a:bodyPr lIns="90000" tIns="46800" rIns="90000" bIns="46800" anchor="ctr">
            <a:spAutoFit/>
          </a:bodyPr>
          <a:p>
            <a:pPr algn="ctr">
              <a:spcBef>
                <a:spcPct val="50000"/>
              </a:spcBef>
            </a:pPr>
            <a:r>
              <a:rPr lang="en-US" altLang="zh-CN" sz="2800" b="1" dirty="0">
                <a:solidFill>
                  <a:schemeClr val="tx2"/>
                </a:solidFill>
                <a:latin typeface="Times New Roman" panose="02020603050405020304" pitchFamily="18" charset="0"/>
                <a:ea typeface="楷体_GB2312" pitchFamily="49" charset="-122"/>
              </a:rPr>
              <a:t>-4</a:t>
            </a:r>
            <a:endParaRPr lang="en-US" altLang="zh-CN" sz="2800" b="1" dirty="0">
              <a:solidFill>
                <a:schemeClr val="tx2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20492" name="Text Box 21"/>
          <p:cNvSpPr txBox="1"/>
          <p:nvPr/>
        </p:nvSpPr>
        <p:spPr>
          <a:xfrm>
            <a:off x="7854950" y="3505200"/>
            <a:ext cx="355600" cy="520700"/>
          </a:xfrm>
          <a:prstGeom prst="rect">
            <a:avLst/>
          </a:prstGeom>
          <a:noFill/>
          <a:ln w="57150">
            <a:noFill/>
          </a:ln>
        </p:spPr>
        <p:txBody>
          <a:bodyPr wrap="none" lIns="90000" tIns="46800" rIns="90000" bIns="46800" anchor="ctr">
            <a:spAutoFit/>
          </a:bodyPr>
          <a:p>
            <a:pPr algn="ctr">
              <a:spcBef>
                <a:spcPct val="50000"/>
              </a:spcBef>
            </a:pPr>
            <a:r>
              <a:rPr lang="en-US" altLang="zh-CN" sz="2800" b="1" dirty="0">
                <a:solidFill>
                  <a:schemeClr val="tx2"/>
                </a:solidFill>
                <a:latin typeface="Times New Roman" panose="02020603050405020304" pitchFamily="18" charset="0"/>
                <a:ea typeface="楷体_GB2312" pitchFamily="49" charset="-122"/>
              </a:rPr>
              <a:t>4</a:t>
            </a:r>
            <a:endParaRPr lang="en-US" altLang="zh-CN" sz="4000" b="1" dirty="0">
              <a:solidFill>
                <a:srgbClr val="0000FF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14359" name="AutoShape 23"/>
          <p:cNvSpPr/>
          <p:nvPr/>
        </p:nvSpPr>
        <p:spPr>
          <a:xfrm>
            <a:off x="7162800" y="3429000"/>
            <a:ext cx="152400" cy="76200"/>
          </a:xfrm>
          <a:prstGeom prst="flowChartConnector">
            <a:avLst/>
          </a:prstGeom>
          <a:solidFill>
            <a:srgbClr val="FF3300"/>
          </a:solidFill>
          <a:ln w="9525" cap="flat" cmpd="sng">
            <a:solidFill>
              <a:srgbClr val="CC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p>
            <a:endParaRPr lang="zh-CN" altLang="zh-CN" b="1" dirty="0">
              <a:solidFill>
                <a:srgbClr val="0000FF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14360" name="AutoShape 24"/>
          <p:cNvSpPr/>
          <p:nvPr/>
        </p:nvSpPr>
        <p:spPr>
          <a:xfrm>
            <a:off x="3124200" y="3429000"/>
            <a:ext cx="152400" cy="76200"/>
          </a:xfrm>
          <a:prstGeom prst="flowChartConnector">
            <a:avLst/>
          </a:prstGeom>
          <a:solidFill>
            <a:srgbClr val="FF3300"/>
          </a:solidFill>
          <a:ln w="9525" cap="flat" cmpd="sng">
            <a:solidFill>
              <a:srgbClr val="CC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p>
            <a:endParaRPr lang="zh-CN" altLang="zh-CN" b="1" dirty="0">
              <a:solidFill>
                <a:srgbClr val="0000FF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14361" name="AutoShape 25"/>
          <p:cNvSpPr/>
          <p:nvPr/>
        </p:nvSpPr>
        <p:spPr>
          <a:xfrm>
            <a:off x="1042988" y="3429000"/>
            <a:ext cx="152400" cy="76200"/>
          </a:xfrm>
          <a:prstGeom prst="flowChartConnector">
            <a:avLst/>
          </a:prstGeom>
          <a:solidFill>
            <a:srgbClr val="FF3300"/>
          </a:solidFill>
          <a:ln w="9525" cap="flat" cmpd="sng">
            <a:solidFill>
              <a:srgbClr val="CC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p>
            <a:endParaRPr lang="zh-CN" altLang="zh-CN" b="1" dirty="0">
              <a:solidFill>
                <a:srgbClr val="0000FF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14362" name="Text Box 26"/>
          <p:cNvSpPr txBox="1"/>
          <p:nvPr/>
        </p:nvSpPr>
        <p:spPr>
          <a:xfrm>
            <a:off x="2627313" y="2779713"/>
            <a:ext cx="1008062" cy="519112"/>
          </a:xfrm>
          <a:prstGeom prst="rect">
            <a:avLst/>
          </a:prstGeom>
          <a:noFill/>
          <a:ln w="57150">
            <a:noFill/>
          </a:ln>
        </p:spPr>
        <p:txBody>
          <a:bodyPr lIns="90000" tIns="46800" rIns="90000" bIns="46800" anchor="ctr">
            <a:spAutoFit/>
          </a:bodyPr>
          <a:p>
            <a:pPr algn="ctr">
              <a:spcBef>
                <a:spcPct val="50000"/>
              </a:spcBef>
            </a:pPr>
            <a:r>
              <a:rPr lang="en-US" altLang="zh-CN" sz="2800" b="1" dirty="0">
                <a:solidFill>
                  <a:schemeClr val="accent2"/>
                </a:solidFill>
                <a:latin typeface="Times New Roman" panose="02020603050405020304" pitchFamily="18" charset="0"/>
                <a:ea typeface="楷体_GB2312" pitchFamily="49" charset="-122"/>
              </a:rPr>
              <a:t>-1.5</a:t>
            </a:r>
            <a:endParaRPr lang="en-US" altLang="zh-CN" sz="2800" b="1" dirty="0">
              <a:solidFill>
                <a:schemeClr val="accent2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20497" name="Text Box 27"/>
          <p:cNvSpPr txBox="1"/>
          <p:nvPr/>
        </p:nvSpPr>
        <p:spPr>
          <a:xfrm>
            <a:off x="4175125" y="5507038"/>
            <a:ext cx="18415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endParaRPr lang="zh-CN" altLang="zh-CN" sz="2400" b="1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20498" name="Text Box 28"/>
          <p:cNvSpPr txBox="1"/>
          <p:nvPr/>
        </p:nvSpPr>
        <p:spPr>
          <a:xfrm>
            <a:off x="4425950" y="963613"/>
            <a:ext cx="184150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endParaRPr lang="zh-CN" altLang="zh-CN" sz="2800" b="1" dirty="0">
              <a:solidFill>
                <a:srgbClr val="0000FF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14366" name="Text Box 30"/>
          <p:cNvSpPr txBox="1"/>
          <p:nvPr/>
        </p:nvSpPr>
        <p:spPr>
          <a:xfrm>
            <a:off x="657225" y="4313238"/>
            <a:ext cx="7827963" cy="13716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任何一个有理数都可以用数轴上的一个点来表示</a:t>
            </a:r>
            <a:r>
              <a:rPr lang="en-US" altLang="zh-CN" sz="2800" b="1" dirty="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;</a:t>
            </a:r>
            <a:r>
              <a:rPr lang="zh-CN" altLang="en-US" sz="2800" b="1" dirty="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但数轴上的点不全都表示有理数。</a:t>
            </a:r>
            <a:endParaRPr lang="zh-CN" altLang="en-US" sz="2800" b="1" dirty="0">
              <a:solidFill>
                <a:schemeClr val="tx2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0500" name="Text Box 31"/>
          <p:cNvSpPr txBox="1"/>
          <p:nvPr/>
        </p:nvSpPr>
        <p:spPr>
          <a:xfrm>
            <a:off x="723900" y="1146175"/>
            <a:ext cx="4908550" cy="5175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2800" b="1" dirty="0">
                <a:latin typeface="Arial" panose="020B0604020202020204" pitchFamily="34" charset="0"/>
                <a:ea typeface="楷体_GB2312" pitchFamily="49" charset="-122"/>
              </a:rPr>
              <a:t>例</a:t>
            </a:r>
            <a:r>
              <a:rPr lang="en-US" altLang="zh-CN" sz="2800" b="1" dirty="0">
                <a:latin typeface="Arial" panose="020B0604020202020204" pitchFamily="34" charset="0"/>
                <a:ea typeface="楷体_GB2312" pitchFamily="49" charset="-122"/>
              </a:rPr>
              <a:t>1</a:t>
            </a:r>
            <a:r>
              <a:rPr lang="zh-CN" altLang="en-US" sz="2800" b="1" dirty="0">
                <a:latin typeface="Arial" panose="020B0604020202020204" pitchFamily="34" charset="0"/>
                <a:ea typeface="楷体_GB2312" pitchFamily="49" charset="-122"/>
              </a:rPr>
              <a:t>：</a:t>
            </a:r>
            <a:r>
              <a:rPr lang="zh-CN" altLang="en-US" sz="2800" b="1" dirty="0">
                <a:solidFill>
                  <a:srgbClr val="020202"/>
                </a:solidFill>
                <a:latin typeface="Arial" panose="020B0604020202020204" pitchFamily="34" charset="0"/>
                <a:ea typeface="楷体_GB2312" pitchFamily="49" charset="-122"/>
              </a:rPr>
              <a:t>在数轴上表示下列各数</a:t>
            </a:r>
            <a:endParaRPr lang="zh-CN" altLang="en-US" sz="2800" b="1" dirty="0">
              <a:solidFill>
                <a:srgbClr val="020202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20501" name="Text Box 33"/>
          <p:cNvSpPr txBox="1"/>
          <p:nvPr/>
        </p:nvSpPr>
        <p:spPr>
          <a:xfrm>
            <a:off x="2643188" y="1892300"/>
            <a:ext cx="3541712" cy="57943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3200" b="1" dirty="0">
                <a:solidFill>
                  <a:srgbClr val="020202"/>
                </a:solidFill>
                <a:latin typeface="Times New Roman" panose="02020603050405020304" pitchFamily="18" charset="0"/>
                <a:ea typeface="楷体_GB2312" pitchFamily="49" charset="-122"/>
              </a:rPr>
              <a:t>+3</a:t>
            </a:r>
            <a:r>
              <a:rPr lang="zh-CN" altLang="en-US" sz="3200" b="1" dirty="0">
                <a:solidFill>
                  <a:srgbClr val="020202"/>
                </a:solidFill>
                <a:latin typeface="Times New Roman" panose="02020603050405020304" pitchFamily="18" charset="0"/>
                <a:ea typeface="楷体_GB2312" pitchFamily="49" charset="-122"/>
              </a:rPr>
              <a:t>，</a:t>
            </a:r>
            <a:r>
              <a:rPr lang="en-US" altLang="zh-CN" sz="3200" b="1" dirty="0">
                <a:solidFill>
                  <a:srgbClr val="020202"/>
                </a:solidFill>
                <a:latin typeface="Times New Roman" panose="02020603050405020304" pitchFamily="18" charset="0"/>
                <a:ea typeface="楷体_GB2312" pitchFamily="49" charset="-122"/>
              </a:rPr>
              <a:t>-4</a:t>
            </a:r>
            <a:r>
              <a:rPr lang="zh-CN" altLang="en-US" sz="3200" b="1" dirty="0">
                <a:solidFill>
                  <a:srgbClr val="020202"/>
                </a:solidFill>
                <a:latin typeface="Times New Roman" panose="02020603050405020304" pitchFamily="18" charset="0"/>
                <a:ea typeface="楷体_GB2312" pitchFamily="49" charset="-122"/>
              </a:rPr>
              <a:t>，，</a:t>
            </a:r>
            <a:r>
              <a:rPr lang="en-US" altLang="zh-CN" sz="3200" b="1" dirty="0">
                <a:solidFill>
                  <a:srgbClr val="020202"/>
                </a:solidFill>
                <a:latin typeface="Times New Roman" panose="02020603050405020304" pitchFamily="18" charset="0"/>
                <a:ea typeface="楷体_GB2312" pitchFamily="49" charset="-122"/>
              </a:rPr>
              <a:t>-1.5</a:t>
            </a:r>
            <a:endParaRPr lang="zh-CN" altLang="en-US" sz="3600" b="1" dirty="0">
              <a:solidFill>
                <a:srgbClr val="020202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20502" name="Line 9"/>
          <p:cNvSpPr/>
          <p:nvPr/>
        </p:nvSpPr>
        <p:spPr>
          <a:xfrm>
            <a:off x="8101013" y="3357563"/>
            <a:ext cx="0" cy="125412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03" name="Line 9"/>
          <p:cNvSpPr/>
          <p:nvPr/>
        </p:nvSpPr>
        <p:spPr>
          <a:xfrm>
            <a:off x="7235825" y="3375025"/>
            <a:ext cx="0" cy="125413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04" name="Line 9"/>
          <p:cNvSpPr/>
          <p:nvPr/>
        </p:nvSpPr>
        <p:spPr>
          <a:xfrm>
            <a:off x="6300788" y="3357563"/>
            <a:ext cx="0" cy="125412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05" name="Line 9"/>
          <p:cNvSpPr/>
          <p:nvPr/>
        </p:nvSpPr>
        <p:spPr>
          <a:xfrm>
            <a:off x="5435600" y="3375025"/>
            <a:ext cx="0" cy="125413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06" name="Text Box 16"/>
          <p:cNvSpPr txBox="1"/>
          <p:nvPr/>
        </p:nvSpPr>
        <p:spPr>
          <a:xfrm>
            <a:off x="2411413" y="3519488"/>
            <a:ext cx="763587" cy="520700"/>
          </a:xfrm>
          <a:prstGeom prst="rect">
            <a:avLst/>
          </a:prstGeom>
          <a:noFill/>
          <a:ln w="57150">
            <a:noFill/>
          </a:ln>
        </p:spPr>
        <p:txBody>
          <a:bodyPr lIns="90000" tIns="46800" rIns="90000" bIns="46800" anchor="ctr">
            <a:spAutoFit/>
          </a:bodyPr>
          <a:p>
            <a:pPr algn="ctr">
              <a:spcBef>
                <a:spcPct val="50000"/>
              </a:spcBef>
            </a:pPr>
            <a:r>
              <a:rPr lang="en-US" altLang="zh-CN" sz="2800" b="1" dirty="0">
                <a:solidFill>
                  <a:schemeClr val="tx2"/>
                </a:solidFill>
                <a:latin typeface="Times New Roman" panose="02020603050405020304" pitchFamily="18" charset="0"/>
                <a:ea typeface="楷体_GB2312" pitchFamily="49" charset="-122"/>
              </a:rPr>
              <a:t>-2</a:t>
            </a:r>
            <a:endParaRPr lang="en-US" altLang="zh-CN" sz="4000" b="1" dirty="0">
              <a:solidFill>
                <a:srgbClr val="0000FF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20507" name="Line 9"/>
          <p:cNvSpPr/>
          <p:nvPr/>
        </p:nvSpPr>
        <p:spPr>
          <a:xfrm>
            <a:off x="4500563" y="3375025"/>
            <a:ext cx="0" cy="125413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08" name="Line 9"/>
          <p:cNvSpPr/>
          <p:nvPr/>
        </p:nvSpPr>
        <p:spPr>
          <a:xfrm>
            <a:off x="3635375" y="3375025"/>
            <a:ext cx="0" cy="125413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09" name="Line 9"/>
          <p:cNvSpPr/>
          <p:nvPr/>
        </p:nvSpPr>
        <p:spPr>
          <a:xfrm>
            <a:off x="2814638" y="3357563"/>
            <a:ext cx="0" cy="125412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67629" name="Text Box 45"/>
          <p:cNvSpPr txBox="1"/>
          <p:nvPr/>
        </p:nvSpPr>
        <p:spPr>
          <a:xfrm>
            <a:off x="6991350" y="2795588"/>
            <a:ext cx="647700" cy="5175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chemeClr val="accent2"/>
                </a:solidFill>
                <a:latin typeface="Times New Roman" panose="02020603050405020304" pitchFamily="18" charset="0"/>
                <a:ea typeface="楷体_GB2312" pitchFamily="49" charset="-122"/>
              </a:rPr>
              <a:t>+3</a:t>
            </a:r>
            <a:endParaRPr lang="en-US" altLang="zh-CN" sz="2800" b="1" dirty="0">
              <a:solidFill>
                <a:schemeClr val="accent2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67630" name="Text Box 46"/>
          <p:cNvSpPr txBox="1"/>
          <p:nvPr/>
        </p:nvSpPr>
        <p:spPr>
          <a:xfrm>
            <a:off x="900113" y="2781300"/>
            <a:ext cx="647700" cy="5175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chemeClr val="accent2"/>
                </a:solidFill>
                <a:latin typeface="Times New Roman" panose="02020603050405020304" pitchFamily="18" charset="0"/>
                <a:ea typeface="楷体_GB2312" pitchFamily="49" charset="-122"/>
              </a:rPr>
              <a:t>-4</a:t>
            </a:r>
            <a:endParaRPr lang="en-US" altLang="zh-CN" sz="2800" b="1" dirty="0">
              <a:solidFill>
                <a:schemeClr val="accent2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43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76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76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143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76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76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143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1" dur="500"/>
                                        <p:tgtEl>
                                          <p:spTgt spid="14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6">
                                            <p:txEl>
                                              <p:charRg st="0" end="3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4366">
                                            <p:txEl>
                                              <p:charRg st="0" end="3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4366">
                                            <p:txEl>
                                              <p:charRg st="0" end="3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59" grpId="0" bldLvl="0" animBg="1"/>
      <p:bldP spid="14360" grpId="0" bldLvl="0" animBg="1"/>
      <p:bldP spid="14361" grpId="0" bldLvl="0" animBg="1"/>
      <p:bldP spid="14362" grpId="0"/>
      <p:bldP spid="14366" grpId="0" build="allAtOnce"/>
      <p:bldP spid="67629" grpId="0"/>
      <p:bldP spid="6763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Line 2"/>
          <p:cNvSpPr/>
          <p:nvPr/>
        </p:nvSpPr>
        <p:spPr>
          <a:xfrm>
            <a:off x="539750" y="3068638"/>
            <a:ext cx="7924800" cy="0"/>
          </a:xfrm>
          <a:prstGeom prst="line">
            <a:avLst/>
          </a:prstGeom>
          <a:ln w="57150" cap="flat" cmpd="sng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1506" name="Line 3"/>
          <p:cNvSpPr/>
          <p:nvPr/>
        </p:nvSpPr>
        <p:spPr>
          <a:xfrm>
            <a:off x="8469313" y="3073400"/>
            <a:ext cx="228600" cy="0"/>
          </a:xfrm>
          <a:prstGeom prst="line">
            <a:avLst/>
          </a:prstGeom>
          <a:ln w="57150" cap="flat" cmpd="sng">
            <a:solidFill>
              <a:schemeClr val="tx2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21507" name="Text Box 5"/>
          <p:cNvSpPr txBox="1"/>
          <p:nvPr/>
        </p:nvSpPr>
        <p:spPr>
          <a:xfrm>
            <a:off x="4329113" y="3168650"/>
            <a:ext cx="357187" cy="519113"/>
          </a:xfrm>
          <a:prstGeom prst="rect">
            <a:avLst/>
          </a:prstGeom>
          <a:noFill/>
          <a:ln w="57150">
            <a:noFill/>
          </a:ln>
        </p:spPr>
        <p:txBody>
          <a:bodyPr wrap="none" lIns="90000" tIns="46800" rIns="90000" bIns="46800" anchor="ctr">
            <a:spAutoFit/>
          </a:bodyPr>
          <a:p>
            <a:pPr algn="ctr">
              <a:spcBef>
                <a:spcPct val="50000"/>
              </a:spcBef>
            </a:pPr>
            <a:r>
              <a:rPr lang="en-US" altLang="zh-CN" sz="2800" b="1" dirty="0">
                <a:solidFill>
                  <a:srgbClr val="020202"/>
                </a:solidFill>
                <a:latin typeface="Times New Roman" panose="02020603050405020304" pitchFamily="18" charset="0"/>
                <a:ea typeface="楷体_GB2312" pitchFamily="49" charset="-122"/>
              </a:rPr>
              <a:t>0</a:t>
            </a:r>
            <a:endParaRPr lang="en-US" altLang="zh-CN" sz="4000" b="1" dirty="0">
              <a:solidFill>
                <a:srgbClr val="020202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21508" name="Text Box 6"/>
          <p:cNvSpPr txBox="1"/>
          <p:nvPr/>
        </p:nvSpPr>
        <p:spPr>
          <a:xfrm>
            <a:off x="5256213" y="3168650"/>
            <a:ext cx="357187" cy="519113"/>
          </a:xfrm>
          <a:prstGeom prst="rect">
            <a:avLst/>
          </a:prstGeom>
          <a:noFill/>
          <a:ln w="57150">
            <a:noFill/>
          </a:ln>
        </p:spPr>
        <p:txBody>
          <a:bodyPr wrap="none" lIns="90000" tIns="46800" rIns="90000" bIns="46800" anchor="ctr">
            <a:spAutoFit/>
          </a:bodyPr>
          <a:p>
            <a:pPr algn="ctr">
              <a:spcBef>
                <a:spcPct val="50000"/>
              </a:spcBef>
            </a:pPr>
            <a:r>
              <a:rPr lang="en-US" altLang="zh-CN" sz="2800" b="1" dirty="0">
                <a:solidFill>
                  <a:srgbClr val="020202"/>
                </a:solidFill>
                <a:latin typeface="Times New Roman" panose="02020603050405020304" pitchFamily="18" charset="0"/>
                <a:ea typeface="楷体_GB2312" pitchFamily="49" charset="-122"/>
              </a:rPr>
              <a:t>1</a:t>
            </a:r>
            <a:endParaRPr lang="en-US" altLang="zh-CN" sz="4000" b="1" dirty="0">
              <a:solidFill>
                <a:srgbClr val="020202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21509" name="Line 8"/>
          <p:cNvSpPr/>
          <p:nvPr/>
        </p:nvSpPr>
        <p:spPr>
          <a:xfrm>
            <a:off x="2843213" y="2881313"/>
            <a:ext cx="0" cy="144462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1510" name="Text Box 12"/>
          <p:cNvSpPr txBox="1"/>
          <p:nvPr/>
        </p:nvSpPr>
        <p:spPr>
          <a:xfrm>
            <a:off x="6157913" y="3168650"/>
            <a:ext cx="355600" cy="519113"/>
          </a:xfrm>
          <a:prstGeom prst="rect">
            <a:avLst/>
          </a:prstGeom>
          <a:noFill/>
          <a:ln w="57150">
            <a:noFill/>
          </a:ln>
        </p:spPr>
        <p:txBody>
          <a:bodyPr wrap="none" lIns="90000" tIns="46800" rIns="90000" bIns="46800" anchor="ctr">
            <a:spAutoFit/>
          </a:bodyPr>
          <a:p>
            <a:pPr algn="ctr">
              <a:spcBef>
                <a:spcPct val="50000"/>
              </a:spcBef>
            </a:pPr>
            <a:r>
              <a:rPr lang="en-US" altLang="zh-CN" sz="2800" b="1" dirty="0">
                <a:solidFill>
                  <a:srgbClr val="020202"/>
                </a:solidFill>
                <a:latin typeface="Times New Roman" panose="02020603050405020304" pitchFamily="18" charset="0"/>
                <a:ea typeface="楷体_GB2312" pitchFamily="49" charset="-122"/>
              </a:rPr>
              <a:t>2</a:t>
            </a:r>
            <a:endParaRPr lang="en-US" altLang="zh-CN" sz="4000" b="1" dirty="0">
              <a:solidFill>
                <a:srgbClr val="020202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21511" name="Text Box 13"/>
          <p:cNvSpPr txBox="1"/>
          <p:nvPr/>
        </p:nvSpPr>
        <p:spPr>
          <a:xfrm>
            <a:off x="7056438" y="3168650"/>
            <a:ext cx="357187" cy="519113"/>
          </a:xfrm>
          <a:prstGeom prst="rect">
            <a:avLst/>
          </a:prstGeom>
          <a:noFill/>
          <a:ln w="57150">
            <a:noFill/>
          </a:ln>
        </p:spPr>
        <p:txBody>
          <a:bodyPr wrap="none" lIns="90000" tIns="46800" rIns="90000" bIns="46800" anchor="ctr">
            <a:spAutoFit/>
          </a:bodyPr>
          <a:p>
            <a:pPr algn="ctr">
              <a:spcBef>
                <a:spcPct val="50000"/>
              </a:spcBef>
            </a:pPr>
            <a:r>
              <a:rPr lang="en-US" altLang="zh-CN" sz="2800" b="1" dirty="0">
                <a:solidFill>
                  <a:srgbClr val="020202"/>
                </a:solidFill>
                <a:latin typeface="Times New Roman" panose="02020603050405020304" pitchFamily="18" charset="0"/>
                <a:ea typeface="楷体_GB2312" pitchFamily="49" charset="-122"/>
              </a:rPr>
              <a:t>3</a:t>
            </a:r>
            <a:endParaRPr lang="en-US" altLang="zh-CN" sz="2800" b="1" dirty="0">
              <a:solidFill>
                <a:srgbClr val="020202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21512" name="Text Box 14"/>
          <p:cNvSpPr txBox="1"/>
          <p:nvPr/>
        </p:nvSpPr>
        <p:spPr>
          <a:xfrm>
            <a:off x="3171825" y="2997200"/>
            <a:ext cx="757238" cy="701675"/>
          </a:xfrm>
          <a:prstGeom prst="rect">
            <a:avLst/>
          </a:prstGeom>
          <a:noFill/>
          <a:ln w="57150">
            <a:noFill/>
          </a:ln>
        </p:spPr>
        <p:txBody>
          <a:bodyPr wrap="none" lIns="90000" tIns="46800" rIns="90000" bIns="46800" anchor="ctr">
            <a:spAutoFit/>
          </a:bodyPr>
          <a:p>
            <a:pPr algn="ctr">
              <a:spcBef>
                <a:spcPct val="50000"/>
              </a:spcBef>
            </a:pPr>
            <a:r>
              <a:rPr lang="en-US" altLang="zh-CN" sz="4000" b="1" dirty="0">
                <a:solidFill>
                  <a:srgbClr val="020202"/>
                </a:solidFill>
                <a:latin typeface="Arial" panose="020B0604020202020204" pitchFamily="34" charset="0"/>
                <a:ea typeface="楷体_GB2312" pitchFamily="49" charset="-122"/>
              </a:rPr>
              <a:t> </a:t>
            </a:r>
            <a:r>
              <a:rPr lang="en-US" altLang="zh-CN" sz="2800" b="1" dirty="0">
                <a:solidFill>
                  <a:srgbClr val="020202"/>
                </a:solidFill>
                <a:latin typeface="Times New Roman" panose="02020603050405020304" pitchFamily="18" charset="0"/>
                <a:ea typeface="楷体_GB2312" pitchFamily="49" charset="-122"/>
              </a:rPr>
              <a:t>-1</a:t>
            </a:r>
            <a:r>
              <a:rPr lang="en-US" altLang="zh-CN" sz="4000" b="1" dirty="0">
                <a:solidFill>
                  <a:srgbClr val="020202"/>
                </a:solidFill>
                <a:latin typeface="Arial" panose="020B0604020202020204" pitchFamily="34" charset="0"/>
                <a:ea typeface="楷体_GB2312" pitchFamily="49" charset="-122"/>
              </a:rPr>
              <a:t> </a:t>
            </a:r>
            <a:endParaRPr lang="en-US" altLang="zh-CN" sz="4000" b="1" dirty="0">
              <a:solidFill>
                <a:srgbClr val="020202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21513" name="Text Box 15"/>
          <p:cNvSpPr txBox="1"/>
          <p:nvPr/>
        </p:nvSpPr>
        <p:spPr>
          <a:xfrm>
            <a:off x="2565400" y="2995613"/>
            <a:ext cx="615950" cy="703262"/>
          </a:xfrm>
          <a:prstGeom prst="rect">
            <a:avLst/>
          </a:prstGeom>
          <a:noFill/>
          <a:ln w="57150">
            <a:noFill/>
          </a:ln>
        </p:spPr>
        <p:txBody>
          <a:bodyPr wrap="none" lIns="90000" tIns="46800" rIns="90000" bIns="46800" anchor="ctr">
            <a:spAutoFit/>
          </a:bodyPr>
          <a:p>
            <a:pPr algn="ctr">
              <a:spcBef>
                <a:spcPct val="50000"/>
              </a:spcBef>
            </a:pPr>
            <a:r>
              <a:rPr lang="en-US" altLang="zh-CN" sz="2800" b="1" dirty="0">
                <a:solidFill>
                  <a:srgbClr val="020202"/>
                </a:solidFill>
                <a:latin typeface="Times New Roman" panose="02020603050405020304" pitchFamily="18" charset="0"/>
                <a:ea typeface="楷体_GB2312" pitchFamily="49" charset="-122"/>
              </a:rPr>
              <a:t>-2</a:t>
            </a:r>
            <a:r>
              <a:rPr lang="en-US" altLang="zh-CN" sz="4000" b="1" dirty="0">
                <a:solidFill>
                  <a:srgbClr val="020202"/>
                </a:solidFill>
                <a:latin typeface="Arial" panose="020B0604020202020204" pitchFamily="34" charset="0"/>
                <a:ea typeface="楷体_GB2312" pitchFamily="49" charset="-122"/>
              </a:rPr>
              <a:t> </a:t>
            </a:r>
            <a:endParaRPr lang="en-US" altLang="zh-CN" sz="4000" b="1" dirty="0">
              <a:solidFill>
                <a:srgbClr val="020202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15376" name="AutoShape 16"/>
          <p:cNvSpPr/>
          <p:nvPr/>
        </p:nvSpPr>
        <p:spPr>
          <a:xfrm>
            <a:off x="2771775" y="3040063"/>
            <a:ext cx="152400" cy="76200"/>
          </a:xfrm>
          <a:prstGeom prst="flowChartConnector">
            <a:avLst/>
          </a:prstGeom>
          <a:solidFill>
            <a:srgbClr val="FF3300"/>
          </a:solidFill>
          <a:ln w="9525" cap="flat" cmpd="sng">
            <a:solidFill>
              <a:srgbClr val="CC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p>
            <a:endParaRPr lang="zh-CN" altLang="zh-CN" b="1" dirty="0">
              <a:solidFill>
                <a:srgbClr val="020202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15377" name="AutoShape 17"/>
          <p:cNvSpPr/>
          <p:nvPr/>
        </p:nvSpPr>
        <p:spPr>
          <a:xfrm>
            <a:off x="6259513" y="2997200"/>
            <a:ext cx="152400" cy="76200"/>
          </a:xfrm>
          <a:prstGeom prst="flowChartConnector">
            <a:avLst/>
          </a:prstGeom>
          <a:solidFill>
            <a:srgbClr val="FF3300"/>
          </a:solidFill>
          <a:ln w="9525" cap="flat" cmpd="sng">
            <a:solidFill>
              <a:srgbClr val="CC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p>
            <a:endParaRPr lang="zh-CN" altLang="zh-CN" b="1" dirty="0">
              <a:solidFill>
                <a:srgbClr val="020202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15378" name="AutoShape 18"/>
          <p:cNvSpPr/>
          <p:nvPr/>
        </p:nvSpPr>
        <p:spPr>
          <a:xfrm>
            <a:off x="3592513" y="2997200"/>
            <a:ext cx="152400" cy="76200"/>
          </a:xfrm>
          <a:prstGeom prst="flowChartConnector">
            <a:avLst/>
          </a:prstGeom>
          <a:solidFill>
            <a:srgbClr val="FF3300"/>
          </a:solidFill>
          <a:ln w="9525" cap="flat" cmpd="sng">
            <a:solidFill>
              <a:srgbClr val="CC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p>
            <a:endParaRPr lang="zh-CN" altLang="zh-CN" b="1" dirty="0">
              <a:solidFill>
                <a:srgbClr val="020202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15379" name="AutoShape 19"/>
          <p:cNvSpPr/>
          <p:nvPr/>
        </p:nvSpPr>
        <p:spPr>
          <a:xfrm>
            <a:off x="4430713" y="2997200"/>
            <a:ext cx="152400" cy="76200"/>
          </a:xfrm>
          <a:prstGeom prst="flowChartConnector">
            <a:avLst/>
          </a:prstGeom>
          <a:solidFill>
            <a:srgbClr val="FF3300"/>
          </a:solidFill>
          <a:ln w="9525" cap="flat" cmpd="sng">
            <a:solidFill>
              <a:srgbClr val="CC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p>
            <a:endParaRPr lang="zh-CN" altLang="zh-CN" b="1" dirty="0">
              <a:solidFill>
                <a:srgbClr val="020202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21518" name="Text Box 20"/>
          <p:cNvSpPr txBox="1"/>
          <p:nvPr/>
        </p:nvSpPr>
        <p:spPr>
          <a:xfrm>
            <a:off x="2652713" y="2363788"/>
            <a:ext cx="439737" cy="51752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2800" b="1" dirty="0">
                <a:solidFill>
                  <a:srgbClr val="020202"/>
                </a:solidFill>
                <a:latin typeface="Times New Roman" panose="02020603050405020304" pitchFamily="18" charset="0"/>
                <a:ea typeface="楷体_GB2312" pitchFamily="49" charset="-122"/>
              </a:rPr>
              <a:t>A</a:t>
            </a:r>
            <a:endParaRPr lang="en-US" altLang="zh-CN" sz="2800" b="1" dirty="0">
              <a:solidFill>
                <a:srgbClr val="020202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21519" name="Text Box 21"/>
          <p:cNvSpPr txBox="1"/>
          <p:nvPr/>
        </p:nvSpPr>
        <p:spPr>
          <a:xfrm>
            <a:off x="3449638" y="2347913"/>
            <a:ext cx="438150" cy="51911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2800" b="1" dirty="0">
                <a:solidFill>
                  <a:srgbClr val="020202"/>
                </a:solidFill>
                <a:latin typeface="Times New Roman" panose="02020603050405020304" pitchFamily="18" charset="0"/>
                <a:ea typeface="楷体_GB2312" pitchFamily="49" charset="-122"/>
              </a:rPr>
              <a:t>D</a:t>
            </a:r>
            <a:endParaRPr lang="en-US" altLang="zh-CN" sz="4000" b="1" dirty="0">
              <a:solidFill>
                <a:srgbClr val="020202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21520" name="Text Box 22"/>
          <p:cNvSpPr txBox="1"/>
          <p:nvPr/>
        </p:nvSpPr>
        <p:spPr>
          <a:xfrm>
            <a:off x="4327525" y="2379663"/>
            <a:ext cx="403225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2400" b="1" dirty="0">
                <a:solidFill>
                  <a:srgbClr val="020202"/>
                </a:solidFill>
                <a:latin typeface="Times New Roman" panose="02020603050405020304" pitchFamily="18" charset="0"/>
                <a:ea typeface="楷体_GB2312" pitchFamily="49" charset="-122"/>
              </a:rPr>
              <a:t>C</a:t>
            </a:r>
            <a:endParaRPr lang="en-US" altLang="zh-CN" sz="2400" b="1" dirty="0">
              <a:solidFill>
                <a:srgbClr val="020202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21521" name="Text Box 23"/>
          <p:cNvSpPr txBox="1"/>
          <p:nvPr/>
        </p:nvSpPr>
        <p:spPr>
          <a:xfrm>
            <a:off x="6137275" y="2347913"/>
            <a:ext cx="420688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2800" b="1" dirty="0">
                <a:solidFill>
                  <a:srgbClr val="020202"/>
                </a:solidFill>
                <a:latin typeface="Times New Roman" panose="02020603050405020304" pitchFamily="18" charset="0"/>
                <a:ea typeface="楷体_GB2312" pitchFamily="49" charset="-122"/>
              </a:rPr>
              <a:t>B</a:t>
            </a:r>
            <a:endParaRPr lang="en-US" altLang="zh-CN" sz="2800" b="1" dirty="0">
              <a:solidFill>
                <a:srgbClr val="020202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5384" name="Text Box 24"/>
          <p:cNvSpPr txBox="1"/>
          <p:nvPr/>
        </p:nvSpPr>
        <p:spPr>
          <a:xfrm>
            <a:off x="1206500" y="4021138"/>
            <a:ext cx="5802313" cy="13716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zh-CN" altLang="en-US" sz="2800" b="1" noProof="1" dirty="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解：</a:t>
            </a:r>
            <a:r>
              <a:rPr lang="zh-CN" altLang="en-US" sz="2800" b="1" noProof="1" dirty="0">
                <a:solidFill>
                  <a:schemeClr val="tx2"/>
                </a:solidFill>
                <a:latin typeface="Times New Roman" panose="02020603050405020304" pitchFamily="18" charset="0"/>
                <a:ea typeface="楷体_GB2312" pitchFamily="49" charset="-122"/>
                <a:cs typeface="+mn-ea"/>
                <a:sym typeface="+mn-ea"/>
              </a:rPr>
              <a:t>点</a:t>
            </a:r>
            <a:r>
              <a:rPr lang="en-US" altLang="zh-CN" sz="2800" b="1" noProof="1" dirty="0">
                <a:solidFill>
                  <a:schemeClr val="tx2"/>
                </a:solidFill>
                <a:latin typeface="Times New Roman" panose="02020603050405020304" pitchFamily="18" charset="0"/>
                <a:ea typeface="楷体_GB2312" pitchFamily="49" charset="-122"/>
                <a:cs typeface="+mn-ea"/>
                <a:sym typeface="+mn-ea"/>
              </a:rPr>
              <a:t>A</a:t>
            </a:r>
            <a:r>
              <a:rPr lang="zh-CN" altLang="en-US" sz="2800" b="1" noProof="1" dirty="0">
                <a:solidFill>
                  <a:schemeClr val="tx2"/>
                </a:solidFill>
                <a:latin typeface="Times New Roman" panose="02020603050405020304" pitchFamily="18" charset="0"/>
                <a:ea typeface="楷体_GB2312" pitchFamily="49" charset="-122"/>
                <a:cs typeface="+mn-ea"/>
                <a:sym typeface="+mn-ea"/>
              </a:rPr>
              <a:t>表示 </a:t>
            </a:r>
            <a:r>
              <a:rPr lang="en-US" altLang="zh-CN" sz="2800" b="1" noProof="1" dirty="0">
                <a:solidFill>
                  <a:schemeClr val="tx2"/>
                </a:solidFill>
                <a:latin typeface="Times New Roman" panose="02020603050405020304" pitchFamily="18" charset="0"/>
                <a:ea typeface="楷体_GB2312" pitchFamily="49" charset="-122"/>
                <a:cs typeface="+mn-ea"/>
                <a:sym typeface="+mn-ea"/>
              </a:rPr>
              <a:t>-2</a:t>
            </a:r>
            <a:r>
              <a:rPr lang="zh-CN" altLang="en-US" sz="2800" b="1" noProof="1" dirty="0">
                <a:solidFill>
                  <a:schemeClr val="tx2"/>
                </a:solidFill>
                <a:latin typeface="Times New Roman" panose="02020603050405020304" pitchFamily="18" charset="0"/>
                <a:ea typeface="楷体_GB2312" pitchFamily="49" charset="-122"/>
                <a:cs typeface="+mn-ea"/>
                <a:sym typeface="+mn-ea"/>
              </a:rPr>
              <a:t>；点</a:t>
            </a:r>
            <a:r>
              <a:rPr lang="en-US" altLang="zh-CN" sz="2800" b="1" noProof="1" dirty="0">
                <a:solidFill>
                  <a:schemeClr val="tx2"/>
                </a:solidFill>
                <a:latin typeface="Times New Roman" panose="02020603050405020304" pitchFamily="18" charset="0"/>
                <a:ea typeface="楷体_GB2312" pitchFamily="49" charset="-122"/>
                <a:cs typeface="+mn-ea"/>
                <a:sym typeface="+mn-ea"/>
              </a:rPr>
              <a:t>B</a:t>
            </a:r>
            <a:r>
              <a:rPr lang="zh-CN" altLang="en-US" sz="2800" b="1" noProof="1" dirty="0">
                <a:solidFill>
                  <a:schemeClr val="tx2"/>
                </a:solidFill>
                <a:latin typeface="Times New Roman" panose="02020603050405020304" pitchFamily="18" charset="0"/>
                <a:ea typeface="楷体_GB2312" pitchFamily="49" charset="-122"/>
                <a:cs typeface="+mn-ea"/>
                <a:sym typeface="+mn-ea"/>
              </a:rPr>
              <a:t>表示</a:t>
            </a:r>
            <a:r>
              <a:rPr lang="en-US" altLang="zh-CN" sz="2800" b="1" noProof="1" dirty="0">
                <a:solidFill>
                  <a:schemeClr val="tx2"/>
                </a:solidFill>
                <a:latin typeface="Times New Roman" panose="02020603050405020304" pitchFamily="18" charset="0"/>
                <a:ea typeface="楷体_GB2312" pitchFamily="49" charset="-122"/>
                <a:cs typeface="+mn-ea"/>
                <a:sym typeface="+mn-ea"/>
              </a:rPr>
              <a:t>2</a:t>
            </a:r>
            <a:r>
              <a:rPr lang="zh-CN" altLang="en-US" sz="2800" b="1" noProof="1" dirty="0">
                <a:solidFill>
                  <a:schemeClr val="tx2"/>
                </a:solidFill>
                <a:latin typeface="Times New Roman" panose="02020603050405020304" pitchFamily="18" charset="0"/>
                <a:ea typeface="楷体_GB2312" pitchFamily="49" charset="-122"/>
                <a:cs typeface="+mn-ea"/>
                <a:sym typeface="+mn-ea"/>
              </a:rPr>
              <a:t>；</a:t>
            </a:r>
            <a:endParaRPr lang="zh-CN" altLang="en-US" sz="2800" b="1" noProof="1" dirty="0">
              <a:solidFill>
                <a:schemeClr val="tx2"/>
              </a:solidFill>
              <a:latin typeface="Times New Roman" panose="02020603050405020304" pitchFamily="18" charset="0"/>
              <a:ea typeface="楷体_GB2312" pitchFamily="49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noProof="1" dirty="0">
                <a:solidFill>
                  <a:schemeClr val="tx2"/>
                </a:solidFill>
                <a:latin typeface="Times New Roman" panose="02020603050405020304" pitchFamily="18" charset="0"/>
                <a:ea typeface="楷体_GB2312" pitchFamily="49" charset="-122"/>
                <a:cs typeface="+mn-ea"/>
                <a:sym typeface="+mn-ea"/>
              </a:rPr>
              <a:t>       点</a:t>
            </a:r>
            <a:r>
              <a:rPr lang="en-US" altLang="zh-CN" sz="2800" b="1" noProof="1" dirty="0">
                <a:solidFill>
                  <a:schemeClr val="tx2"/>
                </a:solidFill>
                <a:latin typeface="Times New Roman" panose="02020603050405020304" pitchFamily="18" charset="0"/>
                <a:ea typeface="楷体_GB2312" pitchFamily="49" charset="-122"/>
                <a:cs typeface="+mn-ea"/>
                <a:sym typeface="+mn-ea"/>
              </a:rPr>
              <a:t>C</a:t>
            </a:r>
            <a:r>
              <a:rPr lang="zh-CN" altLang="en-US" sz="2800" b="1" noProof="1" dirty="0">
                <a:solidFill>
                  <a:schemeClr val="tx2"/>
                </a:solidFill>
                <a:latin typeface="Times New Roman" panose="02020603050405020304" pitchFamily="18" charset="0"/>
                <a:ea typeface="楷体_GB2312" pitchFamily="49" charset="-122"/>
                <a:cs typeface="+mn-ea"/>
                <a:sym typeface="+mn-ea"/>
              </a:rPr>
              <a:t>表示</a:t>
            </a:r>
            <a:r>
              <a:rPr lang="en-US" altLang="zh-CN" sz="2800" b="1" noProof="1" dirty="0">
                <a:solidFill>
                  <a:schemeClr val="tx2"/>
                </a:solidFill>
                <a:latin typeface="Times New Roman" panose="02020603050405020304" pitchFamily="18" charset="0"/>
                <a:ea typeface="楷体_GB2312" pitchFamily="49" charset="-122"/>
                <a:cs typeface="+mn-ea"/>
                <a:sym typeface="+mn-ea"/>
              </a:rPr>
              <a:t>0</a:t>
            </a:r>
            <a:r>
              <a:rPr lang="zh-CN" altLang="en-US" sz="2800" b="1" noProof="1" dirty="0">
                <a:solidFill>
                  <a:schemeClr val="tx2"/>
                </a:solidFill>
                <a:latin typeface="Times New Roman" panose="02020603050405020304" pitchFamily="18" charset="0"/>
                <a:ea typeface="楷体_GB2312" pitchFamily="49" charset="-122"/>
                <a:cs typeface="+mn-ea"/>
                <a:sym typeface="+mn-ea"/>
              </a:rPr>
              <a:t>；点</a:t>
            </a:r>
            <a:r>
              <a:rPr lang="en-US" altLang="zh-CN" sz="2800" b="1" noProof="1" dirty="0">
                <a:solidFill>
                  <a:schemeClr val="tx2"/>
                </a:solidFill>
                <a:latin typeface="Times New Roman" panose="02020603050405020304" pitchFamily="18" charset="0"/>
                <a:ea typeface="楷体_GB2312" pitchFamily="49" charset="-122"/>
                <a:cs typeface="+mn-ea"/>
                <a:sym typeface="+mn-ea"/>
              </a:rPr>
              <a:t>D</a:t>
            </a:r>
            <a:r>
              <a:rPr lang="zh-CN" altLang="en-US" sz="2800" b="1" noProof="1" dirty="0">
                <a:solidFill>
                  <a:schemeClr val="tx2"/>
                </a:solidFill>
                <a:latin typeface="Times New Roman" panose="02020603050405020304" pitchFamily="18" charset="0"/>
                <a:ea typeface="楷体_GB2312" pitchFamily="49" charset="-122"/>
                <a:cs typeface="+mn-ea"/>
                <a:sym typeface="+mn-ea"/>
              </a:rPr>
              <a:t>表示</a:t>
            </a:r>
            <a:r>
              <a:rPr lang="en-US" altLang="zh-CN" sz="2800" b="1" noProof="1" dirty="0">
                <a:solidFill>
                  <a:schemeClr val="tx2"/>
                </a:solidFill>
                <a:latin typeface="Times New Roman" panose="02020603050405020304" pitchFamily="18" charset="0"/>
                <a:ea typeface="楷体_GB2312" pitchFamily="49" charset="-122"/>
                <a:cs typeface="+mn-ea"/>
                <a:sym typeface="+mn-ea"/>
              </a:rPr>
              <a:t>- 1</a:t>
            </a:r>
            <a:r>
              <a:rPr lang="zh-CN" altLang="en-US" sz="2800" b="1" noProof="1" dirty="0">
                <a:solidFill>
                  <a:schemeClr val="tx2"/>
                </a:solidFill>
                <a:latin typeface="Times New Roman" panose="02020603050405020304" pitchFamily="18" charset="0"/>
                <a:ea typeface="楷体_GB2312" pitchFamily="49" charset="-122"/>
                <a:cs typeface="+mn-ea"/>
                <a:sym typeface="+mn-ea"/>
              </a:rPr>
              <a:t>。</a:t>
            </a:r>
            <a:endParaRPr lang="zh-CN" altLang="en-US" sz="2800" b="1" noProof="1" dirty="0">
              <a:solidFill>
                <a:schemeClr val="tx2"/>
              </a:solidFill>
              <a:latin typeface="Times New Roman" panose="02020603050405020304" pitchFamily="18" charset="0"/>
              <a:ea typeface="楷体_GB2312" pitchFamily="49" charset="-122"/>
              <a:sym typeface="+mn-ea"/>
            </a:endParaRPr>
          </a:p>
        </p:txBody>
      </p:sp>
      <p:sp>
        <p:nvSpPr>
          <p:cNvPr id="21523" name="Text Box 30"/>
          <p:cNvSpPr txBox="1"/>
          <p:nvPr/>
        </p:nvSpPr>
        <p:spPr>
          <a:xfrm>
            <a:off x="623888" y="1008063"/>
            <a:ext cx="7920037" cy="13716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2800" b="1" dirty="0">
                <a:latin typeface="Arial" panose="020B0604020202020204" pitchFamily="34" charset="0"/>
                <a:ea typeface="楷体_GB2312" pitchFamily="49" charset="-122"/>
              </a:rPr>
              <a:t>例2</a:t>
            </a:r>
            <a:r>
              <a:rPr lang="en-US" altLang="zh-CN" sz="2800" b="1" dirty="0">
                <a:latin typeface="Arial" panose="020B0604020202020204" pitchFamily="34" charset="0"/>
                <a:ea typeface="楷体_GB2312" pitchFamily="49" charset="-122"/>
              </a:rPr>
              <a:t>: </a:t>
            </a:r>
            <a:r>
              <a:rPr lang="zh-CN" altLang="en-US" sz="2800" b="1" dirty="0">
                <a:solidFill>
                  <a:srgbClr val="020202"/>
                </a:solidFill>
                <a:latin typeface="Arial" panose="020B0604020202020204" pitchFamily="34" charset="0"/>
                <a:ea typeface="楷体_GB2312" pitchFamily="49" charset="-122"/>
              </a:rPr>
              <a:t>指出数轴上</a:t>
            </a:r>
            <a:r>
              <a:rPr lang="en-US" altLang="zh-CN" sz="2800" b="1" dirty="0">
                <a:solidFill>
                  <a:srgbClr val="020202"/>
                </a:solidFill>
                <a:latin typeface="Times New Roman" panose="02020603050405020304" pitchFamily="18" charset="0"/>
                <a:ea typeface="楷体_GB2312" pitchFamily="49" charset="-122"/>
              </a:rPr>
              <a:t>A</a:t>
            </a:r>
            <a:r>
              <a:rPr lang="zh-CN" altLang="en-US" sz="2800" b="1" dirty="0">
                <a:solidFill>
                  <a:srgbClr val="020202"/>
                </a:solidFill>
                <a:latin typeface="Times New Roman" panose="02020603050405020304" pitchFamily="18" charset="0"/>
                <a:ea typeface="楷体_GB2312" pitchFamily="49" charset="-122"/>
              </a:rPr>
              <a:t>，</a:t>
            </a:r>
            <a:r>
              <a:rPr lang="en-US" altLang="zh-CN" sz="2800" b="1" dirty="0">
                <a:solidFill>
                  <a:srgbClr val="020202"/>
                </a:solidFill>
                <a:latin typeface="Times New Roman" panose="02020603050405020304" pitchFamily="18" charset="0"/>
                <a:ea typeface="楷体_GB2312" pitchFamily="49" charset="-122"/>
              </a:rPr>
              <a:t>B</a:t>
            </a:r>
            <a:r>
              <a:rPr lang="zh-CN" altLang="en-US" sz="2800" b="1" dirty="0">
                <a:solidFill>
                  <a:srgbClr val="020202"/>
                </a:solidFill>
                <a:latin typeface="Times New Roman" panose="02020603050405020304" pitchFamily="18" charset="0"/>
                <a:ea typeface="楷体_GB2312" pitchFamily="49" charset="-122"/>
              </a:rPr>
              <a:t>，</a:t>
            </a:r>
            <a:r>
              <a:rPr lang="en-US" altLang="zh-CN" sz="2800" b="1" dirty="0">
                <a:solidFill>
                  <a:srgbClr val="020202"/>
                </a:solidFill>
                <a:latin typeface="Times New Roman" panose="02020603050405020304" pitchFamily="18" charset="0"/>
                <a:ea typeface="楷体_GB2312" pitchFamily="49" charset="-122"/>
              </a:rPr>
              <a:t>C</a:t>
            </a:r>
            <a:r>
              <a:rPr lang="zh-CN" altLang="en-US" sz="2800" b="1" dirty="0">
                <a:solidFill>
                  <a:srgbClr val="020202"/>
                </a:solidFill>
                <a:latin typeface="Times New Roman" panose="02020603050405020304" pitchFamily="18" charset="0"/>
                <a:ea typeface="楷体_GB2312" pitchFamily="49" charset="-122"/>
              </a:rPr>
              <a:t>，</a:t>
            </a:r>
            <a:r>
              <a:rPr lang="en-US" altLang="zh-CN" sz="2800" b="1" dirty="0">
                <a:solidFill>
                  <a:srgbClr val="020202"/>
                </a:solidFill>
                <a:latin typeface="Times New Roman" panose="02020603050405020304" pitchFamily="18" charset="0"/>
                <a:ea typeface="楷体_GB2312" pitchFamily="49" charset="-122"/>
              </a:rPr>
              <a:t>D</a:t>
            </a:r>
            <a:r>
              <a:rPr lang="zh-CN" altLang="en-US" sz="2800" b="1" dirty="0">
                <a:solidFill>
                  <a:srgbClr val="020202"/>
                </a:solidFill>
                <a:latin typeface="Arial" panose="020B0604020202020204" pitchFamily="34" charset="0"/>
                <a:ea typeface="楷体_GB2312" pitchFamily="49" charset="-122"/>
              </a:rPr>
              <a:t>各点分别表示什么数。</a:t>
            </a:r>
            <a:endParaRPr lang="en-US" altLang="zh-CN" sz="2800" b="1" dirty="0">
              <a:solidFill>
                <a:srgbClr val="020202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21524" name="Line 8"/>
          <p:cNvSpPr/>
          <p:nvPr/>
        </p:nvSpPr>
        <p:spPr>
          <a:xfrm>
            <a:off x="3663950" y="2852738"/>
            <a:ext cx="0" cy="144462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1525" name="Line 8"/>
          <p:cNvSpPr/>
          <p:nvPr/>
        </p:nvSpPr>
        <p:spPr>
          <a:xfrm>
            <a:off x="4514850" y="2867025"/>
            <a:ext cx="0" cy="144463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1526" name="Line 8"/>
          <p:cNvSpPr/>
          <p:nvPr/>
        </p:nvSpPr>
        <p:spPr>
          <a:xfrm>
            <a:off x="7235825" y="2895600"/>
            <a:ext cx="0" cy="144463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1527" name="Line 8"/>
          <p:cNvSpPr/>
          <p:nvPr/>
        </p:nvSpPr>
        <p:spPr>
          <a:xfrm>
            <a:off x="6343650" y="2867025"/>
            <a:ext cx="0" cy="144463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1528" name="Line 8"/>
          <p:cNvSpPr/>
          <p:nvPr/>
        </p:nvSpPr>
        <p:spPr>
          <a:xfrm>
            <a:off x="5435600" y="2881313"/>
            <a:ext cx="0" cy="144462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53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500"/>
                                        <p:tgtEl>
                                          <p:spTgt spid="153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153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153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53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53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76" grpId="0" bldLvl="0" animBg="1"/>
      <p:bldP spid="15377" grpId="0" bldLvl="0" animBg="1"/>
      <p:bldP spid="15378" grpId="0" bldLvl="0" animBg="1"/>
      <p:bldP spid="15379" grpId="0" bldLvl="0" animBg="1"/>
      <p:bldP spid="1538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29" name="Text Box 2"/>
          <p:cNvSpPr txBox="1"/>
          <p:nvPr/>
        </p:nvSpPr>
        <p:spPr>
          <a:xfrm>
            <a:off x="539750" y="1512888"/>
            <a:ext cx="7921625" cy="292576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marL="457200" indent="-457200">
              <a:lnSpc>
                <a:spcPct val="150000"/>
              </a:lnSpc>
            </a:pPr>
            <a:r>
              <a:rPr lang="zh-CN" altLang="en-US" sz="4000" b="1" dirty="0">
                <a:solidFill>
                  <a:schemeClr val="tx2"/>
                </a:solidFill>
                <a:latin typeface="Arial" panose="020B0604020202020204" pitchFamily="34" charset="0"/>
                <a:ea typeface="楷体_GB2312" pitchFamily="49" charset="-122"/>
              </a:rPr>
              <a:t>复习巩固：</a:t>
            </a:r>
            <a:endParaRPr lang="zh-CN" altLang="en-US" sz="4000" b="1" dirty="0">
              <a:solidFill>
                <a:schemeClr val="tx2"/>
              </a:solidFill>
              <a:latin typeface="Arial" panose="020B0604020202020204" pitchFamily="34" charset="0"/>
              <a:ea typeface="楷体_GB2312" pitchFamily="49" charset="-122"/>
            </a:endParaRPr>
          </a:p>
          <a:p>
            <a:pPr marL="457200" indent="-457200">
              <a:lnSpc>
                <a:spcPct val="150000"/>
              </a:lnSpc>
            </a:pPr>
            <a:endParaRPr lang="en-US" altLang="zh-CN" sz="2800" b="1" dirty="0">
              <a:latin typeface="Arial" panose="020B0604020202020204" pitchFamily="34" charset="0"/>
              <a:ea typeface="楷体_GB2312" pitchFamily="49" charset="-122"/>
            </a:endParaRPr>
          </a:p>
          <a:p>
            <a:pPr marL="457200" indent="-457200">
              <a:lnSpc>
                <a:spcPct val="150000"/>
              </a:lnSpc>
            </a:pPr>
            <a:r>
              <a:rPr lang="en-US" altLang="zh-CN" sz="2800" b="1" dirty="0">
                <a:latin typeface="Arial" panose="020B0604020202020204" pitchFamily="34" charset="0"/>
                <a:ea typeface="楷体_GB2312" pitchFamily="49" charset="-122"/>
              </a:rPr>
              <a:t>1 .</a:t>
            </a:r>
            <a:r>
              <a:rPr lang="zh-CN" altLang="en-US" sz="2800" b="1" dirty="0">
                <a:latin typeface="Arial" panose="020B0604020202020204" pitchFamily="34" charset="0"/>
                <a:ea typeface="楷体_GB2312" pitchFamily="49" charset="-122"/>
              </a:rPr>
              <a:t>什么是数轴？他的三要素是什么？</a:t>
            </a:r>
            <a:endParaRPr lang="zh-CN" altLang="en-US" sz="2800" b="1" dirty="0">
              <a:latin typeface="Arial" panose="020B0604020202020204" pitchFamily="34" charset="0"/>
              <a:ea typeface="楷体_GB2312" pitchFamily="49" charset="-122"/>
            </a:endParaRPr>
          </a:p>
          <a:p>
            <a:pPr marL="457200" indent="-457200">
              <a:lnSpc>
                <a:spcPct val="150000"/>
              </a:lnSpc>
            </a:pPr>
            <a:r>
              <a:rPr lang="en-US" altLang="zh-CN" sz="2800" b="1" dirty="0">
                <a:latin typeface="Arial" panose="020B0604020202020204" pitchFamily="34" charset="0"/>
                <a:ea typeface="楷体_GB2312" pitchFamily="49" charset="-122"/>
              </a:rPr>
              <a:t>2 .</a:t>
            </a:r>
            <a:r>
              <a:rPr lang="zh-CN" altLang="en-US" sz="2800" b="1" dirty="0">
                <a:latin typeface="Arial" panose="020B0604020202020204" pitchFamily="34" charset="0"/>
                <a:ea typeface="楷体_GB2312" pitchFamily="49" charset="-122"/>
              </a:rPr>
              <a:t>数</a:t>
            </a:r>
            <a:r>
              <a:rPr lang="en-US" altLang="zh-CN" sz="2800" b="1" dirty="0">
                <a:latin typeface="Arial" panose="020B0604020202020204" pitchFamily="34" charset="0"/>
                <a:ea typeface="楷体_GB2312" pitchFamily="49" charset="-122"/>
              </a:rPr>
              <a:t>5</a:t>
            </a:r>
            <a:r>
              <a:rPr lang="zh-CN" altLang="en-US" sz="2800" b="1" dirty="0">
                <a:latin typeface="Arial" panose="020B0604020202020204" pitchFamily="34" charset="0"/>
                <a:ea typeface="楷体_GB2312" pitchFamily="49" charset="-122"/>
              </a:rPr>
              <a:t>和</a:t>
            </a:r>
            <a:r>
              <a:rPr lang="en-US" altLang="zh-CN" sz="2800" b="1" dirty="0">
                <a:latin typeface="Arial" panose="020B0604020202020204" pitchFamily="34" charset="0"/>
                <a:ea typeface="楷体_GB2312" pitchFamily="49" charset="-122"/>
              </a:rPr>
              <a:t>–5</a:t>
            </a:r>
            <a:r>
              <a:rPr lang="zh-CN" altLang="en-US" sz="2800" b="1" dirty="0">
                <a:latin typeface="Arial" panose="020B0604020202020204" pitchFamily="34" charset="0"/>
                <a:ea typeface="楷体_GB2312" pitchFamily="49" charset="-122"/>
              </a:rPr>
              <a:t>到原点的距离各有多少个单位长度？</a:t>
            </a:r>
            <a:endParaRPr lang="zh-CN" altLang="en-US" sz="2800" b="1" dirty="0">
              <a:latin typeface="Arial" panose="020B0604020202020204" pitchFamily="34" charset="0"/>
              <a:ea typeface="楷体_GB2312" pitchFamily="49" charset="-122"/>
            </a:endParaRPr>
          </a:p>
        </p:txBody>
      </p:sp>
    </p:spTree>
  </p:cSld>
  <p:clrMapOvr>
    <a:masterClrMapping/>
  </p:clrMapOvr>
  <p:transition spd="med">
    <p:checker dir="vert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3" name="Text Box 2"/>
          <p:cNvSpPr txBox="1"/>
          <p:nvPr/>
        </p:nvSpPr>
        <p:spPr>
          <a:xfrm>
            <a:off x="466725" y="1101725"/>
            <a:ext cx="8210550" cy="13716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2800" b="1" dirty="0">
                <a:latin typeface="Arial" panose="020B0604020202020204" pitchFamily="34" charset="0"/>
                <a:ea typeface="楷体_GB2312" pitchFamily="49" charset="-122"/>
              </a:rPr>
              <a:t>问题</a:t>
            </a:r>
            <a:r>
              <a:rPr lang="en-US" altLang="zh-CN" sz="2800" b="1" dirty="0">
                <a:latin typeface="Arial" panose="020B0604020202020204" pitchFamily="34" charset="0"/>
                <a:ea typeface="楷体_GB2312" pitchFamily="49" charset="-122"/>
              </a:rPr>
              <a:t>1</a:t>
            </a:r>
            <a:r>
              <a:rPr lang="zh-CN" altLang="en-US" sz="2800" b="1" dirty="0">
                <a:latin typeface="Arial" panose="020B0604020202020204" pitchFamily="34" charset="0"/>
                <a:ea typeface="楷体_GB2312" pitchFamily="49" charset="-122"/>
              </a:rPr>
              <a:t>：在数轴上，画出表示</a:t>
            </a:r>
            <a:r>
              <a:rPr lang="en-US" altLang="zh-CN" sz="2800" b="1" dirty="0">
                <a:latin typeface="Arial" panose="020B0604020202020204" pitchFamily="34" charset="0"/>
                <a:ea typeface="楷体_GB2312" pitchFamily="49" charset="-122"/>
              </a:rPr>
              <a:t>5</a:t>
            </a:r>
            <a:r>
              <a:rPr lang="zh-CN" altLang="en-US" sz="2800" b="1" dirty="0">
                <a:latin typeface="Arial" panose="020B0604020202020204" pitchFamily="34" charset="0"/>
                <a:ea typeface="楷体_GB2312" pitchFamily="49" charset="-122"/>
              </a:rPr>
              <a:t>与－</a:t>
            </a:r>
            <a:r>
              <a:rPr lang="en-US" altLang="zh-CN" sz="2800" b="1" dirty="0">
                <a:latin typeface="Arial" panose="020B0604020202020204" pitchFamily="34" charset="0"/>
                <a:ea typeface="楷体_GB2312" pitchFamily="49" charset="-122"/>
              </a:rPr>
              <a:t>5</a:t>
            </a:r>
            <a:r>
              <a:rPr lang="zh-CN" altLang="en-US" sz="2800" b="1" dirty="0">
                <a:latin typeface="Arial" panose="020B0604020202020204" pitchFamily="34" charset="0"/>
                <a:ea typeface="楷体_GB2312" pitchFamily="49" charset="-122"/>
              </a:rPr>
              <a:t>的点，并观察这两个点具有怎样的特征？</a:t>
            </a:r>
            <a:endParaRPr lang="zh-CN" altLang="en-US" sz="2800" b="1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6147" name="Text Box 3"/>
          <p:cNvSpPr txBox="1"/>
          <p:nvPr/>
        </p:nvSpPr>
        <p:spPr>
          <a:xfrm>
            <a:off x="533400" y="2735263"/>
            <a:ext cx="8077200" cy="94456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chemeClr val="tx2"/>
                </a:solidFill>
                <a:latin typeface="Arial" panose="020B0604020202020204" pitchFamily="34" charset="0"/>
                <a:ea typeface="楷体_GB2312" pitchFamily="49" charset="-122"/>
              </a:rPr>
              <a:t>在数轴上， </a:t>
            </a:r>
            <a:r>
              <a:rPr lang="en-US" altLang="zh-CN" sz="2800" b="1" dirty="0">
                <a:solidFill>
                  <a:schemeClr val="tx2"/>
                </a:solidFill>
                <a:latin typeface="Arial" panose="020B0604020202020204" pitchFamily="34" charset="0"/>
                <a:ea typeface="楷体_GB2312" pitchFamily="49" charset="-122"/>
              </a:rPr>
              <a:t>5</a:t>
            </a:r>
            <a:r>
              <a:rPr lang="zh-CN" altLang="en-US" sz="2800" b="1" dirty="0">
                <a:solidFill>
                  <a:schemeClr val="tx2"/>
                </a:solidFill>
                <a:latin typeface="Arial" panose="020B0604020202020204" pitchFamily="34" charset="0"/>
                <a:ea typeface="楷体_GB2312" pitchFamily="49" charset="-122"/>
              </a:rPr>
              <a:t>与－</a:t>
            </a:r>
            <a:r>
              <a:rPr lang="en-US" altLang="zh-CN" sz="2800" b="1" dirty="0">
                <a:solidFill>
                  <a:schemeClr val="tx2"/>
                </a:solidFill>
                <a:latin typeface="Arial" panose="020B0604020202020204" pitchFamily="34" charset="0"/>
                <a:ea typeface="楷体_GB2312" pitchFamily="49" charset="-122"/>
              </a:rPr>
              <a:t>5</a:t>
            </a:r>
            <a:r>
              <a:rPr lang="zh-CN" altLang="en-US" sz="2800" b="1" dirty="0">
                <a:solidFill>
                  <a:schemeClr val="tx2"/>
                </a:solidFill>
                <a:latin typeface="Arial" panose="020B0604020202020204" pitchFamily="34" charset="0"/>
                <a:ea typeface="楷体_GB2312" pitchFamily="49" charset="-122"/>
              </a:rPr>
              <a:t>所对应的点位于原点两侧，且与原点的距离相等。</a:t>
            </a:r>
            <a:endParaRPr lang="zh-CN" altLang="en-US" sz="2800" b="1" dirty="0">
              <a:solidFill>
                <a:schemeClr val="tx2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6148" name="Text Box 4"/>
          <p:cNvSpPr txBox="1"/>
          <p:nvPr/>
        </p:nvSpPr>
        <p:spPr>
          <a:xfrm>
            <a:off x="466725" y="3863975"/>
            <a:ext cx="6899275" cy="5175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Arial" panose="020B0604020202020204" pitchFamily="34" charset="0"/>
                <a:ea typeface="楷体_GB2312" pitchFamily="49" charset="-122"/>
              </a:rPr>
              <a:t>问题2：举出几组具有这种特点的两个数？</a:t>
            </a:r>
            <a:endParaRPr lang="zh-CN" altLang="en-US" sz="2800" b="1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6149" name="Text Box 5"/>
          <p:cNvSpPr txBox="1"/>
          <p:nvPr/>
        </p:nvSpPr>
        <p:spPr>
          <a:xfrm>
            <a:off x="631825" y="4556125"/>
            <a:ext cx="4246563" cy="5175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chemeClr val="tx2"/>
                </a:solidFill>
                <a:latin typeface="Arial" panose="020B0604020202020204" pitchFamily="34" charset="0"/>
                <a:ea typeface="楷体_GB2312" pitchFamily="49" charset="-122"/>
              </a:rPr>
              <a:t>如：2和－2,  1.5和－1.5</a:t>
            </a:r>
            <a:endParaRPr lang="zh-CN" altLang="en-US" sz="2800" b="1" dirty="0">
              <a:solidFill>
                <a:schemeClr val="tx2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</p:spTree>
  </p:cSld>
  <p:clrMapOvr>
    <a:masterClrMapping/>
  </p:clrMapOvr>
  <p:transition spd="med"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charRg st="0" end="3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147">
                                            <p:txEl>
                                              <p:charRg st="0" end="3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147">
                                            <p:txEl>
                                              <p:charRg st="0" end="3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>
                                            <p:txEl>
                                              <p:charRg st="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148">
                                            <p:txEl>
                                              <p:charRg st="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148">
                                            <p:txEl>
                                              <p:charRg st="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>
                                            <p:txEl>
                                              <p:charRg st="0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149">
                                            <p:txEl>
                                              <p:charRg st="0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149">
                                            <p:txEl>
                                              <p:charRg st="0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90" name="Text Box 5"/>
          <p:cNvSpPr txBox="1"/>
          <p:nvPr/>
        </p:nvSpPr>
        <p:spPr>
          <a:xfrm>
            <a:off x="6973888" y="1401763"/>
            <a:ext cx="1225550" cy="5778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noProof="1" dirty="0">
                <a:solidFill>
                  <a:schemeClr val="accent5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+mn-ea"/>
              </a:rPr>
              <a:t>思考</a:t>
            </a:r>
            <a:endParaRPr lang="zh-CN" altLang="en-US" sz="3200" b="1" noProof="1" dirty="0">
              <a:solidFill>
                <a:schemeClr val="accent5">
                  <a:lumMod val="50000"/>
                </a:schemeClr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4578" name="AutoShape 6"/>
          <p:cNvSpPr/>
          <p:nvPr/>
        </p:nvSpPr>
        <p:spPr>
          <a:xfrm>
            <a:off x="6688138" y="1231900"/>
            <a:ext cx="1511300" cy="919163"/>
          </a:xfrm>
          <a:prstGeom prst="cloudCallout">
            <a:avLst>
              <a:gd name="adj1" fmla="val -88750"/>
              <a:gd name="adj2" fmla="val 42398"/>
            </a:avLst>
          </a:prstGeom>
          <a:noFill/>
          <a:ln w="9525" cap="flat" cmpd="sng">
            <a:solidFill>
              <a:srgbClr val="FF33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algn="ctr"/>
            <a:endParaRPr lang="zh-CN" altLang="en-US" sz="3600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24579" name="Text Box 7"/>
          <p:cNvSpPr txBox="1"/>
          <p:nvPr/>
        </p:nvSpPr>
        <p:spPr>
          <a:xfrm>
            <a:off x="484188" y="1901825"/>
            <a:ext cx="8480425" cy="21939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3600" b="1" dirty="0">
                <a:latin typeface="Arial" panose="020B0604020202020204" pitchFamily="34" charset="0"/>
                <a:ea typeface="楷体_GB2312" pitchFamily="49" charset="-122"/>
              </a:rPr>
              <a:t>   </a:t>
            </a:r>
            <a:r>
              <a:rPr lang="zh-CN" altLang="en-US" sz="2800" b="1" dirty="0">
                <a:latin typeface="Arial" panose="020B0604020202020204" pitchFamily="34" charset="0"/>
                <a:ea typeface="楷体_GB2312" pitchFamily="49" charset="-122"/>
              </a:rPr>
              <a:t>数轴上与原点距离是2 的点有</a:t>
            </a:r>
            <a:r>
              <a:rPr lang="en-US" altLang="zh-CN" sz="2800" b="1" dirty="0">
                <a:latin typeface="Arial" panose="020B0604020202020204" pitchFamily="34" charset="0"/>
                <a:ea typeface="楷体_GB2312" pitchFamily="49" charset="-122"/>
              </a:rPr>
              <a:t>____</a:t>
            </a:r>
            <a:r>
              <a:rPr lang="zh-CN" altLang="en-US" sz="2800" b="1" dirty="0">
                <a:latin typeface="Arial" panose="020B0604020202020204" pitchFamily="34" charset="0"/>
                <a:ea typeface="楷体_GB2312" pitchFamily="49" charset="-122"/>
              </a:rPr>
              <a:t>个，这些点表示的数是</a:t>
            </a:r>
            <a:r>
              <a:rPr lang="en-US" altLang="zh-CN" sz="2800" b="1" dirty="0">
                <a:latin typeface="Arial" panose="020B0604020202020204" pitchFamily="34" charset="0"/>
                <a:ea typeface="楷体_GB2312" pitchFamily="49" charset="-122"/>
              </a:rPr>
              <a:t>________</a:t>
            </a:r>
            <a:r>
              <a:rPr lang="zh-CN" altLang="en-US" sz="2800" b="1" dirty="0">
                <a:latin typeface="Arial" panose="020B0604020202020204" pitchFamily="34" charset="0"/>
                <a:ea typeface="楷体_GB2312" pitchFamily="49" charset="-122"/>
              </a:rPr>
              <a:t>；与原点的距离是5 的点有</a:t>
            </a:r>
            <a:r>
              <a:rPr lang="en-US" altLang="zh-CN" sz="2800" b="1" u="sng" dirty="0">
                <a:latin typeface="Arial" panose="020B0604020202020204" pitchFamily="34" charset="0"/>
                <a:ea typeface="楷体_GB2312" pitchFamily="49" charset="-122"/>
              </a:rPr>
              <a:t>____</a:t>
            </a:r>
            <a:r>
              <a:rPr lang="zh-CN" altLang="en-US" sz="2800" b="1" dirty="0">
                <a:latin typeface="Arial" panose="020B0604020202020204" pitchFamily="34" charset="0"/>
                <a:ea typeface="楷体_GB2312" pitchFamily="49" charset="-122"/>
              </a:rPr>
              <a:t>个，这些点表示的数是</a:t>
            </a:r>
            <a:r>
              <a:rPr lang="en-US" altLang="zh-CN" sz="2800" b="1" dirty="0">
                <a:latin typeface="Arial" panose="020B0604020202020204" pitchFamily="34" charset="0"/>
                <a:ea typeface="楷体_GB2312" pitchFamily="49" charset="-122"/>
              </a:rPr>
              <a:t>________</a:t>
            </a:r>
            <a:r>
              <a:rPr lang="zh-CN" altLang="en-US" sz="2800" b="1" dirty="0">
                <a:latin typeface="Arial" panose="020B0604020202020204" pitchFamily="34" charset="0"/>
                <a:ea typeface="楷体_GB2312" pitchFamily="49" charset="-122"/>
              </a:rPr>
              <a:t>。</a:t>
            </a:r>
            <a:endParaRPr lang="zh-CN" altLang="en-US" sz="2800" b="1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grpSp>
        <p:nvGrpSpPr>
          <p:cNvPr id="2" name="Group 5"/>
          <p:cNvGrpSpPr/>
          <p:nvPr/>
        </p:nvGrpSpPr>
        <p:grpSpPr>
          <a:xfrm>
            <a:off x="1828800" y="4868863"/>
            <a:ext cx="5486400" cy="731837"/>
            <a:chOff x="0" y="0"/>
            <a:chExt cx="3456" cy="461"/>
          </a:xfrm>
        </p:grpSpPr>
        <p:sp>
          <p:nvSpPr>
            <p:cNvPr id="24581" name="Line 7"/>
            <p:cNvSpPr/>
            <p:nvPr/>
          </p:nvSpPr>
          <p:spPr>
            <a:xfrm>
              <a:off x="0" y="96"/>
              <a:ext cx="3456" cy="0"/>
            </a:xfrm>
            <a:prstGeom prst="line">
              <a:avLst/>
            </a:prstGeom>
            <a:ln w="57150" cap="flat" cmpd="sng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</p:spPr>
        </p:sp>
        <p:sp>
          <p:nvSpPr>
            <p:cNvPr id="24582" name="Line 10"/>
            <p:cNvSpPr/>
            <p:nvPr/>
          </p:nvSpPr>
          <p:spPr>
            <a:xfrm flipV="1">
              <a:off x="1824" y="0"/>
              <a:ext cx="0" cy="96"/>
            </a:xfrm>
            <a:prstGeom prst="line">
              <a:avLst/>
            </a:prstGeom>
            <a:ln w="571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24583" name="Text Box 11"/>
            <p:cNvSpPr txBox="1"/>
            <p:nvPr/>
          </p:nvSpPr>
          <p:spPr>
            <a:xfrm>
              <a:off x="1680" y="96"/>
              <a:ext cx="336" cy="36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sz="3200" dirty="0">
                  <a:latin typeface="Times New Roman" panose="02020603050405020304" pitchFamily="18" charset="0"/>
                  <a:ea typeface="楷体_GB2312" pitchFamily="49" charset="-122"/>
                </a:rPr>
                <a:t>0</a:t>
              </a:r>
              <a:endParaRPr lang="en-US" altLang="zh-CN" sz="3200" dirty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</p:grpSp>
      <p:sp>
        <p:nvSpPr>
          <p:cNvPr id="7177" name="Oval 8"/>
          <p:cNvSpPr/>
          <p:nvPr/>
        </p:nvSpPr>
        <p:spPr>
          <a:xfrm>
            <a:off x="3048000" y="4945063"/>
            <a:ext cx="152400" cy="152400"/>
          </a:xfrm>
          <a:prstGeom prst="ellipse">
            <a:avLst/>
          </a:prstGeom>
          <a:solidFill>
            <a:srgbClr val="FF6600"/>
          </a:solidFill>
          <a:ln w="9525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sz="2400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7178" name="Oval 9"/>
          <p:cNvSpPr/>
          <p:nvPr/>
        </p:nvSpPr>
        <p:spPr>
          <a:xfrm>
            <a:off x="6248400" y="4945063"/>
            <a:ext cx="152400" cy="152400"/>
          </a:xfrm>
          <a:prstGeom prst="ellipse">
            <a:avLst/>
          </a:prstGeom>
          <a:solidFill>
            <a:srgbClr val="FF6600"/>
          </a:solidFill>
          <a:ln w="9525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sz="2400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7179" name="TextBox 16"/>
          <p:cNvSpPr txBox="1"/>
          <p:nvPr/>
        </p:nvSpPr>
        <p:spPr>
          <a:xfrm>
            <a:off x="6116638" y="5068888"/>
            <a:ext cx="571500" cy="57943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3200" b="1" dirty="0">
                <a:solidFill>
                  <a:srgbClr val="0000CC"/>
                </a:solidFill>
                <a:latin typeface="Times New Roman" panose="02020603050405020304" pitchFamily="18" charset="0"/>
                <a:ea typeface="楷体_GB2312" pitchFamily="49" charset="-122"/>
              </a:rPr>
              <a:t>2</a:t>
            </a:r>
            <a:endParaRPr lang="en-US" altLang="zh-CN" sz="3200" b="1" dirty="0">
              <a:solidFill>
                <a:srgbClr val="0000CC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7180" name="TextBox 17"/>
          <p:cNvSpPr txBox="1"/>
          <p:nvPr/>
        </p:nvSpPr>
        <p:spPr>
          <a:xfrm>
            <a:off x="2830513" y="5068888"/>
            <a:ext cx="1095375" cy="57943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3200" b="1" dirty="0">
                <a:solidFill>
                  <a:srgbClr val="0000CC"/>
                </a:solidFill>
                <a:latin typeface="Times New Roman" panose="02020603050405020304" pitchFamily="18" charset="0"/>
                <a:ea typeface="楷体_GB2312" pitchFamily="49" charset="-122"/>
              </a:rPr>
              <a:t>-2</a:t>
            </a:r>
            <a:endParaRPr lang="zh-CN" altLang="en-US" sz="3200" b="1" dirty="0">
              <a:solidFill>
                <a:srgbClr val="0000CC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7181" name="Text Box 13"/>
          <p:cNvSpPr txBox="1"/>
          <p:nvPr/>
        </p:nvSpPr>
        <p:spPr>
          <a:xfrm>
            <a:off x="5711825" y="2020888"/>
            <a:ext cx="536575" cy="63976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2400" b="1" dirty="0">
                <a:solidFill>
                  <a:schemeClr val="accent2"/>
                </a:solidFill>
                <a:latin typeface="Arial" panose="020B0604020202020204" pitchFamily="34" charset="0"/>
                <a:ea typeface="楷体_GB2312" pitchFamily="49" charset="-122"/>
              </a:rPr>
              <a:t>两 </a:t>
            </a: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 </a:t>
            </a:r>
            <a:endParaRPr lang="zh-CN" altLang="en-US" sz="3600" b="1" dirty="0">
              <a:solidFill>
                <a:srgbClr val="FF00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7182" name="Text Box 14"/>
          <p:cNvSpPr txBox="1"/>
          <p:nvPr/>
        </p:nvSpPr>
        <p:spPr>
          <a:xfrm>
            <a:off x="1828800" y="2836863"/>
            <a:ext cx="1201738" cy="51911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2800" b="1" dirty="0">
                <a:solidFill>
                  <a:schemeClr val="accent2"/>
                </a:solidFill>
                <a:latin typeface="Times New Roman" panose="02020603050405020304" pitchFamily="18" charset="0"/>
                <a:ea typeface="楷体_GB2312" pitchFamily="49" charset="-122"/>
              </a:rPr>
              <a:t>2</a:t>
            </a:r>
            <a:r>
              <a:rPr lang="zh-CN" altLang="en-US" sz="2800" b="1" dirty="0">
                <a:solidFill>
                  <a:schemeClr val="accent2"/>
                </a:solidFill>
                <a:latin typeface="Times New Roman" panose="02020603050405020304" pitchFamily="18" charset="0"/>
                <a:ea typeface="楷体_GB2312" pitchFamily="49" charset="-122"/>
              </a:rPr>
              <a:t>和</a:t>
            </a:r>
            <a:r>
              <a:rPr lang="en-US" altLang="zh-CN" sz="2800" b="1" dirty="0">
                <a:solidFill>
                  <a:schemeClr val="accent2"/>
                </a:solidFill>
                <a:latin typeface="Times New Roman" panose="02020603050405020304" pitchFamily="18" charset="0"/>
                <a:ea typeface="楷体_GB2312" pitchFamily="49" charset="-122"/>
              </a:rPr>
              <a:t>-2</a:t>
            </a:r>
            <a:endParaRPr lang="en-US" altLang="zh-CN" sz="2800" b="1" dirty="0">
              <a:solidFill>
                <a:schemeClr val="accent2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7183" name="Text Box 15"/>
          <p:cNvSpPr txBox="1"/>
          <p:nvPr/>
        </p:nvSpPr>
        <p:spPr>
          <a:xfrm>
            <a:off x="3678238" y="3457575"/>
            <a:ext cx="1046162" cy="5175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2800" b="1" dirty="0">
                <a:solidFill>
                  <a:schemeClr val="accent2"/>
                </a:solidFill>
                <a:latin typeface="Times New Roman" panose="02020603050405020304" pitchFamily="18" charset="0"/>
                <a:ea typeface="楷体_GB2312" pitchFamily="49" charset="-122"/>
              </a:rPr>
              <a:t>5和-5</a:t>
            </a:r>
            <a:endParaRPr lang="en-US" altLang="zh-CN" sz="2800" b="1" dirty="0">
              <a:solidFill>
                <a:schemeClr val="accent2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3" name="Text Box 13"/>
          <p:cNvSpPr txBox="1"/>
          <p:nvPr/>
        </p:nvSpPr>
        <p:spPr>
          <a:xfrm>
            <a:off x="7580313" y="2714625"/>
            <a:ext cx="536575" cy="6413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2400" b="1" dirty="0">
                <a:solidFill>
                  <a:schemeClr val="accent2"/>
                </a:solidFill>
                <a:latin typeface="Arial" panose="020B0604020202020204" pitchFamily="34" charset="0"/>
                <a:ea typeface="楷体_GB2312" pitchFamily="49" charset="-122"/>
              </a:rPr>
              <a:t>两 </a:t>
            </a: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 </a:t>
            </a:r>
            <a:endParaRPr lang="zh-CN" altLang="en-US" sz="3600" b="1" dirty="0">
              <a:solidFill>
                <a:srgbClr val="FF00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</p:spTree>
  </p:cSld>
  <p:clrMapOvr>
    <a:masterClrMapping/>
  </p:clrMapOvr>
  <p:transition spd="med"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7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7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1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181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181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2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182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182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3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7183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7183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7" grpId="0" bldLvl="0" animBg="1"/>
      <p:bldP spid="7178" grpId="0" bldLvl="0" animBg="1"/>
      <p:bldP spid="7179" grpId="0"/>
      <p:bldP spid="718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6" name="文本框 1"/>
          <p:cNvSpPr txBox="1"/>
          <p:nvPr/>
        </p:nvSpPr>
        <p:spPr>
          <a:xfrm>
            <a:off x="957263" y="2357438"/>
            <a:ext cx="7229475" cy="206121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 algn="ctr"/>
            <a:r>
              <a:rPr lang="zh-CN" altLang="en-US" sz="440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第一章 有理数</a:t>
            </a:r>
            <a:endParaRPr lang="zh-CN" altLang="en-US" sz="4400">
              <a:solidFill>
                <a:schemeClr val="bg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lvl="0" indent="0" algn="ctr"/>
            <a:endParaRPr lang="zh-CN" altLang="en-US" sz="4800">
              <a:solidFill>
                <a:schemeClr val="bg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lvl="0" indent="0" algn="ctr"/>
            <a:r>
              <a:rPr lang="en-US" sz="360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1.2  </a:t>
            </a:r>
            <a:r>
              <a:rPr lang="zh-CN" sz="360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有理数</a:t>
            </a:r>
            <a:endParaRPr lang="zh-CN" sz="3600">
              <a:solidFill>
                <a:schemeClr val="bg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601" name="Text Box 2"/>
          <p:cNvSpPr txBox="1"/>
          <p:nvPr/>
        </p:nvSpPr>
        <p:spPr>
          <a:xfrm>
            <a:off x="533400" y="1597025"/>
            <a:ext cx="8286750" cy="21939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3600" b="1" dirty="0">
                <a:latin typeface="Arial" panose="020B0604020202020204" pitchFamily="34" charset="0"/>
                <a:ea typeface="楷体_GB2312" pitchFamily="49" charset="-122"/>
              </a:rPr>
              <a:t>     </a:t>
            </a:r>
            <a:r>
              <a:rPr lang="zh-CN" altLang="en-US" sz="2800" b="1" dirty="0">
                <a:latin typeface="Arial" panose="020B0604020202020204" pitchFamily="34" charset="0"/>
                <a:ea typeface="楷体_GB2312" pitchFamily="49" charset="-122"/>
              </a:rPr>
              <a:t>一般地，设</a:t>
            </a:r>
            <a:r>
              <a:rPr lang="en-US" altLang="zh-CN" sz="2800" b="1" dirty="0">
                <a:latin typeface="Arial" panose="020B0604020202020204" pitchFamily="34" charset="0"/>
                <a:ea typeface="楷体_GB2312" pitchFamily="49" charset="-122"/>
              </a:rPr>
              <a:t>a</a:t>
            </a:r>
            <a:r>
              <a:rPr lang="zh-CN" altLang="en-US" sz="2800" b="1" dirty="0">
                <a:latin typeface="Arial" panose="020B0604020202020204" pitchFamily="34" charset="0"/>
                <a:ea typeface="楷体_GB2312" pitchFamily="49" charset="-122"/>
              </a:rPr>
              <a:t>是一个正数，数轴上与原点的距离是</a:t>
            </a:r>
            <a:r>
              <a:rPr lang="en-US" altLang="zh-CN" sz="2800" b="1" dirty="0">
                <a:latin typeface="Arial" panose="020B0604020202020204" pitchFamily="34" charset="0"/>
                <a:ea typeface="楷体_GB2312" pitchFamily="49" charset="-122"/>
              </a:rPr>
              <a:t>a</a:t>
            </a:r>
            <a:r>
              <a:rPr lang="zh-CN" altLang="en-US" sz="2800" b="1" dirty="0">
                <a:latin typeface="Arial" panose="020B0604020202020204" pitchFamily="34" charset="0"/>
                <a:ea typeface="楷体_GB2312" pitchFamily="49" charset="-122"/>
              </a:rPr>
              <a:t>的点有</a:t>
            </a:r>
            <a:r>
              <a:rPr lang="en-US" altLang="zh-CN" sz="2800" b="1" dirty="0">
                <a:latin typeface="Arial" panose="020B0604020202020204" pitchFamily="34" charset="0"/>
                <a:ea typeface="楷体_GB2312" pitchFamily="49" charset="-122"/>
              </a:rPr>
              <a:t>_____</a:t>
            </a:r>
            <a:r>
              <a:rPr lang="zh-CN" altLang="en-US" sz="2800" b="1" dirty="0">
                <a:latin typeface="Arial" panose="020B0604020202020204" pitchFamily="34" charset="0"/>
                <a:ea typeface="楷体_GB2312" pitchFamily="49" charset="-122"/>
              </a:rPr>
              <a:t>个，它们分别在原点的</a:t>
            </a:r>
            <a:r>
              <a:rPr lang="en-US" altLang="zh-CN" sz="2800" b="1" dirty="0">
                <a:latin typeface="Arial" panose="020B0604020202020204" pitchFamily="34" charset="0"/>
                <a:ea typeface="楷体_GB2312" pitchFamily="49" charset="-122"/>
              </a:rPr>
              <a:t>______</a:t>
            </a:r>
            <a:r>
              <a:rPr lang="zh-CN" altLang="en-US" sz="2800" b="1" dirty="0">
                <a:latin typeface="Arial" panose="020B0604020202020204" pitchFamily="34" charset="0"/>
                <a:ea typeface="楷体_GB2312" pitchFamily="49" charset="-122"/>
              </a:rPr>
              <a:t>，表示</a:t>
            </a:r>
            <a:r>
              <a:rPr lang="en-US" altLang="zh-CN" sz="2800" b="1" dirty="0">
                <a:latin typeface="Arial" panose="020B0604020202020204" pitchFamily="34" charset="0"/>
                <a:ea typeface="楷体_GB2312" pitchFamily="49" charset="-122"/>
              </a:rPr>
              <a:t>_______</a:t>
            </a:r>
            <a:r>
              <a:rPr lang="zh-CN" altLang="en-US" sz="2800" b="1" dirty="0">
                <a:latin typeface="Arial" panose="020B0604020202020204" pitchFamily="34" charset="0"/>
                <a:ea typeface="楷体_GB2312" pitchFamily="49" charset="-122"/>
              </a:rPr>
              <a:t>，我们说这两点</a:t>
            </a:r>
            <a:r>
              <a:rPr lang="en-US" altLang="zh-CN" sz="2800" b="1" dirty="0">
                <a:latin typeface="Arial" panose="020B0604020202020204" pitchFamily="34" charset="0"/>
                <a:ea typeface="楷体_GB2312" pitchFamily="49" charset="-122"/>
              </a:rPr>
              <a:t>________________</a:t>
            </a:r>
            <a:r>
              <a:rPr lang="zh-CN" altLang="en-US" sz="2800" b="1" dirty="0">
                <a:latin typeface="Arial" panose="020B0604020202020204" pitchFamily="34" charset="0"/>
                <a:ea typeface="楷体_GB2312" pitchFamily="49" charset="-122"/>
              </a:rPr>
              <a:t>。</a:t>
            </a:r>
            <a:endParaRPr lang="zh-CN" altLang="en-US" sz="2800" b="1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8196" name="Text Box 4"/>
          <p:cNvSpPr txBox="1"/>
          <p:nvPr/>
        </p:nvSpPr>
        <p:spPr>
          <a:xfrm>
            <a:off x="539750" y="4389438"/>
            <a:ext cx="5365750" cy="5175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558ED5"/>
                </a:solidFill>
                <a:latin typeface="Arial" panose="020B0604020202020204" pitchFamily="34" charset="0"/>
                <a:ea typeface="楷体_GB2312" pitchFamily="49" charset="-122"/>
              </a:rPr>
              <a:t>注意：a和-a到原点的距离相等。</a:t>
            </a:r>
            <a:endParaRPr lang="zh-CN" altLang="en-US" sz="2800" b="1" dirty="0">
              <a:solidFill>
                <a:srgbClr val="558ED5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25603" name="Text Box 5"/>
          <p:cNvSpPr txBox="1"/>
          <p:nvPr/>
        </p:nvSpPr>
        <p:spPr>
          <a:xfrm>
            <a:off x="539750" y="955675"/>
            <a:ext cx="2133600" cy="641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0000CC"/>
                </a:solidFill>
                <a:latin typeface="Arial" panose="020B0604020202020204" pitchFamily="34" charset="0"/>
                <a:ea typeface="楷体_GB2312" pitchFamily="49" charset="-122"/>
              </a:rPr>
              <a:t>归纳：</a:t>
            </a:r>
            <a:endParaRPr lang="zh-CN" altLang="en-US" sz="3600" b="1" dirty="0">
              <a:solidFill>
                <a:srgbClr val="0000CC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8198" name="Rectangle 6"/>
          <p:cNvSpPr/>
          <p:nvPr/>
        </p:nvSpPr>
        <p:spPr>
          <a:xfrm>
            <a:off x="2530475" y="2540000"/>
            <a:ext cx="48895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400" b="1" dirty="0">
                <a:solidFill>
                  <a:schemeClr val="accent2"/>
                </a:solidFill>
                <a:latin typeface="Arial" panose="020B0604020202020204" pitchFamily="34" charset="0"/>
                <a:ea typeface="楷体_GB2312" pitchFamily="49" charset="-122"/>
              </a:rPr>
              <a:t>两</a:t>
            </a:r>
            <a:endParaRPr lang="zh-CN" altLang="en-US" sz="2400" b="1" dirty="0">
              <a:solidFill>
                <a:schemeClr val="accent2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8199" name="Rectangle 7"/>
          <p:cNvSpPr/>
          <p:nvPr/>
        </p:nvSpPr>
        <p:spPr>
          <a:xfrm>
            <a:off x="6911975" y="2616200"/>
            <a:ext cx="1101725" cy="457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2400" b="1" dirty="0">
                <a:solidFill>
                  <a:schemeClr val="accent2"/>
                </a:solidFill>
                <a:latin typeface="Arial" panose="020B0604020202020204" pitchFamily="34" charset="0"/>
                <a:ea typeface="楷体_GB2312" pitchFamily="49" charset="-122"/>
              </a:rPr>
              <a:t>左右</a:t>
            </a:r>
            <a:endParaRPr lang="zh-CN" altLang="en-US" sz="2400" b="1" dirty="0">
              <a:solidFill>
                <a:schemeClr val="accent2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8200" name="Rectangle 8"/>
          <p:cNvSpPr/>
          <p:nvPr/>
        </p:nvSpPr>
        <p:spPr>
          <a:xfrm>
            <a:off x="1141413" y="3200400"/>
            <a:ext cx="930275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2400" b="1" dirty="0">
                <a:solidFill>
                  <a:schemeClr val="accent2"/>
                </a:solidFill>
                <a:latin typeface="Arial" panose="020B0604020202020204" pitchFamily="34" charset="0"/>
                <a:ea typeface="楷体_GB2312" pitchFamily="49" charset="-122"/>
              </a:rPr>
              <a:t>-a</a:t>
            </a:r>
            <a:r>
              <a:rPr lang="zh-CN" altLang="en-US" sz="2400" b="1" dirty="0">
                <a:solidFill>
                  <a:schemeClr val="accent2"/>
                </a:solidFill>
                <a:latin typeface="Arial" panose="020B0604020202020204" pitchFamily="34" charset="0"/>
                <a:ea typeface="楷体_GB2312" pitchFamily="49" charset="-122"/>
              </a:rPr>
              <a:t>和</a:t>
            </a:r>
            <a:r>
              <a:rPr lang="en-US" altLang="zh-CN" sz="2400" b="1" dirty="0">
                <a:solidFill>
                  <a:schemeClr val="accent2"/>
                </a:solidFill>
                <a:latin typeface="Arial" panose="020B0604020202020204" pitchFamily="34" charset="0"/>
                <a:ea typeface="楷体_GB2312" pitchFamily="49" charset="-122"/>
              </a:rPr>
              <a:t>a</a:t>
            </a:r>
            <a:endParaRPr lang="en-US" altLang="zh-CN" sz="2400" b="1" dirty="0">
              <a:solidFill>
                <a:schemeClr val="accent2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8201" name="Rectangle 9"/>
          <p:cNvSpPr/>
          <p:nvPr/>
        </p:nvSpPr>
        <p:spPr>
          <a:xfrm>
            <a:off x="5321300" y="3200400"/>
            <a:ext cx="201930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400" b="1" dirty="0">
                <a:solidFill>
                  <a:schemeClr val="accent2"/>
                </a:solidFill>
                <a:latin typeface="Arial" panose="020B0604020202020204" pitchFamily="34" charset="0"/>
                <a:ea typeface="楷体_GB2312" pitchFamily="49" charset="-122"/>
              </a:rPr>
              <a:t>关于原点对称</a:t>
            </a:r>
            <a:endParaRPr lang="zh-CN" altLang="en-US" sz="2400" b="1" dirty="0">
              <a:solidFill>
                <a:schemeClr val="accent2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</p:spTree>
  </p:cSld>
  <p:clrMapOvr>
    <a:masterClrMapping/>
  </p:clrMapOvr>
  <p:transition spd="med"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1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1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2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2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2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2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6" grpId="0"/>
      <p:bldP spid="8198" grpId="0"/>
      <p:bldP spid="8199" grpId="0"/>
      <p:bldP spid="8200" grpId="0"/>
      <p:bldP spid="8201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25" name="Text Box 2"/>
          <p:cNvSpPr txBox="1"/>
          <p:nvPr/>
        </p:nvSpPr>
        <p:spPr>
          <a:xfrm>
            <a:off x="588963" y="1427163"/>
            <a:ext cx="8388350" cy="701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rgbClr val="000000"/>
                </a:solidFill>
                <a:latin typeface="Arial" panose="020B0604020202020204" pitchFamily="34" charset="0"/>
                <a:ea typeface="楷体_GB2312" pitchFamily="49" charset="-122"/>
              </a:rPr>
              <a:t>观察这两个数，有什么相同和不同？</a:t>
            </a:r>
            <a:endParaRPr lang="zh-CN" altLang="en-US" sz="4000" b="1" dirty="0">
              <a:solidFill>
                <a:srgbClr val="0000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pic>
        <p:nvPicPr>
          <p:cNvPr id="26626" name="Picture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00113" y="3141663"/>
            <a:ext cx="2209800" cy="12747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6627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08625" y="3284538"/>
            <a:ext cx="2209800" cy="11461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21" name="Rectangle 5"/>
          <p:cNvSpPr/>
          <p:nvPr/>
        </p:nvSpPr>
        <p:spPr>
          <a:xfrm>
            <a:off x="1692275" y="3213100"/>
            <a:ext cx="1371600" cy="1219200"/>
          </a:xfrm>
          <a:prstGeom prst="rect">
            <a:avLst/>
          </a:prstGeom>
          <a:noFill/>
          <a:ln w="9525" cap="flat" cmpd="sng">
            <a:solidFill>
              <a:srgbClr val="FF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>
            <a:spAutoFit/>
          </a:bodyPr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222" name="Rectangle 6"/>
          <p:cNvSpPr/>
          <p:nvPr/>
        </p:nvSpPr>
        <p:spPr>
          <a:xfrm>
            <a:off x="6400800" y="3200400"/>
            <a:ext cx="1371600" cy="1143000"/>
          </a:xfrm>
          <a:prstGeom prst="rect">
            <a:avLst/>
          </a:prstGeom>
          <a:noFill/>
          <a:ln w="9525" cap="flat" cmpd="sng">
            <a:solidFill>
              <a:srgbClr val="FF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>
            <a:spAutoFit/>
          </a:bodyPr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226" name="Oval 10"/>
          <p:cNvSpPr/>
          <p:nvPr/>
        </p:nvSpPr>
        <p:spPr>
          <a:xfrm>
            <a:off x="914400" y="3505200"/>
            <a:ext cx="838200" cy="838200"/>
          </a:xfrm>
          <a:prstGeom prst="ellipse">
            <a:avLst/>
          </a:prstGeom>
          <a:noFill/>
          <a:ln w="9525" cap="flat" cmpd="sng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>
            <a:spAutoFit/>
          </a:bodyPr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227" name="Oval 11"/>
          <p:cNvSpPr/>
          <p:nvPr/>
        </p:nvSpPr>
        <p:spPr>
          <a:xfrm>
            <a:off x="5562600" y="3581400"/>
            <a:ext cx="762000" cy="762000"/>
          </a:xfrm>
          <a:prstGeom prst="ellipse">
            <a:avLst/>
          </a:prstGeom>
          <a:noFill/>
          <a:ln w="9525" cap="flat" cmpd="sng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>
            <a:spAutoFit/>
          </a:bodyPr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231" name="Text Box 15"/>
          <p:cNvSpPr txBox="1"/>
          <p:nvPr/>
        </p:nvSpPr>
        <p:spPr>
          <a:xfrm>
            <a:off x="3314700" y="4724400"/>
            <a:ext cx="2514600" cy="641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3600" b="1" dirty="0">
                <a:solidFill>
                  <a:srgbClr val="0000CC"/>
                </a:solidFill>
                <a:latin typeface="Arial" panose="020B0604020202020204" pitchFamily="34" charset="0"/>
                <a:ea typeface="楷体_GB2312" pitchFamily="49" charset="-122"/>
              </a:rPr>
              <a:t>数字相同</a:t>
            </a:r>
            <a:endParaRPr lang="zh-CN" altLang="en-US" sz="3600" b="1" dirty="0">
              <a:solidFill>
                <a:srgbClr val="0000CC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9232" name="Text Box 16"/>
          <p:cNvSpPr txBox="1"/>
          <p:nvPr/>
        </p:nvSpPr>
        <p:spPr>
          <a:xfrm>
            <a:off x="3563938" y="2565400"/>
            <a:ext cx="2438400" cy="641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0000CC"/>
                </a:solidFill>
                <a:latin typeface="Arial" panose="020B0604020202020204" pitchFamily="34" charset="0"/>
                <a:ea typeface="楷体_GB2312" pitchFamily="49" charset="-122"/>
              </a:rPr>
              <a:t>符号不同</a:t>
            </a:r>
            <a:endParaRPr lang="zh-CN" altLang="en-US" sz="3600" b="1" dirty="0">
              <a:solidFill>
                <a:srgbClr val="0000CC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</p:spTree>
  </p:cSld>
  <p:clrMapOvr>
    <a:masterClrMapping/>
  </p:clrMapOvr>
  <p:transition spd="med"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2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2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2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2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2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2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92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92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1" grpId="0" bldLvl="0" animBg="1"/>
      <p:bldP spid="9222" grpId="0" bldLvl="0" animBg="1"/>
      <p:bldP spid="9226" grpId="0" bldLvl="0" animBg="1"/>
      <p:bldP spid="9227" grpId="0" bldLvl="0" animBg="1"/>
      <p:bldP spid="9231" grpId="0"/>
      <p:bldP spid="923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49" name="Text Box 2"/>
          <p:cNvSpPr txBox="1"/>
          <p:nvPr/>
        </p:nvSpPr>
        <p:spPr>
          <a:xfrm>
            <a:off x="644525" y="1616075"/>
            <a:ext cx="8104188" cy="155416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3600" b="1" dirty="0">
                <a:latin typeface="Arial" panose="020B0604020202020204" pitchFamily="34" charset="0"/>
                <a:ea typeface="楷体_GB2312" pitchFamily="49" charset="-122"/>
              </a:rPr>
              <a:t>    </a:t>
            </a:r>
            <a:r>
              <a:rPr lang="zh-CN" altLang="en-US" sz="2800" b="1" dirty="0">
                <a:latin typeface="Arial" panose="020B0604020202020204" pitchFamily="34" charset="0"/>
                <a:ea typeface="楷体_GB2312" pitchFamily="49" charset="-122"/>
              </a:rPr>
              <a:t>像</a:t>
            </a:r>
            <a:r>
              <a:rPr lang="en-US" altLang="zh-CN" sz="2800" b="1" dirty="0">
                <a:latin typeface="Arial" panose="020B0604020202020204" pitchFamily="34" charset="0"/>
                <a:ea typeface="楷体_GB2312" pitchFamily="49" charset="-122"/>
              </a:rPr>
              <a:t>2</a:t>
            </a:r>
            <a:r>
              <a:rPr lang="zh-CN" altLang="en-US" sz="2800" b="1" dirty="0">
                <a:latin typeface="Arial" panose="020B0604020202020204" pitchFamily="34" charset="0"/>
                <a:ea typeface="楷体_GB2312" pitchFamily="49" charset="-122"/>
              </a:rPr>
              <a:t>和</a:t>
            </a:r>
            <a:r>
              <a:rPr lang="en-US" altLang="zh-CN" sz="2800" b="1" dirty="0">
                <a:latin typeface="Arial" panose="020B0604020202020204" pitchFamily="34" charset="0"/>
                <a:ea typeface="楷体_GB2312" pitchFamily="49" charset="-122"/>
              </a:rPr>
              <a:t>-2</a:t>
            </a:r>
            <a:r>
              <a:rPr lang="zh-CN" altLang="en-US" sz="2800" b="1" dirty="0">
                <a:latin typeface="Arial" panose="020B0604020202020204" pitchFamily="34" charset="0"/>
                <a:ea typeface="楷体_GB2312" pitchFamily="49" charset="-122"/>
              </a:rPr>
              <a:t>，5和-5这样，</a:t>
            </a:r>
            <a:r>
              <a:rPr lang="zh-CN" altLang="en-US" sz="2800" b="1" dirty="0">
                <a:solidFill>
                  <a:srgbClr val="0000CC"/>
                </a:solidFill>
                <a:latin typeface="Arial" panose="020B0604020202020204" pitchFamily="34" charset="0"/>
                <a:ea typeface="楷体_GB2312" pitchFamily="49" charset="-122"/>
              </a:rPr>
              <a:t>只有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符号不同</a:t>
            </a:r>
            <a:r>
              <a:rPr lang="zh-CN" altLang="en-US" sz="2800" b="1" dirty="0">
                <a:latin typeface="Arial" panose="020B0604020202020204" pitchFamily="34" charset="0"/>
                <a:ea typeface="楷体_GB2312" pitchFamily="49" charset="-122"/>
              </a:rPr>
              <a:t>的两个数叫做</a:t>
            </a:r>
            <a:r>
              <a:rPr lang="zh-CN" altLang="en-US" sz="2800" b="1" dirty="0">
                <a:solidFill>
                  <a:srgbClr val="0000CC"/>
                </a:solidFill>
                <a:latin typeface="Arial" panose="020B0604020202020204" pitchFamily="34" charset="0"/>
                <a:ea typeface="楷体_GB2312" pitchFamily="49" charset="-122"/>
              </a:rPr>
              <a:t>互为相反数</a:t>
            </a:r>
            <a:r>
              <a:rPr lang="zh-CN" altLang="en-US" sz="2800" b="1" dirty="0">
                <a:latin typeface="Arial" panose="020B0604020202020204" pitchFamily="34" charset="0"/>
                <a:ea typeface="楷体_GB2312" pitchFamily="49" charset="-122"/>
              </a:rPr>
              <a:t>；特别地，</a:t>
            </a:r>
            <a:r>
              <a:rPr lang="en-US" altLang="zh-CN" sz="2800" b="1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0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的相反数是</a:t>
            </a:r>
            <a:r>
              <a:rPr lang="en-US" altLang="zh-CN" sz="2800" b="1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0</a:t>
            </a:r>
            <a:r>
              <a:rPr lang="zh-CN" altLang="en-US" sz="2800" b="1" dirty="0">
                <a:latin typeface="Arial" panose="020B0604020202020204" pitchFamily="34" charset="0"/>
                <a:ea typeface="楷体_GB2312" pitchFamily="49" charset="-122"/>
              </a:rPr>
              <a:t>。</a:t>
            </a:r>
            <a:endParaRPr lang="zh-CN" altLang="en-US" sz="2800" b="1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10243" name="Text Box 3"/>
          <p:cNvSpPr txBox="1"/>
          <p:nvPr/>
        </p:nvSpPr>
        <p:spPr>
          <a:xfrm>
            <a:off x="827088" y="3521075"/>
            <a:ext cx="7921625" cy="13716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ct val="150000"/>
              </a:lnSpc>
            </a:pPr>
            <a:r>
              <a:rPr lang="en-US" altLang="zh-CN" sz="2800" b="1" dirty="0">
                <a:latin typeface="Arial" panose="020B0604020202020204" pitchFamily="34" charset="0"/>
                <a:ea typeface="楷体_GB2312" pitchFamily="49" charset="-122"/>
              </a:rPr>
              <a:t>    </a:t>
            </a:r>
            <a:r>
              <a:rPr lang="zh-CN" altLang="en-US" sz="2800" b="1" dirty="0">
                <a:latin typeface="Arial" panose="020B0604020202020204" pitchFamily="34" charset="0"/>
                <a:ea typeface="楷体_GB2312" pitchFamily="49" charset="-122"/>
              </a:rPr>
              <a:t>即：一般地，</a:t>
            </a:r>
            <a:r>
              <a:rPr lang="en-US" altLang="zh-CN" sz="2800" b="1" dirty="0">
                <a:latin typeface="Arial" panose="020B0604020202020204" pitchFamily="34" charset="0"/>
                <a:ea typeface="楷体_GB2312" pitchFamily="49" charset="-122"/>
              </a:rPr>
              <a:t>a</a:t>
            </a:r>
            <a:r>
              <a:rPr lang="zh-CN" altLang="en-US" sz="2800" b="1" dirty="0">
                <a:latin typeface="Arial" panose="020B0604020202020204" pitchFamily="34" charset="0"/>
                <a:ea typeface="楷体_GB2312" pitchFamily="49" charset="-122"/>
              </a:rPr>
              <a:t>和</a:t>
            </a:r>
            <a:r>
              <a:rPr lang="en-US" altLang="zh-CN" sz="2800" b="1" dirty="0">
                <a:latin typeface="Arial" panose="020B0604020202020204" pitchFamily="34" charset="0"/>
                <a:ea typeface="楷体_GB2312" pitchFamily="49" charset="-122"/>
              </a:rPr>
              <a:t>_____</a:t>
            </a:r>
            <a:r>
              <a:rPr lang="zh-CN" altLang="en-US" sz="2800" b="1" dirty="0">
                <a:latin typeface="Arial" panose="020B0604020202020204" pitchFamily="34" charset="0"/>
                <a:ea typeface="楷体_GB2312" pitchFamily="49" charset="-122"/>
              </a:rPr>
              <a:t>互为相反数；特别地，</a:t>
            </a:r>
            <a:r>
              <a:rPr lang="en-US" altLang="zh-CN" sz="2800" b="1" dirty="0">
                <a:latin typeface="Arial" panose="020B0604020202020204" pitchFamily="34" charset="0"/>
                <a:ea typeface="楷体_GB2312" pitchFamily="49" charset="-122"/>
              </a:rPr>
              <a:t>0</a:t>
            </a:r>
            <a:r>
              <a:rPr lang="zh-CN" altLang="en-US" sz="2800" b="1" dirty="0">
                <a:latin typeface="Arial" panose="020B0604020202020204" pitchFamily="34" charset="0"/>
                <a:ea typeface="楷体_GB2312" pitchFamily="49" charset="-122"/>
              </a:rPr>
              <a:t>的相反数是</a:t>
            </a:r>
            <a:r>
              <a:rPr lang="en-US" altLang="zh-CN" sz="2800" b="1" dirty="0">
                <a:latin typeface="Arial" panose="020B0604020202020204" pitchFamily="34" charset="0"/>
                <a:ea typeface="楷体_GB2312" pitchFamily="49" charset="-122"/>
              </a:rPr>
              <a:t>____</a:t>
            </a:r>
            <a:r>
              <a:rPr lang="zh-CN" altLang="en-US" sz="2800" b="1" dirty="0">
                <a:latin typeface="Arial" panose="020B0604020202020204" pitchFamily="34" charset="0"/>
                <a:ea typeface="楷体_GB2312" pitchFamily="49" charset="-122"/>
              </a:rPr>
              <a:t>。</a:t>
            </a:r>
            <a:endParaRPr lang="zh-CN" altLang="en-US" sz="2800" b="1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10244" name="Text Box 3"/>
          <p:cNvSpPr txBox="1"/>
          <p:nvPr/>
        </p:nvSpPr>
        <p:spPr>
          <a:xfrm>
            <a:off x="3095625" y="4256088"/>
            <a:ext cx="647700" cy="51911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rgbClr val="C00000"/>
                </a:solidFill>
                <a:latin typeface="Arial" panose="020B0604020202020204" pitchFamily="34" charset="0"/>
                <a:ea typeface="楷体_GB2312" pitchFamily="49" charset="-122"/>
              </a:rPr>
              <a:t>0</a:t>
            </a:r>
            <a:endParaRPr lang="en-US" altLang="zh-CN" sz="2800" b="1" dirty="0">
              <a:solidFill>
                <a:srgbClr val="C000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10245" name="Text Box 3"/>
          <p:cNvSpPr txBox="1"/>
          <p:nvPr/>
        </p:nvSpPr>
        <p:spPr>
          <a:xfrm>
            <a:off x="4176713" y="3619500"/>
            <a:ext cx="792162" cy="5175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rgbClr val="C00000"/>
                </a:solidFill>
                <a:latin typeface="Arial" panose="020B0604020202020204" pitchFamily="34" charset="0"/>
                <a:ea typeface="楷体_GB2312" pitchFamily="49" charset="-122"/>
              </a:rPr>
              <a:t>-a</a:t>
            </a:r>
            <a:endParaRPr lang="en-US" altLang="zh-CN" sz="2800" b="1" dirty="0">
              <a:solidFill>
                <a:srgbClr val="C000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</p:spTree>
  </p:cSld>
  <p:clrMapOvr>
    <a:masterClrMapping/>
  </p:clrMapOvr>
  <p:transition spd="med"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/>
      <p:bldP spid="10244" grpId="0"/>
      <p:bldP spid="1024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3" name="Text Box 3"/>
          <p:cNvSpPr txBox="1"/>
          <p:nvPr/>
        </p:nvSpPr>
        <p:spPr>
          <a:xfrm>
            <a:off x="636588" y="1209675"/>
            <a:ext cx="8034337" cy="1554163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3200" b="1" dirty="0">
                <a:latin typeface="Arial" panose="020B0604020202020204" pitchFamily="34" charset="0"/>
                <a:ea typeface="楷体_GB2312" pitchFamily="49" charset="-122"/>
              </a:rPr>
              <a:t>数轴上表示相反数的两个点和原点有什么关系？</a:t>
            </a:r>
            <a:endParaRPr lang="zh-CN" altLang="en-US" sz="3200" b="1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11268" name="Text Box 4"/>
          <p:cNvSpPr txBox="1"/>
          <p:nvPr/>
        </p:nvSpPr>
        <p:spPr>
          <a:xfrm>
            <a:off x="636588" y="3038475"/>
            <a:ext cx="8015287" cy="2011363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schemeClr val="tx2"/>
                </a:solidFill>
                <a:latin typeface="Arial" panose="020B0604020202020204" pitchFamily="34" charset="0"/>
                <a:ea typeface="楷体_GB2312" pitchFamily="49" charset="-122"/>
              </a:rPr>
              <a:t>1.</a:t>
            </a:r>
            <a:r>
              <a:rPr lang="zh-CN" altLang="en-US" sz="2800" b="1" dirty="0">
                <a:solidFill>
                  <a:schemeClr val="tx2"/>
                </a:solidFill>
                <a:latin typeface="Arial" panose="020B0604020202020204" pitchFamily="34" charset="0"/>
                <a:ea typeface="楷体_GB2312" pitchFamily="49" charset="-122"/>
              </a:rPr>
              <a:t>互为相反数的两个数分别位于</a:t>
            </a:r>
            <a:r>
              <a:rPr lang="zh-CN" altLang="en-US" sz="2800" b="1" dirty="0">
                <a:solidFill>
                  <a:srgbClr val="0000CC"/>
                </a:solidFill>
                <a:latin typeface="Arial" panose="020B0604020202020204" pitchFamily="34" charset="0"/>
                <a:ea typeface="楷体_GB2312" pitchFamily="49" charset="-122"/>
              </a:rPr>
              <a:t>原点的两侧（</a:t>
            </a:r>
            <a:r>
              <a:rPr lang="en-US" altLang="zh-CN" sz="2800" b="1" dirty="0">
                <a:solidFill>
                  <a:srgbClr val="0000CC"/>
                </a:solidFill>
                <a:latin typeface="Arial" panose="020B0604020202020204" pitchFamily="34" charset="0"/>
                <a:ea typeface="楷体_GB2312" pitchFamily="49" charset="-122"/>
              </a:rPr>
              <a:t>0</a:t>
            </a:r>
            <a:r>
              <a:rPr lang="zh-CN" altLang="en-US" sz="2800" b="1" dirty="0">
                <a:solidFill>
                  <a:srgbClr val="0000CC"/>
                </a:solidFill>
                <a:latin typeface="Arial" panose="020B0604020202020204" pitchFamily="34" charset="0"/>
                <a:ea typeface="楷体_GB2312" pitchFamily="49" charset="-122"/>
              </a:rPr>
              <a:t>除外）；</a:t>
            </a:r>
            <a:endParaRPr lang="zh-CN" altLang="en-US" sz="2800" b="1" dirty="0">
              <a:solidFill>
                <a:srgbClr val="0000CC"/>
              </a:solidFill>
              <a:latin typeface="Arial" panose="020B0604020202020204" pitchFamily="34" charset="0"/>
              <a:ea typeface="楷体_GB2312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srgbClr val="0000CC"/>
                </a:solidFill>
                <a:latin typeface="Arial" panose="020B0604020202020204" pitchFamily="34" charset="0"/>
                <a:ea typeface="楷体_GB2312" pitchFamily="49" charset="-122"/>
              </a:rPr>
              <a:t>2.</a:t>
            </a:r>
            <a:r>
              <a:rPr lang="zh-CN" altLang="en-US" sz="2800" b="1" dirty="0">
                <a:solidFill>
                  <a:schemeClr val="tx2"/>
                </a:solidFill>
                <a:latin typeface="Arial" panose="020B0604020202020204" pitchFamily="34" charset="0"/>
                <a:ea typeface="楷体_GB2312" pitchFamily="49" charset="-122"/>
              </a:rPr>
              <a:t>互为相反数的两个数</a:t>
            </a:r>
            <a:r>
              <a:rPr lang="zh-CN" altLang="en-US" sz="2800" b="1" dirty="0">
                <a:solidFill>
                  <a:srgbClr val="0000CC"/>
                </a:solidFill>
                <a:latin typeface="Arial" panose="020B0604020202020204" pitchFamily="34" charset="0"/>
                <a:ea typeface="楷体_GB2312" pitchFamily="49" charset="-122"/>
              </a:rPr>
              <a:t>到原点的距离相等。</a:t>
            </a:r>
            <a:endParaRPr lang="zh-CN" altLang="en-US" sz="2800" b="1" dirty="0">
              <a:solidFill>
                <a:srgbClr val="0000CC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</p:spTree>
  </p:cSld>
  <p:clrMapOvr>
    <a:masterClrMapping/>
  </p:clrMapOvr>
  <p:transition spd="med"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8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7" name="Rectangle 312"/>
          <p:cNvSpPr/>
          <p:nvPr/>
        </p:nvSpPr>
        <p:spPr>
          <a:xfrm>
            <a:off x="3781425" y="2897188"/>
            <a:ext cx="9144000" cy="457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9698" name="Rectangle 324"/>
          <p:cNvSpPr/>
          <p:nvPr/>
        </p:nvSpPr>
        <p:spPr>
          <a:xfrm>
            <a:off x="3471863" y="2444750"/>
            <a:ext cx="9144000" cy="457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9699" name="Rectangle 347"/>
          <p:cNvSpPr/>
          <p:nvPr/>
        </p:nvSpPr>
        <p:spPr>
          <a:xfrm>
            <a:off x="406400" y="981075"/>
            <a:ext cx="8331200" cy="42370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266700" algn="just">
              <a:lnSpc>
                <a:spcPct val="150000"/>
              </a:lnSpc>
            </a:pPr>
            <a:r>
              <a:rPr lang="zh-CN" altLang="en-US" sz="3200" b="1" dirty="0">
                <a:latin typeface="Arial" panose="020B0604020202020204" pitchFamily="34" charset="0"/>
                <a:ea typeface="楷体_GB2312" pitchFamily="49" charset="-122"/>
              </a:rPr>
              <a:t>1. 判断：</a:t>
            </a:r>
            <a:endParaRPr lang="zh-CN" altLang="en-US" sz="3200" b="1" dirty="0">
              <a:latin typeface="Arial" panose="020B0604020202020204" pitchFamily="34" charset="0"/>
              <a:ea typeface="楷体_GB2312" pitchFamily="49" charset="-122"/>
            </a:endParaRPr>
          </a:p>
          <a:p>
            <a:pPr indent="266700" algn="just">
              <a:lnSpc>
                <a:spcPct val="150000"/>
              </a:lnSpc>
            </a:pPr>
            <a:r>
              <a:rPr lang="zh-CN" altLang="en-US" sz="3200" b="1" dirty="0">
                <a:latin typeface="Arial" panose="020B0604020202020204" pitchFamily="34" charset="0"/>
                <a:ea typeface="楷体_GB2312" pitchFamily="49" charset="-122"/>
              </a:rPr>
              <a:t>   （1）－5是5的相反数（     ）;</a:t>
            </a:r>
            <a:endParaRPr lang="zh-CN" altLang="en-US" sz="3200" b="1" dirty="0">
              <a:latin typeface="Arial" panose="020B0604020202020204" pitchFamily="34" charset="0"/>
              <a:ea typeface="楷体_GB2312" pitchFamily="49" charset="-122"/>
            </a:endParaRPr>
          </a:p>
          <a:p>
            <a:pPr indent="266700" algn="just" eaLnBrk="0" hangingPunct="0">
              <a:lnSpc>
                <a:spcPct val="150000"/>
              </a:lnSpc>
            </a:pPr>
            <a:r>
              <a:rPr lang="zh-CN" altLang="en-US" sz="3200" b="1" dirty="0">
                <a:latin typeface="Arial" panose="020B0604020202020204" pitchFamily="34" charset="0"/>
                <a:ea typeface="楷体_GB2312" pitchFamily="49" charset="-122"/>
              </a:rPr>
              <a:t>   （2）－5是相反数（     ）;</a:t>
            </a:r>
            <a:endParaRPr lang="zh-CN" altLang="en-US" sz="3200" b="1" dirty="0">
              <a:latin typeface="Arial" panose="020B0604020202020204" pitchFamily="34" charset="0"/>
              <a:ea typeface="楷体_GB2312" pitchFamily="49" charset="-122"/>
            </a:endParaRPr>
          </a:p>
          <a:p>
            <a:pPr indent="266700" algn="just" eaLnBrk="0" hangingPunct="0">
              <a:lnSpc>
                <a:spcPct val="150000"/>
              </a:lnSpc>
            </a:pPr>
            <a:r>
              <a:rPr lang="zh-CN" altLang="en-US" sz="3200" b="1" dirty="0">
                <a:latin typeface="Arial" panose="020B0604020202020204" pitchFamily="34" charset="0"/>
                <a:ea typeface="楷体_GB2312" pitchFamily="49" charset="-122"/>
              </a:rPr>
              <a:t>   （3）     与      互为相反数（     ）;</a:t>
            </a:r>
            <a:endParaRPr lang="zh-CN" altLang="en-US" sz="3200" b="1" dirty="0">
              <a:latin typeface="Arial" panose="020B0604020202020204" pitchFamily="34" charset="0"/>
              <a:ea typeface="楷体_GB2312" pitchFamily="49" charset="-122"/>
            </a:endParaRPr>
          </a:p>
          <a:p>
            <a:pPr indent="266700" algn="just" eaLnBrk="0" hangingPunct="0">
              <a:lnSpc>
                <a:spcPct val="150000"/>
              </a:lnSpc>
            </a:pPr>
            <a:r>
              <a:rPr lang="zh-CN" altLang="en-US" sz="3200" b="1" dirty="0">
                <a:latin typeface="Arial" panose="020B0604020202020204" pitchFamily="34" charset="0"/>
                <a:ea typeface="楷体_GB2312" pitchFamily="49" charset="-122"/>
              </a:rPr>
              <a:t>   （4）－5和</a:t>
            </a:r>
            <a:r>
              <a:rPr lang="en-US" altLang="zh-CN" sz="3200" b="1" dirty="0">
                <a:latin typeface="Arial" panose="020B0604020202020204" pitchFamily="34" charset="0"/>
                <a:ea typeface="楷体_GB2312" pitchFamily="49" charset="-122"/>
              </a:rPr>
              <a:t>5</a:t>
            </a:r>
            <a:r>
              <a:rPr lang="zh-CN" altLang="en-US" sz="3200" b="1" dirty="0">
                <a:latin typeface="Arial" panose="020B0604020202020204" pitchFamily="34" charset="0"/>
                <a:ea typeface="楷体_GB2312" pitchFamily="49" charset="-122"/>
              </a:rPr>
              <a:t>互为相反数（     ）.</a:t>
            </a:r>
            <a:endParaRPr lang="zh-CN" altLang="en-US" sz="3200" b="1" dirty="0">
              <a:latin typeface="Arial" panose="020B0604020202020204" pitchFamily="34" charset="0"/>
              <a:ea typeface="楷体_GB2312" pitchFamily="49" charset="-122"/>
            </a:endParaRPr>
          </a:p>
          <a:p>
            <a:pPr indent="266700" eaLnBrk="0" hangingPunct="0"/>
            <a:endParaRPr lang="zh-CN" altLang="en-US" sz="3200" b="1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graphicFrame>
        <p:nvGraphicFramePr>
          <p:cNvPr id="29700" name="Object 6"/>
          <p:cNvGraphicFramePr>
            <a:graphicFrameLocks noChangeAspect="1"/>
          </p:cNvGraphicFramePr>
          <p:nvPr/>
        </p:nvGraphicFramePr>
        <p:xfrm>
          <a:off x="2149475" y="3122613"/>
          <a:ext cx="512763" cy="9572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3" name="" r:id="rId1" imgW="241300" imgH="394335" progId="Equation.3">
                  <p:embed/>
                </p:oleObj>
              </mc:Choice>
              <mc:Fallback>
                <p:oleObj name="" r:id="rId1" imgW="241300" imgH="394335" progId="Equation.3">
                  <p:embed/>
                  <p:pic>
                    <p:nvPicPr>
                      <p:cNvPr id="0" name="图片 3082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149475" y="3122613"/>
                        <a:ext cx="512763" cy="95726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701" name="Object 7"/>
          <p:cNvGraphicFramePr>
            <a:graphicFrameLocks noChangeAspect="1"/>
          </p:cNvGraphicFramePr>
          <p:nvPr/>
        </p:nvGraphicFramePr>
        <p:xfrm>
          <a:off x="3168650" y="3122613"/>
          <a:ext cx="612775" cy="933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4" name="" r:id="rId3" imgW="254635" imgH="394335" progId="Equation.3">
                  <p:embed/>
                </p:oleObj>
              </mc:Choice>
              <mc:Fallback>
                <p:oleObj name="" r:id="rId3" imgW="254635" imgH="394335" progId="Equation.3">
                  <p:embed/>
                  <p:pic>
                    <p:nvPicPr>
                      <p:cNvPr id="0" name="图片 3083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168650" y="3122613"/>
                        <a:ext cx="612775" cy="9334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9702" name="Text Box 8"/>
          <p:cNvSpPr txBox="1"/>
          <p:nvPr/>
        </p:nvSpPr>
        <p:spPr>
          <a:xfrm>
            <a:off x="1025525" y="4837113"/>
            <a:ext cx="7856538" cy="13112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Arial" panose="020B0604020202020204" pitchFamily="34" charset="0"/>
                <a:ea typeface="楷体_GB2312" pitchFamily="49" charset="-122"/>
              </a:rPr>
              <a:t>（</a:t>
            </a:r>
            <a:r>
              <a:rPr lang="en-US" altLang="zh-CN" sz="3200" b="1" dirty="0">
                <a:latin typeface="Arial" panose="020B0604020202020204" pitchFamily="34" charset="0"/>
                <a:ea typeface="楷体_GB2312" pitchFamily="49" charset="-122"/>
              </a:rPr>
              <a:t>5</a:t>
            </a:r>
            <a:r>
              <a:rPr lang="zh-CN" altLang="en-US" sz="3200" b="1" dirty="0">
                <a:latin typeface="Arial" panose="020B0604020202020204" pitchFamily="34" charset="0"/>
                <a:ea typeface="楷体_GB2312" pitchFamily="49" charset="-122"/>
              </a:rPr>
              <a:t>） 相反数等于它本身的数只有</a:t>
            </a:r>
            <a:r>
              <a:rPr lang="en-US" altLang="zh-CN" sz="3200" b="1" dirty="0">
                <a:latin typeface="Arial" panose="020B0604020202020204" pitchFamily="34" charset="0"/>
                <a:ea typeface="楷体_GB2312" pitchFamily="49" charset="-122"/>
              </a:rPr>
              <a:t>0 ﹙   ﹚ </a:t>
            </a:r>
            <a:endParaRPr lang="en-US" altLang="zh-CN" sz="3200" b="1" dirty="0">
              <a:latin typeface="Arial" panose="020B0604020202020204" pitchFamily="34" charset="0"/>
              <a:ea typeface="楷体_GB2312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Arial" panose="020B0604020202020204" pitchFamily="34" charset="0"/>
                <a:ea typeface="楷体_GB2312" pitchFamily="49" charset="-122"/>
              </a:rPr>
              <a:t>（</a:t>
            </a:r>
            <a:r>
              <a:rPr lang="en-US" altLang="zh-CN" sz="3200" b="1" dirty="0">
                <a:latin typeface="Arial" panose="020B0604020202020204" pitchFamily="34" charset="0"/>
                <a:ea typeface="楷体_GB2312" pitchFamily="49" charset="-122"/>
              </a:rPr>
              <a:t>6</a:t>
            </a:r>
            <a:r>
              <a:rPr lang="zh-CN" altLang="en-US" sz="3200" b="1" dirty="0">
                <a:latin typeface="Arial" panose="020B0604020202020204" pitchFamily="34" charset="0"/>
                <a:ea typeface="楷体_GB2312" pitchFamily="49" charset="-122"/>
              </a:rPr>
              <a:t>） 符号不同的两个数互为相反数</a:t>
            </a:r>
            <a:r>
              <a:rPr lang="en-US" altLang="zh-CN" sz="3200" b="1" dirty="0">
                <a:latin typeface="Arial" panose="020B0604020202020204" pitchFamily="34" charset="0"/>
                <a:ea typeface="楷体_GB2312" pitchFamily="49" charset="-122"/>
              </a:rPr>
              <a:t>﹙   ﹚ </a:t>
            </a:r>
            <a:endParaRPr lang="en-US" altLang="zh-CN" sz="3200" b="1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12297" name="Text Box 9"/>
          <p:cNvSpPr txBox="1"/>
          <p:nvPr/>
        </p:nvSpPr>
        <p:spPr>
          <a:xfrm>
            <a:off x="4776788" y="2566988"/>
            <a:ext cx="642937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3600" b="1" dirty="0">
                <a:solidFill>
                  <a:schemeClr val="tx2"/>
                </a:solidFill>
                <a:latin typeface="Arial" panose="020B0604020202020204" pitchFamily="34" charset="0"/>
                <a:ea typeface="楷体_GB2312" pitchFamily="49" charset="-122"/>
              </a:rPr>
              <a:t>×</a:t>
            </a:r>
            <a:endParaRPr lang="zh-CN" altLang="en-US" sz="3600" b="1" dirty="0">
              <a:solidFill>
                <a:schemeClr val="tx2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12298" name="Rectangle 10"/>
          <p:cNvSpPr/>
          <p:nvPr/>
        </p:nvSpPr>
        <p:spPr>
          <a:xfrm>
            <a:off x="5419725" y="1803400"/>
            <a:ext cx="642938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600" b="1" dirty="0">
                <a:solidFill>
                  <a:schemeClr val="tx2"/>
                </a:solidFill>
                <a:latin typeface="Arial" panose="020B0604020202020204" pitchFamily="34" charset="0"/>
                <a:ea typeface="楷体_GB2312" pitchFamily="49" charset="-122"/>
              </a:rPr>
              <a:t>√</a:t>
            </a:r>
            <a:endParaRPr lang="zh-CN" altLang="en-US" sz="3600" b="1" dirty="0">
              <a:solidFill>
                <a:schemeClr val="tx2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12299" name="Rectangle 11"/>
          <p:cNvSpPr/>
          <p:nvPr/>
        </p:nvSpPr>
        <p:spPr>
          <a:xfrm>
            <a:off x="6186488" y="3354388"/>
            <a:ext cx="769937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3600" b="1" dirty="0">
                <a:solidFill>
                  <a:schemeClr val="tx2"/>
                </a:solidFill>
                <a:latin typeface="Arial" panose="020B0604020202020204" pitchFamily="34" charset="0"/>
                <a:ea typeface="楷体_GB2312" pitchFamily="49" charset="-122"/>
              </a:rPr>
              <a:t>× </a:t>
            </a:r>
            <a:endParaRPr lang="zh-CN" altLang="en-US" sz="3600" b="1" dirty="0">
              <a:solidFill>
                <a:schemeClr val="tx2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12300" name="Text Box 12"/>
          <p:cNvSpPr txBox="1"/>
          <p:nvPr/>
        </p:nvSpPr>
        <p:spPr>
          <a:xfrm>
            <a:off x="5829300" y="4056063"/>
            <a:ext cx="642938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600" b="1" dirty="0">
                <a:solidFill>
                  <a:schemeClr val="tx2"/>
                </a:solidFill>
                <a:latin typeface="Arial" panose="020B0604020202020204" pitchFamily="34" charset="0"/>
                <a:ea typeface="楷体_GB2312" pitchFamily="49" charset="-122"/>
              </a:rPr>
              <a:t>√</a:t>
            </a:r>
            <a:endParaRPr lang="zh-CN" altLang="en-US" sz="3600" b="1" dirty="0">
              <a:solidFill>
                <a:schemeClr val="tx2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12301" name="Rectangle 13"/>
          <p:cNvSpPr/>
          <p:nvPr/>
        </p:nvSpPr>
        <p:spPr>
          <a:xfrm>
            <a:off x="7835900" y="4837113"/>
            <a:ext cx="642938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600" b="1" dirty="0">
                <a:solidFill>
                  <a:schemeClr val="tx2"/>
                </a:solidFill>
                <a:latin typeface="Arial" panose="020B0604020202020204" pitchFamily="34" charset="0"/>
                <a:ea typeface="楷体_GB2312" pitchFamily="49" charset="-122"/>
              </a:rPr>
              <a:t>√</a:t>
            </a:r>
            <a:endParaRPr lang="zh-CN" altLang="en-US" sz="3600" b="1" dirty="0">
              <a:solidFill>
                <a:schemeClr val="tx2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12302" name="Rectangle 14"/>
          <p:cNvSpPr/>
          <p:nvPr/>
        </p:nvSpPr>
        <p:spPr>
          <a:xfrm>
            <a:off x="7835900" y="5507038"/>
            <a:ext cx="642938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3600" b="1" dirty="0">
                <a:solidFill>
                  <a:schemeClr val="tx2"/>
                </a:solidFill>
                <a:latin typeface="Arial" panose="020B0604020202020204" pitchFamily="34" charset="0"/>
                <a:ea typeface="楷体_GB2312" pitchFamily="49" charset="-122"/>
              </a:rPr>
              <a:t>×</a:t>
            </a:r>
            <a:endParaRPr lang="zh-CN" altLang="en-US" sz="3600" b="1" dirty="0">
              <a:solidFill>
                <a:schemeClr val="tx2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</p:spTree>
  </p:cSld>
  <p:clrMapOvr>
    <a:masterClrMapping/>
  </p:clrMapOvr>
  <p:transition spd="med"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8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298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298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7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297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297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9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2299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2299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0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2300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2300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1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2301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2301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2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2302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2302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8" name="Text Box 2"/>
          <p:cNvSpPr txBox="1"/>
          <p:nvPr/>
        </p:nvSpPr>
        <p:spPr>
          <a:xfrm>
            <a:off x="657225" y="930275"/>
            <a:ext cx="8001000" cy="15859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rgbClr val="C00000"/>
                </a:solidFill>
                <a:latin typeface="Arial" panose="020B0604020202020204" pitchFamily="34" charset="0"/>
                <a:ea typeface="楷体_GB2312" pitchFamily="49" charset="-122"/>
              </a:rPr>
              <a:t>a </a:t>
            </a:r>
            <a:r>
              <a:rPr lang="zh-CN" altLang="en-US" sz="2800" b="1" dirty="0">
                <a:solidFill>
                  <a:srgbClr val="C00000"/>
                </a:solidFill>
                <a:latin typeface="Arial" panose="020B0604020202020204" pitchFamily="34" charset="0"/>
                <a:ea typeface="楷体_GB2312" pitchFamily="49" charset="-122"/>
              </a:rPr>
              <a:t>的相反数是-</a:t>
            </a:r>
            <a:r>
              <a:rPr lang="en-US" altLang="zh-CN" sz="2800" b="1" dirty="0">
                <a:solidFill>
                  <a:srgbClr val="C00000"/>
                </a:solidFill>
                <a:latin typeface="Arial" panose="020B0604020202020204" pitchFamily="34" charset="0"/>
                <a:ea typeface="楷体_GB2312" pitchFamily="49" charset="-122"/>
              </a:rPr>
              <a:t>a </a:t>
            </a:r>
            <a:r>
              <a:rPr lang="zh-CN" altLang="en-US" sz="2800" b="1" dirty="0">
                <a:solidFill>
                  <a:srgbClr val="C00000"/>
                </a:solidFill>
                <a:latin typeface="Arial" panose="020B0604020202020204" pitchFamily="34" charset="0"/>
                <a:ea typeface="楷体_GB2312" pitchFamily="49" charset="-122"/>
              </a:rPr>
              <a:t>， </a:t>
            </a:r>
            <a:r>
              <a:rPr lang="en-US" altLang="zh-CN" sz="2800" b="1" dirty="0">
                <a:solidFill>
                  <a:srgbClr val="C00000"/>
                </a:solidFill>
                <a:latin typeface="Arial" panose="020B0604020202020204" pitchFamily="34" charset="0"/>
                <a:ea typeface="楷体_GB2312" pitchFamily="49" charset="-122"/>
              </a:rPr>
              <a:t>a</a:t>
            </a:r>
            <a:r>
              <a:rPr lang="zh-CN" altLang="en-US" sz="2800" b="1" dirty="0">
                <a:solidFill>
                  <a:srgbClr val="C00000"/>
                </a:solidFill>
                <a:latin typeface="Arial" panose="020B0604020202020204" pitchFamily="34" charset="0"/>
                <a:ea typeface="楷体_GB2312" pitchFamily="49" charset="-122"/>
              </a:rPr>
              <a:t>可表示任意数。</a:t>
            </a:r>
            <a:endParaRPr lang="zh-CN" altLang="en-US" sz="2800" b="1" dirty="0">
              <a:solidFill>
                <a:srgbClr val="C00000"/>
              </a:solidFill>
              <a:latin typeface="Arial" panose="020B0604020202020204" pitchFamily="34" charset="0"/>
              <a:ea typeface="楷体_GB2312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0000CC"/>
                </a:solidFill>
                <a:latin typeface="Arial" panose="020B0604020202020204" pitchFamily="34" charset="0"/>
                <a:ea typeface="楷体_GB2312" pitchFamily="49" charset="-122"/>
              </a:rPr>
              <a:t>    求任意一个数的相反数，就可以在这个数前加一个“－”号．</a:t>
            </a:r>
            <a:endParaRPr lang="zh-CN" altLang="en-US" sz="2800" b="1" dirty="0">
              <a:solidFill>
                <a:srgbClr val="0000CC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14339" name="Text Box 3"/>
          <p:cNvSpPr txBox="1"/>
          <p:nvPr/>
        </p:nvSpPr>
        <p:spPr>
          <a:xfrm>
            <a:off x="766763" y="5327650"/>
            <a:ext cx="7545387" cy="13716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just">
              <a:lnSpc>
                <a:spcPct val="150000"/>
              </a:lnSpc>
            </a:pPr>
            <a:r>
              <a:rPr lang="en-US" altLang="zh-CN" sz="2800" b="1" dirty="0">
                <a:solidFill>
                  <a:srgbClr val="0000CC"/>
                </a:solidFill>
                <a:latin typeface="Arial" panose="020B0604020202020204" pitchFamily="34" charset="0"/>
                <a:ea typeface="楷体_GB2312" pitchFamily="49" charset="-122"/>
              </a:rPr>
              <a:t>-</a:t>
            </a:r>
            <a:r>
              <a:rPr lang="zh-CN" altLang="en-US" sz="2800" b="1" dirty="0">
                <a:solidFill>
                  <a:srgbClr val="0000CC"/>
                </a:solidFill>
                <a:latin typeface="Arial" panose="020B0604020202020204" pitchFamily="34" charset="0"/>
                <a:ea typeface="楷体_GB2312" pitchFamily="49" charset="-122"/>
              </a:rPr>
              <a:t>（＋1.1）表示什么？</a:t>
            </a:r>
            <a:r>
              <a:rPr lang="en-US" altLang="zh-CN" sz="2800" b="1" dirty="0">
                <a:solidFill>
                  <a:srgbClr val="0000CC"/>
                </a:solidFill>
                <a:latin typeface="Arial" panose="020B0604020202020204" pitchFamily="34" charset="0"/>
                <a:ea typeface="楷体_GB2312" pitchFamily="49" charset="-122"/>
              </a:rPr>
              <a:t>-</a:t>
            </a:r>
            <a:r>
              <a:rPr lang="zh-CN" altLang="en-US" sz="2800" b="1" dirty="0">
                <a:solidFill>
                  <a:srgbClr val="0000CC"/>
                </a:solidFill>
                <a:latin typeface="Arial" panose="020B0604020202020204" pitchFamily="34" charset="0"/>
                <a:ea typeface="楷体_GB2312" pitchFamily="49" charset="-122"/>
              </a:rPr>
              <a:t>（</a:t>
            </a:r>
            <a:r>
              <a:rPr lang="en-US" altLang="zh-CN" sz="2800" b="1" dirty="0">
                <a:solidFill>
                  <a:srgbClr val="0000CC"/>
                </a:solidFill>
                <a:latin typeface="Arial" panose="020B0604020202020204" pitchFamily="34" charset="0"/>
                <a:ea typeface="楷体_GB2312" pitchFamily="49" charset="-122"/>
              </a:rPr>
              <a:t>-</a:t>
            </a:r>
            <a:r>
              <a:rPr lang="zh-CN" altLang="en-US" sz="2800" b="1" dirty="0">
                <a:solidFill>
                  <a:srgbClr val="0000CC"/>
                </a:solidFill>
                <a:latin typeface="Arial" panose="020B0604020202020204" pitchFamily="34" charset="0"/>
                <a:ea typeface="楷体_GB2312" pitchFamily="49" charset="-122"/>
              </a:rPr>
              <a:t>7）呢？</a:t>
            </a:r>
            <a:endParaRPr lang="zh-CN" altLang="en-US" sz="2800" b="1" dirty="0">
              <a:solidFill>
                <a:srgbClr val="0000CC"/>
              </a:solidFill>
              <a:latin typeface="Arial" panose="020B0604020202020204" pitchFamily="34" charset="0"/>
              <a:ea typeface="楷体_GB2312" pitchFamily="49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800" b="1" dirty="0">
                <a:solidFill>
                  <a:srgbClr val="0000CC"/>
                </a:solidFill>
                <a:latin typeface="Arial" panose="020B0604020202020204" pitchFamily="34" charset="0"/>
                <a:ea typeface="楷体_GB2312" pitchFamily="49" charset="-122"/>
              </a:rPr>
              <a:t>-</a:t>
            </a:r>
            <a:r>
              <a:rPr lang="zh-CN" altLang="en-US" sz="2800" b="1" dirty="0">
                <a:solidFill>
                  <a:srgbClr val="0000CC"/>
                </a:solidFill>
                <a:latin typeface="Arial" panose="020B0604020202020204" pitchFamily="34" charset="0"/>
                <a:ea typeface="楷体_GB2312" pitchFamily="49" charset="-122"/>
              </a:rPr>
              <a:t>（</a:t>
            </a:r>
            <a:r>
              <a:rPr lang="en-US" altLang="zh-CN" sz="2800" b="1" dirty="0">
                <a:solidFill>
                  <a:srgbClr val="0000CC"/>
                </a:solidFill>
                <a:latin typeface="Arial" panose="020B0604020202020204" pitchFamily="34" charset="0"/>
                <a:ea typeface="楷体_GB2312" pitchFamily="49" charset="-122"/>
              </a:rPr>
              <a:t>-</a:t>
            </a:r>
            <a:r>
              <a:rPr lang="zh-CN" altLang="en-US" sz="2800" b="1" dirty="0">
                <a:solidFill>
                  <a:srgbClr val="0000CC"/>
                </a:solidFill>
                <a:latin typeface="Arial" panose="020B0604020202020204" pitchFamily="34" charset="0"/>
                <a:ea typeface="楷体_GB2312" pitchFamily="49" charset="-122"/>
              </a:rPr>
              <a:t>9.8）呢？它们的结果应是多少？</a:t>
            </a:r>
            <a:endParaRPr lang="zh-CN" altLang="en-US" sz="2800" b="1" dirty="0">
              <a:solidFill>
                <a:srgbClr val="0000CC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14340" name="Text Box 4"/>
          <p:cNvSpPr txBox="1"/>
          <p:nvPr/>
        </p:nvSpPr>
        <p:spPr>
          <a:xfrm>
            <a:off x="657225" y="2516188"/>
            <a:ext cx="8128000" cy="13716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2800" b="1" dirty="0">
                <a:latin typeface="Arial" panose="020B0604020202020204" pitchFamily="34" charset="0"/>
                <a:ea typeface="楷体_GB2312" pitchFamily="49" charset="-122"/>
              </a:rPr>
              <a:t>问题：若把 </a:t>
            </a:r>
            <a:r>
              <a:rPr lang="en-US" altLang="zh-CN" sz="2800" b="1" dirty="0">
                <a:latin typeface="Arial" panose="020B0604020202020204" pitchFamily="34" charset="0"/>
                <a:ea typeface="楷体_GB2312" pitchFamily="49" charset="-122"/>
              </a:rPr>
              <a:t>a</a:t>
            </a:r>
            <a:r>
              <a:rPr lang="zh-CN" altLang="en-US" sz="2800" b="1" dirty="0">
                <a:latin typeface="Arial" panose="020B0604020202020204" pitchFamily="34" charset="0"/>
                <a:ea typeface="楷体_GB2312" pitchFamily="49" charset="-122"/>
              </a:rPr>
              <a:t>分别换成＋5，－7，0时，这些数的相反数怎样表示？</a:t>
            </a:r>
            <a:endParaRPr lang="zh-CN" altLang="en-US" sz="2800" b="1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14341" name="Text Box 6"/>
          <p:cNvSpPr txBox="1"/>
          <p:nvPr/>
        </p:nvSpPr>
        <p:spPr>
          <a:xfrm>
            <a:off x="1471613" y="3887788"/>
            <a:ext cx="5943600" cy="155416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3200" b="1" dirty="0">
                <a:solidFill>
                  <a:srgbClr val="C00000"/>
                </a:solidFill>
                <a:latin typeface="Times New Roman" panose="02020603050405020304" pitchFamily="18" charset="0"/>
                <a:ea typeface="楷体_GB2312" pitchFamily="49" charset="-122"/>
              </a:rPr>
              <a:t>a = +5</a:t>
            </a:r>
            <a:r>
              <a:rPr lang="zh-CN" altLang="en-US" sz="3200" b="1" dirty="0">
                <a:solidFill>
                  <a:srgbClr val="C00000"/>
                </a:solidFill>
                <a:latin typeface="Times New Roman" panose="02020603050405020304" pitchFamily="18" charset="0"/>
                <a:ea typeface="楷体_GB2312" pitchFamily="49" charset="-122"/>
              </a:rPr>
              <a:t>， </a:t>
            </a:r>
            <a:r>
              <a:rPr lang="en-US" altLang="zh-CN" sz="3200" b="1" dirty="0">
                <a:solidFill>
                  <a:srgbClr val="C00000"/>
                </a:solidFill>
                <a:latin typeface="Times New Roman" panose="02020603050405020304" pitchFamily="18" charset="0"/>
                <a:ea typeface="楷体_GB2312" pitchFamily="49" charset="-122"/>
              </a:rPr>
              <a:t>- a = -</a:t>
            </a:r>
            <a:r>
              <a:rPr lang="zh-CN" altLang="en-US" sz="3200" b="1" dirty="0">
                <a:solidFill>
                  <a:srgbClr val="C00000"/>
                </a:solidFill>
                <a:latin typeface="Times New Roman" panose="02020603050405020304" pitchFamily="18" charset="0"/>
                <a:ea typeface="楷体_GB2312" pitchFamily="49" charset="-122"/>
              </a:rPr>
              <a:t>（</a:t>
            </a:r>
            <a:r>
              <a:rPr lang="en-US" altLang="zh-CN" sz="3200" b="1" dirty="0">
                <a:solidFill>
                  <a:srgbClr val="C00000"/>
                </a:solidFill>
                <a:latin typeface="Times New Roman" panose="02020603050405020304" pitchFamily="18" charset="0"/>
                <a:ea typeface="楷体_GB2312" pitchFamily="49" charset="-122"/>
              </a:rPr>
              <a:t>+5</a:t>
            </a:r>
            <a:r>
              <a:rPr lang="zh-CN" altLang="en-US" sz="3200" b="1" dirty="0">
                <a:solidFill>
                  <a:srgbClr val="C00000"/>
                </a:solidFill>
                <a:latin typeface="Times New Roman" panose="02020603050405020304" pitchFamily="18" charset="0"/>
                <a:ea typeface="楷体_GB2312" pitchFamily="49" charset="-122"/>
              </a:rPr>
              <a:t>）</a:t>
            </a:r>
            <a:endParaRPr lang="zh-CN" altLang="en-US" sz="3200" b="1" dirty="0">
              <a:solidFill>
                <a:srgbClr val="C0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  <a:p>
            <a:r>
              <a:rPr lang="en-US" altLang="zh-CN" sz="3200" b="1" dirty="0">
                <a:solidFill>
                  <a:srgbClr val="C00000"/>
                </a:solidFill>
                <a:latin typeface="Times New Roman" panose="02020603050405020304" pitchFamily="18" charset="0"/>
                <a:ea typeface="楷体_GB2312" pitchFamily="49" charset="-122"/>
              </a:rPr>
              <a:t>a = -7</a:t>
            </a:r>
            <a:r>
              <a:rPr lang="zh-CN" altLang="en-US" sz="3200" b="1" dirty="0">
                <a:solidFill>
                  <a:srgbClr val="C00000"/>
                </a:solidFill>
                <a:latin typeface="Times New Roman" panose="02020603050405020304" pitchFamily="18" charset="0"/>
                <a:ea typeface="楷体_GB2312" pitchFamily="49" charset="-122"/>
              </a:rPr>
              <a:t>，  </a:t>
            </a:r>
            <a:r>
              <a:rPr lang="en-US" altLang="zh-CN" sz="3200" b="1" dirty="0">
                <a:solidFill>
                  <a:srgbClr val="C00000"/>
                </a:solidFill>
                <a:latin typeface="Times New Roman" panose="02020603050405020304" pitchFamily="18" charset="0"/>
                <a:ea typeface="楷体_GB2312" pitchFamily="49" charset="-122"/>
              </a:rPr>
              <a:t>- a =  -</a:t>
            </a:r>
            <a:r>
              <a:rPr lang="zh-CN" altLang="en-US" sz="3200" b="1" dirty="0">
                <a:solidFill>
                  <a:srgbClr val="C00000"/>
                </a:solidFill>
                <a:latin typeface="Times New Roman" panose="02020603050405020304" pitchFamily="18" charset="0"/>
                <a:ea typeface="楷体_GB2312" pitchFamily="49" charset="-122"/>
              </a:rPr>
              <a:t>（</a:t>
            </a:r>
            <a:r>
              <a:rPr lang="en-US" altLang="zh-CN" sz="3200" b="1" dirty="0">
                <a:solidFill>
                  <a:srgbClr val="C00000"/>
                </a:solidFill>
                <a:latin typeface="Times New Roman" panose="02020603050405020304" pitchFamily="18" charset="0"/>
                <a:ea typeface="楷体_GB2312" pitchFamily="49" charset="-122"/>
              </a:rPr>
              <a:t>-7</a:t>
            </a:r>
            <a:r>
              <a:rPr lang="zh-CN" altLang="en-US" sz="3200" b="1" dirty="0">
                <a:solidFill>
                  <a:srgbClr val="C00000"/>
                </a:solidFill>
                <a:latin typeface="Times New Roman" panose="02020603050405020304" pitchFamily="18" charset="0"/>
                <a:ea typeface="楷体_GB2312" pitchFamily="49" charset="-122"/>
              </a:rPr>
              <a:t>）</a:t>
            </a:r>
            <a:endParaRPr lang="zh-CN" altLang="en-US" sz="3200" b="1" dirty="0">
              <a:solidFill>
                <a:srgbClr val="C0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  <a:p>
            <a:r>
              <a:rPr lang="en-US" altLang="zh-CN" sz="3200" b="1" dirty="0">
                <a:solidFill>
                  <a:srgbClr val="C00000"/>
                </a:solidFill>
                <a:latin typeface="Times New Roman" panose="02020603050405020304" pitchFamily="18" charset="0"/>
                <a:ea typeface="楷体_GB2312" pitchFamily="49" charset="-122"/>
              </a:rPr>
              <a:t>a = 0</a:t>
            </a:r>
            <a:r>
              <a:rPr lang="zh-CN" altLang="en-US" sz="3200" b="1" dirty="0">
                <a:solidFill>
                  <a:srgbClr val="C00000"/>
                </a:solidFill>
                <a:latin typeface="Times New Roman" panose="02020603050405020304" pitchFamily="18" charset="0"/>
                <a:ea typeface="楷体_GB2312" pitchFamily="49" charset="-122"/>
              </a:rPr>
              <a:t>，   </a:t>
            </a:r>
            <a:r>
              <a:rPr lang="en-US" altLang="zh-CN" sz="3200" b="1" dirty="0">
                <a:solidFill>
                  <a:srgbClr val="C00000"/>
                </a:solidFill>
                <a:latin typeface="Times New Roman" panose="02020603050405020304" pitchFamily="18" charset="0"/>
                <a:ea typeface="楷体_GB2312" pitchFamily="49" charset="-122"/>
              </a:rPr>
              <a:t>- a =  0</a:t>
            </a:r>
            <a:endParaRPr lang="en-US" altLang="zh-CN" sz="3200" b="1" dirty="0">
              <a:solidFill>
                <a:srgbClr val="C0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</p:spTree>
  </p:cSld>
  <p:clrMapOvr>
    <a:masterClrMapping/>
  </p:clrMapOvr>
  <p:transition spd="med"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charRg st="20" end="5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338">
                                            <p:txEl>
                                              <p:charRg st="20" end="5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4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2" dur="500"/>
                                        <p:tgtEl>
                                          <p:spTgt spid="14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9" grpId="0"/>
      <p:bldP spid="14340" grpId="0"/>
      <p:bldP spid="14341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1745" name="Text Box 2"/>
          <p:cNvSpPr txBox="1"/>
          <p:nvPr/>
        </p:nvSpPr>
        <p:spPr>
          <a:xfrm>
            <a:off x="508000" y="1250950"/>
            <a:ext cx="8126413" cy="23780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3600" b="1" dirty="0">
                <a:solidFill>
                  <a:srgbClr val="000000"/>
                </a:solidFill>
                <a:latin typeface="Arial" panose="020B0604020202020204" pitchFamily="34" charset="0"/>
                <a:ea typeface="楷体_GB2312" pitchFamily="49" charset="-122"/>
              </a:rPr>
              <a:t>    </a:t>
            </a:r>
            <a:r>
              <a:rPr lang="zh-CN" altLang="en-US" sz="3200" b="1" dirty="0">
                <a:solidFill>
                  <a:srgbClr val="000000"/>
                </a:solidFill>
                <a:latin typeface="Arial" panose="020B0604020202020204" pitchFamily="34" charset="0"/>
                <a:ea typeface="楷体_GB2312" pitchFamily="49" charset="-122"/>
              </a:rPr>
              <a:t>在一个数前面加上“－”号表示求这个数的相反数，如果在这些数前面加上“＋”号呢？</a:t>
            </a:r>
            <a:endParaRPr lang="zh-CN" altLang="en-US" sz="3200" b="1" dirty="0">
              <a:solidFill>
                <a:srgbClr val="0000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16387" name="Text Box 3"/>
          <p:cNvSpPr txBox="1"/>
          <p:nvPr/>
        </p:nvSpPr>
        <p:spPr>
          <a:xfrm>
            <a:off x="663575" y="3354388"/>
            <a:ext cx="8205788" cy="155416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    </a:t>
            </a:r>
            <a:r>
              <a:rPr lang="zh-CN" altLang="en-US" sz="2800" b="1" dirty="0">
                <a:solidFill>
                  <a:schemeClr val="tx2"/>
                </a:solidFill>
                <a:latin typeface="Arial" panose="020B0604020202020204" pitchFamily="34" charset="0"/>
                <a:ea typeface="楷体_GB2312" pitchFamily="49" charset="-122"/>
              </a:rPr>
              <a:t>在一个数前面加上“＋”仍表示这个数，“＋”号可省略．</a:t>
            </a:r>
            <a:endParaRPr lang="zh-CN" altLang="en-US" sz="2800" b="1" dirty="0">
              <a:solidFill>
                <a:schemeClr val="tx2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</p:spTree>
  </p:cSld>
  <p:clrMapOvr>
    <a:masterClrMapping/>
  </p:clrMapOvr>
  <p:transition spd="med"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" fill="hold"/>
                                        <p:tgtEl>
                                          <p:spTgt spid="1638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7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769" name="Text Box 11"/>
          <p:cNvSpPr txBox="1"/>
          <p:nvPr/>
        </p:nvSpPr>
        <p:spPr>
          <a:xfrm>
            <a:off x="3097213" y="1031875"/>
            <a:ext cx="2735262" cy="739775"/>
          </a:xfrm>
          <a:prstGeom prst="rect">
            <a:avLst/>
          </a:prstGeom>
          <a:solidFill>
            <a:srgbClr val="C6D9F1"/>
          </a:solidFill>
          <a:ln w="28575" cap="flat" cmpd="sng">
            <a:solidFill>
              <a:srgbClr val="385D8A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p>
            <a:pPr algn="ctr"/>
            <a:r>
              <a:rPr lang="zh-CN" altLang="en-US" sz="4000" b="1" dirty="0">
                <a:latin typeface="Arial" panose="020B0604020202020204" pitchFamily="34" charset="0"/>
                <a:ea typeface="楷体_GB2312" pitchFamily="49" charset="-122"/>
              </a:rPr>
              <a:t>课堂小结</a:t>
            </a:r>
            <a:endParaRPr lang="zh-CN" altLang="en-US" sz="4000" b="1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32770" name="Rectangle 32"/>
          <p:cNvSpPr/>
          <p:nvPr/>
        </p:nvSpPr>
        <p:spPr>
          <a:xfrm>
            <a:off x="682625" y="2554288"/>
            <a:ext cx="8031163" cy="22860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indent="266700" algn="just">
              <a:lnSpc>
                <a:spcPct val="150000"/>
              </a:lnSpc>
            </a:pPr>
            <a:r>
              <a:rPr lang="zh-CN" altLang="en-US" sz="3200" b="1" dirty="0">
                <a:latin typeface="Arial" panose="020B0604020202020204" pitchFamily="34" charset="0"/>
                <a:ea typeface="楷体_GB2312" pitchFamily="49" charset="-122"/>
              </a:rPr>
              <a:t>1.相反数的概念: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只有</a:t>
            </a:r>
            <a:r>
              <a:rPr lang="zh-CN" altLang="en-US" sz="3200" b="1" dirty="0">
                <a:latin typeface="Arial" panose="020B0604020202020204" pitchFamily="34" charset="0"/>
                <a:ea typeface="楷体_GB2312" pitchFamily="49" charset="-122"/>
              </a:rPr>
              <a:t>符号不同的两个数叫做互为相反数；特别地，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0</a:t>
            </a:r>
            <a:r>
              <a:rPr lang="zh-CN" altLang="en-US" sz="3200" b="1" dirty="0">
                <a:latin typeface="Arial" panose="020B0604020202020204" pitchFamily="34" charset="0"/>
                <a:ea typeface="楷体_GB2312" pitchFamily="49" charset="-122"/>
              </a:rPr>
              <a:t>的相反数是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0</a:t>
            </a:r>
            <a:r>
              <a:rPr lang="zh-CN" altLang="en-US" sz="3200" b="1" dirty="0">
                <a:latin typeface="Arial" panose="020B0604020202020204" pitchFamily="34" charset="0"/>
                <a:ea typeface="楷体_GB2312" pitchFamily="49" charset="-122"/>
              </a:rPr>
              <a:t>。</a:t>
            </a:r>
            <a:endParaRPr lang="zh-CN" altLang="en-US" sz="3200" b="1" dirty="0">
              <a:latin typeface="Arial" panose="020B0604020202020204" pitchFamily="34" charset="0"/>
              <a:ea typeface="楷体_GB2312" pitchFamily="49" charset="-122"/>
            </a:endParaRPr>
          </a:p>
          <a:p>
            <a:pPr indent="266700" algn="just" eaLnBrk="0" hangingPunct="0">
              <a:lnSpc>
                <a:spcPct val="150000"/>
              </a:lnSpc>
            </a:pPr>
            <a:r>
              <a:rPr lang="zh-CN" altLang="en-US" sz="3200" b="1" dirty="0">
                <a:latin typeface="Arial" panose="020B0604020202020204" pitchFamily="34" charset="0"/>
                <a:ea typeface="楷体_GB2312" pitchFamily="49" charset="-122"/>
              </a:rPr>
              <a:t>2．     表示求    的相反数.。</a:t>
            </a:r>
            <a:endParaRPr lang="zh-CN" altLang="en-US" sz="3200" b="1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graphicFrame>
        <p:nvGraphicFramePr>
          <p:cNvPr id="32771" name="Object 4"/>
          <p:cNvGraphicFramePr>
            <a:graphicFrameLocks noChangeAspect="1"/>
          </p:cNvGraphicFramePr>
          <p:nvPr/>
        </p:nvGraphicFramePr>
        <p:xfrm>
          <a:off x="1473200" y="4264025"/>
          <a:ext cx="611188" cy="4841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5" name="" r:id="rId1" imgW="241300" imgH="139700" progId="Equation.3">
                  <p:embed/>
                </p:oleObj>
              </mc:Choice>
              <mc:Fallback>
                <p:oleObj name="" r:id="rId1" imgW="241300" imgH="139700" progId="Equation.3">
                  <p:embed/>
                  <p:pic>
                    <p:nvPicPr>
                      <p:cNvPr id="0" name="图片 3084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473200" y="4264025"/>
                        <a:ext cx="611188" cy="484188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772" name="Object 5"/>
          <p:cNvGraphicFramePr>
            <a:graphicFrameLocks noChangeAspect="1"/>
          </p:cNvGraphicFramePr>
          <p:nvPr/>
        </p:nvGraphicFramePr>
        <p:xfrm>
          <a:off x="3446463" y="4292600"/>
          <a:ext cx="550862" cy="455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6" name="" r:id="rId3" imgW="127635" imgH="140335" progId="Equation.3">
                  <p:embed/>
                </p:oleObj>
              </mc:Choice>
              <mc:Fallback>
                <p:oleObj name="" r:id="rId3" imgW="127635" imgH="140335" progId="Equation.3">
                  <p:embed/>
                  <p:pic>
                    <p:nvPicPr>
                      <p:cNvPr id="0" name="图片 3085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446463" y="4292600"/>
                        <a:ext cx="550862" cy="45561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med">
    <p:checker dir="vert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793" name="Rectangle 2"/>
          <p:cNvSpPr/>
          <p:nvPr/>
        </p:nvSpPr>
        <p:spPr>
          <a:xfrm>
            <a:off x="4479925" y="3386138"/>
            <a:ext cx="184150" cy="103663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endParaRPr lang="zh-CN" altLang="zh-CN" dirty="0">
              <a:solidFill>
                <a:schemeClr val="tx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endParaRPr lang="zh-CN" altLang="zh-CN" sz="4400" dirty="0">
              <a:solidFill>
                <a:schemeClr val="tx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3794" name="Rectangle 3"/>
          <p:cNvSpPr/>
          <p:nvPr/>
        </p:nvSpPr>
        <p:spPr>
          <a:xfrm>
            <a:off x="4479925" y="3048000"/>
            <a:ext cx="184150" cy="7620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endParaRPr lang="zh-CN" altLang="zh-CN" sz="4400" b="1" dirty="0">
              <a:solidFill>
                <a:schemeClr val="tx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221" name="Rectangle 5"/>
          <p:cNvSpPr>
            <a:spLocks noChangeArrowheads="1"/>
          </p:cNvSpPr>
          <p:nvPr/>
        </p:nvSpPr>
        <p:spPr bwMode="auto">
          <a:xfrm>
            <a:off x="873125" y="1239838"/>
            <a:ext cx="6378575" cy="103663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 anchor="ctr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zh-CN" sz="4400" b="1" i="0" u="none" strike="noStrike" kern="1200" cap="none" spc="0" normalizeH="0" baseline="0" noProof="0" smtClean="0">
                <a:ln>
                  <a:noFill/>
                </a:ln>
                <a:solidFill>
                  <a:srgbClr val="FF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隶书" panose="02010509060101010101" pitchFamily="1" charset="-122"/>
                <a:ea typeface="隶书" panose="02010509060101010101" pitchFamily="1" charset="-122"/>
                <a:cs typeface="+mn-cs"/>
              </a:rPr>
              <a:t>1</a:t>
            </a:r>
            <a:r>
              <a:rPr kumimoji="0" lang="zh-CN" sz="4400" b="1" i="0" u="none" strike="noStrike" kern="1200" cap="none" spc="0" normalizeH="0" baseline="0" noProof="0" smtClean="0">
                <a:ln>
                  <a:noFill/>
                </a:ln>
                <a:solidFill>
                  <a:srgbClr val="FF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隶书" panose="02010509060101010101" pitchFamily="1" charset="-122"/>
                <a:ea typeface="隶书" panose="02010509060101010101" pitchFamily="1" charset="-122"/>
                <a:cs typeface="+mn-cs"/>
              </a:rPr>
              <a:t>、什么是数轴？</a:t>
            </a:r>
            <a:endParaRPr kumimoji="0" lang="zh-CN" sz="4400" b="1" i="0" u="none" strike="noStrike" kern="1200" cap="none" spc="0" normalizeH="0" baseline="0" noProof="0" smtClean="0">
              <a:ln>
                <a:noFill/>
              </a:ln>
              <a:solidFill>
                <a:srgbClr val="FF66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隶书" panose="02010509060101010101" pitchFamily="1" charset="-122"/>
              <a:ea typeface="隶书" panose="02010509060101010101" pitchFamily="1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222" name="Rectangle 6"/>
          <p:cNvSpPr>
            <a:spLocks noChangeArrowheads="1"/>
          </p:cNvSpPr>
          <p:nvPr/>
        </p:nvSpPr>
        <p:spPr bwMode="auto">
          <a:xfrm>
            <a:off x="468313" y="2193925"/>
            <a:ext cx="8310563" cy="8540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sz="320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华文中宋" panose="02010600040101010101" pitchFamily="2" charset="-122"/>
                <a:cs typeface="+mn-cs"/>
              </a:rPr>
              <a:t>数轴是规定了</a:t>
            </a:r>
            <a:r>
              <a:rPr kumimoji="0" lang="zh-CN" sz="3200" i="0" u="none" strike="noStrike" kern="120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华文中宋" panose="02010600040101010101" pitchFamily="2" charset="-122"/>
                <a:cs typeface="+mn-cs"/>
              </a:rPr>
              <a:t>原点</a:t>
            </a:r>
            <a:r>
              <a:rPr kumimoji="0" lang="zh-CN" sz="320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华文中宋" panose="02010600040101010101" pitchFamily="2" charset="-122"/>
                <a:cs typeface="+mn-cs"/>
              </a:rPr>
              <a:t>、</a:t>
            </a:r>
            <a:r>
              <a:rPr kumimoji="0" lang="zh-CN" sz="3200" i="0" u="none" strike="noStrike" kern="120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华文中宋" panose="02010600040101010101" pitchFamily="2" charset="-122"/>
                <a:cs typeface="+mn-cs"/>
              </a:rPr>
              <a:t>正方向</a:t>
            </a:r>
            <a:r>
              <a:rPr kumimoji="0" lang="zh-CN" sz="320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华文中宋" panose="02010600040101010101" pitchFamily="2" charset="-122"/>
                <a:cs typeface="+mn-cs"/>
              </a:rPr>
              <a:t>、</a:t>
            </a:r>
            <a:r>
              <a:rPr kumimoji="0" lang="zh-CN" sz="3200" i="0" u="none" strike="noStrike" kern="120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华文中宋" panose="02010600040101010101" pitchFamily="2" charset="-122"/>
                <a:cs typeface="+mn-cs"/>
              </a:rPr>
              <a:t>单位长度</a:t>
            </a:r>
            <a:r>
              <a:rPr kumimoji="0" lang="zh-CN" sz="320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华文中宋" panose="02010600040101010101" pitchFamily="2" charset="-122"/>
                <a:cs typeface="+mn-cs"/>
              </a:rPr>
              <a:t>的直线</a:t>
            </a:r>
            <a:endParaRPr kumimoji="0" lang="zh-CN" sz="320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华文中宋" panose="02010600040101010101" pitchFamily="2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80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2" name="Group 7"/>
          <p:cNvGrpSpPr/>
          <p:nvPr/>
        </p:nvGrpSpPr>
        <p:grpSpPr>
          <a:xfrm>
            <a:off x="1547813" y="3213100"/>
            <a:ext cx="6019800" cy="685800"/>
            <a:chOff x="0" y="0"/>
            <a:chExt cx="3792" cy="432"/>
          </a:xfrm>
        </p:grpSpPr>
        <p:sp>
          <p:nvSpPr>
            <p:cNvPr id="33798" name="Line 8"/>
            <p:cNvSpPr/>
            <p:nvPr/>
          </p:nvSpPr>
          <p:spPr>
            <a:xfrm>
              <a:off x="0" y="48"/>
              <a:ext cx="3792" cy="0"/>
            </a:xfrm>
            <a:prstGeom prst="line">
              <a:avLst/>
            </a:prstGeom>
            <a:ln w="38100" cap="flat" cmpd="sng">
              <a:solidFill>
                <a:srgbClr val="B96A47"/>
              </a:solidFill>
              <a:prstDash val="solid"/>
              <a:round/>
              <a:headEnd type="none" w="med" len="med"/>
              <a:tailEnd type="stealth" w="lg" len="lg"/>
            </a:ln>
          </p:spPr>
        </p:sp>
        <p:sp>
          <p:nvSpPr>
            <p:cNvPr id="33799" name="Oval 9"/>
            <p:cNvSpPr/>
            <p:nvPr/>
          </p:nvSpPr>
          <p:spPr>
            <a:xfrm>
              <a:off x="1584" y="0"/>
              <a:ext cx="96" cy="96"/>
            </a:xfrm>
            <a:prstGeom prst="ellipse">
              <a:avLst/>
            </a:prstGeom>
            <a:solidFill>
              <a:srgbClr val="3008F8"/>
            </a:solidFill>
            <a:ln w="9525">
              <a:noFill/>
            </a:ln>
          </p:spPr>
          <p:txBody>
            <a:bodyPr anchor="ctr">
              <a:spAutoFit/>
            </a:bodyPr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3800" name="Oval 10"/>
            <p:cNvSpPr/>
            <p:nvPr/>
          </p:nvSpPr>
          <p:spPr>
            <a:xfrm>
              <a:off x="1920" y="0"/>
              <a:ext cx="96" cy="96"/>
            </a:xfrm>
            <a:prstGeom prst="ellipse">
              <a:avLst/>
            </a:prstGeom>
            <a:solidFill>
              <a:srgbClr val="3008F8"/>
            </a:solidFill>
            <a:ln w="9525">
              <a:noFill/>
            </a:ln>
          </p:spPr>
          <p:txBody>
            <a:bodyPr anchor="ctr">
              <a:spAutoFit/>
            </a:bodyPr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3801" name="Oval 11"/>
            <p:cNvSpPr/>
            <p:nvPr/>
          </p:nvSpPr>
          <p:spPr>
            <a:xfrm>
              <a:off x="2256" y="0"/>
              <a:ext cx="96" cy="96"/>
            </a:xfrm>
            <a:prstGeom prst="ellipse">
              <a:avLst/>
            </a:prstGeom>
            <a:solidFill>
              <a:srgbClr val="3008F8"/>
            </a:solidFill>
            <a:ln w="9525">
              <a:noFill/>
            </a:ln>
          </p:spPr>
          <p:txBody>
            <a:bodyPr anchor="ctr">
              <a:spAutoFit/>
            </a:bodyPr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3802" name="Oval 12"/>
            <p:cNvSpPr/>
            <p:nvPr/>
          </p:nvSpPr>
          <p:spPr>
            <a:xfrm>
              <a:off x="2592" y="0"/>
              <a:ext cx="96" cy="96"/>
            </a:xfrm>
            <a:prstGeom prst="ellipse">
              <a:avLst/>
            </a:prstGeom>
            <a:solidFill>
              <a:srgbClr val="3008F8"/>
            </a:solidFill>
            <a:ln w="9525">
              <a:noFill/>
            </a:ln>
          </p:spPr>
          <p:txBody>
            <a:bodyPr anchor="ctr">
              <a:spAutoFit/>
            </a:bodyPr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3803" name="Oval 13"/>
            <p:cNvSpPr/>
            <p:nvPr/>
          </p:nvSpPr>
          <p:spPr>
            <a:xfrm>
              <a:off x="1248" y="0"/>
              <a:ext cx="96" cy="96"/>
            </a:xfrm>
            <a:prstGeom prst="ellipse">
              <a:avLst/>
            </a:prstGeom>
            <a:solidFill>
              <a:srgbClr val="3008F8"/>
            </a:solidFill>
            <a:ln w="9525">
              <a:noFill/>
            </a:ln>
          </p:spPr>
          <p:txBody>
            <a:bodyPr anchor="ctr">
              <a:spAutoFit/>
            </a:bodyPr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3804" name="Text Box 14"/>
            <p:cNvSpPr txBox="1"/>
            <p:nvPr/>
          </p:nvSpPr>
          <p:spPr>
            <a:xfrm>
              <a:off x="1824" y="28"/>
              <a:ext cx="384" cy="404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r>
                <a:rPr lang="zh-CN" altLang="zh-CN" sz="3600" b="1" dirty="0">
                  <a:solidFill>
                    <a:srgbClr val="B96A47"/>
                  </a:solidFill>
                  <a:latin typeface="Times New Roman" panose="02020603050405020304" pitchFamily="18" charset="0"/>
                  <a:ea typeface="新宋体" panose="02010609030101010101" charset="-122"/>
                </a:rPr>
                <a:t>0</a:t>
              </a:r>
              <a:endParaRPr lang="zh-CN" altLang="zh-CN" b="1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3805" name="Text Box 15"/>
            <p:cNvSpPr txBox="1"/>
            <p:nvPr/>
          </p:nvSpPr>
          <p:spPr>
            <a:xfrm>
              <a:off x="2160" y="28"/>
              <a:ext cx="384" cy="404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r>
                <a:rPr lang="zh-CN" altLang="zh-CN" sz="3600" b="1" dirty="0">
                  <a:solidFill>
                    <a:srgbClr val="B96A47"/>
                  </a:solidFill>
                  <a:latin typeface="Times New Roman" panose="02020603050405020304" pitchFamily="18" charset="0"/>
                  <a:ea typeface="新宋体" panose="02010609030101010101" charset="-122"/>
                </a:rPr>
                <a:t>1</a:t>
              </a:r>
              <a:endParaRPr lang="zh-CN" altLang="zh-CN" b="1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3806" name="Text Box 16"/>
            <p:cNvSpPr txBox="1"/>
            <p:nvPr/>
          </p:nvSpPr>
          <p:spPr>
            <a:xfrm>
              <a:off x="2496" y="28"/>
              <a:ext cx="384" cy="404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r>
                <a:rPr lang="zh-CN" altLang="zh-CN" sz="3600" b="1" dirty="0">
                  <a:solidFill>
                    <a:srgbClr val="B96A47"/>
                  </a:solidFill>
                  <a:latin typeface="Times New Roman" panose="02020603050405020304" pitchFamily="18" charset="0"/>
                  <a:ea typeface="新宋体" panose="02010609030101010101" charset="-122"/>
                </a:rPr>
                <a:t>2</a:t>
              </a:r>
              <a:endParaRPr lang="zh-CN" altLang="zh-CN" b="1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3807" name="Text Box 17"/>
            <p:cNvSpPr txBox="1"/>
            <p:nvPr/>
          </p:nvSpPr>
          <p:spPr>
            <a:xfrm>
              <a:off x="1392" y="28"/>
              <a:ext cx="384" cy="404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r>
                <a:rPr lang="zh-CN" altLang="zh-CN" sz="3600" b="1" dirty="0">
                  <a:solidFill>
                    <a:srgbClr val="B96A47"/>
                  </a:solidFill>
                  <a:latin typeface="Times New Roman" panose="02020603050405020304" pitchFamily="18" charset="0"/>
                  <a:ea typeface="新宋体" panose="02010609030101010101" charset="-122"/>
                </a:rPr>
                <a:t>-1</a:t>
              </a:r>
              <a:endParaRPr lang="zh-CN" altLang="zh-CN" b="1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3808" name="Text Box 18"/>
            <p:cNvSpPr txBox="1"/>
            <p:nvPr/>
          </p:nvSpPr>
          <p:spPr>
            <a:xfrm>
              <a:off x="1056" y="28"/>
              <a:ext cx="384" cy="404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r>
                <a:rPr lang="zh-CN" altLang="zh-CN" sz="3600" b="1" dirty="0">
                  <a:solidFill>
                    <a:srgbClr val="B96A47"/>
                  </a:solidFill>
                  <a:latin typeface="Times New Roman" panose="02020603050405020304" pitchFamily="18" charset="0"/>
                  <a:ea typeface="新宋体" panose="02010609030101010101" charset="-122"/>
                </a:rPr>
                <a:t>-2</a:t>
              </a:r>
              <a:endParaRPr lang="zh-CN" altLang="zh-CN" b="1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9235" name="Text Box 19"/>
          <p:cNvSpPr txBox="1">
            <a:spLocks noChangeArrowheads="1"/>
          </p:cNvSpPr>
          <p:nvPr/>
        </p:nvSpPr>
        <p:spPr bwMode="auto">
          <a:xfrm>
            <a:off x="971550" y="3860800"/>
            <a:ext cx="5761038" cy="7620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defTabSz="914400" rtl="0">
              <a:buClrTx/>
              <a:buSzTx/>
              <a:buFont typeface="Arial" panose="020B0604020202020204" pitchFamily="34" charset="0"/>
              <a:defRPr/>
            </a:pPr>
            <a:r>
              <a:rPr kumimoji="0" lang="zh-CN" altLang="zh-CN" sz="4400" b="1" kern="1200" cap="none" spc="0" normalizeH="0" baseline="0" noProof="0" smtClean="0">
                <a:solidFill>
                  <a:srgbClr val="FF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隶书" panose="02010509060101010101" pitchFamily="1" charset="-122"/>
                <a:ea typeface="隶书" panose="02010509060101010101" pitchFamily="1" charset="-122"/>
                <a:cs typeface="+mn-cs"/>
              </a:rPr>
              <a:t>2</a:t>
            </a:r>
            <a:r>
              <a:rPr kumimoji="0" lang="zh-CN" sz="4400" b="1" kern="1200" cap="none" spc="0" normalizeH="0" baseline="0" noProof="0" smtClean="0">
                <a:solidFill>
                  <a:srgbClr val="FF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隶书" panose="02010509060101010101" pitchFamily="1" charset="-122"/>
                <a:ea typeface="隶书" panose="02010509060101010101" pitchFamily="1" charset="-122"/>
                <a:cs typeface="+mn-cs"/>
              </a:rPr>
              <a:t>、什么是相反数？</a:t>
            </a:r>
            <a:endParaRPr kumimoji="0" lang="zh-CN" sz="4400" b="1" kern="1200" cap="none" spc="0" normalizeH="0" baseline="0" noProof="0" smtClean="0">
              <a:solidFill>
                <a:srgbClr val="FF66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隶书" panose="02010509060101010101" pitchFamily="1" charset="-122"/>
              <a:ea typeface="隶书" panose="02010509060101010101" pitchFamily="1" charset="-122"/>
              <a:cs typeface="+mn-cs"/>
            </a:endParaRPr>
          </a:p>
        </p:txBody>
      </p:sp>
      <p:sp>
        <p:nvSpPr>
          <p:cNvPr id="9236" name="Text Box 20"/>
          <p:cNvSpPr txBox="1">
            <a:spLocks noChangeArrowheads="1"/>
          </p:cNvSpPr>
          <p:nvPr/>
        </p:nvSpPr>
        <p:spPr bwMode="auto">
          <a:xfrm>
            <a:off x="468313" y="4556125"/>
            <a:ext cx="8312150" cy="15557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marR="0" defTabSz="914400" rtl="0">
              <a:lnSpc>
                <a:spcPct val="150000"/>
              </a:lnSpc>
              <a:buClrTx/>
              <a:buSzTx/>
              <a:buFont typeface="Arial" panose="020B0604020202020204" pitchFamily="34" charset="0"/>
              <a:defRPr/>
            </a:pPr>
            <a:r>
              <a:rPr kumimoji="0" lang="zh-CN" sz="3200" kern="1200" cap="none" spc="0" normalizeH="0" baseline="0" noProof="0" smtClean="0">
                <a:latin typeface="Arial" panose="020B0604020202020204" pitchFamily="34" charset="0"/>
                <a:ea typeface="华文中宋" panose="02010600040101010101" pitchFamily="2" charset="-122"/>
                <a:cs typeface="+mn-cs"/>
              </a:rPr>
              <a:t>只有符号不同的两个数叫做互为相反数。规定：</a:t>
            </a:r>
            <a:r>
              <a:rPr kumimoji="0" lang="zh-CN" altLang="zh-CN" sz="3200" kern="1200" cap="none" spc="0" normalizeH="0" baseline="0" noProof="0" smtClean="0">
                <a:latin typeface="Arial" panose="020B0604020202020204" pitchFamily="34" charset="0"/>
                <a:ea typeface="华文中宋" panose="02010600040101010101" pitchFamily="2" charset="-122"/>
                <a:cs typeface="+mn-cs"/>
              </a:rPr>
              <a:t>0</a:t>
            </a:r>
            <a:r>
              <a:rPr kumimoji="0" lang="zh-CN" sz="3200" kern="1200" cap="none" spc="0" normalizeH="0" baseline="0" noProof="0" smtClean="0">
                <a:latin typeface="Arial" panose="020B0604020202020204" pitchFamily="34" charset="0"/>
                <a:ea typeface="华文中宋" panose="02010600040101010101" pitchFamily="2" charset="-122"/>
                <a:cs typeface="+mn-cs"/>
              </a:rPr>
              <a:t>的相反数是</a:t>
            </a:r>
            <a:r>
              <a:rPr kumimoji="0" lang="zh-CN" altLang="zh-CN" sz="3200" kern="1200" cap="none" spc="0" normalizeH="0" baseline="0" noProof="0" smtClean="0">
                <a:latin typeface="Arial" panose="020B0604020202020204" pitchFamily="34" charset="0"/>
                <a:ea typeface="华文中宋" panose="02010600040101010101" pitchFamily="2" charset="-122"/>
                <a:cs typeface="+mn-cs"/>
              </a:rPr>
              <a:t>0</a:t>
            </a:r>
            <a:r>
              <a:rPr kumimoji="0" lang="zh-CN" sz="3200" kern="1200" cap="none" spc="0" normalizeH="0" baseline="0" noProof="0" smtClean="0">
                <a:latin typeface="Arial" panose="020B0604020202020204" pitchFamily="34" charset="0"/>
                <a:ea typeface="华文中宋" panose="02010600040101010101" pitchFamily="2" charset="-122"/>
                <a:cs typeface="+mn-cs"/>
              </a:rPr>
              <a:t>。</a:t>
            </a:r>
            <a:r>
              <a:rPr kumimoji="0" lang="zh-CN" kern="1200" cap="none" spc="0" normalizeH="0" baseline="0" noProof="0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</a:t>
            </a:r>
            <a:endParaRPr kumimoji="0" lang="zh-CN" kern="1200" cap="none" spc="0" normalizeH="0" baseline="0" noProof="0" smtClean="0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2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2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2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2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1" grpId="0" bldLvl="0" animBg="1"/>
      <p:bldP spid="9222" grpId="0" bldLvl="0" animBg="1"/>
      <p:bldP spid="9235" grpId="0" bldLvl="0" animBg="1"/>
      <p:bldP spid="9236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34817" name="Group 3"/>
          <p:cNvGrpSpPr/>
          <p:nvPr/>
        </p:nvGrpSpPr>
        <p:grpSpPr>
          <a:xfrm>
            <a:off x="1116013" y="3863975"/>
            <a:ext cx="6985000" cy="71438"/>
            <a:chOff x="0" y="0"/>
            <a:chExt cx="4400" cy="45"/>
          </a:xfrm>
        </p:grpSpPr>
        <p:sp>
          <p:nvSpPr>
            <p:cNvPr id="34818" name="Line 4"/>
            <p:cNvSpPr/>
            <p:nvPr/>
          </p:nvSpPr>
          <p:spPr>
            <a:xfrm>
              <a:off x="0" y="45"/>
              <a:ext cx="4400" cy="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</p:spPr>
        </p:sp>
        <p:sp>
          <p:nvSpPr>
            <p:cNvPr id="34819" name="Line 5"/>
            <p:cNvSpPr/>
            <p:nvPr/>
          </p:nvSpPr>
          <p:spPr>
            <a:xfrm flipV="1">
              <a:off x="1905" y="0"/>
              <a:ext cx="0" cy="45"/>
            </a:xfrm>
            <a:prstGeom prst="line">
              <a:avLst/>
            </a:prstGeom>
            <a:ln w="571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34820" name="Line 6"/>
            <p:cNvSpPr/>
            <p:nvPr/>
          </p:nvSpPr>
          <p:spPr>
            <a:xfrm flipV="1">
              <a:off x="2404" y="0"/>
              <a:ext cx="0" cy="45"/>
            </a:xfrm>
            <a:prstGeom prst="line">
              <a:avLst/>
            </a:prstGeom>
            <a:ln w="571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34821" name="Line 7"/>
            <p:cNvSpPr/>
            <p:nvPr/>
          </p:nvSpPr>
          <p:spPr>
            <a:xfrm flipV="1">
              <a:off x="2903" y="0"/>
              <a:ext cx="0" cy="45"/>
            </a:xfrm>
            <a:prstGeom prst="line">
              <a:avLst/>
            </a:prstGeom>
            <a:ln w="571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34822" name="Line 8"/>
            <p:cNvSpPr/>
            <p:nvPr/>
          </p:nvSpPr>
          <p:spPr>
            <a:xfrm flipV="1">
              <a:off x="3402" y="0"/>
              <a:ext cx="0" cy="45"/>
            </a:xfrm>
            <a:prstGeom prst="line">
              <a:avLst/>
            </a:prstGeom>
            <a:ln w="571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34823" name="Line 9"/>
            <p:cNvSpPr/>
            <p:nvPr/>
          </p:nvSpPr>
          <p:spPr>
            <a:xfrm flipV="1">
              <a:off x="3901" y="0"/>
              <a:ext cx="0" cy="45"/>
            </a:xfrm>
            <a:prstGeom prst="line">
              <a:avLst/>
            </a:prstGeom>
            <a:ln w="571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34824" name="Line 10"/>
            <p:cNvSpPr/>
            <p:nvPr/>
          </p:nvSpPr>
          <p:spPr>
            <a:xfrm flipV="1">
              <a:off x="1407" y="0"/>
              <a:ext cx="0" cy="45"/>
            </a:xfrm>
            <a:prstGeom prst="line">
              <a:avLst/>
            </a:prstGeom>
            <a:ln w="571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34825" name="Line 11"/>
            <p:cNvSpPr/>
            <p:nvPr/>
          </p:nvSpPr>
          <p:spPr>
            <a:xfrm flipV="1">
              <a:off x="908" y="0"/>
              <a:ext cx="0" cy="45"/>
            </a:xfrm>
            <a:prstGeom prst="line">
              <a:avLst/>
            </a:prstGeom>
            <a:ln w="571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34826" name="Line 12"/>
            <p:cNvSpPr/>
            <p:nvPr/>
          </p:nvSpPr>
          <p:spPr>
            <a:xfrm flipV="1">
              <a:off x="454" y="0"/>
              <a:ext cx="0" cy="45"/>
            </a:xfrm>
            <a:prstGeom prst="line">
              <a:avLst/>
            </a:prstGeom>
            <a:ln w="571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</p:grpSp>
      <p:sp>
        <p:nvSpPr>
          <p:cNvPr id="34827" name="Text Box 13"/>
          <p:cNvSpPr txBox="1"/>
          <p:nvPr/>
        </p:nvSpPr>
        <p:spPr>
          <a:xfrm>
            <a:off x="3851275" y="4006850"/>
            <a:ext cx="649288" cy="10064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spcBef>
                <a:spcPct val="50000"/>
              </a:spcBef>
            </a:pPr>
            <a:r>
              <a:rPr lang="zh-CN" altLang="zh-CN" sz="6000" b="1" dirty="0">
                <a:solidFill>
                  <a:srgbClr val="CCCC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0</a:t>
            </a:r>
            <a:endParaRPr lang="zh-CN" altLang="zh-CN" sz="6000" b="1" dirty="0">
              <a:solidFill>
                <a:srgbClr val="CCCC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4828" name="Text Box 14"/>
          <p:cNvSpPr txBox="1"/>
          <p:nvPr/>
        </p:nvSpPr>
        <p:spPr>
          <a:xfrm>
            <a:off x="4643438" y="4006850"/>
            <a:ext cx="649287" cy="10064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spcBef>
                <a:spcPct val="50000"/>
              </a:spcBef>
            </a:pPr>
            <a:r>
              <a:rPr lang="zh-CN" altLang="zh-CN" sz="6000" b="1" dirty="0">
                <a:solidFill>
                  <a:schemeClr val="accent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endParaRPr lang="zh-CN" altLang="zh-CN" sz="6000" b="1" dirty="0">
              <a:solidFill>
                <a:schemeClr val="accent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4829" name="Text Box 15"/>
          <p:cNvSpPr txBox="1"/>
          <p:nvPr/>
        </p:nvSpPr>
        <p:spPr>
          <a:xfrm>
            <a:off x="5364163" y="4006850"/>
            <a:ext cx="647700" cy="10064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spcBef>
                <a:spcPct val="50000"/>
              </a:spcBef>
            </a:pPr>
            <a:r>
              <a:rPr lang="zh-CN" altLang="zh-CN" sz="60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endParaRPr lang="zh-CN" altLang="zh-CN" sz="6000" b="1" dirty="0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4830" name="Text Box 16"/>
          <p:cNvSpPr txBox="1"/>
          <p:nvPr/>
        </p:nvSpPr>
        <p:spPr>
          <a:xfrm>
            <a:off x="6156325" y="4006850"/>
            <a:ext cx="647700" cy="10064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spcBef>
                <a:spcPct val="50000"/>
              </a:spcBef>
            </a:pPr>
            <a:r>
              <a:rPr lang="zh-CN" altLang="zh-CN" sz="60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endParaRPr lang="zh-CN" altLang="zh-CN" sz="6000" b="1" dirty="0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4831" name="Text Box 17"/>
          <p:cNvSpPr txBox="1"/>
          <p:nvPr/>
        </p:nvSpPr>
        <p:spPr>
          <a:xfrm>
            <a:off x="6948488" y="4006850"/>
            <a:ext cx="647700" cy="10064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spcBef>
                <a:spcPct val="50000"/>
              </a:spcBef>
            </a:pPr>
            <a:r>
              <a:rPr lang="zh-CN" altLang="zh-CN" sz="60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4</a:t>
            </a:r>
            <a:endParaRPr lang="zh-CN" altLang="zh-CN" sz="6000" b="1" dirty="0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4832" name="Text Box 18"/>
          <p:cNvSpPr txBox="1"/>
          <p:nvPr/>
        </p:nvSpPr>
        <p:spPr>
          <a:xfrm>
            <a:off x="2843213" y="4006850"/>
            <a:ext cx="936625" cy="10064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spcBef>
                <a:spcPct val="50000"/>
              </a:spcBef>
            </a:pPr>
            <a:r>
              <a:rPr lang="zh-CN" altLang="zh-CN" sz="6000" b="1" dirty="0">
                <a:solidFill>
                  <a:srgbClr val="A5002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-1</a:t>
            </a:r>
            <a:endParaRPr lang="zh-CN" altLang="zh-CN" sz="6000" b="1" dirty="0">
              <a:solidFill>
                <a:srgbClr val="A5002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4833" name="Text Box 19"/>
          <p:cNvSpPr txBox="1"/>
          <p:nvPr/>
        </p:nvSpPr>
        <p:spPr>
          <a:xfrm>
            <a:off x="2051050" y="4006850"/>
            <a:ext cx="936625" cy="10064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spcBef>
                <a:spcPct val="50000"/>
              </a:spcBef>
            </a:pPr>
            <a:r>
              <a:rPr lang="zh-CN" altLang="zh-CN" sz="6000" b="1" dirty="0">
                <a:solidFill>
                  <a:srgbClr val="A5002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-2</a:t>
            </a:r>
            <a:endParaRPr lang="zh-CN" altLang="zh-CN" sz="6000" b="1" dirty="0">
              <a:solidFill>
                <a:srgbClr val="A5002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4834" name="Text Box 20"/>
          <p:cNvSpPr txBox="1"/>
          <p:nvPr/>
        </p:nvSpPr>
        <p:spPr>
          <a:xfrm>
            <a:off x="1258888" y="4006850"/>
            <a:ext cx="936625" cy="10064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spcBef>
                <a:spcPct val="50000"/>
              </a:spcBef>
            </a:pPr>
            <a:r>
              <a:rPr lang="zh-CN" altLang="zh-CN" sz="6000" b="1" dirty="0">
                <a:solidFill>
                  <a:srgbClr val="A5002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-3</a:t>
            </a:r>
            <a:endParaRPr lang="zh-CN" altLang="zh-CN" sz="6000" b="1" dirty="0">
              <a:solidFill>
                <a:srgbClr val="A5002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pSp>
        <p:nvGrpSpPr>
          <p:cNvPr id="3" name="Group 21"/>
          <p:cNvGrpSpPr/>
          <p:nvPr/>
        </p:nvGrpSpPr>
        <p:grpSpPr>
          <a:xfrm>
            <a:off x="1403350" y="3213100"/>
            <a:ext cx="2736850" cy="722313"/>
            <a:chOff x="0" y="0"/>
            <a:chExt cx="1724" cy="272"/>
          </a:xfrm>
        </p:grpSpPr>
        <p:sp>
          <p:nvSpPr>
            <p:cNvPr id="34836" name="Line 22"/>
            <p:cNvSpPr/>
            <p:nvPr/>
          </p:nvSpPr>
          <p:spPr>
            <a:xfrm flipH="1">
              <a:off x="272" y="272"/>
              <a:ext cx="1452" cy="0"/>
            </a:xfrm>
            <a:prstGeom prst="line">
              <a:avLst/>
            </a:prstGeom>
            <a:ln w="57150" cap="flat" cmpd="sng">
              <a:solidFill>
                <a:srgbClr val="CC0000"/>
              </a:solidFill>
              <a:prstDash val="solid"/>
              <a:round/>
              <a:headEnd type="none" w="med" len="med"/>
              <a:tailEnd type="none" w="med" len="med"/>
            </a:ln>
          </p:spPr>
        </p:sp>
        <p:pic>
          <p:nvPicPr>
            <p:cNvPr id="34837" name="Picture 23" descr="dog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0" y="0"/>
              <a:ext cx="576" cy="264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4" name="Group 24"/>
          <p:cNvGrpSpPr/>
          <p:nvPr/>
        </p:nvGrpSpPr>
        <p:grpSpPr>
          <a:xfrm>
            <a:off x="4140200" y="3214688"/>
            <a:ext cx="3871913" cy="720725"/>
            <a:chOff x="0" y="0"/>
            <a:chExt cx="2439" cy="454"/>
          </a:xfrm>
        </p:grpSpPr>
        <p:sp>
          <p:nvSpPr>
            <p:cNvPr id="34839" name="Line 25"/>
            <p:cNvSpPr/>
            <p:nvPr/>
          </p:nvSpPr>
          <p:spPr>
            <a:xfrm>
              <a:off x="0" y="454"/>
              <a:ext cx="1996" cy="0"/>
            </a:xfrm>
            <a:prstGeom prst="line">
              <a:avLst/>
            </a:prstGeom>
            <a:ln w="57150" cap="flat" cmpd="sng">
              <a:solidFill>
                <a:srgbClr val="008000"/>
              </a:solidFill>
              <a:prstDash val="solid"/>
              <a:round/>
              <a:headEnd type="none" w="med" len="med"/>
              <a:tailEnd type="none" w="med" len="med"/>
            </a:ln>
          </p:spPr>
        </p:sp>
        <p:pic>
          <p:nvPicPr>
            <p:cNvPr id="34840" name="Picture 26" descr="象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905" y="0"/>
              <a:ext cx="534" cy="438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5" name="Group 27"/>
          <p:cNvGrpSpPr/>
          <p:nvPr/>
        </p:nvGrpSpPr>
        <p:grpSpPr>
          <a:xfrm>
            <a:off x="5707063" y="5111750"/>
            <a:ext cx="3132137" cy="1439863"/>
            <a:chOff x="0" y="-4"/>
            <a:chExt cx="1973" cy="907"/>
          </a:xfrm>
        </p:grpSpPr>
        <p:sp>
          <p:nvSpPr>
            <p:cNvPr id="233502" name="AutoShape 28"/>
            <p:cNvSpPr/>
            <p:nvPr/>
          </p:nvSpPr>
          <p:spPr>
            <a:xfrm>
              <a:off x="0" y="-4"/>
              <a:ext cx="1973" cy="907"/>
            </a:xfrm>
            <a:prstGeom prst="cloudCallout">
              <a:avLst>
                <a:gd name="adj1" fmla="val 22691"/>
                <a:gd name="adj2" fmla="val -117497"/>
              </a:avLst>
            </a:prstGeom>
            <a:solidFill>
              <a:schemeClr val="accent3">
                <a:lumMod val="75000"/>
              </a:schemeClr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pPr lvl="0" algn="ctr" eaLnBrk="0" fontAlgn="base" hangingPunct="0">
                <a:buFont typeface="Arial" panose="020B0604020202020204" pitchFamily="34" charset="0"/>
                <a:buNone/>
              </a:pPr>
              <a:endParaRPr lang="zh-CN" altLang="zh-CN" strike="noStrike" noProof="1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4843" name="Text Box 29"/>
            <p:cNvSpPr txBox="1"/>
            <p:nvPr/>
          </p:nvSpPr>
          <p:spPr>
            <a:xfrm>
              <a:off x="267" y="113"/>
              <a:ext cx="1452" cy="67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eaLnBrk="0" hangingPunct="0">
                <a:spcBef>
                  <a:spcPct val="50000"/>
                </a:spcBef>
              </a:pPr>
              <a:r>
                <a:rPr lang="zh-CN" altLang="en-US" sz="3200" b="1" dirty="0">
                  <a:latin typeface="楷体" panose="02010609060101010101" charset="-122"/>
                  <a:ea typeface="楷体" panose="02010609060101010101" charset="-122"/>
                </a:rPr>
                <a:t>大象距原点多远?</a:t>
              </a:r>
              <a:endParaRPr lang="zh-CN" altLang="en-US" sz="3200" b="1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6" name="Group 30"/>
          <p:cNvGrpSpPr/>
          <p:nvPr/>
        </p:nvGrpSpPr>
        <p:grpSpPr>
          <a:xfrm>
            <a:off x="1730375" y="1036638"/>
            <a:ext cx="3455988" cy="1582737"/>
            <a:chOff x="0" y="0"/>
            <a:chExt cx="2177" cy="997"/>
          </a:xfrm>
        </p:grpSpPr>
        <p:sp>
          <p:nvSpPr>
            <p:cNvPr id="34845" name="AutoShape 31"/>
            <p:cNvSpPr/>
            <p:nvPr/>
          </p:nvSpPr>
          <p:spPr>
            <a:xfrm>
              <a:off x="0" y="0"/>
              <a:ext cx="2177" cy="997"/>
            </a:xfrm>
            <a:prstGeom prst="cloudCallout">
              <a:avLst>
                <a:gd name="adj1" fmla="val 44995"/>
                <a:gd name="adj2" fmla="val 100051"/>
              </a:avLst>
            </a:prstGeom>
            <a:solidFill>
              <a:srgbClr val="8EB4E3"/>
            </a:solidFill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0170" tIns="46990" rIns="90170" bIns="46990" anchor="t"/>
            <a:p>
              <a:pPr algn="ctr" eaLnBrk="0" hangingPunct="0"/>
              <a:endParaRPr lang="zh-CN" altLang="zh-CN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4846" name="Text Box 32"/>
            <p:cNvSpPr txBox="1"/>
            <p:nvPr/>
          </p:nvSpPr>
          <p:spPr>
            <a:xfrm>
              <a:off x="272" y="103"/>
              <a:ext cx="1905" cy="674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90170" tIns="46990" rIns="90170" bIns="46990" anchor="t">
              <a:spAutoFit/>
            </a:bodyPr>
            <a:p>
              <a:pPr eaLnBrk="0" hangingPunct="0">
                <a:spcBef>
                  <a:spcPct val="50000"/>
                </a:spcBef>
              </a:pPr>
              <a:r>
                <a:rPr lang="zh-CN" altLang="en-US" sz="3200" b="1" dirty="0">
                  <a:latin typeface="楷体" panose="02010609060101010101" charset="-122"/>
                  <a:ea typeface="楷体" panose="02010609060101010101" charset="-122"/>
                </a:rPr>
                <a:t>两只小狗分别距原点多远</a:t>
              </a:r>
              <a:r>
                <a:rPr lang="zh-CN" altLang="zh-CN" sz="3200" b="1" dirty="0">
                  <a:latin typeface="楷体" panose="02010609060101010101" charset="-122"/>
                  <a:ea typeface="楷体" panose="02010609060101010101" charset="-122"/>
                </a:rPr>
                <a:t>?</a:t>
              </a:r>
              <a:endParaRPr lang="zh-CN" altLang="zh-CN" sz="3200" b="1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7" name="Group 33"/>
          <p:cNvGrpSpPr/>
          <p:nvPr/>
        </p:nvGrpSpPr>
        <p:grpSpPr>
          <a:xfrm>
            <a:off x="4140200" y="3141663"/>
            <a:ext cx="3009900" cy="792162"/>
            <a:chOff x="0" y="0"/>
            <a:chExt cx="1896" cy="499"/>
          </a:xfrm>
        </p:grpSpPr>
        <p:sp>
          <p:nvSpPr>
            <p:cNvPr id="34848" name="Line 34"/>
            <p:cNvSpPr/>
            <p:nvPr/>
          </p:nvSpPr>
          <p:spPr>
            <a:xfrm>
              <a:off x="0" y="499"/>
              <a:ext cx="1497" cy="0"/>
            </a:xfrm>
            <a:prstGeom prst="line">
              <a:avLst/>
            </a:prstGeom>
            <a:ln w="57150" cap="flat" cmpd="sng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</p:sp>
        <p:pic>
          <p:nvPicPr>
            <p:cNvPr id="34849" name="Picture 35" descr="dog15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34" y="0"/>
              <a:ext cx="762" cy="462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17" dur="5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2" dur="5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2486025" y="2402205"/>
            <a:ext cx="3899535" cy="9144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5400" b="1" noProof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1.2  </a:t>
            </a:r>
            <a:r>
              <a:rPr lang="zh-CN" altLang="zh-CN" sz="5400" b="1" noProof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有理数</a:t>
            </a:r>
            <a:endParaRPr lang="zh-CN" altLang="zh-CN" sz="5400" b="1" noProof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med">
    <p:cover dir="ru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36865" name="Group 9"/>
          <p:cNvGrpSpPr/>
          <p:nvPr/>
        </p:nvGrpSpPr>
        <p:grpSpPr>
          <a:xfrm>
            <a:off x="936625" y="1620838"/>
            <a:ext cx="7904163" cy="4025900"/>
            <a:chOff x="341" y="0"/>
            <a:chExt cx="4979" cy="2536"/>
          </a:xfrm>
        </p:grpSpPr>
        <p:sp>
          <p:nvSpPr>
            <p:cNvPr id="36866" name="Text Box 10"/>
            <p:cNvSpPr txBox="1"/>
            <p:nvPr/>
          </p:nvSpPr>
          <p:spPr>
            <a:xfrm>
              <a:off x="341" y="1250"/>
              <a:ext cx="4979" cy="12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>
                <a:lnSpc>
                  <a:spcPct val="150000"/>
                </a:lnSpc>
              </a:pPr>
              <a:r>
                <a:rPr lang="zh-CN" altLang="en-US" sz="32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例如：大象在数轴上</a:t>
              </a:r>
              <a:r>
                <a:rPr lang="zh-CN" altLang="zh-CN" sz="32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+4</a:t>
              </a:r>
              <a:r>
                <a:rPr lang="zh-CN" altLang="en-US" sz="32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点，距离原点</a:t>
              </a:r>
              <a:r>
                <a:rPr lang="zh-CN" altLang="zh-CN" sz="32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4</a:t>
              </a:r>
              <a:r>
                <a:rPr lang="zh-CN" altLang="en-US" sz="32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个单位长度，</a:t>
              </a:r>
              <a:r>
                <a:rPr lang="zh-CN" altLang="en-US" sz="3200" b="1" dirty="0">
                  <a:latin typeface="Arial" panose="020B0604020202020204" pitchFamily="34" charset="0"/>
                  <a:ea typeface="宋体" panose="02010600030101010101" pitchFamily="2" charset="-122"/>
                </a:rPr>
                <a:t>即 </a:t>
              </a:r>
              <a:r>
                <a:rPr lang="zh-CN" altLang="zh-CN" sz="3200" b="1" dirty="0">
                  <a:latin typeface="Arial" panose="020B0604020202020204" pitchFamily="34" charset="0"/>
                  <a:ea typeface="宋体" panose="02010600030101010101" pitchFamily="2" charset="-122"/>
                </a:rPr>
                <a:t>+4</a:t>
              </a:r>
              <a:r>
                <a:rPr lang="zh-CN" altLang="en-US" sz="3200" b="1" dirty="0">
                  <a:latin typeface="Arial" panose="020B0604020202020204" pitchFamily="34" charset="0"/>
                  <a:ea typeface="宋体" panose="02010600030101010101" pitchFamily="2" charset="-122"/>
                </a:rPr>
                <a:t>的绝对值等于</a:t>
              </a:r>
              <a:r>
                <a:rPr lang="zh-CN" altLang="zh-CN" sz="3200" b="1" dirty="0">
                  <a:latin typeface="Arial" panose="020B0604020202020204" pitchFamily="34" charset="0"/>
                  <a:ea typeface="宋体" panose="02010600030101010101" pitchFamily="2" charset="-122"/>
                </a:rPr>
                <a:t>4</a:t>
              </a:r>
              <a:r>
                <a:rPr lang="zh-CN" altLang="en-US" sz="3200" b="1" dirty="0">
                  <a:latin typeface="Arial" panose="020B0604020202020204" pitchFamily="34" charset="0"/>
                  <a:ea typeface="宋体" panose="02010600030101010101" pitchFamily="2" charset="-122"/>
                </a:rPr>
                <a:t>。</a:t>
              </a:r>
              <a:endPara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endParaRPr>
            </a:p>
            <a:p>
              <a:endPara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grpSp>
          <p:nvGrpSpPr>
            <p:cNvPr id="36867" name="Group 11"/>
            <p:cNvGrpSpPr/>
            <p:nvPr/>
          </p:nvGrpSpPr>
          <p:grpSpPr>
            <a:xfrm>
              <a:off x="341" y="0"/>
              <a:ext cx="4445" cy="1105"/>
              <a:chOff x="0" y="0"/>
              <a:chExt cx="4445" cy="1105"/>
            </a:xfrm>
          </p:grpSpPr>
          <p:sp>
            <p:nvSpPr>
              <p:cNvPr id="36868" name="Oval 12"/>
              <p:cNvSpPr/>
              <p:nvPr/>
            </p:nvSpPr>
            <p:spPr>
              <a:xfrm>
                <a:off x="747" y="635"/>
                <a:ext cx="182" cy="186"/>
              </a:xfrm>
              <a:prstGeom prst="ellipse">
                <a:avLst/>
              </a:prstGeom>
              <a:solidFill>
                <a:srgbClr val="FF0000"/>
              </a:solidFill>
              <a:ln w="9525">
                <a:noFill/>
              </a:ln>
            </p:spPr>
            <p:txBody>
              <a:bodyPr wrap="none" anchor="ctr"/>
              <a:p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grpSp>
            <p:nvGrpSpPr>
              <p:cNvPr id="36869" name="Group 13"/>
              <p:cNvGrpSpPr/>
              <p:nvPr/>
            </p:nvGrpSpPr>
            <p:grpSpPr>
              <a:xfrm>
                <a:off x="0" y="680"/>
                <a:ext cx="4445" cy="425"/>
                <a:chOff x="0" y="0"/>
                <a:chExt cx="4445" cy="425"/>
              </a:xfrm>
            </p:grpSpPr>
            <p:sp>
              <p:nvSpPr>
                <p:cNvPr id="36870" name="Line 14"/>
                <p:cNvSpPr/>
                <p:nvPr/>
              </p:nvSpPr>
              <p:spPr>
                <a:xfrm>
                  <a:off x="0" y="137"/>
                  <a:ext cx="4445" cy="0"/>
                </a:xfrm>
                <a:prstGeom prst="line">
                  <a:avLst/>
                </a:prstGeom>
                <a:ln w="57150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triangle" w="med" len="med"/>
                </a:ln>
              </p:spPr>
            </p:sp>
            <p:sp>
              <p:nvSpPr>
                <p:cNvPr id="36871" name="Line 15"/>
                <p:cNvSpPr/>
                <p:nvPr/>
              </p:nvSpPr>
              <p:spPr>
                <a:xfrm>
                  <a:off x="2222" y="0"/>
                  <a:ext cx="0" cy="144"/>
                </a:xfrm>
                <a:prstGeom prst="line">
                  <a:avLst/>
                </a:prstGeom>
                <a:ln w="4127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36872" name="Line 16"/>
                <p:cNvSpPr/>
                <p:nvPr/>
              </p:nvSpPr>
              <p:spPr>
                <a:xfrm>
                  <a:off x="2812" y="46"/>
                  <a:ext cx="0" cy="96"/>
                </a:xfrm>
                <a:prstGeom prst="line">
                  <a:avLst/>
                </a:prstGeom>
                <a:ln w="4127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36873" name="Line 17"/>
                <p:cNvSpPr/>
                <p:nvPr/>
              </p:nvSpPr>
              <p:spPr>
                <a:xfrm>
                  <a:off x="2540" y="46"/>
                  <a:ext cx="0" cy="96"/>
                </a:xfrm>
                <a:prstGeom prst="line">
                  <a:avLst/>
                </a:prstGeom>
                <a:ln w="4127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36874" name="Line 18"/>
                <p:cNvSpPr/>
                <p:nvPr/>
              </p:nvSpPr>
              <p:spPr>
                <a:xfrm>
                  <a:off x="3084" y="46"/>
                  <a:ext cx="0" cy="96"/>
                </a:xfrm>
                <a:prstGeom prst="line">
                  <a:avLst/>
                </a:prstGeom>
                <a:ln w="4127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36875" name="Line 19"/>
                <p:cNvSpPr/>
                <p:nvPr/>
              </p:nvSpPr>
              <p:spPr>
                <a:xfrm>
                  <a:off x="3402" y="46"/>
                  <a:ext cx="0" cy="91"/>
                </a:xfrm>
                <a:prstGeom prst="line">
                  <a:avLst/>
                </a:prstGeom>
                <a:ln w="4127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36876" name="Line 20"/>
                <p:cNvSpPr/>
                <p:nvPr/>
              </p:nvSpPr>
              <p:spPr>
                <a:xfrm>
                  <a:off x="1360" y="46"/>
                  <a:ext cx="0" cy="96"/>
                </a:xfrm>
                <a:prstGeom prst="line">
                  <a:avLst/>
                </a:prstGeom>
                <a:ln w="4127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36877" name="Line 21"/>
                <p:cNvSpPr/>
                <p:nvPr/>
              </p:nvSpPr>
              <p:spPr>
                <a:xfrm>
                  <a:off x="3674" y="46"/>
                  <a:ext cx="0" cy="96"/>
                </a:xfrm>
                <a:prstGeom prst="line">
                  <a:avLst/>
                </a:prstGeom>
                <a:ln w="4127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36878" name="Line 22"/>
                <p:cNvSpPr/>
                <p:nvPr/>
              </p:nvSpPr>
              <p:spPr>
                <a:xfrm flipH="1">
                  <a:off x="3946" y="46"/>
                  <a:ext cx="0" cy="96"/>
                </a:xfrm>
                <a:prstGeom prst="line">
                  <a:avLst/>
                </a:prstGeom>
                <a:ln w="4127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36879" name="Line 23"/>
                <p:cNvSpPr/>
                <p:nvPr/>
              </p:nvSpPr>
              <p:spPr>
                <a:xfrm>
                  <a:off x="1950" y="46"/>
                  <a:ext cx="0" cy="96"/>
                </a:xfrm>
                <a:prstGeom prst="line">
                  <a:avLst/>
                </a:prstGeom>
                <a:ln w="4127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36880" name="Line 24"/>
                <p:cNvSpPr/>
                <p:nvPr/>
              </p:nvSpPr>
              <p:spPr>
                <a:xfrm>
                  <a:off x="1678" y="46"/>
                  <a:ext cx="0" cy="96"/>
                </a:xfrm>
                <a:prstGeom prst="line">
                  <a:avLst/>
                </a:prstGeom>
                <a:ln w="4127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36881" name="Line 25"/>
                <p:cNvSpPr/>
                <p:nvPr/>
              </p:nvSpPr>
              <p:spPr>
                <a:xfrm>
                  <a:off x="1088" y="46"/>
                  <a:ext cx="0" cy="96"/>
                </a:xfrm>
                <a:prstGeom prst="line">
                  <a:avLst/>
                </a:prstGeom>
                <a:ln w="4127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36882" name="Line 26"/>
                <p:cNvSpPr/>
                <p:nvPr/>
              </p:nvSpPr>
              <p:spPr>
                <a:xfrm>
                  <a:off x="816" y="46"/>
                  <a:ext cx="0" cy="96"/>
                </a:xfrm>
                <a:prstGeom prst="line">
                  <a:avLst/>
                </a:prstGeom>
                <a:ln w="4127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36883" name="Line 27"/>
                <p:cNvSpPr/>
                <p:nvPr/>
              </p:nvSpPr>
              <p:spPr>
                <a:xfrm>
                  <a:off x="499" y="46"/>
                  <a:ext cx="0" cy="90"/>
                </a:xfrm>
                <a:prstGeom prst="line">
                  <a:avLst/>
                </a:prstGeom>
                <a:ln w="4127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36884" name="Text Box 28"/>
                <p:cNvSpPr txBox="1"/>
                <p:nvPr/>
              </p:nvSpPr>
              <p:spPr>
                <a:xfrm>
                  <a:off x="2141" y="128"/>
                  <a:ext cx="223" cy="28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wrap="none" anchor="t">
                  <a:spAutoFit/>
                </a:bodyPr>
                <a:p>
                  <a:r>
                    <a:rPr lang="zh-CN" altLang="zh-CN" sz="2400" b="1" dirty="0">
                      <a:latin typeface="Arial" panose="020B0604020202020204" pitchFamily="34" charset="0"/>
                      <a:ea typeface="宋体" panose="02010600030101010101" pitchFamily="2" charset="-122"/>
                    </a:rPr>
                    <a:t>0</a:t>
                  </a:r>
                  <a:endParaRPr lang="zh-CN" altLang="zh-CN" sz="2400" b="1" dirty="0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36885" name="Text Box 29"/>
                <p:cNvSpPr txBox="1"/>
                <p:nvPr/>
              </p:nvSpPr>
              <p:spPr>
                <a:xfrm>
                  <a:off x="3855" y="137"/>
                  <a:ext cx="272" cy="28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t">
                  <a:spAutoFit/>
                </a:bodyPr>
                <a:p>
                  <a:r>
                    <a:rPr lang="zh-CN" altLang="zh-CN" sz="2400" b="1" dirty="0">
                      <a:latin typeface="Arial" panose="020B0604020202020204" pitchFamily="34" charset="0"/>
                      <a:ea typeface="宋体" panose="02010600030101010101" pitchFamily="2" charset="-122"/>
                    </a:rPr>
                    <a:t>6</a:t>
                  </a:r>
                  <a:endParaRPr lang="zh-CN" altLang="zh-CN" sz="2400" b="1" dirty="0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36886" name="Text Box 30"/>
                <p:cNvSpPr txBox="1"/>
                <p:nvPr/>
              </p:nvSpPr>
              <p:spPr>
                <a:xfrm>
                  <a:off x="1769" y="137"/>
                  <a:ext cx="227" cy="28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wrap="none" anchor="t"/>
                <a:p>
                  <a:r>
                    <a:rPr lang="zh-CN" altLang="zh-CN" sz="2400" b="1" dirty="0">
                      <a:latin typeface="Arial" panose="020B0604020202020204" pitchFamily="34" charset="0"/>
                      <a:ea typeface="宋体" panose="02010600030101010101" pitchFamily="2" charset="-122"/>
                    </a:rPr>
                    <a:t>-1</a:t>
                  </a:r>
                  <a:endParaRPr lang="zh-CN" altLang="zh-CN" sz="2400" b="1" dirty="0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36887" name="Text Box 31"/>
                <p:cNvSpPr txBox="1"/>
                <p:nvPr/>
              </p:nvSpPr>
              <p:spPr>
                <a:xfrm>
                  <a:off x="1497" y="137"/>
                  <a:ext cx="287" cy="28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wrap="none" anchor="t">
                  <a:spAutoFit/>
                </a:bodyPr>
                <a:p>
                  <a:r>
                    <a:rPr lang="zh-CN" altLang="zh-CN" sz="2400" b="1" dirty="0">
                      <a:latin typeface="Arial" panose="020B0604020202020204" pitchFamily="34" charset="0"/>
                      <a:ea typeface="宋体" panose="02010600030101010101" pitchFamily="2" charset="-122"/>
                    </a:rPr>
                    <a:t>-2</a:t>
                  </a:r>
                  <a:endParaRPr lang="zh-CN" altLang="zh-CN" sz="2400" b="1" dirty="0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36888" name="Text Box 32"/>
                <p:cNvSpPr txBox="1"/>
                <p:nvPr/>
              </p:nvSpPr>
              <p:spPr>
                <a:xfrm>
                  <a:off x="1179" y="137"/>
                  <a:ext cx="287" cy="28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wrap="none" anchor="t">
                  <a:spAutoFit/>
                </a:bodyPr>
                <a:p>
                  <a:r>
                    <a:rPr lang="zh-CN" altLang="zh-CN" sz="2400" b="1" dirty="0">
                      <a:latin typeface="Arial" panose="020B0604020202020204" pitchFamily="34" charset="0"/>
                      <a:ea typeface="宋体" panose="02010600030101010101" pitchFamily="2" charset="-122"/>
                    </a:rPr>
                    <a:t>-3</a:t>
                  </a:r>
                  <a:endParaRPr lang="zh-CN" altLang="zh-CN" sz="2400" b="1" dirty="0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36889" name="Text Box 33"/>
                <p:cNvSpPr txBox="1"/>
                <p:nvPr/>
              </p:nvSpPr>
              <p:spPr>
                <a:xfrm>
                  <a:off x="907" y="137"/>
                  <a:ext cx="374" cy="28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t">
                  <a:spAutoFit/>
                </a:bodyPr>
                <a:p>
                  <a:r>
                    <a:rPr lang="zh-CN" altLang="zh-CN" sz="2400" b="1" dirty="0">
                      <a:latin typeface="Arial" panose="020B0604020202020204" pitchFamily="34" charset="0"/>
                      <a:ea typeface="宋体" panose="02010600030101010101" pitchFamily="2" charset="-122"/>
                    </a:rPr>
                    <a:t>-4</a:t>
                  </a:r>
                  <a:endParaRPr lang="zh-CN" altLang="zh-CN" sz="2400" b="1" dirty="0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36890" name="Text Box 34"/>
                <p:cNvSpPr txBox="1"/>
                <p:nvPr/>
              </p:nvSpPr>
              <p:spPr>
                <a:xfrm>
                  <a:off x="635" y="137"/>
                  <a:ext cx="287" cy="28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wrap="none" anchor="t">
                  <a:spAutoFit/>
                </a:bodyPr>
                <a:p>
                  <a:r>
                    <a:rPr lang="zh-CN" altLang="zh-CN" sz="2400" b="1" dirty="0">
                      <a:latin typeface="Arial" panose="020B0604020202020204" pitchFamily="34" charset="0"/>
                      <a:ea typeface="宋体" panose="02010600030101010101" pitchFamily="2" charset="-122"/>
                    </a:rPr>
                    <a:t>-5</a:t>
                  </a:r>
                  <a:endParaRPr lang="zh-CN" altLang="zh-CN" sz="2400" b="1" dirty="0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36891" name="Text Box 35"/>
                <p:cNvSpPr txBox="1"/>
                <p:nvPr/>
              </p:nvSpPr>
              <p:spPr>
                <a:xfrm>
                  <a:off x="317" y="137"/>
                  <a:ext cx="362" cy="28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t">
                  <a:spAutoFit/>
                </a:bodyPr>
                <a:p>
                  <a:r>
                    <a:rPr lang="zh-CN" altLang="zh-CN" sz="2400" b="1" dirty="0">
                      <a:latin typeface="Arial" panose="020B0604020202020204" pitchFamily="34" charset="0"/>
                      <a:ea typeface="宋体" panose="02010600030101010101" pitchFamily="2" charset="-122"/>
                    </a:rPr>
                    <a:t>-6</a:t>
                  </a:r>
                  <a:endParaRPr lang="zh-CN" altLang="zh-CN" sz="2400" b="1" dirty="0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36892" name="Text Box 36"/>
                <p:cNvSpPr txBox="1"/>
                <p:nvPr/>
              </p:nvSpPr>
              <p:spPr>
                <a:xfrm>
                  <a:off x="2449" y="137"/>
                  <a:ext cx="223" cy="28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wrap="none" anchor="t">
                  <a:spAutoFit/>
                </a:bodyPr>
                <a:p>
                  <a:r>
                    <a:rPr lang="zh-CN" altLang="zh-CN" sz="2400" b="1" dirty="0">
                      <a:latin typeface="Arial" panose="020B0604020202020204" pitchFamily="34" charset="0"/>
                      <a:ea typeface="宋体" panose="02010600030101010101" pitchFamily="2" charset="-122"/>
                    </a:rPr>
                    <a:t>1</a:t>
                  </a:r>
                  <a:endParaRPr lang="zh-CN" altLang="zh-CN" sz="2400" b="1" dirty="0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36893" name="Text Box 37"/>
                <p:cNvSpPr txBox="1"/>
                <p:nvPr/>
              </p:nvSpPr>
              <p:spPr>
                <a:xfrm>
                  <a:off x="2721" y="137"/>
                  <a:ext cx="196" cy="231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wrap="none" anchor="t"/>
                <a:p>
                  <a:r>
                    <a:rPr lang="zh-CN" altLang="zh-CN" sz="2400" b="1" dirty="0">
                      <a:latin typeface="Arial" panose="020B0604020202020204" pitchFamily="34" charset="0"/>
                      <a:ea typeface="宋体" panose="02010600030101010101" pitchFamily="2" charset="-122"/>
                    </a:rPr>
                    <a:t>2</a:t>
                  </a:r>
                  <a:endParaRPr lang="zh-CN" altLang="zh-CN" sz="2400" b="1" dirty="0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36894" name="Text Box 38"/>
                <p:cNvSpPr txBox="1"/>
                <p:nvPr/>
              </p:nvSpPr>
              <p:spPr>
                <a:xfrm>
                  <a:off x="2993" y="137"/>
                  <a:ext cx="223" cy="28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wrap="none" anchor="t">
                  <a:spAutoFit/>
                </a:bodyPr>
                <a:p>
                  <a:r>
                    <a:rPr lang="zh-CN" altLang="zh-CN" sz="2400" b="1" dirty="0">
                      <a:latin typeface="Arial" panose="020B0604020202020204" pitchFamily="34" charset="0"/>
                      <a:ea typeface="宋体" panose="02010600030101010101" pitchFamily="2" charset="-122"/>
                    </a:rPr>
                    <a:t>3</a:t>
                  </a:r>
                  <a:endParaRPr lang="zh-CN" altLang="zh-CN" sz="2400" b="1" dirty="0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36895" name="Text Box 39"/>
                <p:cNvSpPr txBox="1"/>
                <p:nvPr/>
              </p:nvSpPr>
              <p:spPr>
                <a:xfrm>
                  <a:off x="3311" y="137"/>
                  <a:ext cx="196" cy="231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wrap="none" anchor="t"/>
                <a:p>
                  <a:r>
                    <a:rPr lang="zh-CN" altLang="zh-CN" sz="2400" b="1" dirty="0">
                      <a:latin typeface="Arial" panose="020B0604020202020204" pitchFamily="34" charset="0"/>
                      <a:ea typeface="宋体" panose="02010600030101010101" pitchFamily="2" charset="-122"/>
                    </a:rPr>
                    <a:t>4</a:t>
                  </a:r>
                  <a:endParaRPr lang="zh-CN" altLang="zh-CN" sz="2400" b="1" dirty="0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36896" name="Text Box 40"/>
                <p:cNvSpPr txBox="1"/>
                <p:nvPr/>
              </p:nvSpPr>
              <p:spPr>
                <a:xfrm>
                  <a:off x="3583" y="137"/>
                  <a:ext cx="223" cy="28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wrap="none" anchor="t">
                  <a:spAutoFit/>
                </a:bodyPr>
                <a:p>
                  <a:r>
                    <a:rPr lang="zh-CN" altLang="zh-CN" sz="2400" b="1" dirty="0">
                      <a:latin typeface="Arial" panose="020B0604020202020204" pitchFamily="34" charset="0"/>
                      <a:ea typeface="宋体" panose="02010600030101010101" pitchFamily="2" charset="-122"/>
                    </a:rPr>
                    <a:t>5</a:t>
                  </a:r>
                  <a:endParaRPr lang="zh-CN" altLang="zh-CN" sz="2400" b="1" dirty="0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sp>
            <p:nvSpPr>
              <p:cNvPr id="36897" name="Text Box 41"/>
              <p:cNvSpPr txBox="1"/>
              <p:nvPr/>
            </p:nvSpPr>
            <p:spPr>
              <a:xfrm>
                <a:off x="3650" y="0"/>
                <a:ext cx="301" cy="36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>
                <a:spAutoFit/>
              </a:bodyPr>
              <a:p>
                <a:r>
                  <a:rPr lang="zh-CN" altLang="zh-CN" sz="3200" b="1" dirty="0">
                    <a:latin typeface="Arial" panose="020B0604020202020204" pitchFamily="34" charset="0"/>
                    <a:ea typeface="宋体" panose="02010600030101010101" pitchFamily="2" charset="-122"/>
                  </a:rPr>
                  <a:t>B</a:t>
                </a:r>
                <a:endParaRPr lang="zh-CN" altLang="zh-CN" sz="3200" b="1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36898" name="Line 42"/>
              <p:cNvSpPr/>
              <p:nvPr/>
            </p:nvSpPr>
            <p:spPr>
              <a:xfrm>
                <a:off x="838" y="45"/>
                <a:ext cx="0" cy="761"/>
              </a:xfrm>
              <a:prstGeom prst="line">
                <a:avLst/>
              </a:prstGeom>
              <a:ln w="76200" cap="flat" cmpd="sng">
                <a:solidFill>
                  <a:srgbClr val="FF0000"/>
                </a:solidFill>
                <a:prstDash val="solid"/>
                <a:round/>
                <a:headEnd type="none" w="med" len="med"/>
                <a:tailEnd type="triangle" w="med" len="med"/>
              </a:ln>
            </p:spPr>
          </p:sp>
          <p:sp>
            <p:nvSpPr>
              <p:cNvPr id="36899" name="Line 43"/>
              <p:cNvSpPr/>
              <p:nvPr/>
            </p:nvSpPr>
            <p:spPr>
              <a:xfrm flipH="1">
                <a:off x="2244" y="91"/>
                <a:ext cx="0" cy="705"/>
              </a:xfrm>
              <a:prstGeom prst="line">
                <a:avLst/>
              </a:prstGeom>
              <a:ln w="825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6900" name="Line 44"/>
              <p:cNvSpPr/>
              <p:nvPr/>
            </p:nvSpPr>
            <p:spPr>
              <a:xfrm>
                <a:off x="3424" y="91"/>
                <a:ext cx="0" cy="710"/>
              </a:xfrm>
              <a:prstGeom prst="line">
                <a:avLst/>
              </a:prstGeom>
              <a:ln w="82550" cap="flat" cmpd="sng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6901" name="Text Box 45"/>
              <p:cNvSpPr txBox="1"/>
              <p:nvPr/>
            </p:nvSpPr>
            <p:spPr>
              <a:xfrm>
                <a:off x="339" y="0"/>
                <a:ext cx="301" cy="36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>
                <a:spAutoFit/>
              </a:bodyPr>
              <a:p>
                <a:r>
                  <a:rPr lang="zh-CN" altLang="zh-CN" sz="3200" b="1" dirty="0">
                    <a:latin typeface="Arial" panose="020B0604020202020204" pitchFamily="34" charset="0"/>
                    <a:ea typeface="宋体" panose="02010600030101010101" pitchFamily="2" charset="-122"/>
                  </a:rPr>
                  <a:t>A</a:t>
                </a:r>
                <a:endParaRPr lang="zh-CN" altLang="zh-CN" sz="3200" b="1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36902" name="Line 46"/>
              <p:cNvSpPr/>
              <p:nvPr/>
            </p:nvSpPr>
            <p:spPr>
              <a:xfrm flipH="1">
                <a:off x="838" y="454"/>
                <a:ext cx="1395" cy="0"/>
              </a:xfrm>
              <a:prstGeom prst="line">
                <a:avLst/>
              </a:prstGeom>
              <a:ln w="76200" cap="flat" cmpd="sng">
                <a:solidFill>
                  <a:srgbClr val="FF0000"/>
                </a:solidFill>
                <a:prstDash val="solid"/>
                <a:round/>
                <a:headEnd type="none" w="med" len="med"/>
                <a:tailEnd type="triangle" w="med" len="med"/>
              </a:ln>
            </p:spPr>
          </p:sp>
          <p:sp>
            <p:nvSpPr>
              <p:cNvPr id="36903" name="Line 47"/>
              <p:cNvSpPr/>
              <p:nvPr/>
            </p:nvSpPr>
            <p:spPr>
              <a:xfrm>
                <a:off x="2244" y="363"/>
                <a:ext cx="1180" cy="0"/>
              </a:xfrm>
              <a:prstGeom prst="line">
                <a:avLst/>
              </a:prstGeom>
              <a:ln w="69850" cap="flat" cmpd="sng">
                <a:solidFill>
                  <a:srgbClr val="0000FF"/>
                </a:solidFill>
                <a:prstDash val="solid"/>
                <a:round/>
                <a:headEnd type="none" w="med" len="med"/>
                <a:tailEnd type="triangle" w="med" len="med"/>
              </a:ln>
            </p:spPr>
          </p:sp>
          <p:sp>
            <p:nvSpPr>
              <p:cNvPr id="36904" name="Text Box 48"/>
              <p:cNvSpPr txBox="1"/>
              <p:nvPr/>
            </p:nvSpPr>
            <p:spPr>
              <a:xfrm>
                <a:off x="884" y="91"/>
                <a:ext cx="1274" cy="28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>
                <a:spAutoFit/>
              </a:bodyPr>
              <a:p>
                <a:r>
                  <a:rPr lang="zh-CN" altLang="zh-CN" sz="2400" b="1" dirty="0">
                    <a:solidFill>
                      <a:srgbClr val="0000FF"/>
                    </a:solidFill>
                    <a:latin typeface="Arial" panose="020B0604020202020204" pitchFamily="34" charset="0"/>
                    <a:ea typeface="宋体" panose="02010600030101010101" pitchFamily="2" charset="-122"/>
                  </a:rPr>
                  <a:t>│</a:t>
                </a:r>
                <a:r>
                  <a:rPr lang="zh-CN" altLang="en-US" sz="2400" b="1" dirty="0">
                    <a:solidFill>
                      <a:srgbClr val="0000FF"/>
                    </a:solidFill>
                    <a:latin typeface="Arial" panose="020B0604020202020204" pitchFamily="34" charset="0"/>
                    <a:ea typeface="宋体" panose="02010600030101010101" pitchFamily="2" charset="-122"/>
                  </a:rPr>
                  <a:t>－５</a:t>
                </a:r>
                <a:r>
                  <a:rPr lang="en-US" altLang="zh-CN" sz="2400" b="1" dirty="0">
                    <a:solidFill>
                      <a:srgbClr val="0000FF"/>
                    </a:solidFill>
                    <a:latin typeface="Arial" panose="020B0604020202020204" pitchFamily="34" charset="0"/>
                    <a:ea typeface="宋体" panose="02010600030101010101" pitchFamily="2" charset="-122"/>
                  </a:rPr>
                  <a:t>│</a:t>
                </a:r>
                <a:r>
                  <a:rPr lang="zh-CN" altLang="en-US" sz="2400" b="1" dirty="0">
                    <a:solidFill>
                      <a:srgbClr val="0000FF"/>
                    </a:solidFill>
                    <a:latin typeface="Arial" panose="020B0604020202020204" pitchFamily="34" charset="0"/>
                    <a:ea typeface="宋体" panose="02010600030101010101" pitchFamily="2" charset="-122"/>
                  </a:rPr>
                  <a:t>＝５</a:t>
                </a:r>
                <a:endParaRPr lang="zh-CN" altLang="en-US" sz="2400" b="1" dirty="0">
                  <a:solidFill>
                    <a:srgbClr val="0000FF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36905" name="Text Box 49"/>
              <p:cNvSpPr txBox="1"/>
              <p:nvPr/>
            </p:nvSpPr>
            <p:spPr>
              <a:xfrm>
                <a:off x="2290" y="46"/>
                <a:ext cx="1081" cy="28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>
                <a:spAutoFit/>
              </a:bodyPr>
              <a:p>
                <a:r>
                  <a:rPr lang="zh-CN" altLang="zh-CN" sz="2400" b="1" dirty="0">
                    <a:solidFill>
                      <a:srgbClr val="0000FF"/>
                    </a:solidFill>
                    <a:latin typeface="Arial" panose="020B0604020202020204" pitchFamily="34" charset="0"/>
                    <a:ea typeface="宋体" panose="02010600030101010101" pitchFamily="2" charset="-122"/>
                  </a:rPr>
                  <a:t>│</a:t>
                </a:r>
                <a:r>
                  <a:rPr lang="zh-CN" altLang="en-US" sz="2400" b="1" dirty="0">
                    <a:solidFill>
                      <a:srgbClr val="0000FF"/>
                    </a:solidFill>
                    <a:latin typeface="Arial" panose="020B0604020202020204" pitchFamily="34" charset="0"/>
                    <a:ea typeface="宋体" panose="02010600030101010101" pitchFamily="2" charset="-122"/>
                  </a:rPr>
                  <a:t>４</a:t>
                </a:r>
                <a:r>
                  <a:rPr lang="en-US" altLang="zh-CN" sz="2400" b="1" dirty="0">
                    <a:solidFill>
                      <a:srgbClr val="0000FF"/>
                    </a:solidFill>
                    <a:latin typeface="Arial" panose="020B0604020202020204" pitchFamily="34" charset="0"/>
                    <a:ea typeface="宋体" panose="02010600030101010101" pitchFamily="2" charset="-122"/>
                  </a:rPr>
                  <a:t>│</a:t>
                </a:r>
                <a:r>
                  <a:rPr lang="zh-CN" altLang="en-US" sz="2400" b="1" dirty="0">
                    <a:solidFill>
                      <a:srgbClr val="0000FF"/>
                    </a:solidFill>
                    <a:latin typeface="Arial" panose="020B0604020202020204" pitchFamily="34" charset="0"/>
                    <a:ea typeface="宋体" panose="02010600030101010101" pitchFamily="2" charset="-122"/>
                  </a:rPr>
                  <a:t>＝４</a:t>
                </a:r>
                <a:endParaRPr lang="zh-CN" altLang="en-US" sz="2400" b="1" dirty="0">
                  <a:solidFill>
                    <a:srgbClr val="0000FF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36906" name="Oval 50"/>
              <p:cNvSpPr/>
              <p:nvPr/>
            </p:nvSpPr>
            <p:spPr>
              <a:xfrm>
                <a:off x="3333" y="635"/>
                <a:ext cx="181" cy="187"/>
              </a:xfrm>
              <a:prstGeom prst="ellipse">
                <a:avLst/>
              </a:prstGeom>
              <a:solidFill>
                <a:srgbClr val="0000FF"/>
              </a:solidFill>
              <a:ln w="9525">
                <a:noFill/>
              </a:ln>
            </p:spPr>
            <p:txBody>
              <a:bodyPr wrap="none" anchor="ctr"/>
              <a:p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36907" name="Oval 51"/>
              <p:cNvSpPr/>
              <p:nvPr/>
            </p:nvSpPr>
            <p:spPr>
              <a:xfrm>
                <a:off x="2154" y="635"/>
                <a:ext cx="181" cy="187"/>
              </a:xfrm>
              <a:prstGeom prst="ellipse">
                <a:avLst/>
              </a:prstGeom>
              <a:solidFill>
                <a:schemeClr val="tx1"/>
              </a:solidFill>
              <a:ln w="9525">
                <a:noFill/>
              </a:ln>
            </p:spPr>
            <p:txBody>
              <a:bodyPr wrap="none" anchor="ctr"/>
              <a:p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</p:grpSp>
    </p:spTree>
  </p:cSld>
  <p:clrMapOvr>
    <a:masterClrMapping/>
  </p:clrMapOvr>
  <p:transition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" name="Group 2"/>
          <p:cNvGrpSpPr/>
          <p:nvPr/>
        </p:nvGrpSpPr>
        <p:grpSpPr>
          <a:xfrm>
            <a:off x="479425" y="1335088"/>
            <a:ext cx="7920038" cy="2736850"/>
            <a:chOff x="0" y="0"/>
            <a:chExt cx="4989" cy="1724"/>
          </a:xfrm>
        </p:grpSpPr>
        <p:sp>
          <p:nvSpPr>
            <p:cNvPr id="37890" name="Text Box 3"/>
            <p:cNvSpPr txBox="1"/>
            <p:nvPr/>
          </p:nvSpPr>
          <p:spPr>
            <a:xfrm>
              <a:off x="0" y="226"/>
              <a:ext cx="4989" cy="149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>
                <a:lnSpc>
                  <a:spcPct val="150000"/>
                </a:lnSpc>
              </a:pPr>
              <a:r>
                <a:rPr lang="zh-CN" altLang="zh-CN" sz="3600" b="1" dirty="0">
                  <a:solidFill>
                    <a:srgbClr val="3008F8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                 </a:t>
              </a:r>
              <a:r>
                <a:rPr lang="zh-CN" altLang="en-US" sz="3200" b="1" dirty="0">
                  <a:solidFill>
                    <a:schemeClr val="tx2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数轴上表示数</a:t>
              </a:r>
              <a:r>
                <a:rPr lang="zh-CN" altLang="zh-CN" sz="3200" b="1" dirty="0">
                  <a:solidFill>
                    <a:schemeClr val="tx2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a</a:t>
              </a:r>
              <a:r>
                <a:rPr lang="zh-CN" altLang="en-US" sz="3200" b="1" dirty="0">
                  <a:solidFill>
                    <a:schemeClr val="tx2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的点与原点的距离叫做数</a:t>
              </a:r>
              <a:r>
                <a:rPr lang="zh-CN" altLang="zh-CN" sz="3200" b="1" dirty="0">
                  <a:solidFill>
                    <a:schemeClr val="tx2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a</a:t>
              </a:r>
              <a:r>
                <a:rPr lang="zh-CN" altLang="en-US" sz="3200" b="1" dirty="0">
                  <a:solidFill>
                    <a:schemeClr val="tx2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的绝对值</a:t>
              </a:r>
              <a:r>
                <a:rPr lang="zh-CN" altLang="zh-CN" sz="3200" b="1" dirty="0">
                  <a:solidFill>
                    <a:schemeClr val="tx2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.</a:t>
              </a:r>
              <a:r>
                <a:rPr lang="zh-CN" altLang="en-US" sz="3200" b="1" dirty="0">
                  <a:solidFill>
                    <a:schemeClr val="tx2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用“</a:t>
              </a:r>
              <a:r>
                <a:rPr lang="zh-CN" altLang="zh-CN" sz="3200" b="1" dirty="0">
                  <a:solidFill>
                    <a:schemeClr val="tx2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|  |”</a:t>
              </a:r>
              <a:r>
                <a:rPr lang="zh-CN" altLang="en-US" sz="3200" b="1" dirty="0">
                  <a:solidFill>
                    <a:schemeClr val="tx2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表示</a:t>
              </a:r>
              <a:r>
                <a:rPr lang="zh-CN" altLang="zh-CN" sz="3200" b="1" dirty="0">
                  <a:solidFill>
                    <a:schemeClr val="tx2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,</a:t>
              </a:r>
              <a:r>
                <a:rPr lang="zh-CN" altLang="en-US" sz="3200" b="1" dirty="0">
                  <a:solidFill>
                    <a:schemeClr val="tx2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记作 </a:t>
              </a:r>
              <a:r>
                <a:rPr lang="zh-CN" altLang="zh-CN" sz="3200" b="1" dirty="0">
                  <a:solidFill>
                    <a:schemeClr val="tx2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|a|</a:t>
              </a:r>
              <a:r>
                <a:rPr lang="zh-CN" altLang="en-US" sz="3200" b="1" dirty="0">
                  <a:solidFill>
                    <a:schemeClr val="tx2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（这里的数</a:t>
              </a:r>
              <a:r>
                <a:rPr lang="zh-CN" altLang="zh-CN" sz="3200" b="1" dirty="0">
                  <a:solidFill>
                    <a:schemeClr val="tx2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a</a:t>
              </a:r>
              <a:r>
                <a:rPr lang="zh-CN" altLang="en-US" sz="3200" b="1" dirty="0">
                  <a:solidFill>
                    <a:schemeClr val="tx2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可以是正数、负数和</a:t>
              </a:r>
              <a:r>
                <a:rPr lang="zh-CN" altLang="zh-CN" sz="3200" b="1" dirty="0">
                  <a:solidFill>
                    <a:schemeClr val="tx2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0</a:t>
              </a:r>
              <a:r>
                <a:rPr lang="zh-CN" altLang="en-US" sz="3200" b="1" dirty="0">
                  <a:solidFill>
                    <a:schemeClr val="tx2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）</a:t>
              </a:r>
              <a:endParaRPr lang="zh-CN" altLang="en-US" sz="3200" b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7891" name="Text Box 4"/>
            <p:cNvSpPr txBox="1"/>
            <p:nvPr/>
          </p:nvSpPr>
          <p:spPr>
            <a:xfrm>
              <a:off x="0" y="0"/>
              <a:ext cx="1769" cy="44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r>
                <a:rPr lang="zh-CN" altLang="en-US" sz="4000" b="1" i="1" u="sng" dirty="0">
                  <a:solidFill>
                    <a:srgbClr val="0033CC"/>
                  </a:solidFill>
                  <a:latin typeface="Arial" panose="020B0604020202020204" pitchFamily="34" charset="0"/>
                  <a:ea typeface="隶书" panose="02010509060101010101" pitchFamily="1" charset="-122"/>
                </a:rPr>
                <a:t>绝对值：</a:t>
              </a:r>
              <a:endParaRPr lang="zh-CN" altLang="en-US" sz="4000" b="1" i="1" u="sng" dirty="0">
                <a:solidFill>
                  <a:srgbClr val="0033CC"/>
                </a:solidFill>
                <a:latin typeface="Arial" panose="020B0604020202020204" pitchFamily="34" charset="0"/>
                <a:ea typeface="隶书" panose="02010509060101010101" pitchFamily="1" charset="-122"/>
              </a:endParaRPr>
            </a:p>
          </p:txBody>
        </p:sp>
      </p:grpSp>
      <p:sp>
        <p:nvSpPr>
          <p:cNvPr id="11270" name="Text Box 6"/>
          <p:cNvSpPr txBox="1"/>
          <p:nvPr/>
        </p:nvSpPr>
        <p:spPr>
          <a:xfrm>
            <a:off x="479425" y="4217988"/>
            <a:ext cx="2708275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600" b="1" dirty="0">
                <a:solidFill>
                  <a:schemeClr val="hlink"/>
                </a:solidFill>
                <a:latin typeface="隶书" panose="02010509060101010101" pitchFamily="1" charset="-122"/>
                <a:ea typeface="隶书" panose="02010509060101010101" pitchFamily="1" charset="-122"/>
                <a:hlinkClick r:id="rId1" action="ppaction://hlinksldjump"/>
              </a:rPr>
              <a:t>两只小狗呢</a:t>
            </a:r>
            <a:r>
              <a:rPr lang="zh-CN" altLang="zh-CN" sz="3600" b="1" dirty="0">
                <a:solidFill>
                  <a:schemeClr val="hlink"/>
                </a:solidFill>
                <a:latin typeface="隶书" panose="02010509060101010101" pitchFamily="1" charset="-122"/>
                <a:ea typeface="隶书" panose="02010509060101010101" pitchFamily="1" charset="-122"/>
                <a:hlinkClick r:id="rId1" action="ppaction://hlinksldjump"/>
              </a:rPr>
              <a:t>?</a:t>
            </a:r>
            <a:endParaRPr lang="zh-CN" altLang="zh-CN" sz="3600" b="1" dirty="0">
              <a:solidFill>
                <a:schemeClr val="hlink"/>
              </a:solidFill>
              <a:latin typeface="隶书" panose="02010509060101010101" pitchFamily="1" charset="-122"/>
              <a:ea typeface="隶书" panose="02010509060101010101" pitchFamily="1" charset="-122"/>
            </a:endParaRPr>
          </a:p>
        </p:txBody>
      </p:sp>
      <p:sp>
        <p:nvSpPr>
          <p:cNvPr id="11271" name="Text Box 7"/>
          <p:cNvSpPr txBox="1"/>
          <p:nvPr/>
        </p:nvSpPr>
        <p:spPr>
          <a:xfrm>
            <a:off x="2674938" y="4859338"/>
            <a:ext cx="4752975" cy="51911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2800" b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记作</a:t>
            </a:r>
            <a:r>
              <a:rPr lang="en-US" altLang="zh-CN" sz="2800" b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│</a:t>
            </a:r>
            <a:r>
              <a:rPr lang="zh-CN" altLang="zh-CN" sz="2800" b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+ 3│</a:t>
            </a:r>
            <a:r>
              <a:rPr lang="zh-CN" altLang="en-US" sz="2800" b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＝</a:t>
            </a:r>
            <a:r>
              <a:rPr lang="zh-CN" altLang="zh-CN" sz="2800" b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3  │</a:t>
            </a:r>
            <a:r>
              <a:rPr lang="zh-CN" altLang="en-US" sz="2800" b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－</a:t>
            </a:r>
            <a:r>
              <a:rPr lang="zh-CN" altLang="zh-CN" sz="2800" b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3│</a:t>
            </a:r>
            <a:r>
              <a:rPr lang="zh-CN" altLang="en-US" sz="2800" b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＝</a:t>
            </a:r>
            <a:r>
              <a:rPr lang="zh-CN" altLang="zh-CN" sz="2800" b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3</a:t>
            </a:r>
            <a:endParaRPr lang="zh-CN" altLang="zh-CN" sz="2800" b="1" dirty="0">
              <a:solidFill>
                <a:schemeClr val="tx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269" name="Text Box 5"/>
          <p:cNvSpPr txBox="1"/>
          <p:nvPr/>
        </p:nvSpPr>
        <p:spPr>
          <a:xfrm>
            <a:off x="868363" y="5522913"/>
            <a:ext cx="5721350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如果一个数为</a:t>
            </a:r>
            <a:r>
              <a:rPr lang="zh-CN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-5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，则它的绝对值呢</a:t>
            </a:r>
            <a:r>
              <a:rPr lang="zh-CN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?</a:t>
            </a:r>
            <a:endParaRPr lang="zh-CN" altLang="zh-CN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>
                                            <p:txEl>
                                              <p:charRg st="0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271">
                                            <p:txEl>
                                              <p:charRg st="0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271">
                                            <p:txEl>
                                              <p:charRg st="0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800" decel="100000"/>
                                        <p:tgtEl>
                                          <p:spTgt spid="112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800" decel="1000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800" decel="1000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800" decel="1000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70" grpId="0"/>
      <p:bldP spid="11269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8913" name="Rectangle 2"/>
          <p:cNvSpPr/>
          <p:nvPr/>
        </p:nvSpPr>
        <p:spPr>
          <a:xfrm>
            <a:off x="2070100" y="1168400"/>
            <a:ext cx="6335713" cy="5794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3200" b="1" dirty="0">
                <a:latin typeface="Times New Roman" panose="02020603050405020304" pitchFamily="18" charset="0"/>
                <a:ea typeface="新宋体" panose="02010609030101010101" charset="-122"/>
              </a:rPr>
              <a:t>求下列各组相反数的绝对值。</a:t>
            </a:r>
            <a:endParaRPr lang="zh-CN" altLang="en-US" sz="3200" b="1" dirty="0">
              <a:latin typeface="Times New Roman" panose="02020603050405020304" pitchFamily="18" charset="0"/>
              <a:ea typeface="新宋体" panose="02010609030101010101" charset="-122"/>
            </a:endParaRPr>
          </a:p>
        </p:txBody>
      </p:sp>
      <p:grpSp>
        <p:nvGrpSpPr>
          <p:cNvPr id="38914" name="Group 3"/>
          <p:cNvGrpSpPr/>
          <p:nvPr/>
        </p:nvGrpSpPr>
        <p:grpSpPr>
          <a:xfrm>
            <a:off x="1163638" y="1747838"/>
            <a:ext cx="6264275" cy="1079500"/>
            <a:chOff x="0" y="0"/>
            <a:chExt cx="3946" cy="680"/>
          </a:xfrm>
        </p:grpSpPr>
        <p:sp>
          <p:nvSpPr>
            <p:cNvPr id="38915" name="Text Box 4"/>
            <p:cNvSpPr txBox="1"/>
            <p:nvPr/>
          </p:nvSpPr>
          <p:spPr>
            <a:xfrm>
              <a:off x="0" y="145"/>
              <a:ext cx="3583" cy="36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r>
                <a:rPr lang="zh-CN" altLang="zh-CN" sz="32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(1)9,-9;(2)0.6,-0.6;(3) </a:t>
              </a:r>
              <a:endParaRPr lang="zh-CN" altLang="zh-CN" sz="3200" b="1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graphicFrame>
          <p:nvGraphicFramePr>
            <p:cNvPr id="38916" name="Object 5"/>
            <p:cNvGraphicFramePr>
              <a:graphicFrameLocks noChangeAspect="1"/>
            </p:cNvGraphicFramePr>
            <p:nvPr/>
          </p:nvGraphicFramePr>
          <p:xfrm>
            <a:off x="3084" y="0"/>
            <a:ext cx="862" cy="68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76" name="" r:id="rId1" imgW="410210" imgH="397510" progId="Equation.DSMT4">
                    <p:embed/>
                  </p:oleObj>
                </mc:Choice>
                <mc:Fallback>
                  <p:oleObj name="" r:id="rId1" imgW="410210" imgH="397510" progId="Equation.DSMT4">
                    <p:embed/>
                    <p:pic>
                      <p:nvPicPr>
                        <p:cNvPr id="0" name="图片 3075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3084" y="0"/>
                          <a:ext cx="862" cy="680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3" name="Group 6"/>
          <p:cNvGrpSpPr/>
          <p:nvPr/>
        </p:nvGrpSpPr>
        <p:grpSpPr>
          <a:xfrm>
            <a:off x="1023938" y="2971800"/>
            <a:ext cx="6630987" cy="639763"/>
            <a:chOff x="185" y="46"/>
            <a:chExt cx="3489" cy="403"/>
          </a:xfrm>
        </p:grpSpPr>
        <p:sp>
          <p:nvSpPr>
            <p:cNvPr id="38918" name="Text Box 7"/>
            <p:cNvSpPr txBox="1"/>
            <p:nvPr/>
          </p:nvSpPr>
          <p:spPr>
            <a:xfrm>
              <a:off x="185" y="85"/>
              <a:ext cx="455" cy="32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r>
                <a:rPr lang="zh-CN" altLang="en-US" sz="2800" b="1" dirty="0">
                  <a:solidFill>
                    <a:schemeClr val="tx2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解</a:t>
              </a:r>
              <a:r>
                <a:rPr lang="zh-CN" altLang="zh-CN" sz="2800" b="1" dirty="0">
                  <a:solidFill>
                    <a:schemeClr val="tx2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:</a:t>
              </a:r>
              <a:endParaRPr lang="zh-CN" altLang="zh-CN" sz="2800" b="1" dirty="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38919" name="Text Box 8"/>
            <p:cNvSpPr txBox="1"/>
            <p:nvPr/>
          </p:nvSpPr>
          <p:spPr>
            <a:xfrm>
              <a:off x="499" y="46"/>
              <a:ext cx="3175" cy="403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r>
                <a:rPr lang="zh-CN" altLang="en-US" sz="3600" b="1" dirty="0">
                  <a:solidFill>
                    <a:schemeClr val="tx2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（</a:t>
              </a:r>
              <a:r>
                <a:rPr lang="zh-CN" altLang="zh-CN" sz="3600" b="1" dirty="0">
                  <a:solidFill>
                    <a:schemeClr val="tx2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1</a:t>
              </a:r>
              <a:r>
                <a:rPr lang="zh-CN" altLang="en-US" sz="3600" b="1" dirty="0">
                  <a:solidFill>
                    <a:schemeClr val="tx2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）</a:t>
              </a:r>
              <a:r>
                <a:rPr lang="zh-CN" altLang="zh-CN" sz="3200" b="1" dirty="0">
                  <a:solidFill>
                    <a:schemeClr val="tx2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|9|=9      | </a:t>
              </a:r>
              <a:r>
                <a:rPr lang="zh-CN" altLang="zh-CN" sz="3600" b="1" dirty="0">
                  <a:solidFill>
                    <a:schemeClr val="tx2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-</a:t>
              </a:r>
              <a:r>
                <a:rPr lang="zh-CN" altLang="zh-CN" sz="3200" b="1" dirty="0">
                  <a:solidFill>
                    <a:schemeClr val="tx2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9 |= 9</a:t>
              </a:r>
              <a:endParaRPr lang="zh-CN" altLang="zh-CN" sz="3200" b="1" dirty="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12297" name="Text Box 9"/>
          <p:cNvSpPr txBox="1"/>
          <p:nvPr/>
        </p:nvSpPr>
        <p:spPr>
          <a:xfrm>
            <a:off x="1547813" y="3867150"/>
            <a:ext cx="7380287" cy="63976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3600" b="1" dirty="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3600" b="1" dirty="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en-US" sz="3600" b="1" dirty="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r>
              <a:rPr lang="en-US" altLang="zh-CN" sz="3200" b="1" dirty="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|0.6|=0.6  |</a:t>
            </a:r>
            <a:r>
              <a:rPr lang="en-US" altLang="zh-CN" sz="3600" b="1" dirty="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-</a:t>
            </a:r>
            <a:r>
              <a:rPr lang="en-US" altLang="zh-CN" sz="3200" b="1" dirty="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0.6|=0.6</a:t>
            </a:r>
            <a:endParaRPr lang="en-US" altLang="zh-CN" sz="3200" b="1" dirty="0">
              <a:solidFill>
                <a:schemeClr val="tx2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4" name="Group 10"/>
          <p:cNvGrpSpPr/>
          <p:nvPr/>
        </p:nvGrpSpPr>
        <p:grpSpPr>
          <a:xfrm>
            <a:off x="1536700" y="4611688"/>
            <a:ext cx="6118225" cy="1096962"/>
            <a:chOff x="0" y="0"/>
            <a:chExt cx="3854" cy="691"/>
          </a:xfrm>
        </p:grpSpPr>
        <p:sp>
          <p:nvSpPr>
            <p:cNvPr id="38922" name="Text Box 11"/>
            <p:cNvSpPr txBox="1"/>
            <p:nvPr/>
          </p:nvSpPr>
          <p:spPr>
            <a:xfrm>
              <a:off x="588" y="0"/>
              <a:ext cx="3019" cy="69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r>
                <a:rPr lang="zh-CN" altLang="zh-CN" sz="6600" dirty="0">
                  <a:solidFill>
                    <a:schemeClr val="tx2"/>
                  </a:solidFill>
                  <a:latin typeface="楷体_GB2312" pitchFamily="49" charset="-122"/>
                  <a:ea typeface="楷体_GB2312" pitchFamily="49" charset="-122"/>
                </a:rPr>
                <a:t>| |=  |</a:t>
              </a:r>
              <a:r>
                <a:rPr lang="en-US" altLang="zh-CN" sz="6600" dirty="0">
                  <a:solidFill>
                    <a:schemeClr val="tx2"/>
                  </a:solidFill>
                  <a:latin typeface="楷体_GB2312" pitchFamily="49" charset="-122"/>
                  <a:ea typeface="楷体_GB2312" pitchFamily="49" charset="-122"/>
                </a:rPr>
                <a:t>-</a:t>
              </a:r>
              <a:r>
                <a:rPr lang="zh-CN" altLang="zh-CN" sz="6600" dirty="0">
                  <a:solidFill>
                    <a:schemeClr val="tx2"/>
                  </a:solidFill>
                  <a:latin typeface="楷体_GB2312" pitchFamily="49" charset="-122"/>
                  <a:ea typeface="楷体_GB2312" pitchFamily="49" charset="-122"/>
                </a:rPr>
                <a:t> |=</a:t>
              </a:r>
              <a:endParaRPr lang="zh-CN" altLang="zh-CN" sz="6600" dirty="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endParaRPr>
            </a:p>
          </p:txBody>
        </p:sp>
        <p:grpSp>
          <p:nvGrpSpPr>
            <p:cNvPr id="38923" name="Group 12"/>
            <p:cNvGrpSpPr/>
            <p:nvPr/>
          </p:nvGrpSpPr>
          <p:grpSpPr>
            <a:xfrm>
              <a:off x="0" y="42"/>
              <a:ext cx="3854" cy="589"/>
              <a:chOff x="0" y="-8"/>
              <a:chExt cx="3854" cy="589"/>
            </a:xfrm>
          </p:grpSpPr>
          <p:graphicFrame>
            <p:nvGraphicFramePr>
              <p:cNvPr id="38924" name="Object 13"/>
              <p:cNvGraphicFramePr>
                <a:graphicFrameLocks noChangeAspect="1"/>
              </p:cNvGraphicFramePr>
              <p:nvPr/>
            </p:nvGraphicFramePr>
            <p:xfrm>
              <a:off x="899" y="32"/>
              <a:ext cx="283" cy="528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3079" name="" r:id="rId3" imgW="140970" imgH="397510" progId="Equation.DSMT4">
                      <p:embed/>
                    </p:oleObj>
                  </mc:Choice>
                  <mc:Fallback>
                    <p:oleObj name="" r:id="rId3" imgW="140970" imgH="397510" progId="Equation.DSMT4">
                      <p:embed/>
                      <p:pic>
                        <p:nvPicPr>
                          <p:cNvPr id="0" name="图片 3078"/>
                          <p:cNvPicPr/>
                          <p:nvPr/>
                        </p:nvPicPr>
                        <p:blipFill>
                          <a:blip r:embed="rId4"/>
                          <a:stretch>
                            <a:fillRect/>
                          </a:stretch>
                        </p:blipFill>
                        <p:spPr>
                          <a:xfrm>
                            <a:off x="899" y="32"/>
                            <a:ext cx="283" cy="528"/>
                          </a:xfrm>
                          <a:prstGeom prst="rect">
                            <a:avLst/>
                          </a:prstGeom>
                          <a:noFill/>
                          <a:ln w="38100">
                            <a:noFill/>
                            <a:miter/>
                          </a:ln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38925" name="Object 14"/>
              <p:cNvGraphicFramePr>
                <a:graphicFrameLocks noChangeAspect="1"/>
              </p:cNvGraphicFramePr>
              <p:nvPr/>
            </p:nvGraphicFramePr>
            <p:xfrm>
              <a:off x="1830" y="-8"/>
              <a:ext cx="263" cy="568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3080" name="" r:id="rId5" imgW="140970" imgH="397510" progId="Equation.DSMT4">
                      <p:embed/>
                    </p:oleObj>
                  </mc:Choice>
                  <mc:Fallback>
                    <p:oleObj name="" r:id="rId5" imgW="140970" imgH="397510" progId="Equation.DSMT4">
                      <p:embed/>
                      <p:pic>
                        <p:nvPicPr>
                          <p:cNvPr id="0" name="图片 3079"/>
                          <p:cNvPicPr/>
                          <p:nvPr/>
                        </p:nvPicPr>
                        <p:blipFill>
                          <a:blip r:embed="rId6"/>
                          <a:stretch>
                            <a:fillRect/>
                          </a:stretch>
                        </p:blipFill>
                        <p:spPr>
                          <a:xfrm>
                            <a:off x="1830" y="-8"/>
                            <a:ext cx="263" cy="568"/>
                          </a:xfrm>
                          <a:prstGeom prst="rect">
                            <a:avLst/>
                          </a:prstGeom>
                          <a:noFill/>
                          <a:ln w="38100">
                            <a:noFill/>
                            <a:miter/>
                          </a:ln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38926" name="Object 15"/>
              <p:cNvGraphicFramePr>
                <a:graphicFrameLocks noChangeAspect="1"/>
              </p:cNvGraphicFramePr>
              <p:nvPr/>
            </p:nvGraphicFramePr>
            <p:xfrm>
              <a:off x="2791" y="45"/>
              <a:ext cx="300" cy="536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3077" name="" r:id="rId7" imgW="140970" imgH="397510" progId="Equation.DSMT4">
                      <p:embed/>
                    </p:oleObj>
                  </mc:Choice>
                  <mc:Fallback>
                    <p:oleObj name="" r:id="rId7" imgW="140970" imgH="397510" progId="Equation.DSMT4">
                      <p:embed/>
                      <p:pic>
                        <p:nvPicPr>
                          <p:cNvPr id="0" name="图片 3076"/>
                          <p:cNvPicPr/>
                          <p:nvPr/>
                        </p:nvPicPr>
                        <p:blipFill>
                          <a:blip r:embed="rId6"/>
                          <a:stretch>
                            <a:fillRect/>
                          </a:stretch>
                        </p:blipFill>
                        <p:spPr>
                          <a:xfrm>
                            <a:off x="2791" y="45"/>
                            <a:ext cx="300" cy="536"/>
                          </a:xfrm>
                          <a:prstGeom prst="rect">
                            <a:avLst/>
                          </a:prstGeom>
                          <a:noFill/>
                          <a:ln w="38100">
                            <a:noFill/>
                            <a:miter/>
                          </a:ln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38927" name="Object 16"/>
              <p:cNvGraphicFramePr>
                <a:graphicFrameLocks noChangeAspect="1"/>
              </p:cNvGraphicFramePr>
              <p:nvPr/>
            </p:nvGraphicFramePr>
            <p:xfrm>
              <a:off x="3607" y="14"/>
              <a:ext cx="247" cy="562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3078" name="" r:id="rId8" imgW="140970" imgH="397510" progId="Equation.DSMT4">
                      <p:embed/>
                    </p:oleObj>
                  </mc:Choice>
                  <mc:Fallback>
                    <p:oleObj name="" r:id="rId8" imgW="140970" imgH="397510" progId="Equation.DSMT4">
                      <p:embed/>
                      <p:pic>
                        <p:nvPicPr>
                          <p:cNvPr id="0" name="图片 3077"/>
                          <p:cNvPicPr/>
                          <p:nvPr/>
                        </p:nvPicPr>
                        <p:blipFill>
                          <a:blip r:embed="rId6"/>
                          <a:stretch>
                            <a:fillRect/>
                          </a:stretch>
                        </p:blipFill>
                        <p:spPr>
                          <a:xfrm>
                            <a:off x="3607" y="14"/>
                            <a:ext cx="247" cy="562"/>
                          </a:xfrm>
                          <a:prstGeom prst="rect">
                            <a:avLst/>
                          </a:prstGeom>
                          <a:noFill/>
                          <a:ln w="38100">
                            <a:noFill/>
                            <a:miter/>
                          </a:ln>
                        </p:spPr>
                      </p:pic>
                    </p:oleObj>
                  </mc:Fallback>
                </mc:AlternateContent>
              </a:graphicData>
            </a:graphic>
          </p:graphicFrame>
          <p:sp>
            <p:nvSpPr>
              <p:cNvPr id="38928" name="Text Box 17"/>
              <p:cNvSpPr txBox="1"/>
              <p:nvPr/>
            </p:nvSpPr>
            <p:spPr>
              <a:xfrm>
                <a:off x="0" y="45"/>
                <a:ext cx="836" cy="40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>
                <a:spAutoFit/>
              </a:bodyPr>
              <a:p>
                <a:pPr algn="ctr"/>
                <a:r>
                  <a:rPr lang="zh-CN" altLang="en-US" sz="3600" b="1" dirty="0">
                    <a:solidFill>
                      <a:schemeClr val="tx2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（</a:t>
                </a:r>
                <a:r>
                  <a:rPr lang="zh-CN" altLang="zh-CN" sz="3600" b="1" dirty="0">
                    <a:solidFill>
                      <a:schemeClr val="tx2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3</a:t>
                </a:r>
                <a:r>
                  <a:rPr lang="zh-CN" altLang="en-US" sz="3600" b="1" dirty="0">
                    <a:solidFill>
                      <a:schemeClr val="tx2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）</a:t>
                </a:r>
                <a:endParaRPr lang="zh-CN" altLang="en-US" sz="3600" b="1" dirty="0">
                  <a:solidFill>
                    <a:schemeClr val="tx2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</p:grpSp>
      <p:sp>
        <p:nvSpPr>
          <p:cNvPr id="38929" name="Rectangle 19"/>
          <p:cNvSpPr/>
          <p:nvPr/>
        </p:nvSpPr>
        <p:spPr>
          <a:xfrm>
            <a:off x="1163638" y="1168400"/>
            <a:ext cx="896937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200" b="1" dirty="0">
                <a:latin typeface="Times New Roman" panose="02020603050405020304" pitchFamily="18" charset="0"/>
                <a:ea typeface="新宋体" panose="02010609030101010101" charset="-122"/>
              </a:rPr>
              <a:t>例</a:t>
            </a:r>
            <a:r>
              <a:rPr lang="zh-CN" altLang="zh-CN" sz="3200" b="1" dirty="0">
                <a:latin typeface="Times New Roman" panose="02020603050405020304" pitchFamily="18" charset="0"/>
                <a:ea typeface="新宋体" panose="02010609030101010101" charset="-122"/>
              </a:rPr>
              <a:t>1.</a:t>
            </a:r>
            <a:endParaRPr lang="zh-CN" altLang="zh-CN" sz="3200" b="1" dirty="0">
              <a:latin typeface="Times New Roman" panose="02020603050405020304" pitchFamily="18" charset="0"/>
              <a:ea typeface="新宋体" panose="0201060903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7">
                                            <p:txEl>
                                              <p:charRg st="0" end="2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500"/>
                                        <p:tgtEl>
                                          <p:spTgt spid="12297">
                                            <p:txEl>
                                              <p:charRg st="0" end="2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5" name="Text Box 3"/>
          <p:cNvSpPr txBox="1"/>
          <p:nvPr/>
        </p:nvSpPr>
        <p:spPr>
          <a:xfrm>
            <a:off x="708025" y="1366838"/>
            <a:ext cx="7561263" cy="12509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4400" dirty="0">
                <a:solidFill>
                  <a:srgbClr val="0099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</a:t>
            </a:r>
            <a:r>
              <a:rPr lang="zh-CN" altLang="en-US" sz="3200" b="1" dirty="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互为相反数的两个数的绝对值有什么关系</a:t>
            </a:r>
            <a:r>
              <a:rPr lang="en-US" altLang="zh-CN" sz="3200" b="1" dirty="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?</a:t>
            </a:r>
            <a:endParaRPr lang="en-US" altLang="zh-CN" sz="3200" b="1" dirty="0">
              <a:solidFill>
                <a:schemeClr val="tx2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2" name="Group 4"/>
          <p:cNvGrpSpPr/>
          <p:nvPr/>
        </p:nvGrpSpPr>
        <p:grpSpPr>
          <a:xfrm>
            <a:off x="338138" y="3622675"/>
            <a:ext cx="8521700" cy="687388"/>
            <a:chOff x="0" y="0"/>
            <a:chExt cx="5368" cy="433"/>
          </a:xfrm>
        </p:grpSpPr>
        <p:sp>
          <p:nvSpPr>
            <p:cNvPr id="39939" name="Line 5"/>
            <p:cNvSpPr/>
            <p:nvPr/>
          </p:nvSpPr>
          <p:spPr>
            <a:xfrm>
              <a:off x="0" y="91"/>
              <a:ext cx="5216" cy="0"/>
            </a:xfrm>
            <a:prstGeom prst="line">
              <a:avLst/>
            </a:prstGeom>
            <a:ln w="25400" cap="sq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grpSp>
          <p:nvGrpSpPr>
            <p:cNvPr id="39940" name="Group 6"/>
            <p:cNvGrpSpPr/>
            <p:nvPr/>
          </p:nvGrpSpPr>
          <p:grpSpPr>
            <a:xfrm>
              <a:off x="2807" y="39"/>
              <a:ext cx="244" cy="394"/>
              <a:chOff x="0" y="0"/>
              <a:chExt cx="244" cy="394"/>
            </a:xfrm>
          </p:grpSpPr>
          <p:grpSp>
            <p:nvGrpSpPr>
              <p:cNvPr id="39941" name="Group 7"/>
              <p:cNvGrpSpPr/>
              <p:nvPr/>
            </p:nvGrpSpPr>
            <p:grpSpPr>
              <a:xfrm>
                <a:off x="83" y="0"/>
                <a:ext cx="45" cy="64"/>
                <a:chOff x="0" y="0"/>
                <a:chExt cx="45" cy="64"/>
              </a:xfrm>
            </p:grpSpPr>
            <p:sp>
              <p:nvSpPr>
                <p:cNvPr id="39942" name="Line 8"/>
                <p:cNvSpPr/>
                <p:nvPr/>
              </p:nvSpPr>
              <p:spPr>
                <a:xfrm>
                  <a:off x="32" y="0"/>
                  <a:ext cx="0" cy="45"/>
                </a:xfrm>
                <a:prstGeom prst="line">
                  <a:avLst/>
                </a:prstGeom>
                <a:ln w="25400" cap="sq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39943" name="Oval 9"/>
                <p:cNvSpPr>
                  <a:spLocks noChangeAspect="1"/>
                </p:cNvSpPr>
                <p:nvPr/>
              </p:nvSpPr>
              <p:spPr>
                <a:xfrm>
                  <a:off x="0" y="19"/>
                  <a:ext cx="45" cy="45"/>
                </a:xfrm>
                <a:prstGeom prst="ellipse">
                  <a:avLst/>
                </a:prstGeom>
                <a:solidFill>
                  <a:srgbClr val="FF0000"/>
                </a:solidFill>
                <a:ln w="9525">
                  <a:noFill/>
                </a:ln>
              </p:spPr>
              <p:txBody>
                <a:bodyPr wrap="none" anchor="ctr"/>
                <a:p>
                  <a:endParaRPr lang="zh-CN" altLang="en-US" dirty="0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sp>
            <p:nvSpPr>
              <p:cNvPr id="39944" name="Text Box 10"/>
              <p:cNvSpPr txBox="1"/>
              <p:nvPr/>
            </p:nvSpPr>
            <p:spPr>
              <a:xfrm>
                <a:off x="0" y="29"/>
                <a:ext cx="244" cy="36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>
                <a:spAutoFit/>
              </a:bodyPr>
              <a:p>
                <a:r>
                  <a:rPr lang="zh-CN" altLang="zh-CN" sz="32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0</a:t>
                </a:r>
                <a:endParaRPr lang="zh-CN" altLang="zh-CN" sz="3200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39945" name="Group 11"/>
            <p:cNvGrpSpPr/>
            <p:nvPr/>
          </p:nvGrpSpPr>
          <p:grpSpPr>
            <a:xfrm>
              <a:off x="91" y="0"/>
              <a:ext cx="329" cy="433"/>
              <a:chOff x="0" y="0"/>
              <a:chExt cx="329" cy="433"/>
            </a:xfrm>
          </p:grpSpPr>
          <p:sp>
            <p:nvSpPr>
              <p:cNvPr id="39946" name="Line 12"/>
              <p:cNvSpPr/>
              <p:nvPr/>
            </p:nvSpPr>
            <p:spPr>
              <a:xfrm>
                <a:off x="142" y="0"/>
                <a:ext cx="0" cy="68"/>
              </a:xfrm>
              <a:prstGeom prst="line">
                <a:avLst/>
              </a:prstGeom>
              <a:ln w="25400" cap="sq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9947" name="Text Box 13"/>
              <p:cNvSpPr txBox="1"/>
              <p:nvPr/>
            </p:nvSpPr>
            <p:spPr>
              <a:xfrm>
                <a:off x="0" y="68"/>
                <a:ext cx="329" cy="36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>
                <a:spAutoFit/>
              </a:bodyPr>
              <a:p>
                <a:r>
                  <a:rPr lang="zh-CN" altLang="zh-CN" sz="32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-4</a:t>
                </a:r>
                <a:endParaRPr lang="zh-CN" altLang="zh-CN" sz="3200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39948" name="Group 14"/>
            <p:cNvGrpSpPr/>
            <p:nvPr/>
          </p:nvGrpSpPr>
          <p:grpSpPr>
            <a:xfrm>
              <a:off x="726" y="3"/>
              <a:ext cx="329" cy="430"/>
              <a:chOff x="0" y="0"/>
              <a:chExt cx="329" cy="430"/>
            </a:xfrm>
          </p:grpSpPr>
          <p:sp>
            <p:nvSpPr>
              <p:cNvPr id="39949" name="Line 15"/>
              <p:cNvSpPr/>
              <p:nvPr/>
            </p:nvSpPr>
            <p:spPr>
              <a:xfrm>
                <a:off x="168" y="0"/>
                <a:ext cx="0" cy="68"/>
              </a:xfrm>
              <a:prstGeom prst="line">
                <a:avLst/>
              </a:prstGeom>
              <a:ln w="25400" cap="sq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9950" name="Text Box 16"/>
              <p:cNvSpPr txBox="1"/>
              <p:nvPr/>
            </p:nvSpPr>
            <p:spPr>
              <a:xfrm>
                <a:off x="0" y="65"/>
                <a:ext cx="329" cy="36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>
                <a:spAutoFit/>
              </a:bodyPr>
              <a:p>
                <a:r>
                  <a:rPr lang="zh-CN" altLang="zh-CN" sz="32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-3</a:t>
                </a:r>
                <a:endParaRPr lang="zh-CN" altLang="zh-CN" sz="3200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39951" name="Group 17"/>
            <p:cNvGrpSpPr/>
            <p:nvPr/>
          </p:nvGrpSpPr>
          <p:grpSpPr>
            <a:xfrm>
              <a:off x="1406" y="0"/>
              <a:ext cx="329" cy="433"/>
              <a:chOff x="0" y="0"/>
              <a:chExt cx="329" cy="433"/>
            </a:xfrm>
          </p:grpSpPr>
          <p:sp>
            <p:nvSpPr>
              <p:cNvPr id="39952" name="Line 18"/>
              <p:cNvSpPr/>
              <p:nvPr/>
            </p:nvSpPr>
            <p:spPr>
              <a:xfrm>
                <a:off x="168" y="0"/>
                <a:ext cx="0" cy="68"/>
              </a:xfrm>
              <a:prstGeom prst="line">
                <a:avLst/>
              </a:prstGeom>
              <a:ln w="25400" cap="sq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9953" name="Text Box 19"/>
              <p:cNvSpPr txBox="1"/>
              <p:nvPr/>
            </p:nvSpPr>
            <p:spPr>
              <a:xfrm>
                <a:off x="0" y="68"/>
                <a:ext cx="329" cy="36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>
                <a:spAutoFit/>
              </a:bodyPr>
              <a:p>
                <a:r>
                  <a:rPr lang="zh-CN" altLang="zh-CN" sz="32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-2</a:t>
                </a:r>
                <a:endParaRPr lang="zh-CN" altLang="zh-CN" sz="3200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39954" name="Group 20"/>
            <p:cNvGrpSpPr/>
            <p:nvPr/>
          </p:nvGrpSpPr>
          <p:grpSpPr>
            <a:xfrm>
              <a:off x="2099" y="3"/>
              <a:ext cx="329" cy="430"/>
              <a:chOff x="0" y="0"/>
              <a:chExt cx="329" cy="430"/>
            </a:xfrm>
          </p:grpSpPr>
          <p:sp>
            <p:nvSpPr>
              <p:cNvPr id="39955" name="Line 21"/>
              <p:cNvSpPr/>
              <p:nvPr/>
            </p:nvSpPr>
            <p:spPr>
              <a:xfrm>
                <a:off x="156" y="0"/>
                <a:ext cx="0" cy="68"/>
              </a:xfrm>
              <a:prstGeom prst="line">
                <a:avLst/>
              </a:prstGeom>
              <a:ln w="25400" cap="sq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9956" name="Text Box 22"/>
              <p:cNvSpPr txBox="1"/>
              <p:nvPr/>
            </p:nvSpPr>
            <p:spPr>
              <a:xfrm>
                <a:off x="0" y="65"/>
                <a:ext cx="329" cy="36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>
                <a:spAutoFit/>
              </a:bodyPr>
              <a:p>
                <a:r>
                  <a:rPr lang="zh-CN" altLang="zh-CN" sz="32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-1</a:t>
                </a:r>
                <a:endParaRPr lang="zh-CN" altLang="zh-CN" sz="3200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39957" name="Group 23"/>
            <p:cNvGrpSpPr/>
            <p:nvPr/>
          </p:nvGrpSpPr>
          <p:grpSpPr>
            <a:xfrm>
              <a:off x="4806" y="10"/>
              <a:ext cx="244" cy="423"/>
              <a:chOff x="0" y="0"/>
              <a:chExt cx="244" cy="423"/>
            </a:xfrm>
          </p:grpSpPr>
          <p:sp>
            <p:nvSpPr>
              <p:cNvPr id="39958" name="Line 24"/>
              <p:cNvSpPr/>
              <p:nvPr/>
            </p:nvSpPr>
            <p:spPr>
              <a:xfrm>
                <a:off x="132" y="0"/>
                <a:ext cx="0" cy="68"/>
              </a:xfrm>
              <a:prstGeom prst="line">
                <a:avLst/>
              </a:prstGeom>
              <a:ln w="25400" cap="sq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9959" name="Text Box 25"/>
              <p:cNvSpPr txBox="1"/>
              <p:nvPr/>
            </p:nvSpPr>
            <p:spPr>
              <a:xfrm>
                <a:off x="0" y="58"/>
                <a:ext cx="244" cy="36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>
                <a:spAutoFit/>
              </a:bodyPr>
              <a:p>
                <a:r>
                  <a:rPr lang="zh-CN" altLang="zh-CN" sz="32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3</a:t>
                </a:r>
                <a:endParaRPr lang="zh-CN" altLang="zh-CN" sz="3200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39960" name="Group 26"/>
            <p:cNvGrpSpPr/>
            <p:nvPr/>
          </p:nvGrpSpPr>
          <p:grpSpPr>
            <a:xfrm>
              <a:off x="4148" y="3"/>
              <a:ext cx="244" cy="430"/>
              <a:chOff x="0" y="0"/>
              <a:chExt cx="244" cy="430"/>
            </a:xfrm>
          </p:grpSpPr>
          <p:sp>
            <p:nvSpPr>
              <p:cNvPr id="39961" name="Line 27"/>
              <p:cNvSpPr/>
              <p:nvPr/>
            </p:nvSpPr>
            <p:spPr>
              <a:xfrm>
                <a:off x="116" y="0"/>
                <a:ext cx="0" cy="68"/>
              </a:xfrm>
              <a:prstGeom prst="line">
                <a:avLst/>
              </a:prstGeom>
              <a:ln w="25400" cap="sq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9962" name="Text Box 28"/>
              <p:cNvSpPr txBox="1"/>
              <p:nvPr/>
            </p:nvSpPr>
            <p:spPr>
              <a:xfrm>
                <a:off x="0" y="65"/>
                <a:ext cx="244" cy="36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>
                <a:spAutoFit/>
              </a:bodyPr>
              <a:p>
                <a:r>
                  <a:rPr lang="zh-CN" altLang="zh-CN" sz="32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2</a:t>
                </a:r>
                <a:endParaRPr lang="zh-CN" altLang="zh-CN" sz="3200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39963" name="Group 29"/>
            <p:cNvGrpSpPr/>
            <p:nvPr/>
          </p:nvGrpSpPr>
          <p:grpSpPr>
            <a:xfrm>
              <a:off x="3478" y="3"/>
              <a:ext cx="244" cy="430"/>
              <a:chOff x="0" y="0"/>
              <a:chExt cx="244" cy="430"/>
            </a:xfrm>
          </p:grpSpPr>
          <p:sp>
            <p:nvSpPr>
              <p:cNvPr id="39964" name="Line 30"/>
              <p:cNvSpPr/>
              <p:nvPr/>
            </p:nvSpPr>
            <p:spPr>
              <a:xfrm>
                <a:off x="118" y="0"/>
                <a:ext cx="0" cy="68"/>
              </a:xfrm>
              <a:prstGeom prst="line">
                <a:avLst/>
              </a:prstGeom>
              <a:ln w="25400" cap="sq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9965" name="Text Box 31"/>
              <p:cNvSpPr txBox="1"/>
              <p:nvPr/>
            </p:nvSpPr>
            <p:spPr>
              <a:xfrm>
                <a:off x="0" y="65"/>
                <a:ext cx="244" cy="36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>
                <a:spAutoFit/>
              </a:bodyPr>
              <a:p>
                <a:r>
                  <a:rPr lang="zh-CN" altLang="zh-CN" sz="32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1</a:t>
                </a:r>
                <a:endParaRPr lang="zh-CN" altLang="zh-CN" sz="3200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39966" name="Line 32"/>
            <p:cNvSpPr/>
            <p:nvPr/>
          </p:nvSpPr>
          <p:spPr>
            <a:xfrm>
              <a:off x="5209" y="90"/>
              <a:ext cx="159" cy="0"/>
            </a:xfrm>
            <a:prstGeom prst="line">
              <a:avLst/>
            </a:prstGeom>
            <a:ln w="25400" cap="sq" cmpd="sng">
              <a:solidFill>
                <a:schemeClr val="tx1"/>
              </a:solidFill>
              <a:prstDash val="solid"/>
              <a:round/>
              <a:headEnd type="none" w="med" len="med"/>
              <a:tailEnd type="stealth" w="lg" len="lg"/>
            </a:ln>
          </p:spPr>
        </p:sp>
        <p:sp>
          <p:nvSpPr>
            <p:cNvPr id="39967" name="Oval 33"/>
            <p:cNvSpPr>
              <a:spLocks noChangeAspect="1"/>
            </p:cNvSpPr>
            <p:nvPr/>
          </p:nvSpPr>
          <p:spPr>
            <a:xfrm>
              <a:off x="875" y="65"/>
              <a:ext cx="45" cy="45"/>
            </a:xfrm>
            <a:prstGeom prst="ellipse">
              <a:avLst/>
            </a:prstGeom>
            <a:solidFill>
              <a:srgbClr val="FF0000"/>
            </a:solidFill>
            <a:ln w="9525">
              <a:noFill/>
            </a:ln>
          </p:spPr>
          <p:txBody>
            <a:bodyPr wrap="none" anchor="ctr"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9968" name="Oval 34"/>
            <p:cNvSpPr>
              <a:spLocks noChangeAspect="1"/>
            </p:cNvSpPr>
            <p:nvPr/>
          </p:nvSpPr>
          <p:spPr>
            <a:xfrm>
              <a:off x="4912" y="57"/>
              <a:ext cx="45" cy="45"/>
            </a:xfrm>
            <a:prstGeom prst="ellipse">
              <a:avLst/>
            </a:prstGeom>
            <a:solidFill>
              <a:srgbClr val="FF0000"/>
            </a:solidFill>
            <a:ln w="9525">
              <a:noFill/>
            </a:ln>
          </p:spPr>
          <p:txBody>
            <a:bodyPr wrap="none" anchor="ctr"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13347" name="Line 35"/>
          <p:cNvSpPr/>
          <p:nvPr/>
        </p:nvSpPr>
        <p:spPr>
          <a:xfrm>
            <a:off x="1751013" y="3717925"/>
            <a:ext cx="0" cy="1008063"/>
          </a:xfrm>
          <a:prstGeom prst="line">
            <a:avLst/>
          </a:prstGeom>
          <a:ln w="12700" cap="sq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3348" name="Line 36"/>
          <p:cNvSpPr/>
          <p:nvPr/>
        </p:nvSpPr>
        <p:spPr>
          <a:xfrm>
            <a:off x="8170863" y="3686175"/>
            <a:ext cx="0" cy="1008063"/>
          </a:xfrm>
          <a:prstGeom prst="line">
            <a:avLst/>
          </a:prstGeom>
          <a:ln w="12700" cap="sq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3349" name="Line 37"/>
          <p:cNvSpPr/>
          <p:nvPr/>
        </p:nvSpPr>
        <p:spPr>
          <a:xfrm>
            <a:off x="4972050" y="3706813"/>
            <a:ext cx="0" cy="1008062"/>
          </a:xfrm>
          <a:prstGeom prst="line">
            <a:avLst/>
          </a:prstGeom>
          <a:ln w="12700" cap="sq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3350" name="Line 38"/>
          <p:cNvSpPr/>
          <p:nvPr/>
        </p:nvSpPr>
        <p:spPr>
          <a:xfrm>
            <a:off x="1778000" y="4270375"/>
            <a:ext cx="3203575" cy="0"/>
          </a:xfrm>
          <a:prstGeom prst="line">
            <a:avLst/>
          </a:prstGeom>
          <a:ln w="25400" cap="sq" cmpd="sng">
            <a:solidFill>
              <a:srgbClr val="FF0000"/>
            </a:solidFill>
            <a:prstDash val="solid"/>
            <a:round/>
            <a:headEnd type="none" w="med" len="med"/>
            <a:tailEnd type="stealth" w="med" len="lg"/>
          </a:ln>
        </p:spPr>
      </p:sp>
      <p:sp>
        <p:nvSpPr>
          <p:cNvPr id="13351" name="Line 39"/>
          <p:cNvSpPr/>
          <p:nvPr/>
        </p:nvSpPr>
        <p:spPr>
          <a:xfrm rot="10800000">
            <a:off x="4967288" y="4292600"/>
            <a:ext cx="3203575" cy="0"/>
          </a:xfrm>
          <a:prstGeom prst="line">
            <a:avLst/>
          </a:prstGeom>
          <a:ln w="25400" cap="sq" cmpd="sng">
            <a:solidFill>
              <a:srgbClr val="FF0000"/>
            </a:solidFill>
            <a:prstDash val="solid"/>
            <a:round/>
            <a:headEnd type="none" w="med" len="med"/>
            <a:tailEnd type="stealth" w="med" len="lg"/>
          </a:ln>
        </p:spPr>
      </p:sp>
      <p:sp>
        <p:nvSpPr>
          <p:cNvPr id="13352" name="Text Box 40"/>
          <p:cNvSpPr txBox="1"/>
          <p:nvPr/>
        </p:nvSpPr>
        <p:spPr>
          <a:xfrm>
            <a:off x="4572000" y="3213100"/>
            <a:ext cx="898525" cy="51752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800" b="1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原点</a:t>
            </a:r>
            <a:endParaRPr lang="zh-CN" altLang="en-US" sz="2800" b="1" dirty="0">
              <a:solidFill>
                <a:schemeClr val="tx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3353" name="Text Box 41"/>
          <p:cNvSpPr txBox="1"/>
          <p:nvPr/>
        </p:nvSpPr>
        <p:spPr>
          <a:xfrm>
            <a:off x="1973263" y="4265613"/>
            <a:ext cx="2811462" cy="51752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zh-CN" sz="2400" b="1" dirty="0">
                <a:solidFill>
                  <a:schemeClr val="accent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-</a:t>
            </a:r>
            <a:r>
              <a:rPr lang="zh-CN" altLang="zh-CN" sz="2400" b="1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zh-CN" altLang="en-US" sz="2400" b="1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到原点的距离是</a:t>
            </a:r>
            <a:r>
              <a:rPr lang="zh-CN" altLang="zh-CN" sz="2800" b="1" dirty="0">
                <a:solidFill>
                  <a:schemeClr val="accent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3</a:t>
            </a:r>
            <a:endParaRPr lang="zh-CN" altLang="zh-CN" sz="2800" b="1" dirty="0">
              <a:solidFill>
                <a:schemeClr val="accent2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3354" name="Text Box 42"/>
          <p:cNvSpPr txBox="1"/>
          <p:nvPr/>
        </p:nvSpPr>
        <p:spPr>
          <a:xfrm>
            <a:off x="5191125" y="4283075"/>
            <a:ext cx="2811463" cy="51752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zh-CN" sz="2400" b="1" dirty="0">
                <a:solidFill>
                  <a:schemeClr val="accent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+</a:t>
            </a:r>
            <a:r>
              <a:rPr lang="zh-CN" altLang="zh-CN" sz="2400" b="1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zh-CN" altLang="en-US" sz="2400" b="1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到原点的距离是</a:t>
            </a:r>
            <a:r>
              <a:rPr lang="zh-CN" altLang="zh-CN" sz="2800" b="1" dirty="0">
                <a:solidFill>
                  <a:schemeClr val="accent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3</a:t>
            </a:r>
            <a:endParaRPr lang="zh-CN" altLang="zh-CN" sz="2800" b="1" dirty="0">
              <a:solidFill>
                <a:schemeClr val="accent2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3355" name="Text Box 43"/>
          <p:cNvSpPr txBox="1"/>
          <p:nvPr/>
        </p:nvSpPr>
        <p:spPr>
          <a:xfrm>
            <a:off x="1222375" y="5046663"/>
            <a:ext cx="7061200" cy="57943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3200" b="1" u="sng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互为相反数的两个数的绝对值相等</a:t>
            </a:r>
            <a:r>
              <a:rPr lang="zh-CN" altLang="zh-CN" sz="3200" b="1" u="sng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  <a:endParaRPr lang="zh-CN" altLang="zh-CN" sz="3200" b="1" u="sng" dirty="0">
              <a:solidFill>
                <a:schemeClr val="tx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" fill="hold"/>
                                        <p:tgtEl>
                                          <p:spTgt spid="1334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33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33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3" dur="500"/>
                                        <p:tgtEl>
                                          <p:spTgt spid="133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33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133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33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33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000"/>
                            </p:stCondLst>
                            <p:childTnLst>
                              <p:par>
                                <p:cTn id="38" presetID="19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0" fill="hold"/>
                                        <p:tgtEl>
                                          <p:spTgt spid="133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0" fill="hold"/>
                                        <p:tgtEl>
                                          <p:spTgt spid="133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9000"/>
                            </p:stCondLst>
                            <p:childTnLst>
                              <p:par>
                                <p:cTn id="43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33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33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33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33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33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33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5" grpId="0"/>
      <p:bldP spid="13352" grpId="0"/>
      <p:bldP spid="13353" grpId="0"/>
      <p:bldP spid="13354" grpId="0"/>
      <p:bldP spid="13355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" name="Group 2"/>
          <p:cNvGrpSpPr/>
          <p:nvPr/>
        </p:nvGrpSpPr>
        <p:grpSpPr>
          <a:xfrm>
            <a:off x="3563938" y="3429000"/>
            <a:ext cx="2887662" cy="519113"/>
            <a:chOff x="0" y="0"/>
            <a:chExt cx="1819" cy="327"/>
          </a:xfrm>
        </p:grpSpPr>
        <p:sp>
          <p:nvSpPr>
            <p:cNvPr id="237571" name="Text Box 3"/>
            <p:cNvSpPr txBox="1"/>
            <p:nvPr/>
          </p:nvSpPr>
          <p:spPr>
            <a:xfrm>
              <a:off x="955" y="0"/>
              <a:ext cx="864" cy="32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  <a:buFont typeface="Arial" panose="020B0604020202020204" pitchFamily="34" charset="0"/>
              </a:pPr>
              <a:r>
                <a:rPr lang="zh-CN" altLang="zh-CN" sz="2800" b="1" noProof="1" dirty="0">
                  <a:solidFill>
                    <a:schemeClr val="accent5">
                      <a:lumMod val="50000"/>
                    </a:schemeClr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+mn-ea"/>
                </a:rPr>
                <a:t>|</a:t>
              </a:r>
              <a:r>
                <a:rPr lang="zh-CN" altLang="en-US" sz="2800" b="1" noProof="1" dirty="0">
                  <a:solidFill>
                    <a:schemeClr val="accent5">
                      <a:lumMod val="50000"/>
                    </a:schemeClr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+mn-ea"/>
                </a:rPr>
                <a:t>－</a:t>
              </a:r>
              <a:r>
                <a:rPr lang="zh-CN" altLang="zh-CN" sz="2800" b="1" noProof="1" dirty="0">
                  <a:solidFill>
                    <a:schemeClr val="accent5">
                      <a:lumMod val="50000"/>
                    </a:schemeClr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+mn-ea"/>
                </a:rPr>
                <a:t>4|=4</a:t>
              </a:r>
              <a:endParaRPr lang="zh-CN" altLang="zh-CN" sz="2800" b="1" noProof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237572" name="Text Box 4"/>
            <p:cNvSpPr txBox="1"/>
            <p:nvPr/>
          </p:nvSpPr>
          <p:spPr>
            <a:xfrm>
              <a:off x="0" y="0"/>
              <a:ext cx="810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  <a:buFont typeface="Arial" panose="020B0604020202020204" pitchFamily="34" charset="0"/>
              </a:pPr>
              <a:r>
                <a:rPr lang="zh-CN" altLang="zh-CN" sz="2800" b="1" noProof="1" dirty="0">
                  <a:solidFill>
                    <a:schemeClr val="accent5">
                      <a:lumMod val="50000"/>
                    </a:schemeClr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+mn-ea"/>
                </a:rPr>
                <a:t>|</a:t>
              </a:r>
              <a:r>
                <a:rPr lang="zh-CN" altLang="en-US" sz="2800" b="1" noProof="1" dirty="0">
                  <a:solidFill>
                    <a:schemeClr val="accent5">
                      <a:lumMod val="50000"/>
                    </a:schemeClr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+mn-ea"/>
                </a:rPr>
                <a:t>－</a:t>
              </a:r>
              <a:r>
                <a:rPr lang="zh-CN" altLang="zh-CN" sz="2800" b="1" noProof="1" dirty="0">
                  <a:solidFill>
                    <a:schemeClr val="accent5">
                      <a:lumMod val="50000"/>
                    </a:schemeClr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+mn-ea"/>
                </a:rPr>
                <a:t>2|=2</a:t>
              </a:r>
              <a:endParaRPr lang="zh-CN" altLang="zh-CN" sz="2800" b="1" noProof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sp>
        <p:nvSpPr>
          <p:cNvPr id="14341" name="Text Box 5"/>
          <p:cNvSpPr txBox="1"/>
          <p:nvPr/>
        </p:nvSpPr>
        <p:spPr>
          <a:xfrm>
            <a:off x="6784975" y="3429000"/>
            <a:ext cx="1287463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Font typeface="Arial" panose="020B0604020202020204" pitchFamily="34" charset="0"/>
            </a:pPr>
            <a:r>
              <a:rPr lang="zh-CN" altLang="zh-CN" sz="2800" b="1" noProof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t>|0|=0</a:t>
            </a:r>
            <a:endParaRPr lang="zh-CN" altLang="zh-CN" sz="2800" b="1" noProof="1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pSp>
        <p:nvGrpSpPr>
          <p:cNvPr id="3" name="Group 6"/>
          <p:cNvGrpSpPr/>
          <p:nvPr/>
        </p:nvGrpSpPr>
        <p:grpSpPr>
          <a:xfrm>
            <a:off x="1258888" y="3429000"/>
            <a:ext cx="2095500" cy="519113"/>
            <a:chOff x="0" y="0"/>
            <a:chExt cx="1320" cy="327"/>
          </a:xfrm>
        </p:grpSpPr>
        <p:sp>
          <p:nvSpPr>
            <p:cNvPr id="237575" name="Text Box 7"/>
            <p:cNvSpPr txBox="1"/>
            <p:nvPr/>
          </p:nvSpPr>
          <p:spPr>
            <a:xfrm>
              <a:off x="725" y="0"/>
              <a:ext cx="595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  <a:buFont typeface="Arial" panose="020B0604020202020204" pitchFamily="34" charset="0"/>
              </a:pPr>
              <a:r>
                <a:rPr lang="zh-CN" altLang="zh-CN" sz="2800" b="1" noProof="1" dirty="0">
                  <a:solidFill>
                    <a:schemeClr val="accent5">
                      <a:lumMod val="50000"/>
                    </a:schemeClr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+mn-ea"/>
                </a:rPr>
                <a:t>|2|=2</a:t>
              </a:r>
              <a:endParaRPr lang="zh-CN" altLang="zh-CN" sz="2800" b="1" noProof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237576" name="Text Box 8"/>
            <p:cNvSpPr txBox="1"/>
            <p:nvPr/>
          </p:nvSpPr>
          <p:spPr>
            <a:xfrm>
              <a:off x="0" y="0"/>
              <a:ext cx="702" cy="32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  <a:buFont typeface="Arial" panose="020B0604020202020204" pitchFamily="34" charset="0"/>
              </a:pPr>
              <a:r>
                <a:rPr lang="zh-CN" altLang="zh-CN" sz="2800" b="1" noProof="1" dirty="0">
                  <a:solidFill>
                    <a:schemeClr val="accent5">
                      <a:lumMod val="50000"/>
                    </a:schemeClr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+mn-ea"/>
                </a:rPr>
                <a:t>|4|=4</a:t>
              </a:r>
              <a:endParaRPr lang="zh-CN" altLang="zh-CN" sz="2800" b="1" noProof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sp>
        <p:nvSpPr>
          <p:cNvPr id="40968" name="Text Box 9"/>
          <p:cNvSpPr txBox="1"/>
          <p:nvPr/>
        </p:nvSpPr>
        <p:spPr>
          <a:xfrm>
            <a:off x="546100" y="693738"/>
            <a:ext cx="8097838" cy="210343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50000"/>
              </a:lnSpc>
            </a:pPr>
            <a:r>
              <a:rPr lang="zh-CN" altLang="zh-CN" sz="3200" b="1" dirty="0">
                <a:solidFill>
                  <a:srgbClr val="0000FF"/>
                </a:solidFill>
                <a:latin typeface="Arial" panose="020B0604020202020204" pitchFamily="34" charset="0"/>
                <a:ea typeface="隶书" panose="02010509060101010101" pitchFamily="1" charset="-122"/>
              </a:rPr>
              <a:t>      </a:t>
            </a:r>
            <a:r>
              <a:rPr lang="zh-CN" altLang="en-US" sz="2800" b="1" dirty="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观察数轴上的点所对应的数，它们的绝对值分别是多少？一个数的绝对值与它们本身又有什么关系呢？</a:t>
            </a:r>
            <a:endParaRPr lang="zh-CN" altLang="en-US" sz="2800" b="1" dirty="0">
              <a:solidFill>
                <a:schemeClr val="tx2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40969" name="Group 10"/>
          <p:cNvGrpSpPr/>
          <p:nvPr/>
        </p:nvGrpSpPr>
        <p:grpSpPr>
          <a:xfrm>
            <a:off x="2320925" y="2938463"/>
            <a:ext cx="4197350" cy="0"/>
            <a:chOff x="0" y="0"/>
            <a:chExt cx="2313" cy="0"/>
          </a:xfrm>
        </p:grpSpPr>
        <p:sp>
          <p:nvSpPr>
            <p:cNvPr id="40970" name="Line 11"/>
            <p:cNvSpPr/>
            <p:nvPr/>
          </p:nvSpPr>
          <p:spPr>
            <a:xfrm>
              <a:off x="0" y="0"/>
              <a:ext cx="1134" cy="0"/>
            </a:xfrm>
            <a:prstGeom prst="line">
              <a:avLst/>
            </a:prstGeom>
            <a:ln w="952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40971" name="Line 12"/>
            <p:cNvSpPr/>
            <p:nvPr/>
          </p:nvSpPr>
          <p:spPr>
            <a:xfrm>
              <a:off x="1179" y="0"/>
              <a:ext cx="1134" cy="0"/>
            </a:xfrm>
            <a:prstGeom prst="line">
              <a:avLst/>
            </a:prstGeom>
            <a:ln w="9525" cap="flat" cmpd="sng">
              <a:solidFill>
                <a:schemeClr val="folHlink"/>
              </a:solidFill>
              <a:prstDash val="solid"/>
              <a:round/>
              <a:headEnd type="none" w="med" len="med"/>
              <a:tailEnd type="none" w="med" len="med"/>
            </a:ln>
          </p:spPr>
        </p:sp>
      </p:grpSp>
      <p:sp>
        <p:nvSpPr>
          <p:cNvPr id="40972" name="Line 13"/>
          <p:cNvSpPr/>
          <p:nvPr/>
        </p:nvSpPr>
        <p:spPr>
          <a:xfrm>
            <a:off x="1547813" y="2924175"/>
            <a:ext cx="5761037" cy="0"/>
          </a:xfrm>
          <a:prstGeom prst="line">
            <a:avLst/>
          </a:prstGeom>
          <a:ln w="38100" cap="flat" cmpd="sng">
            <a:solidFill>
              <a:srgbClr val="000000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40973" name="Line 14"/>
          <p:cNvSpPr/>
          <p:nvPr/>
        </p:nvSpPr>
        <p:spPr>
          <a:xfrm flipV="1">
            <a:off x="4427538" y="2794000"/>
            <a:ext cx="0" cy="144463"/>
          </a:xfrm>
          <a:prstGeom prst="line">
            <a:avLst/>
          </a:prstGeom>
          <a:ln w="38100" cap="flat" cmpd="sng">
            <a:solidFill>
              <a:srgbClr val="FF33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40974" name="Line 15"/>
          <p:cNvSpPr/>
          <p:nvPr/>
        </p:nvSpPr>
        <p:spPr>
          <a:xfrm flipV="1">
            <a:off x="5168900" y="2781300"/>
            <a:ext cx="0" cy="144463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40975" name="Line 16"/>
          <p:cNvSpPr/>
          <p:nvPr/>
        </p:nvSpPr>
        <p:spPr>
          <a:xfrm flipV="1">
            <a:off x="5910263" y="2781300"/>
            <a:ext cx="0" cy="144463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40976" name="Line 17"/>
          <p:cNvSpPr/>
          <p:nvPr/>
        </p:nvSpPr>
        <p:spPr>
          <a:xfrm flipV="1">
            <a:off x="3687763" y="2781300"/>
            <a:ext cx="0" cy="144463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40977" name="Line 18"/>
          <p:cNvSpPr/>
          <p:nvPr/>
        </p:nvSpPr>
        <p:spPr>
          <a:xfrm flipV="1">
            <a:off x="2914650" y="2794000"/>
            <a:ext cx="0" cy="144463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40978" name="Text Box 19"/>
          <p:cNvSpPr txBox="1"/>
          <p:nvPr/>
        </p:nvSpPr>
        <p:spPr>
          <a:xfrm>
            <a:off x="4264025" y="2924175"/>
            <a:ext cx="412750" cy="3968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zh-CN" sz="2000" b="1" dirty="0">
                <a:latin typeface="Verdana" panose="020B0604030504040204" pitchFamily="34" charset="0"/>
                <a:ea typeface="宋体" panose="02010600030101010101" pitchFamily="2" charset="-122"/>
              </a:rPr>
              <a:t>0</a:t>
            </a:r>
            <a:endParaRPr lang="zh-CN" altLang="zh-CN" sz="2000" b="1" dirty="0">
              <a:latin typeface="Verdan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40979" name="Text Box 20"/>
          <p:cNvSpPr txBox="1"/>
          <p:nvPr/>
        </p:nvSpPr>
        <p:spPr>
          <a:xfrm>
            <a:off x="4922838" y="2938463"/>
            <a:ext cx="409575" cy="3968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zh-CN" sz="2000" b="1" dirty="0">
                <a:latin typeface="Verdana" panose="020B0604030504040204" pitchFamily="34" charset="0"/>
                <a:ea typeface="宋体" panose="02010600030101010101" pitchFamily="2" charset="-122"/>
              </a:rPr>
              <a:t>2</a:t>
            </a:r>
            <a:endParaRPr lang="zh-CN" altLang="zh-CN" sz="2000" b="1" dirty="0">
              <a:latin typeface="Verdan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40980" name="Text Box 21"/>
          <p:cNvSpPr txBox="1"/>
          <p:nvPr/>
        </p:nvSpPr>
        <p:spPr>
          <a:xfrm>
            <a:off x="5710238" y="2932113"/>
            <a:ext cx="574675" cy="3968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zh-CN" sz="2000" b="1" dirty="0">
                <a:latin typeface="Verdana" panose="020B0604030504040204" pitchFamily="34" charset="0"/>
                <a:ea typeface="宋体" panose="02010600030101010101" pitchFamily="2" charset="-122"/>
              </a:rPr>
              <a:t>4</a:t>
            </a:r>
            <a:endParaRPr lang="zh-CN" altLang="zh-CN" sz="2000" b="1" dirty="0">
              <a:latin typeface="Verdan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40981" name="Text Box 22"/>
          <p:cNvSpPr txBox="1"/>
          <p:nvPr/>
        </p:nvSpPr>
        <p:spPr>
          <a:xfrm>
            <a:off x="3276600" y="2924175"/>
            <a:ext cx="822325" cy="3968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000" b="1" dirty="0">
                <a:latin typeface="Verdana" panose="020B0604030504040204" pitchFamily="34" charset="0"/>
                <a:ea typeface="宋体" panose="02010600030101010101" pitchFamily="2" charset="-122"/>
              </a:rPr>
              <a:t>－</a:t>
            </a:r>
            <a:r>
              <a:rPr lang="zh-CN" altLang="zh-CN" sz="2000" b="1" dirty="0">
                <a:latin typeface="Verdana" panose="020B0604030504040204" pitchFamily="34" charset="0"/>
                <a:ea typeface="宋体" panose="02010600030101010101" pitchFamily="2" charset="-122"/>
              </a:rPr>
              <a:t>2</a:t>
            </a:r>
            <a:endParaRPr lang="zh-CN" altLang="zh-CN" sz="2000" b="1" dirty="0">
              <a:latin typeface="Verdan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40982" name="Text Box 23"/>
          <p:cNvSpPr txBox="1"/>
          <p:nvPr/>
        </p:nvSpPr>
        <p:spPr>
          <a:xfrm>
            <a:off x="2535238" y="2924175"/>
            <a:ext cx="804862" cy="3968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000" b="1" dirty="0">
                <a:latin typeface="Verdana" panose="020B0604030504040204" pitchFamily="34" charset="0"/>
                <a:ea typeface="宋体" panose="02010600030101010101" pitchFamily="2" charset="-122"/>
              </a:rPr>
              <a:t>－</a:t>
            </a:r>
            <a:r>
              <a:rPr lang="zh-CN" altLang="zh-CN" sz="2000" b="1" dirty="0">
                <a:latin typeface="Verdana" panose="020B0604030504040204" pitchFamily="34" charset="0"/>
                <a:ea typeface="宋体" panose="02010600030101010101" pitchFamily="2" charset="-122"/>
              </a:rPr>
              <a:t>4</a:t>
            </a:r>
            <a:endParaRPr lang="zh-CN" altLang="zh-CN" sz="2000" b="1" dirty="0">
              <a:latin typeface="Verdan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40983" name="Line 24"/>
          <p:cNvSpPr/>
          <p:nvPr/>
        </p:nvSpPr>
        <p:spPr>
          <a:xfrm>
            <a:off x="6569075" y="2781300"/>
            <a:ext cx="0" cy="144463"/>
          </a:xfrm>
          <a:prstGeom prst="line">
            <a:avLst/>
          </a:prstGeom>
          <a:ln w="38100" cap="flat" cmpd="sng">
            <a:solidFill>
              <a:srgbClr val="FF33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40984" name="Line 25"/>
          <p:cNvSpPr/>
          <p:nvPr/>
        </p:nvSpPr>
        <p:spPr>
          <a:xfrm flipV="1">
            <a:off x="2206625" y="2781300"/>
            <a:ext cx="0" cy="144463"/>
          </a:xfrm>
          <a:prstGeom prst="line">
            <a:avLst/>
          </a:prstGeom>
          <a:ln w="38100" cap="flat" cmpd="sng">
            <a:solidFill>
              <a:srgbClr val="FF33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40985" name="Text Box 26"/>
          <p:cNvSpPr txBox="1"/>
          <p:nvPr/>
        </p:nvSpPr>
        <p:spPr>
          <a:xfrm>
            <a:off x="6372225" y="2924175"/>
            <a:ext cx="412750" cy="3968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zh-CN" sz="2000" b="1" dirty="0">
                <a:latin typeface="Verdana" panose="020B0604030504040204" pitchFamily="34" charset="0"/>
                <a:ea typeface="宋体" panose="02010600030101010101" pitchFamily="2" charset="-122"/>
              </a:rPr>
              <a:t>6</a:t>
            </a:r>
            <a:endParaRPr lang="zh-CN" altLang="zh-CN" sz="2000" b="1" dirty="0">
              <a:latin typeface="Verdan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40986" name="Text Box 27"/>
          <p:cNvSpPr txBox="1"/>
          <p:nvPr/>
        </p:nvSpPr>
        <p:spPr>
          <a:xfrm>
            <a:off x="1763713" y="2925763"/>
            <a:ext cx="823912" cy="3968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000" b="1" dirty="0">
                <a:latin typeface="Verdana" panose="020B0604030504040204" pitchFamily="34" charset="0"/>
                <a:ea typeface="宋体" panose="02010600030101010101" pitchFamily="2" charset="-122"/>
              </a:rPr>
              <a:t>－</a:t>
            </a:r>
            <a:r>
              <a:rPr lang="zh-CN" altLang="zh-CN" sz="2000" b="1" dirty="0">
                <a:latin typeface="Verdana" panose="020B0604030504040204" pitchFamily="34" charset="0"/>
                <a:ea typeface="宋体" panose="02010600030101010101" pitchFamily="2" charset="-122"/>
              </a:rPr>
              <a:t>6</a:t>
            </a:r>
            <a:endParaRPr lang="zh-CN" altLang="zh-CN" sz="2000" b="1" dirty="0">
              <a:latin typeface="Verdan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40987" name="Line 28"/>
          <p:cNvSpPr/>
          <p:nvPr/>
        </p:nvSpPr>
        <p:spPr>
          <a:xfrm>
            <a:off x="4427538" y="2924175"/>
            <a:ext cx="205740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40988" name="Text Box 29"/>
          <p:cNvSpPr txBox="1"/>
          <p:nvPr/>
        </p:nvSpPr>
        <p:spPr>
          <a:xfrm>
            <a:off x="5724525" y="2349500"/>
            <a:ext cx="577850" cy="457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zh-CN" sz="2400" b="1" i="1" dirty="0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endParaRPr lang="zh-CN" altLang="zh-CN" sz="2400" b="1" i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0989" name="Text Box 30"/>
          <p:cNvSpPr txBox="1"/>
          <p:nvPr/>
        </p:nvSpPr>
        <p:spPr>
          <a:xfrm>
            <a:off x="5003800" y="2349500"/>
            <a:ext cx="411163" cy="457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zh-CN" sz="2400" b="1" i="1" dirty="0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endParaRPr lang="zh-CN" altLang="zh-CN" sz="2400" b="1" i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0990" name="Text Box 31"/>
          <p:cNvSpPr txBox="1"/>
          <p:nvPr/>
        </p:nvSpPr>
        <p:spPr>
          <a:xfrm>
            <a:off x="4211638" y="2349500"/>
            <a:ext cx="577850" cy="457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zh-CN" sz="2400" b="1" i="1" dirty="0"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  <a:endParaRPr lang="zh-CN" altLang="zh-CN" sz="2400" b="1" i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0991" name="Text Box 32"/>
          <p:cNvSpPr txBox="1"/>
          <p:nvPr/>
        </p:nvSpPr>
        <p:spPr>
          <a:xfrm>
            <a:off x="3492500" y="2349500"/>
            <a:ext cx="577850" cy="457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zh-CN" sz="2400" b="1" i="1" dirty="0">
                <a:latin typeface="Times New Roman" panose="02020603050405020304" pitchFamily="18" charset="0"/>
                <a:ea typeface="宋体" panose="02010600030101010101" pitchFamily="2" charset="-122"/>
              </a:rPr>
              <a:t>D</a:t>
            </a:r>
            <a:endParaRPr lang="zh-CN" altLang="zh-CN" sz="2400" b="1" i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0992" name="Text Box 33"/>
          <p:cNvSpPr txBox="1"/>
          <p:nvPr/>
        </p:nvSpPr>
        <p:spPr>
          <a:xfrm>
            <a:off x="2700338" y="2349500"/>
            <a:ext cx="493712" cy="457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zh-CN" sz="2400" b="1" i="1" dirty="0">
                <a:latin typeface="Times New Roman" panose="02020603050405020304" pitchFamily="18" charset="0"/>
                <a:ea typeface="宋体" panose="02010600030101010101" pitchFamily="2" charset="-122"/>
              </a:rPr>
              <a:t>E</a:t>
            </a:r>
            <a:endParaRPr lang="zh-CN" altLang="zh-CN" sz="2400" b="1" i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4371" name="Rectangle 35"/>
          <p:cNvSpPr/>
          <p:nvPr/>
        </p:nvSpPr>
        <p:spPr>
          <a:xfrm>
            <a:off x="2549525" y="4321175"/>
            <a:ext cx="5157788" cy="5778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3200" b="1" dirty="0">
                <a:solidFill>
                  <a:srgbClr val="254061"/>
                </a:solidFill>
                <a:latin typeface="楷体" panose="02010609060101010101" charset="-122"/>
                <a:ea typeface="楷体" panose="02010609060101010101" charset="-122"/>
              </a:rPr>
              <a:t>1.</a:t>
            </a:r>
            <a:r>
              <a:rPr lang="zh-CN" altLang="en-US" sz="3200" b="1" dirty="0">
                <a:solidFill>
                  <a:srgbClr val="254061"/>
                </a:solidFill>
                <a:latin typeface="楷体" panose="02010609060101010101" charset="-122"/>
                <a:ea typeface="楷体" panose="02010609060101010101" charset="-122"/>
              </a:rPr>
              <a:t>正数的绝对值是它本身</a:t>
            </a:r>
            <a:r>
              <a:rPr lang="en-US" altLang="zh-CN" sz="3200" b="1" dirty="0">
                <a:solidFill>
                  <a:srgbClr val="254061"/>
                </a:solidFill>
                <a:latin typeface="楷体" panose="02010609060101010101" charset="-122"/>
                <a:ea typeface="楷体" panose="02010609060101010101" charset="-122"/>
              </a:rPr>
              <a:t>;</a:t>
            </a:r>
            <a:r>
              <a:rPr lang="en-US" altLang="zh-CN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endParaRPr lang="en-US" altLang="zh-CN" sz="28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372" name="Text Box 36"/>
          <p:cNvSpPr txBox="1"/>
          <p:nvPr/>
        </p:nvSpPr>
        <p:spPr>
          <a:xfrm>
            <a:off x="2547938" y="4995863"/>
            <a:ext cx="5699125" cy="57943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3200" b="1" dirty="0">
                <a:solidFill>
                  <a:srgbClr val="254061"/>
                </a:solidFill>
                <a:latin typeface="楷体" panose="02010609060101010101" charset="-122"/>
                <a:ea typeface="楷体" panose="02010609060101010101" charset="-122"/>
              </a:rPr>
              <a:t>2.</a:t>
            </a:r>
            <a:r>
              <a:rPr lang="zh-CN" altLang="en-US" sz="3200" b="1" dirty="0">
                <a:solidFill>
                  <a:srgbClr val="254061"/>
                </a:solidFill>
                <a:latin typeface="楷体" panose="02010609060101010101" charset="-122"/>
                <a:ea typeface="楷体" panose="02010609060101010101" charset="-122"/>
              </a:rPr>
              <a:t>负数的绝对值是它的相反数</a:t>
            </a:r>
            <a:r>
              <a:rPr lang="en-US" altLang="zh-CN" sz="3200" b="1" dirty="0">
                <a:solidFill>
                  <a:srgbClr val="254061"/>
                </a:solidFill>
                <a:latin typeface="楷体" panose="02010609060101010101" charset="-122"/>
                <a:ea typeface="楷体" panose="02010609060101010101" charset="-122"/>
              </a:rPr>
              <a:t>;</a:t>
            </a:r>
            <a:endParaRPr lang="en-US" altLang="zh-CN" sz="3200" b="1" dirty="0">
              <a:solidFill>
                <a:srgbClr val="25406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4373" name="Text Box 37"/>
          <p:cNvSpPr txBox="1"/>
          <p:nvPr/>
        </p:nvSpPr>
        <p:spPr>
          <a:xfrm>
            <a:off x="2587625" y="5684838"/>
            <a:ext cx="3429000" cy="57943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3200" b="1" dirty="0">
                <a:solidFill>
                  <a:srgbClr val="254061"/>
                </a:solidFill>
                <a:latin typeface="楷体" panose="02010609060101010101" charset="-122"/>
                <a:ea typeface="楷体" panose="02010609060101010101" charset="-122"/>
              </a:rPr>
              <a:t>3.0</a:t>
            </a:r>
            <a:r>
              <a:rPr lang="zh-CN" altLang="en-US" sz="3200" b="1" dirty="0">
                <a:solidFill>
                  <a:srgbClr val="254061"/>
                </a:solidFill>
                <a:latin typeface="楷体" panose="02010609060101010101" charset="-122"/>
                <a:ea typeface="楷体" panose="02010609060101010101" charset="-122"/>
              </a:rPr>
              <a:t>的绝对值是</a:t>
            </a:r>
            <a:r>
              <a:rPr lang="en-US" altLang="zh-CN" sz="3200" b="1" dirty="0">
                <a:solidFill>
                  <a:srgbClr val="254061"/>
                </a:solidFill>
                <a:latin typeface="楷体" panose="02010609060101010101" charset="-122"/>
                <a:ea typeface="楷体" panose="02010609060101010101" charset="-122"/>
              </a:rPr>
              <a:t>0.</a:t>
            </a:r>
            <a:r>
              <a:rPr lang="en-US" altLang="zh-CN" sz="2800" b="1" dirty="0">
                <a:solidFill>
                  <a:srgbClr val="254061"/>
                </a:solidFill>
                <a:latin typeface="楷体" panose="02010609060101010101" charset="-122"/>
                <a:ea typeface="楷体" panose="02010609060101010101" charset="-122"/>
              </a:rPr>
              <a:t> </a:t>
            </a:r>
            <a:endParaRPr lang="en-US" altLang="zh-CN" sz="2800" b="1" dirty="0">
              <a:solidFill>
                <a:srgbClr val="25406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37606" name="AutoShape 38"/>
          <p:cNvSpPr/>
          <p:nvPr/>
        </p:nvSpPr>
        <p:spPr>
          <a:xfrm>
            <a:off x="179388" y="4470400"/>
            <a:ext cx="1584325" cy="820738"/>
          </a:xfrm>
          <a:prstGeom prst="cloudCallout">
            <a:avLst>
              <a:gd name="adj1" fmla="val 109953"/>
              <a:gd name="adj2" fmla="val 23692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p>
            <a:pPr lvl="0" algn="ctr" fontAlgn="base">
              <a:buFont typeface="Arial" panose="020B0604020202020204" pitchFamily="34" charset="0"/>
              <a:buNone/>
            </a:pPr>
            <a:r>
              <a:rPr lang="zh-CN" altLang="en-US" sz="2800" b="1" strike="noStrike" noProof="1" dirty="0">
                <a:solidFill>
                  <a:schemeClr val="accent2"/>
                </a:solidFill>
                <a:latin typeface="楷体" panose="02010609060101010101" charset="-122"/>
                <a:ea typeface="楷体" panose="02010609060101010101" charset="-122"/>
              </a:rPr>
              <a:t>性质</a:t>
            </a:r>
            <a:endParaRPr lang="zh-CN" altLang="en-US" sz="2800" b="1" strike="noStrike" noProof="1" dirty="0">
              <a:solidFill>
                <a:schemeClr val="accent2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43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43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43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43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43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43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376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376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3760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376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1" grpId="0"/>
      <p:bldP spid="14371" grpId="0"/>
      <p:bldP spid="14372" grpId="0"/>
      <p:bldP spid="14373" grpId="0"/>
      <p:bldP spid="237606" grpId="0" bldLvl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1985" name="Rectangle 2"/>
          <p:cNvSpPr/>
          <p:nvPr/>
        </p:nvSpPr>
        <p:spPr>
          <a:xfrm>
            <a:off x="385763" y="901700"/>
            <a:ext cx="8370887" cy="1476375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eaLnBrk="0" hangingPunct="0">
              <a:lnSpc>
                <a:spcPct val="150000"/>
              </a:lnSpc>
            </a:pPr>
            <a:r>
              <a:rPr lang="zh-CN" altLang="zh-CN" sz="3600" b="1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  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因为正数可用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＞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0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表示，负数可用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＜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0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表示，所以上述三条可表述成：</a:t>
            </a:r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　 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　　　 </a:t>
            </a:r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　　　　　　</a:t>
            </a:r>
            <a:endParaRPr lang="zh-CN" altLang="en-US"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aphicFrame>
        <p:nvGraphicFramePr>
          <p:cNvPr id="238595" name="Object 3"/>
          <p:cNvGraphicFramePr>
            <a:graphicFrameLocks noChangeAspect="1"/>
          </p:cNvGraphicFramePr>
          <p:nvPr/>
        </p:nvGraphicFramePr>
        <p:xfrm>
          <a:off x="2974975" y="5114925"/>
          <a:ext cx="2762250" cy="7413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1" name="" r:id="rId1" imgW="699135" imgH="254000" progId="Equation.3">
                  <p:embed/>
                </p:oleObj>
              </mc:Choice>
              <mc:Fallback>
                <p:oleObj name="" r:id="rId1" imgW="699135" imgH="254000" progId="Equation.3">
                  <p:embed/>
                  <p:pic>
                    <p:nvPicPr>
                      <p:cNvPr id="0" name="图片 3080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974975" y="5114925"/>
                        <a:ext cx="2762250" cy="741363"/>
                      </a:xfrm>
                      <a:prstGeom prst="rect">
                        <a:avLst/>
                      </a:prstGeom>
                      <a:noFill/>
                      <a:ln w="9525" cap="flat" cmpd="sng">
                        <a:solidFill>
                          <a:srgbClr val="FF0000"/>
                        </a:solidFill>
                        <a:prstDash val="solid"/>
                        <a:miter/>
                        <a:headEnd type="none" w="med" len="med"/>
                        <a:tailEnd type="none" w="med" len="med"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364" name="Rectangle 4"/>
          <p:cNvSpPr/>
          <p:nvPr/>
        </p:nvSpPr>
        <p:spPr>
          <a:xfrm>
            <a:off x="827088" y="4022725"/>
            <a:ext cx="7058025" cy="5175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/>
            <a:r>
              <a:rPr lang="zh-CN" altLang="zh-CN" sz="2800" b="1" dirty="0">
                <a:solidFill>
                  <a:schemeClr val="accent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(3)</a:t>
            </a:r>
            <a:r>
              <a:rPr lang="zh-CN" altLang="en-US" sz="2800" b="1" dirty="0">
                <a:solidFill>
                  <a:schemeClr val="accent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如果</a:t>
            </a:r>
            <a:r>
              <a:rPr lang="zh-CN" altLang="zh-CN" sz="2800" b="1" dirty="0">
                <a:solidFill>
                  <a:schemeClr val="accent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a</a:t>
            </a:r>
            <a:r>
              <a:rPr lang="zh-CN" altLang="en-US" sz="2800" b="1" dirty="0">
                <a:solidFill>
                  <a:schemeClr val="accent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＝</a:t>
            </a:r>
            <a:r>
              <a:rPr lang="zh-CN" altLang="zh-CN" sz="2800" b="1" dirty="0">
                <a:solidFill>
                  <a:schemeClr val="accent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0</a:t>
            </a:r>
            <a:r>
              <a:rPr lang="zh-CN" altLang="en-US" sz="2800" b="1" dirty="0">
                <a:solidFill>
                  <a:schemeClr val="accent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，那么</a:t>
            </a:r>
            <a:r>
              <a:rPr lang="zh-CN" altLang="zh-CN" sz="2800" b="1" dirty="0">
                <a:solidFill>
                  <a:schemeClr val="accent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|a|</a:t>
            </a:r>
            <a:r>
              <a:rPr lang="zh-CN" altLang="en-US" sz="2800" b="1" dirty="0">
                <a:solidFill>
                  <a:schemeClr val="accent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＝</a:t>
            </a:r>
            <a:r>
              <a:rPr lang="zh-CN" altLang="zh-CN" sz="2800" b="1" dirty="0">
                <a:solidFill>
                  <a:schemeClr val="accent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______</a:t>
            </a:r>
            <a:endParaRPr lang="zh-CN" altLang="zh-CN" sz="2800" b="1" dirty="0">
              <a:solidFill>
                <a:schemeClr val="accent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365" name="Rectangle 5"/>
          <p:cNvSpPr/>
          <p:nvPr/>
        </p:nvSpPr>
        <p:spPr>
          <a:xfrm>
            <a:off x="827088" y="3295650"/>
            <a:ext cx="6840537" cy="5175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/>
            <a:r>
              <a:rPr lang="zh-CN" altLang="zh-CN" sz="2800" b="1" dirty="0">
                <a:solidFill>
                  <a:schemeClr val="accent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(2)</a:t>
            </a:r>
            <a:r>
              <a:rPr lang="zh-CN" altLang="en-US" sz="2800" b="1" dirty="0">
                <a:solidFill>
                  <a:schemeClr val="accent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如果</a:t>
            </a:r>
            <a:r>
              <a:rPr lang="zh-CN" altLang="zh-CN" sz="2800" b="1" dirty="0">
                <a:solidFill>
                  <a:schemeClr val="accent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a</a:t>
            </a:r>
            <a:r>
              <a:rPr lang="zh-CN" altLang="en-US" sz="2800" b="1" dirty="0">
                <a:solidFill>
                  <a:schemeClr val="accent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＜</a:t>
            </a:r>
            <a:r>
              <a:rPr lang="zh-CN" altLang="zh-CN" sz="2800" b="1" dirty="0">
                <a:solidFill>
                  <a:schemeClr val="accent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0</a:t>
            </a:r>
            <a:r>
              <a:rPr lang="zh-CN" altLang="en-US" sz="2800" b="1" dirty="0">
                <a:solidFill>
                  <a:schemeClr val="accent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，那么</a:t>
            </a:r>
            <a:r>
              <a:rPr lang="zh-CN" altLang="zh-CN" sz="2800" b="1" dirty="0">
                <a:solidFill>
                  <a:schemeClr val="accent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|a|</a:t>
            </a:r>
            <a:r>
              <a:rPr lang="zh-CN" altLang="en-US" sz="2800" b="1" dirty="0">
                <a:solidFill>
                  <a:schemeClr val="accent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＝</a:t>
            </a:r>
            <a:r>
              <a:rPr lang="zh-CN" altLang="zh-CN" sz="2800" b="1" dirty="0">
                <a:solidFill>
                  <a:schemeClr val="accent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______</a:t>
            </a:r>
            <a:endParaRPr lang="zh-CN" altLang="zh-CN" sz="2800" b="1" dirty="0">
              <a:solidFill>
                <a:schemeClr val="accent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366" name="Rectangle 6"/>
          <p:cNvSpPr/>
          <p:nvPr/>
        </p:nvSpPr>
        <p:spPr>
          <a:xfrm>
            <a:off x="827088" y="2605088"/>
            <a:ext cx="7345362" cy="51911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/>
            <a:r>
              <a:rPr lang="zh-CN" altLang="zh-CN" sz="2800" b="1" dirty="0">
                <a:solidFill>
                  <a:schemeClr val="accent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(1)</a:t>
            </a:r>
            <a:r>
              <a:rPr lang="zh-CN" altLang="en-US" sz="2800" b="1" dirty="0">
                <a:solidFill>
                  <a:schemeClr val="accent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如果</a:t>
            </a:r>
            <a:r>
              <a:rPr lang="zh-CN" altLang="zh-CN" sz="2800" b="1" dirty="0">
                <a:solidFill>
                  <a:schemeClr val="accent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a</a:t>
            </a:r>
            <a:r>
              <a:rPr lang="zh-CN" altLang="en-US" sz="2800" b="1" dirty="0">
                <a:solidFill>
                  <a:schemeClr val="accent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＞</a:t>
            </a:r>
            <a:r>
              <a:rPr lang="zh-CN" altLang="zh-CN" sz="2800" b="1" dirty="0">
                <a:solidFill>
                  <a:schemeClr val="accent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0</a:t>
            </a:r>
            <a:r>
              <a:rPr lang="zh-CN" altLang="en-US" sz="2800" b="1" dirty="0">
                <a:solidFill>
                  <a:schemeClr val="accent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，那么</a:t>
            </a:r>
            <a:r>
              <a:rPr lang="zh-CN" altLang="zh-CN" sz="2800" b="1" dirty="0">
                <a:solidFill>
                  <a:schemeClr val="accent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|a|</a:t>
            </a:r>
            <a:r>
              <a:rPr lang="zh-CN" altLang="en-US" sz="2800" b="1" dirty="0">
                <a:solidFill>
                  <a:schemeClr val="accent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＝</a:t>
            </a:r>
            <a:r>
              <a:rPr lang="zh-CN" altLang="zh-CN" sz="2800" b="1" dirty="0">
                <a:solidFill>
                  <a:schemeClr val="accent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______</a:t>
            </a:r>
            <a:endParaRPr lang="zh-CN" altLang="zh-CN" sz="2800" b="1" dirty="0">
              <a:solidFill>
                <a:schemeClr val="accent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367" name="Rectangle 7"/>
          <p:cNvSpPr/>
          <p:nvPr/>
        </p:nvSpPr>
        <p:spPr>
          <a:xfrm>
            <a:off x="5041900" y="2452688"/>
            <a:ext cx="381000" cy="51752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/>
            <a:r>
              <a:rPr lang="zh-CN" altLang="zh-CN" sz="2800" b="1" dirty="0">
                <a:solidFill>
                  <a:schemeClr val="accent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a</a:t>
            </a:r>
            <a:endParaRPr lang="zh-CN" altLang="zh-CN" sz="2800" b="1" dirty="0">
              <a:solidFill>
                <a:schemeClr val="accent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368" name="Rectangle 8"/>
          <p:cNvSpPr/>
          <p:nvPr/>
        </p:nvSpPr>
        <p:spPr>
          <a:xfrm>
            <a:off x="4954588" y="3122613"/>
            <a:ext cx="1727200" cy="51911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/>
            <a:r>
              <a:rPr lang="en-US" altLang="zh-CN" sz="2800" b="1" dirty="0">
                <a:solidFill>
                  <a:schemeClr val="accent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-</a:t>
            </a:r>
            <a:r>
              <a:rPr lang="zh-CN" altLang="zh-CN" sz="2800" b="1" dirty="0">
                <a:solidFill>
                  <a:schemeClr val="accent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a</a:t>
            </a:r>
            <a:endParaRPr lang="zh-CN" altLang="zh-CN" sz="2800" b="1" dirty="0">
              <a:solidFill>
                <a:schemeClr val="accent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369" name="Text Box 9"/>
          <p:cNvSpPr txBox="1"/>
          <p:nvPr/>
        </p:nvSpPr>
        <p:spPr>
          <a:xfrm>
            <a:off x="5041900" y="3813175"/>
            <a:ext cx="1008063" cy="5191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spcBef>
                <a:spcPct val="50000"/>
              </a:spcBef>
            </a:pPr>
            <a:r>
              <a:rPr lang="zh-CN" altLang="zh-CN" sz="2800" b="1" dirty="0">
                <a:solidFill>
                  <a:schemeClr val="accent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0</a:t>
            </a:r>
            <a:endParaRPr lang="zh-CN" altLang="zh-CN" sz="2800" b="1" dirty="0">
              <a:solidFill>
                <a:schemeClr val="accent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5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53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53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5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385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4" grpId="0"/>
      <p:bldP spid="15365" grpId="0"/>
      <p:bldP spid="15366" grpId="0"/>
      <p:bldP spid="15367" grpId="0"/>
      <p:bldP spid="15368" grpId="0"/>
      <p:bldP spid="15369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43009" name="Object 2"/>
          <p:cNvGraphicFramePr>
            <a:graphicFrameLocks noChangeAspect="1"/>
          </p:cNvGraphicFramePr>
          <p:nvPr>
            <p:ph/>
          </p:nvPr>
        </p:nvGraphicFramePr>
        <p:xfrm>
          <a:off x="0" y="3549650"/>
          <a:ext cx="114300" cy="215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2" name="" r:id="rId1" imgW="914400" imgH="215900" progId="Equation.3">
                  <p:embed/>
                </p:oleObj>
              </mc:Choice>
              <mc:Fallback>
                <p:oleObj name="" r:id="rId1" imgW="914400" imgH="215900" progId="Equation.3">
                  <p:embed/>
                  <p:pic>
                    <p:nvPicPr>
                      <p:cNvPr id="0" name="图片 3081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0" y="3549650"/>
                        <a:ext cx="114300" cy="2159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43010" name="Picture 4" descr="16200542105625">
            <a:hlinkClick r:id="" action="ppaction://noaction">
              <a:snd r:embed="rId3" name="applause.wav"/>
            </a:hlinkClick>
          </p:cNvPr>
          <p:cNvPicPr>
            <a:picLocks noChangeAspect="1"/>
          </p:cNvPicPr>
          <p:nvPr>
            <p:ph/>
          </p:nvPr>
        </p:nvPicPr>
        <p:blipFill>
          <a:blip r:embed="rId4"/>
          <a:stretch>
            <a:fillRect/>
          </a:stretch>
        </p:blipFill>
        <p:spPr>
          <a:xfrm>
            <a:off x="7148513" y="895350"/>
            <a:ext cx="1908175" cy="1935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389" name="Text Box 5"/>
          <p:cNvSpPr txBox="1"/>
          <p:nvPr/>
        </p:nvSpPr>
        <p:spPr>
          <a:xfrm>
            <a:off x="252413" y="981075"/>
            <a:ext cx="8137525" cy="4359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marL="714375" indent="-714375">
              <a:spcBef>
                <a:spcPct val="50000"/>
              </a:spcBef>
            </a:pP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(1)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绝对值是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3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的整数有几个？各是什么？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714375" indent="-714375">
              <a:spcBef>
                <a:spcPct val="50000"/>
              </a:spcBef>
            </a:pP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714375" indent="-714375">
              <a:spcBef>
                <a:spcPct val="50000"/>
              </a:spcBef>
            </a:pP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714375" indent="-714375">
              <a:spcBef>
                <a:spcPct val="50000"/>
              </a:spcBef>
            </a:pP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(2)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绝对值是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0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的数有几个？它是什么？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714375" indent="-714375">
              <a:spcBef>
                <a:spcPct val="50000"/>
              </a:spcBef>
            </a:pP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714375" indent="-714375">
              <a:lnSpc>
                <a:spcPct val="150000"/>
              </a:lnSpc>
            </a:pP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(3)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是否存在绝对值是－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的数？若存在，请说出来？ 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6391" name="Text Box 7"/>
          <p:cNvSpPr txBox="1"/>
          <p:nvPr/>
        </p:nvSpPr>
        <p:spPr>
          <a:xfrm>
            <a:off x="787400" y="1774825"/>
            <a:ext cx="5999163" cy="8223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eaLnBrk="0" hangingPunct="0"/>
            <a:r>
              <a:rPr lang="zh-CN" altLang="en-US" sz="2400" b="1" dirty="0">
                <a:solidFill>
                  <a:schemeClr val="accent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绝对值小于</a:t>
            </a:r>
            <a:r>
              <a:rPr lang="zh-CN" altLang="zh-CN" sz="2400" b="1" dirty="0">
                <a:solidFill>
                  <a:schemeClr val="accent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3</a:t>
            </a:r>
            <a:r>
              <a:rPr lang="zh-CN" altLang="en-US" sz="2400" b="1" dirty="0">
                <a:solidFill>
                  <a:schemeClr val="accent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的整数一共有</a:t>
            </a:r>
            <a:r>
              <a:rPr lang="zh-CN" altLang="zh-CN" sz="2400" b="1" dirty="0">
                <a:solidFill>
                  <a:schemeClr val="accent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5</a:t>
            </a:r>
            <a:r>
              <a:rPr lang="zh-CN" altLang="en-US" sz="2400" b="1" dirty="0">
                <a:solidFill>
                  <a:schemeClr val="accent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个，它们分别是－</a:t>
            </a:r>
            <a:r>
              <a:rPr lang="zh-CN" altLang="zh-CN" sz="2400" b="1" dirty="0">
                <a:solidFill>
                  <a:schemeClr val="accent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2</a:t>
            </a:r>
            <a:r>
              <a:rPr lang="zh-CN" altLang="en-US" sz="2400" b="1" dirty="0">
                <a:solidFill>
                  <a:schemeClr val="accent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，－</a:t>
            </a:r>
            <a:r>
              <a:rPr lang="zh-CN" altLang="zh-CN" sz="2400" b="1" dirty="0">
                <a:solidFill>
                  <a:schemeClr val="accent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1</a:t>
            </a:r>
            <a:r>
              <a:rPr lang="zh-CN" altLang="en-US" sz="2400" b="1" dirty="0">
                <a:solidFill>
                  <a:schemeClr val="accent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，</a:t>
            </a:r>
            <a:r>
              <a:rPr lang="zh-CN" altLang="zh-CN" sz="2400" b="1" dirty="0">
                <a:solidFill>
                  <a:schemeClr val="accent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0</a:t>
            </a:r>
            <a:r>
              <a:rPr lang="zh-CN" altLang="en-US" sz="2400" b="1" dirty="0">
                <a:solidFill>
                  <a:schemeClr val="accent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，</a:t>
            </a:r>
            <a:r>
              <a:rPr lang="zh-CN" altLang="zh-CN" sz="2400" b="1" dirty="0">
                <a:solidFill>
                  <a:schemeClr val="accent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1</a:t>
            </a:r>
            <a:r>
              <a:rPr lang="zh-CN" altLang="en-US" sz="2400" b="1" dirty="0">
                <a:solidFill>
                  <a:schemeClr val="accent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，</a:t>
            </a:r>
            <a:r>
              <a:rPr lang="zh-CN" altLang="zh-CN" sz="2400" b="1" dirty="0">
                <a:solidFill>
                  <a:schemeClr val="accent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2</a:t>
            </a:r>
            <a:r>
              <a:rPr lang="zh-CN" altLang="en-US" sz="2400" b="1" dirty="0">
                <a:solidFill>
                  <a:schemeClr val="accent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  <a:endParaRPr lang="zh-CN" altLang="en-US" sz="2400" b="1" dirty="0">
              <a:solidFill>
                <a:schemeClr val="accent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392" name="Text Box 8"/>
          <p:cNvSpPr txBox="1"/>
          <p:nvPr/>
        </p:nvSpPr>
        <p:spPr>
          <a:xfrm>
            <a:off x="915988" y="3549650"/>
            <a:ext cx="4500562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400" b="1" dirty="0">
                <a:solidFill>
                  <a:schemeClr val="accent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绝对值是0的数有一个，就是0。</a:t>
            </a:r>
            <a:endParaRPr lang="zh-CN" altLang="en-US" sz="32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2" name="Group 9"/>
          <p:cNvGrpSpPr/>
          <p:nvPr/>
        </p:nvGrpSpPr>
        <p:grpSpPr>
          <a:xfrm>
            <a:off x="601663" y="5540375"/>
            <a:ext cx="5292725" cy="517525"/>
            <a:chOff x="0" y="0"/>
            <a:chExt cx="8335" cy="817"/>
          </a:xfrm>
        </p:grpSpPr>
        <p:grpSp>
          <p:nvGrpSpPr>
            <p:cNvPr id="43015" name="Group 10"/>
            <p:cNvGrpSpPr/>
            <p:nvPr/>
          </p:nvGrpSpPr>
          <p:grpSpPr>
            <a:xfrm>
              <a:off x="0" y="0"/>
              <a:ext cx="8335" cy="817"/>
              <a:chOff x="0" y="0"/>
              <a:chExt cx="8335" cy="817"/>
            </a:xfrm>
          </p:grpSpPr>
          <p:sp>
            <p:nvSpPr>
              <p:cNvPr id="43016" name="Text Box 11"/>
              <p:cNvSpPr txBox="1"/>
              <p:nvPr/>
            </p:nvSpPr>
            <p:spPr>
              <a:xfrm>
                <a:off x="0" y="0"/>
                <a:ext cx="8335" cy="721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>
                <a:spAutoFit/>
              </a:bodyPr>
              <a:p>
                <a:r>
                  <a:rPr lang="zh-CN" altLang="en-US" sz="2400" b="1" dirty="0">
                    <a:solidFill>
                      <a:schemeClr val="accent1"/>
                    </a:solidFill>
                    <a:latin typeface="Arial" panose="020B0604020202020204" pitchFamily="34" charset="0"/>
                    <a:ea typeface="宋体" panose="02010600030101010101" pitchFamily="2" charset="-122"/>
                  </a:rPr>
                  <a:t>没有绝对值是－2的数。因为</a:t>
                </a:r>
                <a:r>
                  <a:rPr lang="zh-CN" altLang="en-US" sz="2400" b="1" dirty="0">
                    <a:solidFill>
                      <a:schemeClr val="accent1"/>
                    </a:solidFill>
                    <a:latin typeface="Arial" panose="020B0604020202020204" pitchFamily="34" charset="0"/>
                    <a:ea typeface="宋体" panose="02010600030101010101" pitchFamily="2" charset="-122"/>
                    <a:sym typeface="宋体" panose="02010600030101010101" pitchFamily="2" charset="-122"/>
                  </a:rPr>
                  <a:t>            0 </a:t>
                </a:r>
                <a:endParaRPr lang="zh-CN" altLang="en-US" sz="2400" b="1" dirty="0">
                  <a:solidFill>
                    <a:schemeClr val="accent1"/>
                  </a:solidFill>
                  <a:latin typeface="Arial" panose="020B0604020202020204" pitchFamily="34" charset="0"/>
                  <a:ea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43017" name="Text Box 12"/>
              <p:cNvSpPr txBox="1"/>
              <p:nvPr/>
            </p:nvSpPr>
            <p:spPr>
              <a:xfrm>
                <a:off x="6413" y="0"/>
                <a:ext cx="599" cy="81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>
                <a:spAutoFit/>
              </a:bodyPr>
              <a:p>
                <a:r>
                  <a:rPr lang="zh-CN" altLang="zh-CN" sz="2800" b="1" dirty="0">
                    <a:solidFill>
                      <a:schemeClr val="accent1"/>
                    </a:solidFill>
                    <a:latin typeface="Arial" panose="020B0604020202020204" pitchFamily="34" charset="0"/>
                    <a:ea typeface="宋体" panose="02010600030101010101" pitchFamily="2" charset="-122"/>
                  </a:rPr>
                  <a:t>a</a:t>
                </a:r>
                <a:endParaRPr lang="zh-CN" altLang="zh-CN" sz="2800" b="1" dirty="0">
                  <a:solidFill>
                    <a:schemeClr val="accent1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43018" name="Text Box 13"/>
              <p:cNvSpPr txBox="1"/>
              <p:nvPr/>
            </p:nvSpPr>
            <p:spPr>
              <a:xfrm>
                <a:off x="7181" y="49"/>
                <a:ext cx="688" cy="62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>
                <a:spAutoFit/>
              </a:bodyPr>
              <a:p>
                <a:r>
                  <a:rPr lang="zh-CN" altLang="zh-CN" sz="2000" b="1" dirty="0">
                    <a:solidFill>
                      <a:schemeClr val="accent1"/>
                    </a:solidFill>
                    <a:latin typeface="Arial" panose="020B0604020202020204" pitchFamily="34" charset="0"/>
                    <a:ea typeface="宋体" panose="02010600030101010101" pitchFamily="2" charset="-122"/>
                  </a:rPr>
                  <a:t>≥</a:t>
                </a:r>
                <a:endParaRPr lang="zh-CN" altLang="zh-CN" sz="2000" b="1" dirty="0">
                  <a:solidFill>
                    <a:schemeClr val="accent1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43019" name="Group 14"/>
            <p:cNvGrpSpPr/>
            <p:nvPr/>
          </p:nvGrpSpPr>
          <p:grpSpPr>
            <a:xfrm>
              <a:off x="6105" y="0"/>
              <a:ext cx="1296" cy="576"/>
              <a:chOff x="-812" y="0"/>
              <a:chExt cx="1296" cy="576"/>
            </a:xfrm>
          </p:grpSpPr>
          <p:sp>
            <p:nvSpPr>
              <p:cNvPr id="43020" name="Text Box 15"/>
              <p:cNvSpPr txBox="1"/>
              <p:nvPr/>
            </p:nvSpPr>
            <p:spPr>
              <a:xfrm>
                <a:off x="-812" y="0"/>
                <a:ext cx="648" cy="576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>
                <a:spAutoFit/>
              </a:bodyPr>
              <a:p>
                <a:r>
                  <a:rPr lang="en-US" altLang="zh-CN" sz="2800" b="1" dirty="0">
                    <a:solidFill>
                      <a:schemeClr val="accent1"/>
                    </a:solidFill>
                    <a:latin typeface="Arial" panose="020B0604020202020204" pitchFamily="34" charset="0"/>
                    <a:ea typeface="宋体" panose="02010600030101010101" pitchFamily="2" charset="-122"/>
                    <a:sym typeface="宋体" panose="02010600030101010101" pitchFamily="2" charset="-122"/>
                  </a:rPr>
                  <a:t>∣</a:t>
                </a:r>
                <a:endParaRPr lang="en-US" altLang="zh-CN" sz="2800" b="1" dirty="0">
                  <a:solidFill>
                    <a:schemeClr val="accent1"/>
                  </a:solidFill>
                  <a:latin typeface="Arial" panose="020B0604020202020204" pitchFamily="34" charset="0"/>
                  <a:ea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43021" name="Text Box 16"/>
              <p:cNvSpPr txBox="1"/>
              <p:nvPr/>
            </p:nvSpPr>
            <p:spPr>
              <a:xfrm>
                <a:off x="-164" y="0"/>
                <a:ext cx="648" cy="576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>
                <a:spAutoFit/>
              </a:bodyPr>
              <a:p>
                <a:r>
                  <a:rPr lang="en-US" altLang="zh-CN" sz="2800" b="1" dirty="0">
                    <a:solidFill>
                      <a:schemeClr val="accent1"/>
                    </a:solidFill>
                    <a:latin typeface="Arial" panose="020B0604020202020204" pitchFamily="34" charset="0"/>
                    <a:ea typeface="宋体" panose="02010600030101010101" pitchFamily="2" charset="-122"/>
                    <a:sym typeface="宋体" panose="02010600030101010101" pitchFamily="2" charset="-122"/>
                  </a:rPr>
                  <a:t>∣</a:t>
                </a:r>
                <a:endParaRPr lang="en-US" altLang="zh-CN" sz="2800" b="1" dirty="0">
                  <a:solidFill>
                    <a:schemeClr val="accent1"/>
                  </a:solidFill>
                  <a:latin typeface="Arial" panose="020B0604020202020204" pitchFamily="34" charset="0"/>
                  <a:ea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</p:grp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6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6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163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9" grpId="0"/>
      <p:bldP spid="16391" grpId="0" bldLvl="0"/>
      <p:bldP spid="16392" grpId="0" bldLvl="0"/>
      <p:bldP spid="16392" grpId="1" bldLvl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4033" name="Text Box 2"/>
          <p:cNvSpPr txBox="1"/>
          <p:nvPr/>
        </p:nvSpPr>
        <p:spPr>
          <a:xfrm>
            <a:off x="1331913" y="836613"/>
            <a:ext cx="5903912" cy="36671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endParaRPr lang="zh-CN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40643" name="AutoShape 3"/>
          <p:cNvSpPr/>
          <p:nvPr/>
        </p:nvSpPr>
        <p:spPr>
          <a:xfrm>
            <a:off x="396875" y="1130300"/>
            <a:ext cx="3773488" cy="1225550"/>
          </a:xfrm>
          <a:prstGeom prst="cloudCallout">
            <a:avLst>
              <a:gd name="adj1" fmla="val 109148"/>
              <a:gd name="adj2" fmla="val 30301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p>
            <a:pPr lvl="0" algn="ctr" fontAlgn="base">
              <a:buFont typeface="Arial" panose="020B0604020202020204" pitchFamily="34" charset="0"/>
              <a:buNone/>
            </a:pPr>
            <a:r>
              <a:rPr lang="zh-CN" altLang="en-US" sz="4400" b="1" strike="noStrike" noProof="1" dirty="0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做一做</a:t>
            </a:r>
            <a:endParaRPr lang="zh-CN" altLang="en-US" sz="4400" b="1" strike="noStrike" noProof="1" dirty="0">
              <a:solidFill>
                <a:schemeClr val="tx1"/>
              </a:solidFill>
              <a:latin typeface="Times New Roman" panose="02020603050405020304" pitchFamily="18" charset="0"/>
              <a:ea typeface="华文新魏" panose="02010800040101010101" pitchFamily="2" charset="-122"/>
            </a:endParaRPr>
          </a:p>
        </p:txBody>
      </p:sp>
      <p:sp>
        <p:nvSpPr>
          <p:cNvPr id="17412" name="Text Box 4"/>
          <p:cNvSpPr txBox="1"/>
          <p:nvPr/>
        </p:nvSpPr>
        <p:spPr>
          <a:xfrm>
            <a:off x="396875" y="2597150"/>
            <a:ext cx="8459788" cy="23463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spcBef>
                <a:spcPct val="50000"/>
              </a:spcBef>
            </a:pPr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(1)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在数轴上表示下列各数，并比较它们的大小</a:t>
            </a:r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. </a:t>
            </a:r>
            <a:r>
              <a:rPr lang="zh-CN" alt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                                                 </a:t>
            </a:r>
            <a:br>
              <a:rPr lang="zh-CN" alt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</a:br>
            <a:r>
              <a:rPr lang="zh-CN" alt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      -1.5 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， </a:t>
            </a:r>
            <a:r>
              <a:rPr lang="zh-CN" alt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-3 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， </a:t>
            </a:r>
            <a:r>
              <a:rPr lang="zh-CN" alt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-1 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， </a:t>
            </a:r>
            <a:r>
              <a:rPr lang="zh-CN" alt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-5 ;</a:t>
            </a:r>
            <a:endParaRPr lang="zh-CN" altLang="zh-CN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(2)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求出（</a:t>
            </a:r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）中各数的绝对值，并比较绝对值的大小</a:t>
            </a:r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endParaRPr lang="zh-CN" altLang="zh-CN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(3)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完成</a:t>
            </a:r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(1)(2)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你发现了什么？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Text Box 5"/>
          <p:cNvSpPr txBox="1"/>
          <p:nvPr/>
        </p:nvSpPr>
        <p:spPr>
          <a:xfrm>
            <a:off x="896938" y="1276350"/>
            <a:ext cx="5111750" cy="641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latin typeface="Arial" panose="020B0604020202020204" pitchFamily="34" charset="0"/>
                <a:ea typeface="楷体_GB2312" pitchFamily="49" charset="-122"/>
              </a:rPr>
              <a:t>我们学过的数：</a:t>
            </a:r>
            <a:endParaRPr lang="zh-CN" altLang="en-US" sz="3600" b="1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13318" name="Text Box 6"/>
          <p:cNvSpPr txBox="1"/>
          <p:nvPr/>
        </p:nvSpPr>
        <p:spPr>
          <a:xfrm>
            <a:off x="1692275" y="2162175"/>
            <a:ext cx="6121400" cy="5794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chemeClr val="tx2"/>
                </a:solidFill>
                <a:latin typeface="Arial" panose="020B0604020202020204" pitchFamily="34" charset="0"/>
                <a:ea typeface="楷体_GB2312" pitchFamily="49" charset="-122"/>
              </a:rPr>
              <a:t>正整数</a:t>
            </a:r>
            <a:r>
              <a:rPr lang="zh-CN" altLang="en-US" sz="2800" b="1" dirty="0">
                <a:latin typeface="Times New Roman" panose="02020603050405020304" pitchFamily="18" charset="0"/>
                <a:ea typeface="楷体_GB2312" pitchFamily="49" charset="-122"/>
              </a:rPr>
              <a:t>，如：</a:t>
            </a:r>
            <a:r>
              <a:rPr lang="en-US" altLang="zh-CN" sz="2800" b="1">
                <a:latin typeface="Times New Roman" panose="02020603050405020304" pitchFamily="18" charset="0"/>
                <a:ea typeface="楷体_GB2312" pitchFamily="49" charset="-122"/>
              </a:rPr>
              <a:t>1</a:t>
            </a:r>
            <a:r>
              <a:rPr lang="zh-CN" altLang="en-US" sz="2800" b="1" dirty="0">
                <a:latin typeface="Times New Roman" panose="02020603050405020304" pitchFamily="18" charset="0"/>
                <a:ea typeface="楷体_GB2312" pitchFamily="49" charset="-122"/>
              </a:rPr>
              <a:t>、</a:t>
            </a:r>
            <a:r>
              <a:rPr lang="en-US" altLang="zh-CN" sz="2800" b="1">
                <a:latin typeface="Times New Roman" panose="02020603050405020304" pitchFamily="18" charset="0"/>
                <a:ea typeface="楷体_GB2312" pitchFamily="49" charset="-122"/>
              </a:rPr>
              <a:t>2</a:t>
            </a:r>
            <a:r>
              <a:rPr lang="zh-CN" altLang="en-US" sz="2800" b="1" dirty="0">
                <a:latin typeface="Times New Roman" panose="02020603050405020304" pitchFamily="18" charset="0"/>
                <a:ea typeface="楷体_GB2312" pitchFamily="49" charset="-122"/>
              </a:rPr>
              <a:t>、</a:t>
            </a:r>
            <a:r>
              <a:rPr lang="en-US" altLang="zh-CN" sz="2800" b="1">
                <a:latin typeface="Times New Roman" panose="02020603050405020304" pitchFamily="18" charset="0"/>
                <a:ea typeface="楷体_GB2312" pitchFamily="49" charset="-122"/>
              </a:rPr>
              <a:t>3……</a:t>
            </a:r>
            <a:endParaRPr lang="en-US" altLang="zh-CN" sz="2800" b="1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3319" name="Text Box 7"/>
          <p:cNvSpPr txBox="1"/>
          <p:nvPr/>
        </p:nvSpPr>
        <p:spPr>
          <a:xfrm>
            <a:off x="1798638" y="2824163"/>
            <a:ext cx="2735262" cy="57943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chemeClr val="tx2"/>
                </a:solidFill>
                <a:latin typeface="Arial" panose="020B0604020202020204" pitchFamily="34" charset="0"/>
                <a:ea typeface="楷体_GB2312" pitchFamily="49" charset="-122"/>
              </a:rPr>
              <a:t>零</a:t>
            </a:r>
            <a:r>
              <a:rPr lang="zh-CN" altLang="en-US" sz="2800" b="1" dirty="0">
                <a:latin typeface="Times New Roman" panose="02020603050405020304" pitchFamily="18" charset="0"/>
                <a:ea typeface="楷体_GB2312" pitchFamily="49" charset="-122"/>
              </a:rPr>
              <a:t>，</a:t>
            </a:r>
            <a:r>
              <a:rPr lang="en-US" altLang="zh-CN" sz="2800" b="1">
                <a:latin typeface="Times New Roman" panose="02020603050405020304" pitchFamily="18" charset="0"/>
                <a:ea typeface="楷体_GB2312" pitchFamily="49" charset="-122"/>
              </a:rPr>
              <a:t>0</a:t>
            </a:r>
            <a:endParaRPr lang="en-US" altLang="zh-CN" sz="2800" b="1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3320" name="Text Box 8"/>
          <p:cNvSpPr txBox="1"/>
          <p:nvPr/>
        </p:nvSpPr>
        <p:spPr>
          <a:xfrm>
            <a:off x="1692275" y="3484563"/>
            <a:ext cx="7127875" cy="57943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chemeClr val="tx2"/>
                </a:solidFill>
                <a:latin typeface="Arial" panose="020B0604020202020204" pitchFamily="34" charset="0"/>
                <a:ea typeface="楷体_GB2312" pitchFamily="49" charset="-122"/>
              </a:rPr>
              <a:t>负整数</a:t>
            </a:r>
            <a:r>
              <a:rPr lang="zh-CN" altLang="en-US" sz="2800" b="1" dirty="0">
                <a:latin typeface="Arial" panose="020B0604020202020204" pitchFamily="34" charset="0"/>
                <a:ea typeface="楷体_GB2312" pitchFamily="49" charset="-122"/>
              </a:rPr>
              <a:t>，如：</a:t>
            </a:r>
            <a:r>
              <a:rPr lang="en-US" altLang="zh-CN" sz="2800" b="1">
                <a:latin typeface="Times New Roman" panose="02020603050405020304" pitchFamily="18" charset="0"/>
                <a:ea typeface="楷体_GB2312" pitchFamily="49" charset="-122"/>
              </a:rPr>
              <a:t>-1</a:t>
            </a:r>
            <a:r>
              <a:rPr lang="zh-CN" altLang="en-US" sz="2800" b="1" dirty="0">
                <a:latin typeface="Times New Roman" panose="02020603050405020304" pitchFamily="18" charset="0"/>
                <a:ea typeface="楷体_GB2312" pitchFamily="49" charset="-122"/>
              </a:rPr>
              <a:t>、</a:t>
            </a:r>
            <a:r>
              <a:rPr lang="en-US" altLang="zh-CN" sz="2800" b="1">
                <a:latin typeface="Times New Roman" panose="02020603050405020304" pitchFamily="18" charset="0"/>
                <a:ea typeface="楷体_GB2312" pitchFamily="49" charset="-122"/>
              </a:rPr>
              <a:t>-2</a:t>
            </a:r>
            <a:r>
              <a:rPr lang="zh-CN" altLang="en-US" sz="2800" b="1" dirty="0">
                <a:latin typeface="Times New Roman" panose="02020603050405020304" pitchFamily="18" charset="0"/>
                <a:ea typeface="楷体_GB2312" pitchFamily="49" charset="-122"/>
              </a:rPr>
              <a:t>、</a:t>
            </a:r>
            <a:r>
              <a:rPr lang="en-US" altLang="zh-CN" sz="2800" b="1">
                <a:latin typeface="Times New Roman" panose="02020603050405020304" pitchFamily="18" charset="0"/>
                <a:ea typeface="楷体_GB2312" pitchFamily="49" charset="-122"/>
              </a:rPr>
              <a:t>-3 ……</a:t>
            </a:r>
            <a:endParaRPr lang="en-US" altLang="zh-CN" sz="2800" b="1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3321" name="Text Box 9"/>
          <p:cNvSpPr txBox="1"/>
          <p:nvPr/>
        </p:nvSpPr>
        <p:spPr>
          <a:xfrm>
            <a:off x="1687513" y="4341813"/>
            <a:ext cx="7596187" cy="57943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chemeClr val="tx2"/>
                </a:solidFill>
                <a:latin typeface="Arial" panose="020B0604020202020204" pitchFamily="34" charset="0"/>
                <a:ea typeface="楷体_GB2312" pitchFamily="49" charset="-122"/>
              </a:rPr>
              <a:t>正分数</a:t>
            </a:r>
            <a:r>
              <a:rPr lang="zh-CN" altLang="en-US" sz="2400" b="1" dirty="0">
                <a:latin typeface="Arial" panose="020B0604020202020204" pitchFamily="34" charset="0"/>
                <a:ea typeface="楷体_GB2312" pitchFamily="49" charset="-122"/>
              </a:rPr>
              <a:t>，</a:t>
            </a:r>
            <a:r>
              <a:rPr lang="zh-CN" altLang="en-US" sz="2800" b="1" dirty="0">
                <a:latin typeface="Arial" panose="020B0604020202020204" pitchFamily="34" charset="0"/>
                <a:ea typeface="楷体_GB2312" pitchFamily="49" charset="-122"/>
              </a:rPr>
              <a:t>如： 、</a:t>
            </a:r>
            <a:r>
              <a:rPr lang="zh-CN" altLang="en-US" sz="2800" b="1" dirty="0">
                <a:latin typeface="Times New Roman" panose="02020603050405020304" pitchFamily="18" charset="0"/>
                <a:ea typeface="楷体_GB2312" pitchFamily="49" charset="-122"/>
              </a:rPr>
              <a:t>   、</a:t>
            </a:r>
            <a:r>
              <a:rPr lang="en-US" altLang="zh-CN" sz="2800" b="1">
                <a:latin typeface="Times New Roman" panose="02020603050405020304" pitchFamily="18" charset="0"/>
                <a:ea typeface="楷体_GB2312" pitchFamily="49" charset="-122"/>
              </a:rPr>
              <a:t>0.1</a:t>
            </a:r>
            <a:r>
              <a:rPr lang="zh-CN" altLang="en-US" sz="2800" b="1" dirty="0">
                <a:latin typeface="Times New Roman" panose="02020603050405020304" pitchFamily="18" charset="0"/>
                <a:ea typeface="楷体_GB2312" pitchFamily="49" charset="-122"/>
              </a:rPr>
              <a:t>、</a:t>
            </a:r>
            <a:r>
              <a:rPr lang="en-US" altLang="zh-CN" sz="2800" b="1">
                <a:latin typeface="Times New Roman" panose="02020603050405020304" pitchFamily="18" charset="0"/>
                <a:ea typeface="楷体_GB2312" pitchFamily="49" charset="-122"/>
              </a:rPr>
              <a:t>5.32……</a:t>
            </a:r>
            <a:endParaRPr lang="en-US" altLang="zh-CN" sz="2800" b="1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3323" name="Text Box 11"/>
          <p:cNvSpPr txBox="1"/>
          <p:nvPr/>
        </p:nvSpPr>
        <p:spPr>
          <a:xfrm>
            <a:off x="1692275" y="5168900"/>
            <a:ext cx="7416800" cy="5794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chemeClr val="tx2"/>
                </a:solidFill>
                <a:latin typeface="Arial" panose="020B0604020202020204" pitchFamily="34" charset="0"/>
                <a:ea typeface="楷体_GB2312" pitchFamily="49" charset="-122"/>
              </a:rPr>
              <a:t>负分数</a:t>
            </a:r>
            <a:r>
              <a:rPr lang="zh-CN" altLang="en-US" sz="2800" b="1" dirty="0">
                <a:latin typeface="Arial" panose="020B0604020202020204" pitchFamily="34" charset="0"/>
                <a:ea typeface="楷体_GB2312" pitchFamily="49" charset="-122"/>
              </a:rPr>
              <a:t>，如：     、</a:t>
            </a:r>
            <a:r>
              <a:rPr lang="zh-CN" altLang="en-US" sz="2800" b="1" dirty="0">
                <a:latin typeface="Times New Roman" panose="02020603050405020304" pitchFamily="18" charset="0"/>
                <a:ea typeface="楷体_GB2312" pitchFamily="49" charset="-122"/>
              </a:rPr>
              <a:t>-0.5、-150.32……</a:t>
            </a:r>
            <a:endParaRPr lang="zh-CN" altLang="en-US" sz="2800" b="1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3325" name="AutoShape 13"/>
          <p:cNvSpPr/>
          <p:nvPr/>
        </p:nvSpPr>
        <p:spPr>
          <a:xfrm>
            <a:off x="1404938" y="2357438"/>
            <a:ext cx="287337" cy="1512887"/>
          </a:xfrm>
          <a:prstGeom prst="leftBrace">
            <a:avLst>
              <a:gd name="adj1" fmla="val 43852"/>
              <a:gd name="adj2" fmla="val 50000"/>
            </a:avLst>
          </a:prstGeom>
          <a:noFill/>
          <a:ln w="28575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328" name="AutoShape 16"/>
          <p:cNvSpPr/>
          <p:nvPr/>
        </p:nvSpPr>
        <p:spPr>
          <a:xfrm>
            <a:off x="1254125" y="4576763"/>
            <a:ext cx="434975" cy="857250"/>
          </a:xfrm>
          <a:prstGeom prst="leftBrace">
            <a:avLst>
              <a:gd name="adj1" fmla="val 23458"/>
              <a:gd name="adj2" fmla="val 50000"/>
            </a:avLst>
          </a:prstGeom>
          <a:noFill/>
          <a:ln w="254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329" name="Text Box 17"/>
          <p:cNvSpPr txBox="1"/>
          <p:nvPr/>
        </p:nvSpPr>
        <p:spPr>
          <a:xfrm>
            <a:off x="731838" y="2517775"/>
            <a:ext cx="412750" cy="11906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3600" b="1" dirty="0">
                <a:solidFill>
                  <a:srgbClr val="0000FF"/>
                </a:solidFill>
                <a:latin typeface="Arial" panose="020B0604020202020204" pitchFamily="34" charset="0"/>
                <a:ea typeface="楷体_GB2312" pitchFamily="49" charset="-122"/>
              </a:rPr>
              <a:t>整</a:t>
            </a:r>
            <a:endParaRPr lang="zh-CN" altLang="en-US" sz="3600" b="1" dirty="0">
              <a:solidFill>
                <a:srgbClr val="0000FF"/>
              </a:solidFill>
              <a:latin typeface="Arial" panose="020B0604020202020204" pitchFamily="34" charset="0"/>
              <a:ea typeface="楷体_GB2312" pitchFamily="49" charset="-122"/>
            </a:endParaRPr>
          </a:p>
          <a:p>
            <a:r>
              <a:rPr lang="zh-CN" altLang="en-US" sz="3600" b="1" dirty="0">
                <a:solidFill>
                  <a:srgbClr val="0000FF"/>
                </a:solidFill>
                <a:latin typeface="Arial" panose="020B0604020202020204" pitchFamily="34" charset="0"/>
                <a:ea typeface="楷体_GB2312" pitchFamily="49" charset="-122"/>
              </a:rPr>
              <a:t>数</a:t>
            </a:r>
            <a:endParaRPr lang="zh-CN" altLang="en-US" sz="3600" b="1" dirty="0">
              <a:solidFill>
                <a:srgbClr val="0000FF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13330" name="Text Box 18"/>
          <p:cNvSpPr txBox="1"/>
          <p:nvPr/>
        </p:nvSpPr>
        <p:spPr>
          <a:xfrm>
            <a:off x="615950" y="4457700"/>
            <a:ext cx="642938" cy="119062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600" b="1" dirty="0">
                <a:solidFill>
                  <a:srgbClr val="0000FF"/>
                </a:solidFill>
                <a:latin typeface="Arial" panose="020B0604020202020204" pitchFamily="34" charset="0"/>
                <a:ea typeface="楷体_GB2312" pitchFamily="49" charset="-122"/>
              </a:rPr>
              <a:t>分</a:t>
            </a:r>
            <a:endParaRPr lang="zh-CN" altLang="en-US" sz="3600" b="1" dirty="0">
              <a:solidFill>
                <a:srgbClr val="0000FF"/>
              </a:solidFill>
              <a:latin typeface="Arial" panose="020B0604020202020204" pitchFamily="34" charset="0"/>
              <a:ea typeface="楷体_GB2312" pitchFamily="49" charset="-122"/>
            </a:endParaRPr>
          </a:p>
          <a:p>
            <a:r>
              <a:rPr lang="zh-CN" altLang="en-US" sz="3600" b="1" dirty="0">
                <a:solidFill>
                  <a:srgbClr val="0000FF"/>
                </a:solidFill>
                <a:latin typeface="Arial" panose="020B0604020202020204" pitchFamily="34" charset="0"/>
                <a:ea typeface="楷体_GB2312" pitchFamily="49" charset="-122"/>
              </a:rPr>
              <a:t>数</a:t>
            </a:r>
            <a:endParaRPr lang="zh-CN" altLang="en-US" sz="3600" b="1" dirty="0">
              <a:solidFill>
                <a:srgbClr val="0000FF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9227" name="Text Box 22"/>
          <p:cNvSpPr txBox="1"/>
          <p:nvPr/>
        </p:nvSpPr>
        <p:spPr>
          <a:xfrm>
            <a:off x="7143750" y="5648325"/>
            <a:ext cx="184150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/>
            <a:endParaRPr lang="zh-CN" altLang="zh-CN" sz="3600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graphicFrame>
        <p:nvGraphicFramePr>
          <p:cNvPr id="9228" name="对象 1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3844925" y="4227513"/>
          <a:ext cx="373063" cy="7445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" r:id="rId1" imgW="152400" imgH="393700" progId="Equation.KSEE3">
                  <p:embed/>
                </p:oleObj>
              </mc:Choice>
              <mc:Fallback>
                <p:oleObj name="" r:id="rId1" imgW="152400" imgH="393700" progId="Equation.KSEE3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3844925" y="4227513"/>
                        <a:ext cx="373063" cy="74453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9229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06888" y="4341813"/>
            <a:ext cx="314325" cy="6953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230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56050" y="5168900"/>
            <a:ext cx="485775" cy="6889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92" decel="100000"/>
                                        <p:tgtEl>
                                          <p:spTgt spid="1332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192" decel="100000"/>
                                        <p:tgtEl>
                                          <p:spTgt spid="13329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308" accel="100000" fill="hold">
                                          <p:stCondLst>
                                            <p:cond delay="192"/>
                                          </p:stCondLst>
                                        </p:cTn>
                                        <p:tgtEl>
                                          <p:spTgt spid="13329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192" fill="hold"/>
                                        <p:tgtEl>
                                          <p:spTgt spid="133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308" accel="100000" fill="hold">
                                          <p:stCondLst>
                                            <p:cond delay="192"/>
                                          </p:stCondLst>
                                        </p:cTn>
                                        <p:tgtEl>
                                          <p:spTgt spid="133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192" fill="hold"/>
                                        <p:tgtEl>
                                          <p:spTgt spid="133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308" accel="100000" fill="hold">
                                          <p:stCondLst>
                                            <p:cond delay="192"/>
                                          </p:stCondLst>
                                        </p:cTn>
                                        <p:tgtEl>
                                          <p:spTgt spid="133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33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33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500"/>
                                        <p:tgtEl>
                                          <p:spTgt spid="133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9" dur="500"/>
                                        <p:tgtEl>
                                          <p:spTgt spid="13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34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35" dur="100" decel="50000" autoRev="1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36" dur="100" decel="100000" autoRev="1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>
                                        <p:cTn id="37" dur="100" decel="100000" autoRev="1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33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33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33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33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33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500"/>
                                        <p:tgtEl>
                                          <p:spTgt spid="133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4" dur="500"/>
                                        <p:tgtEl>
                                          <p:spTgt spid="133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33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33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8" grpId="0"/>
      <p:bldP spid="13319" grpId="0"/>
      <p:bldP spid="13320" grpId="0"/>
      <p:bldP spid="13321" grpId="0"/>
      <p:bldP spid="13323" grpId="0"/>
      <p:bldP spid="13325" grpId="0" bldLvl="0" animBg="1"/>
      <p:bldP spid="13328" grpId="0" bldLvl="0" animBg="1"/>
      <p:bldP spid="13329" grpId="0"/>
      <p:bldP spid="1333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1" name="Text Box 4"/>
          <p:cNvSpPr txBox="1"/>
          <p:nvPr/>
        </p:nvSpPr>
        <p:spPr>
          <a:xfrm>
            <a:off x="831850" y="2139950"/>
            <a:ext cx="7515225" cy="639763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3600" b="1" dirty="0">
                <a:solidFill>
                  <a:schemeClr val="accent2"/>
                </a:solidFill>
                <a:latin typeface="仿宋_GB2312" pitchFamily="49" charset="-122"/>
                <a:ea typeface="楷体_GB2312" pitchFamily="49" charset="-122"/>
              </a:rPr>
              <a:t>正整数、零、负整数统称为</a:t>
            </a:r>
            <a:r>
              <a:rPr lang="zh-CN" altLang="en-US" sz="3600" b="1" u="sng" dirty="0">
                <a:latin typeface="仿宋_GB2312" pitchFamily="49" charset="-122"/>
                <a:ea typeface="楷体_GB2312" pitchFamily="49" charset="-122"/>
              </a:rPr>
              <a:t>整数</a:t>
            </a:r>
            <a:r>
              <a:rPr lang="zh-CN" altLang="en-US" sz="3600" b="1" dirty="0">
                <a:latin typeface="仿宋_GB2312" pitchFamily="49" charset="-122"/>
                <a:ea typeface="楷体_GB2312" pitchFamily="49" charset="-122"/>
              </a:rPr>
              <a:t>。</a:t>
            </a:r>
            <a:endParaRPr lang="zh-CN" altLang="en-US" sz="3600" b="1" dirty="0">
              <a:latin typeface="仿宋_GB2312" pitchFamily="49" charset="-122"/>
              <a:ea typeface="楷体_GB2312" pitchFamily="49" charset="-122"/>
            </a:endParaRPr>
          </a:p>
        </p:txBody>
      </p:sp>
      <p:sp>
        <p:nvSpPr>
          <p:cNvPr id="11269" name="Text Box 5"/>
          <p:cNvSpPr txBox="1"/>
          <p:nvPr/>
        </p:nvSpPr>
        <p:spPr>
          <a:xfrm>
            <a:off x="830263" y="3048000"/>
            <a:ext cx="7273925" cy="7620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latin typeface="Comic Sans MS" panose="030F0702030302020204" pitchFamily="66" charset="0"/>
                <a:ea typeface="楷体_GB2312" pitchFamily="49" charset="-122"/>
              </a:rPr>
              <a:t>正分数、负分数统称为</a:t>
            </a:r>
            <a:r>
              <a:rPr lang="zh-CN" altLang="en-US" sz="3600" b="1" u="sng" dirty="0">
                <a:solidFill>
                  <a:srgbClr val="17375E"/>
                </a:solidFill>
                <a:latin typeface="Comic Sans MS" panose="030F0702030302020204" pitchFamily="66" charset="0"/>
                <a:ea typeface="楷体_GB2312" pitchFamily="49" charset="-122"/>
              </a:rPr>
              <a:t>分数</a:t>
            </a:r>
            <a:r>
              <a:rPr lang="zh-CN" altLang="en-US" sz="4400" b="1" dirty="0">
                <a:latin typeface="Comic Sans MS" panose="030F0702030302020204" pitchFamily="66" charset="0"/>
                <a:ea typeface="楷体_GB2312" pitchFamily="49" charset="-122"/>
              </a:rPr>
              <a:t>。</a:t>
            </a:r>
            <a:endParaRPr lang="zh-CN" altLang="en-US" sz="4400" b="1" dirty="0">
              <a:latin typeface="Comic Sans MS" panose="030F0702030302020204" pitchFamily="66" charset="0"/>
              <a:ea typeface="楷体_GB2312" pitchFamily="49" charset="-122"/>
            </a:endParaRPr>
          </a:p>
        </p:txBody>
      </p:sp>
      <p:sp>
        <p:nvSpPr>
          <p:cNvPr id="11270" name="Text Box 6"/>
          <p:cNvSpPr txBox="1"/>
          <p:nvPr/>
        </p:nvSpPr>
        <p:spPr>
          <a:xfrm>
            <a:off x="831850" y="4137025"/>
            <a:ext cx="5834063" cy="6413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3600" b="1" u="sng" dirty="0">
                <a:solidFill>
                  <a:srgbClr val="558ED5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整数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和</a:t>
            </a:r>
            <a:r>
              <a:rPr lang="zh-CN" altLang="en-US" sz="3600" b="1" u="sng" dirty="0">
                <a:solidFill>
                  <a:srgbClr val="558ED5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分数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统称为</a:t>
            </a:r>
            <a:r>
              <a:rPr lang="zh-CN" altLang="en-US" sz="3600" b="1" u="sng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有理数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3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cover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92" decel="100000"/>
                                        <p:tgtEl>
                                          <p:spTgt spid="1126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192" decel="100000"/>
                                        <p:tgtEl>
                                          <p:spTgt spid="11269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308" accel="100000" fill="hold">
                                          <p:stCondLst>
                                            <p:cond delay="192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192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308" accel="100000" fill="hold">
                                          <p:stCondLst>
                                            <p:cond delay="192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192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308" accel="100000" fill="hold">
                                          <p:stCondLst>
                                            <p:cond delay="192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1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9" grpId="0"/>
      <p:bldP spid="1127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5" name="Text Box 4"/>
          <p:cNvSpPr txBox="1"/>
          <p:nvPr/>
        </p:nvSpPr>
        <p:spPr>
          <a:xfrm>
            <a:off x="781050" y="1270000"/>
            <a:ext cx="6119813" cy="5794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Arial" panose="020B0604020202020204" pitchFamily="34" charset="0"/>
                <a:ea typeface="楷体_GB2312" pitchFamily="49" charset="-122"/>
              </a:rPr>
              <a:t>有理数可以怎样分类呢？</a:t>
            </a:r>
            <a:endParaRPr lang="zh-CN" altLang="en-US" sz="3200" b="1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11266" name="Text Box 5"/>
          <p:cNvSpPr txBox="1"/>
          <p:nvPr/>
        </p:nvSpPr>
        <p:spPr>
          <a:xfrm>
            <a:off x="1854200" y="2630488"/>
            <a:ext cx="720725" cy="22891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chemeClr val="accent2"/>
                </a:solidFill>
                <a:latin typeface="Arial" panose="020B0604020202020204" pitchFamily="34" charset="0"/>
                <a:ea typeface="楷体_GB2312" pitchFamily="49" charset="-122"/>
              </a:rPr>
              <a:t>有</a:t>
            </a:r>
            <a:endParaRPr lang="zh-CN" altLang="en-US" sz="3600" b="1" dirty="0">
              <a:solidFill>
                <a:schemeClr val="accent2"/>
              </a:solidFill>
              <a:latin typeface="Arial" panose="020B0604020202020204" pitchFamily="34" charset="0"/>
              <a:ea typeface="楷体_GB2312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chemeClr val="accent2"/>
                </a:solidFill>
                <a:latin typeface="Arial" panose="020B0604020202020204" pitchFamily="34" charset="0"/>
                <a:ea typeface="楷体_GB2312" pitchFamily="49" charset="-122"/>
              </a:rPr>
              <a:t>理</a:t>
            </a:r>
            <a:endParaRPr lang="zh-CN" altLang="en-US" sz="3600" b="1" dirty="0">
              <a:solidFill>
                <a:schemeClr val="accent2"/>
              </a:solidFill>
              <a:latin typeface="Arial" panose="020B0604020202020204" pitchFamily="34" charset="0"/>
              <a:ea typeface="楷体_GB2312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chemeClr val="accent2"/>
                </a:solidFill>
                <a:latin typeface="Arial" panose="020B0604020202020204" pitchFamily="34" charset="0"/>
                <a:ea typeface="楷体_GB2312" pitchFamily="49" charset="-122"/>
              </a:rPr>
              <a:t>数</a:t>
            </a:r>
            <a:endParaRPr lang="zh-CN" altLang="en-US" sz="3600" b="1" dirty="0">
              <a:solidFill>
                <a:schemeClr val="accent2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9222" name="AutoShape 6"/>
          <p:cNvSpPr/>
          <p:nvPr/>
        </p:nvSpPr>
        <p:spPr>
          <a:xfrm>
            <a:off x="2735263" y="3048000"/>
            <a:ext cx="936625" cy="1649413"/>
          </a:xfrm>
          <a:prstGeom prst="leftBrace">
            <a:avLst>
              <a:gd name="adj1" fmla="val 20496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223" name="Text Box 7"/>
          <p:cNvSpPr txBox="1"/>
          <p:nvPr/>
        </p:nvSpPr>
        <p:spPr>
          <a:xfrm>
            <a:off x="3611563" y="2630488"/>
            <a:ext cx="1296987" cy="641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3600" b="1" dirty="0">
                <a:latin typeface="Arial" panose="020B0604020202020204" pitchFamily="34" charset="0"/>
                <a:ea typeface="楷体_GB2312" pitchFamily="49" charset="-122"/>
              </a:rPr>
              <a:t>整数</a:t>
            </a:r>
            <a:endParaRPr lang="zh-CN" altLang="en-US" sz="3600" b="1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9224" name="Text Box 8"/>
          <p:cNvSpPr txBox="1"/>
          <p:nvPr/>
        </p:nvSpPr>
        <p:spPr>
          <a:xfrm>
            <a:off x="3611563" y="4359275"/>
            <a:ext cx="1181100" cy="641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3600" b="1" dirty="0">
                <a:latin typeface="Arial" panose="020B0604020202020204" pitchFamily="34" charset="0"/>
                <a:ea typeface="楷体_GB2312" pitchFamily="49" charset="-122"/>
              </a:rPr>
              <a:t>分数</a:t>
            </a:r>
            <a:endParaRPr lang="zh-CN" altLang="en-US" sz="3600" b="1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11270" name="Text Box 9"/>
          <p:cNvSpPr txBox="1"/>
          <p:nvPr/>
        </p:nvSpPr>
        <p:spPr>
          <a:xfrm>
            <a:off x="3111500" y="1182688"/>
            <a:ext cx="184150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endParaRPr lang="zh-CN" altLang="zh-CN" sz="3600" b="1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9226" name="AutoShape 10"/>
          <p:cNvSpPr/>
          <p:nvPr/>
        </p:nvSpPr>
        <p:spPr>
          <a:xfrm>
            <a:off x="4945063" y="2370138"/>
            <a:ext cx="358775" cy="1295400"/>
          </a:xfrm>
          <a:prstGeom prst="leftBrace">
            <a:avLst>
              <a:gd name="adj1" fmla="val 30071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227" name="Text Box 11"/>
          <p:cNvSpPr txBox="1"/>
          <p:nvPr/>
        </p:nvSpPr>
        <p:spPr>
          <a:xfrm>
            <a:off x="5200650" y="1989138"/>
            <a:ext cx="1560513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600" b="1" dirty="0">
                <a:solidFill>
                  <a:srgbClr val="558ED5"/>
                </a:solidFill>
                <a:latin typeface="Arial" panose="020B0604020202020204" pitchFamily="34" charset="0"/>
                <a:ea typeface="楷体_GB2312" pitchFamily="49" charset="-122"/>
              </a:rPr>
              <a:t>正整数</a:t>
            </a:r>
            <a:endParaRPr lang="zh-CN" altLang="en-US" sz="3600" b="1" dirty="0">
              <a:solidFill>
                <a:srgbClr val="558ED5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9228" name="Text Box 12"/>
          <p:cNvSpPr txBox="1"/>
          <p:nvPr/>
        </p:nvSpPr>
        <p:spPr>
          <a:xfrm>
            <a:off x="5411788" y="2630488"/>
            <a:ext cx="642937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600" b="1" dirty="0">
                <a:solidFill>
                  <a:srgbClr val="558ED5"/>
                </a:solidFill>
                <a:latin typeface="Arial" panose="020B0604020202020204" pitchFamily="34" charset="0"/>
                <a:ea typeface="楷体_GB2312" pitchFamily="49" charset="-122"/>
              </a:rPr>
              <a:t>零</a:t>
            </a:r>
            <a:endParaRPr lang="zh-CN" altLang="en-US" sz="3600" b="1" dirty="0">
              <a:solidFill>
                <a:srgbClr val="558ED5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9229" name="Text Box 13"/>
          <p:cNvSpPr txBox="1"/>
          <p:nvPr/>
        </p:nvSpPr>
        <p:spPr>
          <a:xfrm>
            <a:off x="5272088" y="3316288"/>
            <a:ext cx="1560512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600" b="1" dirty="0">
                <a:solidFill>
                  <a:srgbClr val="558ED5"/>
                </a:solidFill>
                <a:latin typeface="Arial" panose="020B0604020202020204" pitchFamily="34" charset="0"/>
                <a:ea typeface="楷体_GB2312" pitchFamily="49" charset="-122"/>
              </a:rPr>
              <a:t>负整数</a:t>
            </a:r>
            <a:endParaRPr lang="zh-CN" altLang="en-US" sz="3600" b="1" dirty="0">
              <a:solidFill>
                <a:srgbClr val="558ED5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9230" name="AutoShape 14"/>
          <p:cNvSpPr/>
          <p:nvPr/>
        </p:nvSpPr>
        <p:spPr>
          <a:xfrm>
            <a:off x="4908550" y="4354513"/>
            <a:ext cx="431800" cy="1008062"/>
          </a:xfrm>
          <a:prstGeom prst="leftBrace">
            <a:avLst>
              <a:gd name="adj1" fmla="val 19443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231" name="Text Box 15"/>
          <p:cNvSpPr txBox="1"/>
          <p:nvPr/>
        </p:nvSpPr>
        <p:spPr>
          <a:xfrm>
            <a:off x="5340350" y="4056063"/>
            <a:ext cx="1560513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600" b="1" dirty="0">
                <a:solidFill>
                  <a:srgbClr val="558ED5"/>
                </a:solidFill>
                <a:latin typeface="Arial" panose="020B0604020202020204" pitchFamily="34" charset="0"/>
                <a:ea typeface="楷体_GB2312" pitchFamily="49" charset="-122"/>
              </a:rPr>
              <a:t>正分数</a:t>
            </a:r>
            <a:endParaRPr lang="zh-CN" altLang="en-US" sz="3600" b="1" dirty="0">
              <a:solidFill>
                <a:srgbClr val="558ED5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9232" name="Text Box 16"/>
          <p:cNvSpPr txBox="1"/>
          <p:nvPr/>
        </p:nvSpPr>
        <p:spPr>
          <a:xfrm>
            <a:off x="5340350" y="5000625"/>
            <a:ext cx="1560513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600" b="1" dirty="0">
                <a:solidFill>
                  <a:srgbClr val="558ED5"/>
                </a:solidFill>
                <a:latin typeface="Arial" panose="020B0604020202020204" pitchFamily="34" charset="0"/>
                <a:ea typeface="楷体_GB2312" pitchFamily="49" charset="-122"/>
              </a:rPr>
              <a:t>负分数</a:t>
            </a:r>
            <a:endParaRPr lang="zh-CN" altLang="en-US" sz="3600" b="1" dirty="0">
              <a:solidFill>
                <a:srgbClr val="558ED5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</p:spTree>
  </p:cSld>
  <p:clrMapOvr>
    <a:masterClrMapping/>
  </p:clrMapOvr>
  <p:transition spd="med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9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92" decel="100000"/>
                                        <p:tgtEl>
                                          <p:spTgt spid="922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192" decel="100000"/>
                                        <p:tgtEl>
                                          <p:spTgt spid="9223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4" dur="308" accel="100000" fill="hold">
                                          <p:stCondLst>
                                            <p:cond delay="192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5" dur="192" fill="hold"/>
                                        <p:tgtEl>
                                          <p:spTgt spid="92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6" dur="308" accel="100000" fill="hold">
                                          <p:stCondLst>
                                            <p:cond delay="192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7" dur="192" fill="hold"/>
                                        <p:tgtEl>
                                          <p:spTgt spid="92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8" dur="308" accel="100000" fill="hold">
                                          <p:stCondLst>
                                            <p:cond delay="192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92" decel="100000"/>
                                        <p:tgtEl>
                                          <p:spTgt spid="92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" dur="192" decel="100000"/>
                                        <p:tgtEl>
                                          <p:spTgt spid="9224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5" dur="308" accel="100000" fill="hold">
                                          <p:stCondLst>
                                            <p:cond delay="192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6" dur="192" fill="hold"/>
                                        <p:tgtEl>
                                          <p:spTgt spid="92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7" dur="308" accel="100000" fill="hold">
                                          <p:stCondLst>
                                            <p:cond delay="192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8" dur="192" fill="hold"/>
                                        <p:tgtEl>
                                          <p:spTgt spid="92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9" dur="308" accel="100000" fill="hold">
                                          <p:stCondLst>
                                            <p:cond delay="192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92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92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92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41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42" dur="100" decel="50000" autoRev="1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9227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43" dur="100" decel="100000" autoRev="1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9227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>
                                        <p:cTn id="44" dur="100" decel="100000" autoRev="1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92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92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92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92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92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9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92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80000">
                                          <p:val>
                                            <p:fltVal val="90.000000"/>
                                          </p:val>
                                        </p:tav>
                                        <p:tav tm="8000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92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.000000"/>
                                          </p:val>
                                        </p:tav>
                                        <p:tav tm="50000">
                                          <p:val>
                                            <p:fltVal val="0.95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92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9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92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92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92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92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92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9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92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92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92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2" grpId="0" bldLvl="0" animBg="1"/>
      <p:bldP spid="9223" grpId="0"/>
      <p:bldP spid="9224" grpId="0"/>
      <p:bldP spid="9226" grpId="0" bldLvl="0" animBg="1"/>
      <p:bldP spid="9227" grpId="0"/>
      <p:bldP spid="9228" grpId="0"/>
      <p:bldP spid="9229" grpId="0"/>
      <p:bldP spid="9230" grpId="0" bldLvl="0" animBg="1"/>
      <p:bldP spid="9231" grpId="0"/>
      <p:bldP spid="923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89" name="Text Box 4"/>
          <p:cNvSpPr txBox="1"/>
          <p:nvPr/>
        </p:nvSpPr>
        <p:spPr>
          <a:xfrm>
            <a:off x="179388" y="188913"/>
            <a:ext cx="7561262" cy="641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endParaRPr lang="zh-CN" altLang="zh-CN" sz="3600" dirty="0">
              <a:solidFill>
                <a:srgbClr val="CC66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12290" name="Text Box 5"/>
          <p:cNvSpPr txBox="1"/>
          <p:nvPr/>
        </p:nvSpPr>
        <p:spPr>
          <a:xfrm>
            <a:off x="852488" y="3363913"/>
            <a:ext cx="1560512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有理数</a:t>
            </a:r>
            <a:endParaRPr lang="zh-CN" altLang="en-US" sz="3600" b="1" dirty="0">
              <a:solidFill>
                <a:srgbClr val="FF00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12291" name="AutoShape 6"/>
          <p:cNvSpPr/>
          <p:nvPr/>
        </p:nvSpPr>
        <p:spPr>
          <a:xfrm>
            <a:off x="2363788" y="2908300"/>
            <a:ext cx="649287" cy="2071688"/>
          </a:xfrm>
          <a:prstGeom prst="leftBrace">
            <a:avLst>
              <a:gd name="adj1" fmla="val 32335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487" name="Text Box 7"/>
          <p:cNvSpPr txBox="1"/>
          <p:nvPr/>
        </p:nvSpPr>
        <p:spPr>
          <a:xfrm>
            <a:off x="3008313" y="2586038"/>
            <a:ext cx="2019300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600" b="1" dirty="0">
                <a:solidFill>
                  <a:srgbClr val="0000FF"/>
                </a:solidFill>
                <a:latin typeface="Arial" panose="020B0604020202020204" pitchFamily="34" charset="0"/>
                <a:ea typeface="楷体_GB2312" pitchFamily="49" charset="-122"/>
              </a:rPr>
              <a:t>正有理数</a:t>
            </a:r>
            <a:endParaRPr lang="zh-CN" altLang="en-US" sz="3600" b="1" dirty="0">
              <a:solidFill>
                <a:srgbClr val="0000FF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20488" name="Text Box 8"/>
          <p:cNvSpPr txBox="1"/>
          <p:nvPr/>
        </p:nvSpPr>
        <p:spPr>
          <a:xfrm>
            <a:off x="3013075" y="3624263"/>
            <a:ext cx="642938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600" b="1" dirty="0">
                <a:solidFill>
                  <a:srgbClr val="0000FF"/>
                </a:solidFill>
                <a:latin typeface="Arial" panose="020B0604020202020204" pitchFamily="34" charset="0"/>
                <a:ea typeface="楷体_GB2312" pitchFamily="49" charset="-122"/>
              </a:rPr>
              <a:t>零</a:t>
            </a:r>
            <a:endParaRPr lang="zh-CN" altLang="en-US" sz="3600" b="1" dirty="0">
              <a:solidFill>
                <a:srgbClr val="0000FF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20489" name="Text Box 9"/>
          <p:cNvSpPr txBox="1"/>
          <p:nvPr/>
        </p:nvSpPr>
        <p:spPr>
          <a:xfrm>
            <a:off x="2987675" y="4516438"/>
            <a:ext cx="2019300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600" b="1" dirty="0">
                <a:solidFill>
                  <a:srgbClr val="0000FF"/>
                </a:solidFill>
                <a:latin typeface="Arial" panose="020B0604020202020204" pitchFamily="34" charset="0"/>
                <a:ea typeface="楷体_GB2312" pitchFamily="49" charset="-122"/>
              </a:rPr>
              <a:t>负有理数</a:t>
            </a:r>
            <a:endParaRPr lang="zh-CN" altLang="en-US" sz="3600" b="1" dirty="0">
              <a:solidFill>
                <a:srgbClr val="0000FF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20490" name="AutoShape 10"/>
          <p:cNvSpPr/>
          <p:nvPr/>
        </p:nvSpPr>
        <p:spPr>
          <a:xfrm>
            <a:off x="5006975" y="2449513"/>
            <a:ext cx="152400" cy="914400"/>
          </a:xfrm>
          <a:prstGeom prst="leftBrace">
            <a:avLst>
              <a:gd name="adj1" fmla="val 50000"/>
              <a:gd name="adj2" fmla="val 50000"/>
            </a:avLst>
          </a:prstGeom>
          <a:noFill/>
          <a:ln w="127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491" name="AutoShape 11"/>
          <p:cNvSpPr/>
          <p:nvPr/>
        </p:nvSpPr>
        <p:spPr>
          <a:xfrm>
            <a:off x="5027613" y="4379913"/>
            <a:ext cx="144462" cy="914400"/>
          </a:xfrm>
          <a:prstGeom prst="leftBrace">
            <a:avLst>
              <a:gd name="adj1" fmla="val 52718"/>
              <a:gd name="adj2" fmla="val 50000"/>
            </a:avLst>
          </a:prstGeom>
          <a:noFill/>
          <a:ln w="127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492" name="Text Box 12"/>
          <p:cNvSpPr txBox="1"/>
          <p:nvPr/>
        </p:nvSpPr>
        <p:spPr>
          <a:xfrm>
            <a:off x="5172075" y="2163763"/>
            <a:ext cx="1560513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600" b="1" dirty="0">
                <a:solidFill>
                  <a:srgbClr val="0000FF"/>
                </a:solidFill>
                <a:latin typeface="Arial" panose="020B0604020202020204" pitchFamily="34" charset="0"/>
                <a:ea typeface="楷体_GB2312" pitchFamily="49" charset="-122"/>
              </a:rPr>
              <a:t>正整数</a:t>
            </a:r>
            <a:endParaRPr lang="zh-CN" altLang="en-US" sz="3600" b="1" dirty="0">
              <a:solidFill>
                <a:srgbClr val="0000FF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20493" name="Text Box 13"/>
          <p:cNvSpPr txBox="1"/>
          <p:nvPr/>
        </p:nvSpPr>
        <p:spPr>
          <a:xfrm>
            <a:off x="5172075" y="2982913"/>
            <a:ext cx="1560513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600" b="1" dirty="0">
                <a:solidFill>
                  <a:srgbClr val="0000FF"/>
                </a:solidFill>
                <a:latin typeface="Arial" panose="020B0604020202020204" pitchFamily="34" charset="0"/>
                <a:ea typeface="楷体_GB2312" pitchFamily="49" charset="-122"/>
              </a:rPr>
              <a:t>正分数</a:t>
            </a:r>
            <a:endParaRPr lang="zh-CN" altLang="en-US" sz="3600" b="1" dirty="0">
              <a:solidFill>
                <a:srgbClr val="0000FF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20495" name="Text Box 15"/>
          <p:cNvSpPr txBox="1"/>
          <p:nvPr/>
        </p:nvSpPr>
        <p:spPr>
          <a:xfrm>
            <a:off x="5292725" y="4156075"/>
            <a:ext cx="1560513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600" b="1" dirty="0">
                <a:solidFill>
                  <a:srgbClr val="0000FF"/>
                </a:solidFill>
                <a:latin typeface="Arial" panose="020B0604020202020204" pitchFamily="34" charset="0"/>
                <a:ea typeface="楷体_GB2312" pitchFamily="49" charset="-122"/>
              </a:rPr>
              <a:t>负整数</a:t>
            </a:r>
            <a:endParaRPr lang="zh-CN" altLang="en-US" sz="3600" b="1" dirty="0">
              <a:solidFill>
                <a:srgbClr val="0000FF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20496" name="Text Box 16"/>
          <p:cNvSpPr txBox="1"/>
          <p:nvPr/>
        </p:nvSpPr>
        <p:spPr>
          <a:xfrm>
            <a:off x="5243513" y="4868863"/>
            <a:ext cx="1560512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600" b="1" dirty="0">
                <a:solidFill>
                  <a:srgbClr val="0000FF"/>
                </a:solidFill>
                <a:latin typeface="Arial" panose="020B0604020202020204" pitchFamily="34" charset="0"/>
                <a:ea typeface="楷体_GB2312" pitchFamily="49" charset="-122"/>
              </a:rPr>
              <a:t>负分数</a:t>
            </a:r>
            <a:endParaRPr lang="zh-CN" altLang="en-US" sz="3600" b="1" dirty="0">
              <a:solidFill>
                <a:srgbClr val="0000FF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12301" name="Text Box 23"/>
          <p:cNvSpPr txBox="1"/>
          <p:nvPr/>
        </p:nvSpPr>
        <p:spPr>
          <a:xfrm>
            <a:off x="585788" y="895350"/>
            <a:ext cx="7740650" cy="1554163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50000"/>
              </a:lnSpc>
            </a:pPr>
            <a:r>
              <a:rPr lang="en-US" altLang="zh-CN" sz="2800" b="1">
                <a:latin typeface="Arial" panose="020B0604020202020204" pitchFamily="34" charset="0"/>
                <a:ea typeface="楷体_GB2312" pitchFamily="49" charset="-122"/>
              </a:rPr>
              <a:t>  </a:t>
            </a:r>
            <a:r>
              <a:rPr lang="en-US" altLang="zh-CN" sz="3200" b="1">
                <a:latin typeface="Arial" panose="020B0604020202020204" pitchFamily="34" charset="0"/>
                <a:ea typeface="楷体_GB2312" pitchFamily="49" charset="-122"/>
              </a:rPr>
              <a:t>  </a:t>
            </a:r>
            <a:r>
              <a:rPr lang="zh-CN" altLang="en-US" sz="3200" b="1" dirty="0">
                <a:latin typeface="Arial" panose="020B0604020202020204" pitchFamily="34" charset="0"/>
                <a:ea typeface="楷体_GB2312" pitchFamily="49" charset="-122"/>
              </a:rPr>
              <a:t>如果按性质（正数、负数）来分类，又该怎样来分呢？</a:t>
            </a:r>
            <a:endParaRPr lang="zh-CN" altLang="en-US" sz="3200" b="1" dirty="0">
              <a:latin typeface="Arial" panose="020B0604020202020204" pitchFamily="34" charset="0"/>
              <a:ea typeface="楷体_GB2312" pitchFamily="49" charset="-122"/>
            </a:endParaRPr>
          </a:p>
        </p:txBody>
      </p:sp>
    </p:spTree>
  </p:cSld>
  <p:clrMapOvr>
    <a:masterClrMapping/>
  </p:clrMapOvr>
  <p:transition spd="med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04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04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04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04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"/>
                                        <p:tgtEl>
                                          <p:spTgt spid="20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04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04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04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04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0" dur="500"/>
                                        <p:tgtEl>
                                          <p:spTgt spid="204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04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04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04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04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7" grpId="0"/>
      <p:bldP spid="20488" grpId="0"/>
      <p:bldP spid="20489" grpId="0"/>
      <p:bldP spid="20490" grpId="0" bldLvl="0" animBg="1"/>
      <p:bldP spid="20491" grpId="0" bldLvl="0" animBg="1"/>
      <p:bldP spid="20492" grpId="0"/>
      <p:bldP spid="20493" grpId="0"/>
      <p:bldP spid="20495" grpId="0"/>
      <p:bldP spid="2049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3" name="Text Box 4"/>
          <p:cNvSpPr txBox="1"/>
          <p:nvPr/>
        </p:nvSpPr>
        <p:spPr>
          <a:xfrm>
            <a:off x="557213" y="1081088"/>
            <a:ext cx="7891462" cy="13716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2800" b="1" dirty="0">
                <a:latin typeface="Times New Roman" panose="02020603050405020304" pitchFamily="18" charset="0"/>
                <a:ea typeface="楷体_GB2312" pitchFamily="49" charset="-122"/>
              </a:rPr>
              <a:t>把下列各数填入它所属于的集合的圈内</a:t>
            </a:r>
            <a:r>
              <a:rPr lang="en-US" altLang="zh-CN" sz="2800" b="1">
                <a:latin typeface="Times New Roman" panose="02020603050405020304" pitchFamily="18" charset="0"/>
                <a:ea typeface="楷体_GB2312" pitchFamily="49" charset="-122"/>
              </a:rPr>
              <a:t>:</a:t>
            </a:r>
            <a:endParaRPr lang="en-US" altLang="zh-CN" sz="2800" b="1">
              <a:latin typeface="Times New Roman" panose="02020603050405020304" pitchFamily="18" charset="0"/>
              <a:ea typeface="楷体_GB2312" pitchFamily="49" charset="-122"/>
            </a:endParaRPr>
          </a:p>
          <a:p>
            <a:endParaRPr lang="en-US" altLang="zh-CN" sz="2800" b="1">
              <a:latin typeface="Times New Roman" panose="02020603050405020304" pitchFamily="18" charset="0"/>
              <a:ea typeface="楷体_GB2312" pitchFamily="49" charset="-122"/>
            </a:endParaRPr>
          </a:p>
          <a:p>
            <a:r>
              <a:rPr lang="en-US" altLang="zh-CN" sz="2800" b="1">
                <a:latin typeface="Times New Roman" panose="02020603050405020304" pitchFamily="18" charset="0"/>
                <a:ea typeface="楷体_GB2312" pitchFamily="49" charset="-122"/>
              </a:rPr>
              <a:t>15,       , -5,        ,        ,  0.1, -5.32 ,  -80,  123,  + 2.33  </a:t>
            </a:r>
            <a:endParaRPr lang="en-US" altLang="zh-CN" sz="2800" b="1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grpSp>
        <p:nvGrpSpPr>
          <p:cNvPr id="13314" name="Group 8"/>
          <p:cNvGrpSpPr/>
          <p:nvPr/>
        </p:nvGrpSpPr>
        <p:grpSpPr>
          <a:xfrm>
            <a:off x="1098550" y="3162300"/>
            <a:ext cx="6850063" cy="2919413"/>
            <a:chOff x="793" y="2795"/>
            <a:chExt cx="3221" cy="1532"/>
          </a:xfrm>
        </p:grpSpPr>
        <p:sp>
          <p:nvSpPr>
            <p:cNvPr id="13315" name="Oval 9"/>
            <p:cNvSpPr/>
            <p:nvPr/>
          </p:nvSpPr>
          <p:spPr>
            <a:xfrm>
              <a:off x="793" y="2795"/>
              <a:ext cx="1180" cy="454"/>
            </a:xfrm>
            <a:prstGeom prst="ellipse">
              <a:avLst/>
            </a:pr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/>
            <a:p>
              <a:pPr algn="ctr"/>
              <a:endParaRPr lang="zh-CN" altLang="zh-CN" sz="3600" dirty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13316" name="Oval 10"/>
            <p:cNvSpPr/>
            <p:nvPr/>
          </p:nvSpPr>
          <p:spPr>
            <a:xfrm>
              <a:off x="2834" y="2795"/>
              <a:ext cx="1180" cy="454"/>
            </a:xfrm>
            <a:prstGeom prst="ellipse">
              <a:avLst/>
            </a:pr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3317" name="Oval 11"/>
            <p:cNvSpPr/>
            <p:nvPr/>
          </p:nvSpPr>
          <p:spPr>
            <a:xfrm>
              <a:off x="793" y="3566"/>
              <a:ext cx="1180" cy="454"/>
            </a:xfrm>
            <a:prstGeom prst="ellipse">
              <a:avLst/>
            </a:pr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3318" name="Oval 12"/>
            <p:cNvSpPr/>
            <p:nvPr/>
          </p:nvSpPr>
          <p:spPr>
            <a:xfrm>
              <a:off x="2789" y="3566"/>
              <a:ext cx="1180" cy="454"/>
            </a:xfrm>
            <a:prstGeom prst="ellipse">
              <a:avLst/>
            </a:pr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3319" name="Text Box 13"/>
            <p:cNvSpPr txBox="1"/>
            <p:nvPr/>
          </p:nvSpPr>
          <p:spPr>
            <a:xfrm>
              <a:off x="1014" y="3268"/>
              <a:ext cx="816" cy="27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sz="28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正数集合</a:t>
              </a:r>
              <a:endPara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3320" name="Text Box 14"/>
            <p:cNvSpPr txBox="1"/>
            <p:nvPr/>
          </p:nvSpPr>
          <p:spPr>
            <a:xfrm>
              <a:off x="851" y="4055"/>
              <a:ext cx="1063" cy="27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 algn="ctr">
                <a:spcBef>
                  <a:spcPct val="50000"/>
                </a:spcBef>
              </a:pPr>
              <a:r>
                <a:rPr lang="zh-CN" altLang="en-US" sz="28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正分数集合</a:t>
              </a:r>
              <a:endPara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3321" name="Text Box 15"/>
            <p:cNvSpPr txBox="1"/>
            <p:nvPr/>
          </p:nvSpPr>
          <p:spPr>
            <a:xfrm>
              <a:off x="3031" y="3268"/>
              <a:ext cx="785" cy="27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sz="28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整数集合</a:t>
              </a:r>
              <a:endPara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3322" name="Text Box 16"/>
            <p:cNvSpPr txBox="1"/>
            <p:nvPr/>
          </p:nvSpPr>
          <p:spPr>
            <a:xfrm>
              <a:off x="2936" y="4055"/>
              <a:ext cx="975" cy="27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sz="28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负分数集合</a:t>
              </a:r>
              <a:endPara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3323" name="Text Box 17"/>
            <p:cNvSpPr txBox="1"/>
            <p:nvPr/>
          </p:nvSpPr>
          <p:spPr>
            <a:xfrm>
              <a:off x="1565" y="2840"/>
              <a:ext cx="362" cy="33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sz="3600" b="1">
                  <a:latin typeface="Times New Roman" panose="02020603050405020304" pitchFamily="18" charset="0"/>
                  <a:ea typeface="楷体_GB2312" pitchFamily="49" charset="-122"/>
                </a:rPr>
                <a:t>…</a:t>
              </a:r>
              <a:endParaRPr lang="en-US" altLang="zh-CN" sz="3600" b="1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13324" name="Text Box 18"/>
            <p:cNvSpPr txBox="1"/>
            <p:nvPr/>
          </p:nvSpPr>
          <p:spPr>
            <a:xfrm>
              <a:off x="3607" y="2840"/>
              <a:ext cx="362" cy="33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sz="3600" b="1">
                  <a:latin typeface="Times New Roman" panose="02020603050405020304" pitchFamily="18" charset="0"/>
                  <a:ea typeface="楷体_GB2312" pitchFamily="49" charset="-122"/>
                </a:rPr>
                <a:t>…</a:t>
              </a:r>
              <a:endParaRPr lang="en-US" altLang="zh-CN" sz="3600" b="1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13325" name="Text Box 19"/>
            <p:cNvSpPr txBox="1"/>
            <p:nvPr/>
          </p:nvSpPr>
          <p:spPr>
            <a:xfrm>
              <a:off x="1610" y="3612"/>
              <a:ext cx="362" cy="33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sz="3600" b="1">
                  <a:latin typeface="Times New Roman" panose="02020603050405020304" pitchFamily="18" charset="0"/>
                  <a:ea typeface="楷体_GB2312" pitchFamily="49" charset="-122"/>
                </a:rPr>
                <a:t>…</a:t>
              </a:r>
              <a:endParaRPr lang="en-US" altLang="zh-CN" sz="3600" b="1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13326" name="Text Box 20"/>
            <p:cNvSpPr txBox="1"/>
            <p:nvPr/>
          </p:nvSpPr>
          <p:spPr>
            <a:xfrm>
              <a:off x="3607" y="3641"/>
              <a:ext cx="362" cy="33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sz="3600" b="1">
                  <a:latin typeface="Times New Roman" panose="02020603050405020304" pitchFamily="18" charset="0"/>
                  <a:ea typeface="楷体_GB2312" pitchFamily="49" charset="-122"/>
                </a:rPr>
                <a:t>…</a:t>
              </a:r>
              <a:endParaRPr lang="en-US" altLang="zh-CN" sz="3600" b="1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</p:grpSp>
      <p:pic>
        <p:nvPicPr>
          <p:cNvPr id="13327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55700" y="1885950"/>
            <a:ext cx="533400" cy="7810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28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66975" y="1885950"/>
            <a:ext cx="409575" cy="7810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29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03563" y="1895475"/>
            <a:ext cx="542925" cy="7715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checker dir="vert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7" name="Text Box 2"/>
          <p:cNvSpPr txBox="1"/>
          <p:nvPr/>
        </p:nvSpPr>
        <p:spPr>
          <a:xfrm>
            <a:off x="504825" y="1268413"/>
            <a:ext cx="7848600" cy="5175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2800" b="1" dirty="0">
                <a:latin typeface="Arial" panose="020B0604020202020204" pitchFamily="34" charset="0"/>
                <a:ea typeface="楷体_GB2312" pitchFamily="49" charset="-122"/>
                <a:sym typeface="宋体" panose="02010600030101010101" pitchFamily="2" charset="-122"/>
              </a:rPr>
              <a:t>在下表适当的空格里画上“√”号</a:t>
            </a:r>
            <a:endParaRPr lang="zh-CN" altLang="en-US" sz="2800" b="1" dirty="0">
              <a:latin typeface="Arial" panose="020B0604020202020204" pitchFamily="34" charset="0"/>
              <a:ea typeface="楷体_GB2312" pitchFamily="49" charset="-122"/>
              <a:sym typeface="宋体" panose="02010600030101010101" pitchFamily="2" charset="-122"/>
            </a:endParaRPr>
          </a:p>
        </p:txBody>
      </p:sp>
      <p:graphicFrame>
        <p:nvGraphicFramePr>
          <p:cNvPr id="10243" name="表格 10242"/>
          <p:cNvGraphicFramePr/>
          <p:nvPr/>
        </p:nvGraphicFramePr>
        <p:xfrm>
          <a:off x="504825" y="1955800"/>
          <a:ext cx="8107363" cy="3743325"/>
        </p:xfrm>
        <a:graphic>
          <a:graphicData uri="http://schemas.openxmlformats.org/drawingml/2006/table">
            <a:tbl>
              <a:tblPr/>
              <a:tblGrid>
                <a:gridCol w="1043305"/>
                <a:gridCol w="1289685"/>
                <a:gridCol w="948055"/>
                <a:gridCol w="974725"/>
                <a:gridCol w="1256665"/>
                <a:gridCol w="1313815"/>
                <a:gridCol w="1280795"/>
              </a:tblGrid>
              <a:tr h="944880"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buChar char="§"/>
                        <a:defRPr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anose="05000000000000000000" pitchFamily="2" charset="2"/>
                        <a:buChar char="Ø"/>
                        <a:defRPr sz="24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5000"/>
                        <a:buFont typeface="Wingdings 2" panose="05020102010507070707" pitchFamily="18" charset="2"/>
                        <a:buChar char="¡"/>
                        <a:defRPr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0000"/>
                        <a:buFont typeface="Wingdings" panose="05000000000000000000" pitchFamily="2" charset="2"/>
                        <a:buChar char="Ø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 2" panose="05020102010507070707" pitchFamily="18" charset="2"/>
                        <a:buChar char="¡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 eaLnBrk="1" hangingPunct="1">
                        <a:buNone/>
                      </a:pPr>
                      <a:endParaRPr lang="zh-CN" altLang="zh-CN" dirty="0">
                        <a:ea typeface="楷体_GB2312" pitchFamily="49" charset="-122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buChar char="§"/>
                        <a:defRPr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anose="05000000000000000000" pitchFamily="2" charset="2"/>
                        <a:buChar char="Ø"/>
                        <a:defRPr sz="24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5000"/>
                        <a:buFont typeface="Wingdings 2" panose="05020102010507070707" pitchFamily="18" charset="2"/>
                        <a:buChar char="¡"/>
                        <a:defRPr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0000"/>
                        <a:buFont typeface="Wingdings" panose="05000000000000000000" pitchFamily="2" charset="2"/>
                        <a:buChar char="Ø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 2" panose="05020102010507070707" pitchFamily="18" charset="2"/>
                        <a:buChar char="¡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 eaLnBrk="1" hangingPunct="1">
                        <a:buNone/>
                      </a:pPr>
                      <a:r>
                        <a:rPr lang="zh-CN" altLang="en-US" b="1" dirty="0">
                          <a:ea typeface="楷体_GB2312" pitchFamily="49" charset="-122"/>
                          <a:sym typeface="宋体" panose="02010600030101010101" pitchFamily="2" charset="-122"/>
                        </a:rPr>
                        <a:t>有理数</a:t>
                      </a:r>
                      <a:endParaRPr lang="zh-CN" altLang="en-US" b="1" dirty="0">
                        <a:ea typeface="楷体_GB2312" pitchFamily="49" charset="-122"/>
                        <a:sym typeface="宋体" panose="02010600030101010101" pitchFamily="2" charset="-122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buChar char="§"/>
                        <a:defRPr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anose="05000000000000000000" pitchFamily="2" charset="2"/>
                        <a:buChar char="Ø"/>
                        <a:defRPr sz="24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5000"/>
                        <a:buFont typeface="Wingdings 2" panose="05020102010507070707" pitchFamily="18" charset="2"/>
                        <a:buChar char="¡"/>
                        <a:defRPr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0000"/>
                        <a:buFont typeface="Wingdings" panose="05000000000000000000" pitchFamily="2" charset="2"/>
                        <a:buChar char="Ø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 2" panose="05020102010507070707" pitchFamily="18" charset="2"/>
                        <a:buChar char="¡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 eaLnBrk="1" hangingPunct="1">
                        <a:buNone/>
                      </a:pPr>
                      <a:r>
                        <a:rPr lang="zh-CN" altLang="en-US" b="1" dirty="0">
                          <a:ea typeface="楷体_GB2312" pitchFamily="49" charset="-122"/>
                          <a:sym typeface="宋体" panose="02010600030101010101" pitchFamily="2" charset="-122"/>
                        </a:rPr>
                        <a:t>整数</a:t>
                      </a:r>
                      <a:endParaRPr lang="zh-CN" altLang="en-US" b="1" dirty="0">
                        <a:ea typeface="楷体_GB2312" pitchFamily="49" charset="-122"/>
                        <a:sym typeface="宋体" panose="02010600030101010101" pitchFamily="2" charset="-122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buChar char="§"/>
                        <a:defRPr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anose="05000000000000000000" pitchFamily="2" charset="2"/>
                        <a:buChar char="Ø"/>
                        <a:defRPr sz="24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5000"/>
                        <a:buFont typeface="Wingdings 2" panose="05020102010507070707" pitchFamily="18" charset="2"/>
                        <a:buChar char="¡"/>
                        <a:defRPr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0000"/>
                        <a:buFont typeface="Wingdings" panose="05000000000000000000" pitchFamily="2" charset="2"/>
                        <a:buChar char="Ø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 2" panose="05020102010507070707" pitchFamily="18" charset="2"/>
                        <a:buChar char="¡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 eaLnBrk="1" hangingPunct="1">
                        <a:buNone/>
                      </a:pPr>
                      <a:r>
                        <a:rPr lang="zh-CN" altLang="en-US" b="1" dirty="0">
                          <a:ea typeface="楷体_GB2312" pitchFamily="49" charset="-122"/>
                          <a:sym typeface="宋体" panose="02010600030101010101" pitchFamily="2" charset="-122"/>
                        </a:rPr>
                        <a:t>分数</a:t>
                      </a:r>
                      <a:endParaRPr lang="zh-CN" altLang="en-US" b="1" dirty="0">
                        <a:ea typeface="楷体_GB2312" pitchFamily="49" charset="-122"/>
                        <a:sym typeface="宋体" panose="02010600030101010101" pitchFamily="2" charset="-122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buChar char="§"/>
                        <a:defRPr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anose="05000000000000000000" pitchFamily="2" charset="2"/>
                        <a:buChar char="Ø"/>
                        <a:defRPr sz="24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5000"/>
                        <a:buFont typeface="Wingdings 2" panose="05020102010507070707" pitchFamily="18" charset="2"/>
                        <a:buChar char="¡"/>
                        <a:defRPr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0000"/>
                        <a:buFont typeface="Wingdings" panose="05000000000000000000" pitchFamily="2" charset="2"/>
                        <a:buChar char="Ø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 2" panose="05020102010507070707" pitchFamily="18" charset="2"/>
                        <a:buChar char="¡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 eaLnBrk="1" hangingPunct="1">
                        <a:buNone/>
                      </a:pPr>
                      <a:r>
                        <a:rPr lang="zh-CN" altLang="en-US" b="1" dirty="0">
                          <a:ea typeface="楷体_GB2312" pitchFamily="49" charset="-122"/>
                          <a:sym typeface="宋体" panose="02010600030101010101" pitchFamily="2" charset="-122"/>
                        </a:rPr>
                        <a:t>正整数</a:t>
                      </a:r>
                      <a:endParaRPr lang="zh-CN" altLang="en-US" b="1" dirty="0">
                        <a:ea typeface="楷体_GB2312" pitchFamily="49" charset="-122"/>
                        <a:sym typeface="宋体" panose="02010600030101010101" pitchFamily="2" charset="-122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buChar char="§"/>
                        <a:defRPr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anose="05000000000000000000" pitchFamily="2" charset="2"/>
                        <a:buChar char="Ø"/>
                        <a:defRPr sz="24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5000"/>
                        <a:buFont typeface="Wingdings 2" panose="05020102010507070707" pitchFamily="18" charset="2"/>
                        <a:buChar char="¡"/>
                        <a:defRPr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0000"/>
                        <a:buFont typeface="Wingdings" panose="05000000000000000000" pitchFamily="2" charset="2"/>
                        <a:buChar char="Ø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 2" panose="05020102010507070707" pitchFamily="18" charset="2"/>
                        <a:buChar char="¡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 eaLnBrk="1" hangingPunct="1">
                        <a:buNone/>
                      </a:pPr>
                      <a:r>
                        <a:rPr lang="zh-CN" altLang="en-US" b="1" dirty="0">
                          <a:ea typeface="楷体_GB2312" pitchFamily="49" charset="-122"/>
                          <a:sym typeface="宋体" panose="02010600030101010101" pitchFamily="2" charset="-122"/>
                        </a:rPr>
                        <a:t>负分数</a:t>
                      </a:r>
                      <a:endParaRPr lang="zh-CN" altLang="en-US" b="1" dirty="0">
                        <a:ea typeface="楷体_GB2312" pitchFamily="49" charset="-122"/>
                        <a:sym typeface="宋体" panose="02010600030101010101" pitchFamily="2" charset="-122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buChar char="§"/>
                        <a:defRPr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anose="05000000000000000000" pitchFamily="2" charset="2"/>
                        <a:buChar char="Ø"/>
                        <a:defRPr sz="24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5000"/>
                        <a:buFont typeface="Wingdings 2" panose="05020102010507070707" pitchFamily="18" charset="2"/>
                        <a:buChar char="¡"/>
                        <a:defRPr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0000"/>
                        <a:buFont typeface="Wingdings" panose="05000000000000000000" pitchFamily="2" charset="2"/>
                        <a:buChar char="Ø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 2" panose="05020102010507070707" pitchFamily="18" charset="2"/>
                        <a:buChar char="¡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 eaLnBrk="1" hangingPunct="1">
                        <a:buNone/>
                      </a:pPr>
                      <a:r>
                        <a:rPr lang="zh-CN" altLang="en-US" b="1" dirty="0">
                          <a:ea typeface="楷体_GB2312" pitchFamily="49" charset="-122"/>
                          <a:sym typeface="宋体" panose="02010600030101010101" pitchFamily="2" charset="-122"/>
                        </a:rPr>
                        <a:t>自然数</a:t>
                      </a:r>
                      <a:endParaRPr lang="zh-CN" altLang="en-US" b="1" dirty="0">
                        <a:ea typeface="楷体_GB2312" pitchFamily="49" charset="-122"/>
                        <a:sym typeface="宋体" panose="02010600030101010101" pitchFamily="2" charset="-122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21970"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buChar char="§"/>
                        <a:defRPr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anose="05000000000000000000" pitchFamily="2" charset="2"/>
                        <a:buChar char="Ø"/>
                        <a:defRPr sz="24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5000"/>
                        <a:buFont typeface="Wingdings 2" panose="05020102010507070707" pitchFamily="18" charset="2"/>
                        <a:buChar char="¡"/>
                        <a:defRPr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0000"/>
                        <a:buFont typeface="Wingdings" panose="05000000000000000000" pitchFamily="2" charset="2"/>
                        <a:buChar char="Ø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 2" panose="05020102010507070707" pitchFamily="18" charset="2"/>
                        <a:buChar char="¡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 eaLnBrk="1" hangingPunct="1">
                        <a:buNone/>
                      </a:pPr>
                      <a:r>
                        <a:rPr lang="en-US" altLang="zh-CN" b="1">
                          <a:latin typeface="Times New Roman" panose="02020603050405020304" pitchFamily="18" charset="0"/>
                          <a:ea typeface="楷体_GB2312" pitchFamily="49" charset="-122"/>
                          <a:sym typeface="宋体" panose="02010600030101010101" pitchFamily="2" charset="-122"/>
                        </a:rPr>
                        <a:t>-9</a:t>
                      </a:r>
                      <a:endParaRPr lang="en-US" altLang="zh-CN" b="1">
                        <a:latin typeface="Times New Roman" panose="02020603050405020304" pitchFamily="18" charset="0"/>
                        <a:ea typeface="楷体_GB2312" pitchFamily="49" charset="-122"/>
                        <a:sym typeface="宋体" panose="02010600030101010101" pitchFamily="2" charset="-122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buChar char="§"/>
                        <a:defRPr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anose="05000000000000000000" pitchFamily="2" charset="2"/>
                        <a:buChar char="Ø"/>
                        <a:defRPr sz="24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5000"/>
                        <a:buFont typeface="Wingdings 2" panose="05020102010507070707" pitchFamily="18" charset="2"/>
                        <a:buChar char="¡"/>
                        <a:defRPr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0000"/>
                        <a:buFont typeface="Wingdings" panose="05000000000000000000" pitchFamily="2" charset="2"/>
                        <a:buChar char="Ø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 2" panose="05020102010507070707" pitchFamily="18" charset="2"/>
                        <a:buChar char="¡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 eaLnBrk="1" hangingPunct="1">
                        <a:buNone/>
                      </a:pPr>
                      <a:endParaRPr lang="zh-CN" altLang="zh-CN" dirty="0">
                        <a:ea typeface="楷体_GB2312" pitchFamily="49" charset="-122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buChar char="§"/>
                        <a:defRPr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anose="05000000000000000000" pitchFamily="2" charset="2"/>
                        <a:buChar char="Ø"/>
                        <a:defRPr sz="24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5000"/>
                        <a:buFont typeface="Wingdings 2" panose="05020102010507070707" pitchFamily="18" charset="2"/>
                        <a:buChar char="¡"/>
                        <a:defRPr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0000"/>
                        <a:buFont typeface="Wingdings" panose="05000000000000000000" pitchFamily="2" charset="2"/>
                        <a:buChar char="Ø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 2" panose="05020102010507070707" pitchFamily="18" charset="2"/>
                        <a:buChar char="¡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 eaLnBrk="1" hangingPunct="1">
                        <a:buNone/>
                      </a:pPr>
                      <a:endParaRPr lang="zh-CN" altLang="zh-CN" dirty="0">
                        <a:ea typeface="楷体_GB2312" pitchFamily="49" charset="-122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buChar char="§"/>
                        <a:defRPr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anose="05000000000000000000" pitchFamily="2" charset="2"/>
                        <a:buChar char="Ø"/>
                        <a:defRPr sz="24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5000"/>
                        <a:buFont typeface="Wingdings 2" panose="05020102010507070707" pitchFamily="18" charset="2"/>
                        <a:buChar char="¡"/>
                        <a:defRPr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0000"/>
                        <a:buFont typeface="Wingdings" panose="05000000000000000000" pitchFamily="2" charset="2"/>
                        <a:buChar char="Ø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 2" panose="05020102010507070707" pitchFamily="18" charset="2"/>
                        <a:buChar char="¡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 eaLnBrk="1" hangingPunct="1">
                        <a:buNone/>
                      </a:pPr>
                      <a:endParaRPr lang="zh-CN" altLang="zh-CN" dirty="0">
                        <a:ea typeface="楷体_GB2312" pitchFamily="49" charset="-122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buChar char="§"/>
                        <a:defRPr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anose="05000000000000000000" pitchFamily="2" charset="2"/>
                        <a:buChar char="Ø"/>
                        <a:defRPr sz="24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5000"/>
                        <a:buFont typeface="Wingdings 2" panose="05020102010507070707" pitchFamily="18" charset="2"/>
                        <a:buChar char="¡"/>
                        <a:defRPr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0000"/>
                        <a:buFont typeface="Wingdings" panose="05000000000000000000" pitchFamily="2" charset="2"/>
                        <a:buChar char="Ø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 2" panose="05020102010507070707" pitchFamily="18" charset="2"/>
                        <a:buChar char="¡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 eaLnBrk="1" hangingPunct="1">
                        <a:buNone/>
                      </a:pPr>
                      <a:endParaRPr lang="zh-CN" altLang="zh-CN" dirty="0">
                        <a:ea typeface="楷体_GB2312" pitchFamily="49" charset="-122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buChar char="§"/>
                        <a:defRPr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anose="05000000000000000000" pitchFamily="2" charset="2"/>
                        <a:buChar char="Ø"/>
                        <a:defRPr sz="24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5000"/>
                        <a:buFont typeface="Wingdings 2" panose="05020102010507070707" pitchFamily="18" charset="2"/>
                        <a:buChar char="¡"/>
                        <a:defRPr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0000"/>
                        <a:buFont typeface="Wingdings" panose="05000000000000000000" pitchFamily="2" charset="2"/>
                        <a:buChar char="Ø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 2" panose="05020102010507070707" pitchFamily="18" charset="2"/>
                        <a:buChar char="¡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 eaLnBrk="1" hangingPunct="1">
                        <a:buNone/>
                      </a:pPr>
                      <a:endParaRPr lang="zh-CN" altLang="zh-CN" dirty="0">
                        <a:ea typeface="楷体_GB2312" pitchFamily="49" charset="-122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buChar char="§"/>
                        <a:defRPr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anose="05000000000000000000" pitchFamily="2" charset="2"/>
                        <a:buChar char="Ø"/>
                        <a:defRPr sz="24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5000"/>
                        <a:buFont typeface="Wingdings 2" panose="05020102010507070707" pitchFamily="18" charset="2"/>
                        <a:buChar char="¡"/>
                        <a:defRPr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0000"/>
                        <a:buFont typeface="Wingdings" panose="05000000000000000000" pitchFamily="2" charset="2"/>
                        <a:buChar char="Ø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 2" panose="05020102010507070707" pitchFamily="18" charset="2"/>
                        <a:buChar char="¡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 eaLnBrk="1" hangingPunct="1">
                        <a:buNone/>
                      </a:pPr>
                      <a:endParaRPr lang="zh-CN" altLang="zh-CN" dirty="0">
                        <a:ea typeface="楷体_GB2312" pitchFamily="49" charset="-122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21970"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buChar char="§"/>
                        <a:defRPr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anose="05000000000000000000" pitchFamily="2" charset="2"/>
                        <a:buChar char="Ø"/>
                        <a:defRPr sz="24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5000"/>
                        <a:buFont typeface="Wingdings 2" panose="05020102010507070707" pitchFamily="18" charset="2"/>
                        <a:buChar char="¡"/>
                        <a:defRPr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0000"/>
                        <a:buFont typeface="Wingdings" panose="05000000000000000000" pitchFamily="2" charset="2"/>
                        <a:buChar char="Ø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 2" panose="05020102010507070707" pitchFamily="18" charset="2"/>
                        <a:buChar char="¡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 eaLnBrk="1" hangingPunct="1">
                        <a:buNone/>
                      </a:pPr>
                      <a:r>
                        <a:rPr lang="en-US" altLang="zh-CN" b="1">
                          <a:latin typeface="Times New Roman" panose="02020603050405020304" pitchFamily="18" charset="0"/>
                          <a:ea typeface="楷体_GB2312" pitchFamily="49" charset="-122"/>
                          <a:sym typeface="宋体" panose="02010600030101010101" pitchFamily="2" charset="-122"/>
                        </a:rPr>
                        <a:t>-2.35</a:t>
                      </a:r>
                      <a:endParaRPr lang="en-US" altLang="zh-CN" b="1">
                        <a:latin typeface="Times New Roman" panose="02020603050405020304" pitchFamily="18" charset="0"/>
                        <a:ea typeface="楷体_GB2312" pitchFamily="49" charset="-122"/>
                        <a:sym typeface="宋体" panose="02010600030101010101" pitchFamily="2" charset="-122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buChar char="§"/>
                        <a:defRPr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anose="05000000000000000000" pitchFamily="2" charset="2"/>
                        <a:buChar char="Ø"/>
                        <a:defRPr sz="24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5000"/>
                        <a:buFont typeface="Wingdings 2" panose="05020102010507070707" pitchFamily="18" charset="2"/>
                        <a:buChar char="¡"/>
                        <a:defRPr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0000"/>
                        <a:buFont typeface="Wingdings" panose="05000000000000000000" pitchFamily="2" charset="2"/>
                        <a:buChar char="Ø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 2" panose="05020102010507070707" pitchFamily="18" charset="2"/>
                        <a:buChar char="¡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 eaLnBrk="1" hangingPunct="1">
                        <a:buNone/>
                      </a:pPr>
                      <a:endParaRPr lang="zh-CN" altLang="zh-CN" dirty="0">
                        <a:ea typeface="楷体_GB2312" pitchFamily="49" charset="-122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buChar char="§"/>
                        <a:defRPr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anose="05000000000000000000" pitchFamily="2" charset="2"/>
                        <a:buChar char="Ø"/>
                        <a:defRPr sz="24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5000"/>
                        <a:buFont typeface="Wingdings 2" panose="05020102010507070707" pitchFamily="18" charset="2"/>
                        <a:buChar char="¡"/>
                        <a:defRPr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0000"/>
                        <a:buFont typeface="Wingdings" panose="05000000000000000000" pitchFamily="2" charset="2"/>
                        <a:buChar char="Ø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 2" panose="05020102010507070707" pitchFamily="18" charset="2"/>
                        <a:buChar char="¡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 eaLnBrk="1" hangingPunct="1">
                        <a:buNone/>
                      </a:pPr>
                      <a:endParaRPr lang="zh-CN" altLang="zh-CN" dirty="0">
                        <a:ea typeface="楷体_GB2312" pitchFamily="49" charset="-122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buChar char="§"/>
                        <a:defRPr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anose="05000000000000000000" pitchFamily="2" charset="2"/>
                        <a:buChar char="Ø"/>
                        <a:defRPr sz="24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5000"/>
                        <a:buFont typeface="Wingdings 2" panose="05020102010507070707" pitchFamily="18" charset="2"/>
                        <a:buChar char="¡"/>
                        <a:defRPr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0000"/>
                        <a:buFont typeface="Wingdings" panose="05000000000000000000" pitchFamily="2" charset="2"/>
                        <a:buChar char="Ø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 2" panose="05020102010507070707" pitchFamily="18" charset="2"/>
                        <a:buChar char="¡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 eaLnBrk="1" hangingPunct="1">
                        <a:buNone/>
                      </a:pPr>
                      <a:endParaRPr lang="zh-CN" altLang="zh-CN" dirty="0">
                        <a:ea typeface="楷体_GB2312" pitchFamily="49" charset="-122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buChar char="§"/>
                        <a:defRPr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anose="05000000000000000000" pitchFamily="2" charset="2"/>
                        <a:buChar char="Ø"/>
                        <a:defRPr sz="24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5000"/>
                        <a:buFont typeface="Wingdings 2" panose="05020102010507070707" pitchFamily="18" charset="2"/>
                        <a:buChar char="¡"/>
                        <a:defRPr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0000"/>
                        <a:buFont typeface="Wingdings" panose="05000000000000000000" pitchFamily="2" charset="2"/>
                        <a:buChar char="Ø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 2" panose="05020102010507070707" pitchFamily="18" charset="2"/>
                        <a:buChar char="¡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 eaLnBrk="1" hangingPunct="1">
                        <a:buNone/>
                      </a:pPr>
                      <a:endParaRPr lang="zh-CN" altLang="zh-CN" dirty="0">
                        <a:ea typeface="楷体_GB2312" pitchFamily="49" charset="-122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buChar char="§"/>
                        <a:defRPr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anose="05000000000000000000" pitchFamily="2" charset="2"/>
                        <a:buChar char="Ø"/>
                        <a:defRPr sz="24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5000"/>
                        <a:buFont typeface="Wingdings 2" panose="05020102010507070707" pitchFamily="18" charset="2"/>
                        <a:buChar char="¡"/>
                        <a:defRPr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0000"/>
                        <a:buFont typeface="Wingdings" panose="05000000000000000000" pitchFamily="2" charset="2"/>
                        <a:buChar char="Ø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 2" panose="05020102010507070707" pitchFamily="18" charset="2"/>
                        <a:buChar char="¡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 eaLnBrk="1" hangingPunct="1">
                        <a:buNone/>
                      </a:pPr>
                      <a:endParaRPr lang="zh-CN" altLang="zh-CN" dirty="0">
                        <a:ea typeface="楷体_GB2312" pitchFamily="49" charset="-122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buChar char="§"/>
                        <a:defRPr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anose="05000000000000000000" pitchFamily="2" charset="2"/>
                        <a:buChar char="Ø"/>
                        <a:defRPr sz="24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5000"/>
                        <a:buFont typeface="Wingdings 2" panose="05020102010507070707" pitchFamily="18" charset="2"/>
                        <a:buChar char="¡"/>
                        <a:defRPr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0000"/>
                        <a:buFont typeface="Wingdings" panose="05000000000000000000" pitchFamily="2" charset="2"/>
                        <a:buChar char="Ø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 2" panose="05020102010507070707" pitchFamily="18" charset="2"/>
                        <a:buChar char="¡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 eaLnBrk="1" hangingPunct="1">
                        <a:buNone/>
                      </a:pPr>
                      <a:endParaRPr lang="zh-CN" altLang="zh-CN" dirty="0">
                        <a:ea typeface="楷体_GB2312" pitchFamily="49" charset="-122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21970"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buChar char="§"/>
                        <a:defRPr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anose="05000000000000000000" pitchFamily="2" charset="2"/>
                        <a:buChar char="Ø"/>
                        <a:defRPr sz="24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5000"/>
                        <a:buFont typeface="Wingdings 2" panose="05020102010507070707" pitchFamily="18" charset="2"/>
                        <a:buChar char="¡"/>
                        <a:defRPr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0000"/>
                        <a:buFont typeface="Wingdings" panose="05000000000000000000" pitchFamily="2" charset="2"/>
                        <a:buChar char="Ø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 2" panose="05020102010507070707" pitchFamily="18" charset="2"/>
                        <a:buChar char="¡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 eaLnBrk="1" hangingPunct="1">
                        <a:buNone/>
                      </a:pPr>
                      <a:r>
                        <a:rPr lang="en-US" altLang="zh-CN" b="1">
                          <a:latin typeface="Times New Roman" panose="02020603050405020304" pitchFamily="18" charset="0"/>
                          <a:ea typeface="楷体_GB2312" pitchFamily="49" charset="-122"/>
                          <a:sym typeface="宋体" panose="02010600030101010101" pitchFamily="2" charset="-122"/>
                        </a:rPr>
                        <a:t>0</a:t>
                      </a:r>
                      <a:endParaRPr lang="en-US" altLang="zh-CN" b="1">
                        <a:latin typeface="Times New Roman" panose="02020603050405020304" pitchFamily="18" charset="0"/>
                        <a:ea typeface="楷体_GB2312" pitchFamily="49" charset="-122"/>
                        <a:sym typeface="宋体" panose="02010600030101010101" pitchFamily="2" charset="-122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buChar char="§"/>
                        <a:defRPr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anose="05000000000000000000" pitchFamily="2" charset="2"/>
                        <a:buChar char="Ø"/>
                        <a:defRPr sz="24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5000"/>
                        <a:buFont typeface="Wingdings 2" panose="05020102010507070707" pitchFamily="18" charset="2"/>
                        <a:buChar char="¡"/>
                        <a:defRPr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0000"/>
                        <a:buFont typeface="Wingdings" panose="05000000000000000000" pitchFamily="2" charset="2"/>
                        <a:buChar char="Ø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 2" panose="05020102010507070707" pitchFamily="18" charset="2"/>
                        <a:buChar char="¡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 eaLnBrk="1" hangingPunct="1">
                        <a:buNone/>
                      </a:pPr>
                      <a:endParaRPr lang="zh-CN" altLang="zh-CN" dirty="0">
                        <a:ea typeface="楷体_GB2312" pitchFamily="49" charset="-122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buChar char="§"/>
                        <a:defRPr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anose="05000000000000000000" pitchFamily="2" charset="2"/>
                        <a:buChar char="Ø"/>
                        <a:defRPr sz="24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5000"/>
                        <a:buFont typeface="Wingdings 2" panose="05020102010507070707" pitchFamily="18" charset="2"/>
                        <a:buChar char="¡"/>
                        <a:defRPr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0000"/>
                        <a:buFont typeface="Wingdings" panose="05000000000000000000" pitchFamily="2" charset="2"/>
                        <a:buChar char="Ø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 2" panose="05020102010507070707" pitchFamily="18" charset="2"/>
                        <a:buChar char="¡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 eaLnBrk="1" hangingPunct="1">
                        <a:buNone/>
                      </a:pPr>
                      <a:endParaRPr lang="zh-CN" altLang="zh-CN" dirty="0">
                        <a:ea typeface="楷体_GB2312" pitchFamily="49" charset="-122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buChar char="§"/>
                        <a:defRPr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anose="05000000000000000000" pitchFamily="2" charset="2"/>
                        <a:buChar char="Ø"/>
                        <a:defRPr sz="24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5000"/>
                        <a:buFont typeface="Wingdings 2" panose="05020102010507070707" pitchFamily="18" charset="2"/>
                        <a:buChar char="¡"/>
                        <a:defRPr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0000"/>
                        <a:buFont typeface="Wingdings" panose="05000000000000000000" pitchFamily="2" charset="2"/>
                        <a:buChar char="Ø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 2" panose="05020102010507070707" pitchFamily="18" charset="2"/>
                        <a:buChar char="¡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 eaLnBrk="1" hangingPunct="1">
                        <a:buNone/>
                      </a:pPr>
                      <a:endParaRPr lang="zh-CN" altLang="zh-CN" dirty="0">
                        <a:ea typeface="楷体_GB2312" pitchFamily="49" charset="-122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buChar char="§"/>
                        <a:defRPr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anose="05000000000000000000" pitchFamily="2" charset="2"/>
                        <a:buChar char="Ø"/>
                        <a:defRPr sz="24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5000"/>
                        <a:buFont typeface="Wingdings 2" panose="05020102010507070707" pitchFamily="18" charset="2"/>
                        <a:buChar char="¡"/>
                        <a:defRPr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0000"/>
                        <a:buFont typeface="Wingdings" panose="05000000000000000000" pitchFamily="2" charset="2"/>
                        <a:buChar char="Ø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 2" panose="05020102010507070707" pitchFamily="18" charset="2"/>
                        <a:buChar char="¡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 eaLnBrk="1" hangingPunct="1">
                        <a:buNone/>
                      </a:pPr>
                      <a:endParaRPr lang="zh-CN" altLang="zh-CN" dirty="0">
                        <a:ea typeface="楷体_GB2312" pitchFamily="49" charset="-122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buChar char="§"/>
                        <a:defRPr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anose="05000000000000000000" pitchFamily="2" charset="2"/>
                        <a:buChar char="Ø"/>
                        <a:defRPr sz="24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5000"/>
                        <a:buFont typeface="Wingdings 2" panose="05020102010507070707" pitchFamily="18" charset="2"/>
                        <a:buChar char="¡"/>
                        <a:defRPr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0000"/>
                        <a:buFont typeface="Wingdings" panose="05000000000000000000" pitchFamily="2" charset="2"/>
                        <a:buChar char="Ø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 2" panose="05020102010507070707" pitchFamily="18" charset="2"/>
                        <a:buChar char="¡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 eaLnBrk="1" hangingPunct="1">
                        <a:buNone/>
                      </a:pPr>
                      <a:endParaRPr lang="zh-CN" altLang="zh-CN" dirty="0">
                        <a:ea typeface="楷体_GB2312" pitchFamily="49" charset="-122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buChar char="§"/>
                        <a:defRPr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anose="05000000000000000000" pitchFamily="2" charset="2"/>
                        <a:buChar char="Ø"/>
                        <a:defRPr sz="24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5000"/>
                        <a:buFont typeface="Wingdings 2" panose="05020102010507070707" pitchFamily="18" charset="2"/>
                        <a:buChar char="¡"/>
                        <a:defRPr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0000"/>
                        <a:buFont typeface="Wingdings" panose="05000000000000000000" pitchFamily="2" charset="2"/>
                        <a:buChar char="Ø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 2" panose="05020102010507070707" pitchFamily="18" charset="2"/>
                        <a:buChar char="¡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 eaLnBrk="1" hangingPunct="1">
                        <a:buNone/>
                      </a:pPr>
                      <a:endParaRPr lang="zh-CN" altLang="zh-CN" dirty="0">
                        <a:ea typeface="楷体_GB2312" pitchFamily="49" charset="-122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21970"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buChar char="§"/>
                        <a:defRPr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anose="05000000000000000000" pitchFamily="2" charset="2"/>
                        <a:buChar char="Ø"/>
                        <a:defRPr sz="24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5000"/>
                        <a:buFont typeface="Wingdings 2" panose="05020102010507070707" pitchFamily="18" charset="2"/>
                        <a:buChar char="¡"/>
                        <a:defRPr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0000"/>
                        <a:buFont typeface="Wingdings" panose="05000000000000000000" pitchFamily="2" charset="2"/>
                        <a:buChar char="Ø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 2" panose="05020102010507070707" pitchFamily="18" charset="2"/>
                        <a:buChar char="¡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 eaLnBrk="1" hangingPunct="1">
                        <a:buNone/>
                      </a:pPr>
                      <a:r>
                        <a:rPr lang="en-US" altLang="zh-CN" b="1">
                          <a:latin typeface="Times New Roman" panose="02020603050405020304" pitchFamily="18" charset="0"/>
                          <a:ea typeface="楷体_GB2312" pitchFamily="49" charset="-122"/>
                          <a:sym typeface="宋体" panose="02010600030101010101" pitchFamily="2" charset="-122"/>
                        </a:rPr>
                        <a:t>+5</a:t>
                      </a:r>
                      <a:endParaRPr lang="en-US" altLang="zh-CN" b="1">
                        <a:latin typeface="Times New Roman" panose="02020603050405020304" pitchFamily="18" charset="0"/>
                        <a:ea typeface="楷体_GB2312" pitchFamily="49" charset="-122"/>
                        <a:sym typeface="宋体" panose="02010600030101010101" pitchFamily="2" charset="-122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buChar char="§"/>
                        <a:defRPr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anose="05000000000000000000" pitchFamily="2" charset="2"/>
                        <a:buChar char="Ø"/>
                        <a:defRPr sz="24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5000"/>
                        <a:buFont typeface="Wingdings 2" panose="05020102010507070707" pitchFamily="18" charset="2"/>
                        <a:buChar char="¡"/>
                        <a:defRPr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0000"/>
                        <a:buFont typeface="Wingdings" panose="05000000000000000000" pitchFamily="2" charset="2"/>
                        <a:buChar char="Ø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 2" panose="05020102010507070707" pitchFamily="18" charset="2"/>
                        <a:buChar char="¡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 eaLnBrk="1" hangingPunct="1">
                        <a:buNone/>
                      </a:pPr>
                      <a:endParaRPr lang="zh-CN" altLang="zh-CN" dirty="0">
                        <a:ea typeface="楷体_GB2312" pitchFamily="49" charset="-122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buChar char="§"/>
                        <a:defRPr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anose="05000000000000000000" pitchFamily="2" charset="2"/>
                        <a:buChar char="Ø"/>
                        <a:defRPr sz="24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5000"/>
                        <a:buFont typeface="Wingdings 2" panose="05020102010507070707" pitchFamily="18" charset="2"/>
                        <a:buChar char="¡"/>
                        <a:defRPr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0000"/>
                        <a:buFont typeface="Wingdings" panose="05000000000000000000" pitchFamily="2" charset="2"/>
                        <a:buChar char="Ø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 2" panose="05020102010507070707" pitchFamily="18" charset="2"/>
                        <a:buChar char="¡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 eaLnBrk="1" hangingPunct="1">
                        <a:buNone/>
                      </a:pPr>
                      <a:endParaRPr lang="zh-CN" altLang="zh-CN" dirty="0">
                        <a:ea typeface="楷体_GB2312" pitchFamily="49" charset="-122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buChar char="§"/>
                        <a:defRPr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anose="05000000000000000000" pitchFamily="2" charset="2"/>
                        <a:buChar char="Ø"/>
                        <a:defRPr sz="24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5000"/>
                        <a:buFont typeface="Wingdings 2" panose="05020102010507070707" pitchFamily="18" charset="2"/>
                        <a:buChar char="¡"/>
                        <a:defRPr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0000"/>
                        <a:buFont typeface="Wingdings" panose="05000000000000000000" pitchFamily="2" charset="2"/>
                        <a:buChar char="Ø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 2" panose="05020102010507070707" pitchFamily="18" charset="2"/>
                        <a:buChar char="¡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 eaLnBrk="1" hangingPunct="1">
                        <a:buNone/>
                      </a:pPr>
                      <a:endParaRPr lang="zh-CN" altLang="zh-CN" dirty="0">
                        <a:ea typeface="楷体_GB2312" pitchFamily="49" charset="-122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buChar char="§"/>
                        <a:defRPr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anose="05000000000000000000" pitchFamily="2" charset="2"/>
                        <a:buChar char="Ø"/>
                        <a:defRPr sz="24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5000"/>
                        <a:buFont typeface="Wingdings 2" panose="05020102010507070707" pitchFamily="18" charset="2"/>
                        <a:buChar char="¡"/>
                        <a:defRPr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0000"/>
                        <a:buFont typeface="Wingdings" panose="05000000000000000000" pitchFamily="2" charset="2"/>
                        <a:buChar char="Ø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 2" panose="05020102010507070707" pitchFamily="18" charset="2"/>
                        <a:buChar char="¡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 eaLnBrk="1" hangingPunct="1">
                        <a:buNone/>
                      </a:pPr>
                      <a:endParaRPr lang="zh-CN" altLang="zh-CN" dirty="0">
                        <a:ea typeface="楷体_GB2312" pitchFamily="49" charset="-122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buChar char="§"/>
                        <a:defRPr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anose="05000000000000000000" pitchFamily="2" charset="2"/>
                        <a:buChar char="Ø"/>
                        <a:defRPr sz="24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5000"/>
                        <a:buFont typeface="Wingdings 2" panose="05020102010507070707" pitchFamily="18" charset="2"/>
                        <a:buChar char="¡"/>
                        <a:defRPr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0000"/>
                        <a:buFont typeface="Wingdings" panose="05000000000000000000" pitchFamily="2" charset="2"/>
                        <a:buChar char="Ø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 2" panose="05020102010507070707" pitchFamily="18" charset="2"/>
                        <a:buChar char="¡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 eaLnBrk="1" hangingPunct="1">
                        <a:buNone/>
                      </a:pPr>
                      <a:endParaRPr lang="zh-CN" altLang="zh-CN" dirty="0">
                        <a:ea typeface="楷体_GB2312" pitchFamily="49" charset="-122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buChar char="§"/>
                        <a:defRPr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anose="05000000000000000000" pitchFamily="2" charset="2"/>
                        <a:buChar char="Ø"/>
                        <a:defRPr sz="24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5000"/>
                        <a:buFont typeface="Wingdings 2" panose="05020102010507070707" pitchFamily="18" charset="2"/>
                        <a:buChar char="¡"/>
                        <a:defRPr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0000"/>
                        <a:buFont typeface="Wingdings" panose="05000000000000000000" pitchFamily="2" charset="2"/>
                        <a:buChar char="Ø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 2" panose="05020102010507070707" pitchFamily="18" charset="2"/>
                        <a:buChar char="¡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 eaLnBrk="1" hangingPunct="1">
                        <a:buNone/>
                      </a:pPr>
                      <a:endParaRPr lang="zh-CN" altLang="zh-CN" dirty="0">
                        <a:ea typeface="楷体_GB2312" pitchFamily="49" charset="-122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10565"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buChar char="§"/>
                        <a:defRPr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anose="05000000000000000000" pitchFamily="2" charset="2"/>
                        <a:buChar char="Ø"/>
                        <a:defRPr sz="24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5000"/>
                        <a:buFont typeface="Wingdings 2" panose="05020102010507070707" pitchFamily="18" charset="2"/>
                        <a:buChar char="¡"/>
                        <a:defRPr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0000"/>
                        <a:buFont typeface="Wingdings" panose="05000000000000000000" pitchFamily="2" charset="2"/>
                        <a:buChar char="Ø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 2" panose="05020102010507070707" pitchFamily="18" charset="2"/>
                        <a:buChar char="¡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 eaLnBrk="1" hangingPunct="1">
                        <a:buNone/>
                      </a:pPr>
                      <a:endParaRPr lang="zh-CN" altLang="zh-CN" b="1" dirty="0">
                        <a:ea typeface="楷体_GB2312" pitchFamily="49" charset="-122"/>
                        <a:sym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buChar char="§"/>
                        <a:defRPr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anose="05000000000000000000" pitchFamily="2" charset="2"/>
                        <a:buChar char="Ø"/>
                        <a:defRPr sz="24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5000"/>
                        <a:buFont typeface="Wingdings 2" panose="05020102010507070707" pitchFamily="18" charset="2"/>
                        <a:buChar char="¡"/>
                        <a:defRPr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0000"/>
                        <a:buFont typeface="Wingdings" panose="05000000000000000000" pitchFamily="2" charset="2"/>
                        <a:buChar char="Ø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 2" panose="05020102010507070707" pitchFamily="18" charset="2"/>
                        <a:buChar char="¡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 eaLnBrk="1" hangingPunct="1">
                        <a:buNone/>
                      </a:pPr>
                      <a:endParaRPr lang="zh-CN" altLang="zh-CN" dirty="0">
                        <a:ea typeface="楷体_GB2312" pitchFamily="49" charset="-122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buChar char="§"/>
                        <a:defRPr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anose="05000000000000000000" pitchFamily="2" charset="2"/>
                        <a:buChar char="Ø"/>
                        <a:defRPr sz="24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5000"/>
                        <a:buFont typeface="Wingdings 2" panose="05020102010507070707" pitchFamily="18" charset="2"/>
                        <a:buChar char="¡"/>
                        <a:defRPr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0000"/>
                        <a:buFont typeface="Wingdings" panose="05000000000000000000" pitchFamily="2" charset="2"/>
                        <a:buChar char="Ø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 2" panose="05020102010507070707" pitchFamily="18" charset="2"/>
                        <a:buChar char="¡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 eaLnBrk="1" hangingPunct="1">
                        <a:buNone/>
                      </a:pPr>
                      <a:endParaRPr lang="zh-CN" altLang="zh-CN" dirty="0">
                        <a:ea typeface="楷体_GB2312" pitchFamily="49" charset="-122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buChar char="§"/>
                        <a:defRPr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anose="05000000000000000000" pitchFamily="2" charset="2"/>
                        <a:buChar char="Ø"/>
                        <a:defRPr sz="24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5000"/>
                        <a:buFont typeface="Wingdings 2" panose="05020102010507070707" pitchFamily="18" charset="2"/>
                        <a:buChar char="¡"/>
                        <a:defRPr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0000"/>
                        <a:buFont typeface="Wingdings" panose="05000000000000000000" pitchFamily="2" charset="2"/>
                        <a:buChar char="Ø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 2" panose="05020102010507070707" pitchFamily="18" charset="2"/>
                        <a:buChar char="¡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 eaLnBrk="1" hangingPunct="1">
                        <a:buNone/>
                      </a:pPr>
                      <a:endParaRPr lang="zh-CN" altLang="zh-CN" dirty="0">
                        <a:ea typeface="楷体_GB2312" pitchFamily="49" charset="-122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buChar char="§"/>
                        <a:defRPr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anose="05000000000000000000" pitchFamily="2" charset="2"/>
                        <a:buChar char="Ø"/>
                        <a:defRPr sz="24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5000"/>
                        <a:buFont typeface="Wingdings 2" panose="05020102010507070707" pitchFamily="18" charset="2"/>
                        <a:buChar char="¡"/>
                        <a:defRPr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0000"/>
                        <a:buFont typeface="Wingdings" panose="05000000000000000000" pitchFamily="2" charset="2"/>
                        <a:buChar char="Ø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 2" panose="05020102010507070707" pitchFamily="18" charset="2"/>
                        <a:buChar char="¡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 eaLnBrk="1" hangingPunct="1">
                        <a:buNone/>
                      </a:pPr>
                      <a:endParaRPr lang="zh-CN" altLang="zh-CN" dirty="0">
                        <a:ea typeface="楷体_GB2312" pitchFamily="49" charset="-122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buChar char="§"/>
                        <a:defRPr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anose="05000000000000000000" pitchFamily="2" charset="2"/>
                        <a:buChar char="Ø"/>
                        <a:defRPr sz="24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5000"/>
                        <a:buFont typeface="Wingdings 2" panose="05020102010507070707" pitchFamily="18" charset="2"/>
                        <a:buChar char="¡"/>
                        <a:defRPr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0000"/>
                        <a:buFont typeface="Wingdings" panose="05000000000000000000" pitchFamily="2" charset="2"/>
                        <a:buChar char="Ø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 2" panose="05020102010507070707" pitchFamily="18" charset="2"/>
                        <a:buChar char="¡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 eaLnBrk="1" hangingPunct="1">
                        <a:buNone/>
                      </a:pPr>
                      <a:endParaRPr lang="zh-CN" altLang="zh-CN" dirty="0">
                        <a:ea typeface="楷体_GB2312" pitchFamily="49" charset="-122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buChar char="§"/>
                        <a:defRPr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anose="05000000000000000000" pitchFamily="2" charset="2"/>
                        <a:buChar char="Ø"/>
                        <a:defRPr sz="24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5000"/>
                        <a:buFont typeface="Wingdings 2" panose="05020102010507070707" pitchFamily="18" charset="2"/>
                        <a:buChar char="¡"/>
                        <a:defRPr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0000"/>
                        <a:buFont typeface="Wingdings" panose="05000000000000000000" pitchFamily="2" charset="2"/>
                        <a:buChar char="Ø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 2" panose="05020102010507070707" pitchFamily="18" charset="2"/>
                        <a:buChar char="¡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 eaLnBrk="1" hangingPunct="1">
                        <a:buNone/>
                      </a:pPr>
                      <a:endParaRPr lang="zh-CN" altLang="zh-CN" dirty="0">
                        <a:ea typeface="楷体_GB2312" pitchFamily="49" charset="-122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14396" name="Picture 143"/>
          <p:cNvPicPr/>
          <p:nvPr/>
        </p:nvPicPr>
        <p:blipFill>
          <a:blip r:embed="rId1"/>
          <a:stretch>
            <a:fillRect/>
          </a:stretch>
        </p:blipFill>
        <p:spPr>
          <a:xfrm>
            <a:off x="847725" y="4984750"/>
            <a:ext cx="387350" cy="7143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checker dir="vert"/>
  </p:transition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3010</Words>
  <Application>WPS 演示</Application>
  <PresentationFormat>宽屏</PresentationFormat>
  <Paragraphs>563</Paragraphs>
  <Slides>37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21</vt:i4>
      </vt:variant>
      <vt:variant>
        <vt:lpstr>主题</vt:lpstr>
      </vt:variant>
      <vt:variant>
        <vt:i4>2</vt:i4>
      </vt:variant>
      <vt:variant>
        <vt:lpstr>嵌入 OLE 服务器</vt:lpstr>
      </vt:variant>
      <vt:variant>
        <vt:i4>15</vt:i4>
      </vt:variant>
      <vt:variant>
        <vt:lpstr>幻灯片标题</vt:lpstr>
      </vt:variant>
      <vt:variant>
        <vt:i4>37</vt:i4>
      </vt:variant>
    </vt:vector>
  </HeadingPairs>
  <TitlesOfParts>
    <vt:vector size="75" baseType="lpstr">
      <vt:lpstr>Arial</vt:lpstr>
      <vt:lpstr>宋体</vt:lpstr>
      <vt:lpstr>Wingdings</vt:lpstr>
      <vt:lpstr>华文新魏</vt:lpstr>
      <vt:lpstr>华文行楷</vt:lpstr>
      <vt:lpstr>华文楷体</vt:lpstr>
      <vt:lpstr>Calibri</vt:lpstr>
      <vt:lpstr>微软雅黑</vt:lpstr>
      <vt:lpstr>Calibri Light</vt:lpstr>
      <vt:lpstr>楷体_GB2312</vt:lpstr>
      <vt:lpstr>Times New Roman</vt:lpstr>
      <vt:lpstr>仿宋_GB2312</vt:lpstr>
      <vt:lpstr>Comic Sans MS</vt:lpstr>
      <vt:lpstr>Wingdings 2</vt:lpstr>
      <vt:lpstr>楷体</vt:lpstr>
      <vt:lpstr>隶书</vt:lpstr>
      <vt:lpstr>华文中宋</vt:lpstr>
      <vt:lpstr>新宋体</vt:lpstr>
      <vt:lpstr>Verdana</vt:lpstr>
      <vt:lpstr>黑体</vt:lpstr>
      <vt:lpstr>仿宋</vt:lpstr>
      <vt:lpstr>Office 主题</vt:lpstr>
      <vt:lpstr>自定义设计方案</vt:lpstr>
      <vt:lpstr>Equation.KSEE3</vt:lpstr>
      <vt:lpstr>Equation.DSMT4</vt:lpstr>
      <vt:lpstr>Equation.DSMT4</vt:lpstr>
      <vt:lpstr>Equation.DSMT4</vt:lpstr>
      <vt:lpstr>Equation.DSMT4</vt:lpstr>
      <vt:lpstr>Equation.3</vt:lpstr>
      <vt:lpstr>Equation.3</vt:lpstr>
      <vt:lpstr>Flash.Movie</vt:lpstr>
      <vt:lpstr>Flash.Movie</vt:lpstr>
      <vt:lpstr>Flash.Movie</vt:lpstr>
      <vt:lpstr>Equation.3</vt:lpstr>
      <vt:lpstr>Equation.3</vt:lpstr>
      <vt:lpstr>Equation.3</vt:lpstr>
      <vt:lpstr>Equation.3</vt:lpstr>
      <vt:lpstr>Equation.DSMT4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5</cp:revision>
  <dcterms:created xsi:type="dcterms:W3CDTF">2017-04-26T08:23:00Z</dcterms:created>
  <dcterms:modified xsi:type="dcterms:W3CDTF">2017-07-28T01:57:26Z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2052-10.1.0.6489</vt:lpwstr>
  </property>
</Properties>
</file>