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sldIdLst>
    <p:sldId id="256" r:id="rId4"/>
    <p:sldId id="258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12.vml.rels><?xml version="1.0" encoding="UTF-8" standalone="yes"?>
<Relationships xmlns="http://schemas.openxmlformats.org/package/2006/relationships"><Relationship Id="rId4" Type="http://schemas.openxmlformats.org/officeDocument/2006/relationships/image" Target="../media/image56.wmf"/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wmf"/><Relationship Id="rId1" Type="http://schemas.openxmlformats.org/officeDocument/2006/relationships/image" Target="../media/image65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70.wmf"/><Relationship Id="rId1" Type="http://schemas.openxmlformats.org/officeDocument/2006/relationships/image" Target="../media/image6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7" Type="http://schemas.openxmlformats.org/officeDocument/2006/relationships/image" Target="../media/image15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5" Type="http://schemas.openxmlformats.org/officeDocument/2006/relationships/image" Target="../media/image28.wmf"/><Relationship Id="rId4" Type="http://schemas.openxmlformats.org/officeDocument/2006/relationships/image" Target="../media/image27.wmf"/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5" Type="http://schemas.openxmlformats.org/officeDocument/2006/relationships/image" Target="../media/image33.wmf"/><Relationship Id="rId4" Type="http://schemas.openxmlformats.org/officeDocument/2006/relationships/image" Target="../media/image32.wmf"/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7" Type="http://schemas.openxmlformats.org/officeDocument/2006/relationships/image" Target="../media/image40.wmf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9.vml.rels><?xml version="1.0" encoding="UTF-8" standalone="yes"?>
<Relationships xmlns="http://schemas.openxmlformats.org/package/2006/relationships"><Relationship Id="rId4" Type="http://schemas.openxmlformats.org/officeDocument/2006/relationships/image" Target="../media/image45.wmf"/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7" Type="http://schemas.openxmlformats.org/officeDocument/2006/relationships/theme" Target="../theme/theme2.xml"/><Relationship Id="rId16" Type="http://schemas.openxmlformats.org/officeDocument/2006/relationships/image" Target="../media/image3.png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160" y="720725"/>
            <a:ext cx="9159240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1" name="图片 10" descr="万向logo-0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00B05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0795" y="5066665"/>
            <a:ext cx="9166225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10795" y="1757680"/>
            <a:ext cx="9159875" cy="322516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795" y="720725"/>
            <a:ext cx="9166225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4" name="图片 13" descr="万向logo-02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00B05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12.xml"/><Relationship Id="rId3" Type="http://schemas.openxmlformats.org/officeDocument/2006/relationships/oleObject" Target="../embeddings/oleObject5.bin"/><Relationship Id="rId2" Type="http://schemas.openxmlformats.org/officeDocument/2006/relationships/image" Target="../media/image8.wmf"/><Relationship Id="rId1" Type="http://schemas.openxmlformats.org/officeDocument/2006/relationships/oleObject" Target="../embeddings/oleObject4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wmf"/><Relationship Id="rId8" Type="http://schemas.openxmlformats.org/officeDocument/2006/relationships/oleObject" Target="../embeddings/oleObject10.bin"/><Relationship Id="rId7" Type="http://schemas.openxmlformats.org/officeDocument/2006/relationships/image" Target="../media/image11.wmf"/><Relationship Id="rId6" Type="http://schemas.openxmlformats.org/officeDocument/2006/relationships/oleObject" Target="../embeddings/oleObject9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8.bin"/><Relationship Id="rId3" Type="http://schemas.openxmlformats.org/officeDocument/2006/relationships/oleObject" Target="../embeddings/oleObject7.bin"/><Relationship Id="rId2" Type="http://schemas.openxmlformats.org/officeDocument/2006/relationships/image" Target="../media/image9.wmf"/><Relationship Id="rId17" Type="http://schemas.openxmlformats.org/officeDocument/2006/relationships/vmlDrawing" Target="../drawings/vmlDrawing3.vml"/><Relationship Id="rId16" Type="http://schemas.openxmlformats.org/officeDocument/2006/relationships/slideLayout" Target="../slideLayouts/slideLayout17.xml"/><Relationship Id="rId15" Type="http://schemas.openxmlformats.org/officeDocument/2006/relationships/image" Target="../media/image15.wmf"/><Relationship Id="rId14" Type="http://schemas.openxmlformats.org/officeDocument/2006/relationships/oleObject" Target="../embeddings/oleObject13.bin"/><Relationship Id="rId13" Type="http://schemas.openxmlformats.org/officeDocument/2006/relationships/image" Target="../media/image14.wmf"/><Relationship Id="rId12" Type="http://schemas.openxmlformats.org/officeDocument/2006/relationships/oleObject" Target="../embeddings/oleObject12.bin"/><Relationship Id="rId11" Type="http://schemas.openxmlformats.org/officeDocument/2006/relationships/image" Target="../media/image13.wmf"/><Relationship Id="rId10" Type="http://schemas.openxmlformats.org/officeDocument/2006/relationships/oleObject" Target="../embeddings/oleObject11.bin"/><Relationship Id="rId1" Type="http://schemas.openxmlformats.org/officeDocument/2006/relationships/oleObject" Target="../embeddings/oleObject6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14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0.bin"/><Relationship Id="rId8" Type="http://schemas.openxmlformats.org/officeDocument/2006/relationships/image" Target="../media/image21.wmf"/><Relationship Id="rId7" Type="http://schemas.openxmlformats.org/officeDocument/2006/relationships/oleObject" Target="../embeddings/oleObject19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18.wmf"/><Relationship Id="rId14" Type="http://schemas.openxmlformats.org/officeDocument/2006/relationships/vmlDrawing" Target="../drawings/vmlDrawing5.vml"/><Relationship Id="rId13" Type="http://schemas.openxmlformats.org/officeDocument/2006/relationships/slideLayout" Target="../slideLayouts/slideLayout12.xml"/><Relationship Id="rId12" Type="http://schemas.openxmlformats.org/officeDocument/2006/relationships/image" Target="../media/image23.wmf"/><Relationship Id="rId11" Type="http://schemas.openxmlformats.org/officeDocument/2006/relationships/oleObject" Target="../embeddings/oleObject21.bin"/><Relationship Id="rId10" Type="http://schemas.openxmlformats.org/officeDocument/2006/relationships/image" Target="../media/image22.wmf"/><Relationship Id="rId1" Type="http://schemas.openxmlformats.org/officeDocument/2006/relationships/oleObject" Target="../embeddings/oleObject16.bin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6.bin"/><Relationship Id="rId8" Type="http://schemas.openxmlformats.org/officeDocument/2006/relationships/image" Target="../media/image27.wmf"/><Relationship Id="rId7" Type="http://schemas.openxmlformats.org/officeDocument/2006/relationships/oleObject" Target="../embeddings/oleObject25.bin"/><Relationship Id="rId6" Type="http://schemas.openxmlformats.org/officeDocument/2006/relationships/image" Target="../media/image26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23.bin"/><Relationship Id="rId2" Type="http://schemas.openxmlformats.org/officeDocument/2006/relationships/image" Target="../media/image24.wmf"/><Relationship Id="rId12" Type="http://schemas.openxmlformats.org/officeDocument/2006/relationships/vmlDrawing" Target="../drawings/vmlDrawing6.vml"/><Relationship Id="rId11" Type="http://schemas.openxmlformats.org/officeDocument/2006/relationships/slideLayout" Target="../slideLayouts/slideLayout22.xml"/><Relationship Id="rId10" Type="http://schemas.openxmlformats.org/officeDocument/2006/relationships/image" Target="../media/image28.wmf"/><Relationship Id="rId1" Type="http://schemas.openxmlformats.org/officeDocument/2006/relationships/oleObject" Target="../embeddings/oleObject22.bin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1.bin"/><Relationship Id="rId8" Type="http://schemas.openxmlformats.org/officeDocument/2006/relationships/image" Target="../media/image32.wmf"/><Relationship Id="rId7" Type="http://schemas.openxmlformats.org/officeDocument/2006/relationships/oleObject" Target="../embeddings/oleObject30.bin"/><Relationship Id="rId6" Type="http://schemas.openxmlformats.org/officeDocument/2006/relationships/image" Target="../media/image31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30.wmf"/><Relationship Id="rId3" Type="http://schemas.openxmlformats.org/officeDocument/2006/relationships/oleObject" Target="../embeddings/oleObject28.bin"/><Relationship Id="rId2" Type="http://schemas.openxmlformats.org/officeDocument/2006/relationships/image" Target="../media/image29.wmf"/><Relationship Id="rId12" Type="http://schemas.openxmlformats.org/officeDocument/2006/relationships/vmlDrawing" Target="../drawings/vmlDrawing7.vml"/><Relationship Id="rId11" Type="http://schemas.openxmlformats.org/officeDocument/2006/relationships/slideLayout" Target="../slideLayouts/slideLayout22.xml"/><Relationship Id="rId10" Type="http://schemas.openxmlformats.org/officeDocument/2006/relationships/image" Target="../media/image33.wmf"/><Relationship Id="rId1" Type="http://schemas.openxmlformats.org/officeDocument/2006/relationships/oleObject" Target="../embeddings/oleObject27.bin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6.bin"/><Relationship Id="rId8" Type="http://schemas.openxmlformats.org/officeDocument/2006/relationships/image" Target="../media/image37.wmf"/><Relationship Id="rId7" Type="http://schemas.openxmlformats.org/officeDocument/2006/relationships/oleObject" Target="../embeddings/oleObject35.bin"/><Relationship Id="rId6" Type="http://schemas.openxmlformats.org/officeDocument/2006/relationships/image" Target="../media/image36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35.wmf"/><Relationship Id="rId3" Type="http://schemas.openxmlformats.org/officeDocument/2006/relationships/oleObject" Target="../embeddings/oleObject33.bin"/><Relationship Id="rId2" Type="http://schemas.openxmlformats.org/officeDocument/2006/relationships/image" Target="../media/image34.wmf"/><Relationship Id="rId18" Type="http://schemas.openxmlformats.org/officeDocument/2006/relationships/vmlDrawing" Target="../drawings/vmlDrawing8.vml"/><Relationship Id="rId17" Type="http://schemas.openxmlformats.org/officeDocument/2006/relationships/slideLayout" Target="../slideLayouts/slideLayout17.xml"/><Relationship Id="rId16" Type="http://schemas.openxmlformats.org/officeDocument/2006/relationships/image" Target="../media/image41.wmf"/><Relationship Id="rId15" Type="http://schemas.openxmlformats.org/officeDocument/2006/relationships/oleObject" Target="../embeddings/oleObject39.bin"/><Relationship Id="rId14" Type="http://schemas.openxmlformats.org/officeDocument/2006/relationships/image" Target="../media/image40.wmf"/><Relationship Id="rId13" Type="http://schemas.openxmlformats.org/officeDocument/2006/relationships/oleObject" Target="../embeddings/oleObject38.bin"/><Relationship Id="rId12" Type="http://schemas.openxmlformats.org/officeDocument/2006/relationships/image" Target="../media/image39.wmf"/><Relationship Id="rId11" Type="http://schemas.openxmlformats.org/officeDocument/2006/relationships/oleObject" Target="../embeddings/oleObject37.bin"/><Relationship Id="rId10" Type="http://schemas.openxmlformats.org/officeDocument/2006/relationships/image" Target="../media/image38.wmf"/><Relationship Id="rId1" Type="http://schemas.openxmlformats.org/officeDocument/2006/relationships/oleObject" Target="../embeddings/oleObject32.bin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image" Target="../media/image45.wmf"/><Relationship Id="rId7" Type="http://schemas.openxmlformats.org/officeDocument/2006/relationships/oleObject" Target="../embeddings/oleObject43.bin"/><Relationship Id="rId6" Type="http://schemas.openxmlformats.org/officeDocument/2006/relationships/image" Target="../media/image44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43.wmf"/><Relationship Id="rId3" Type="http://schemas.openxmlformats.org/officeDocument/2006/relationships/oleObject" Target="../embeddings/oleObject41.bin"/><Relationship Id="rId2" Type="http://schemas.openxmlformats.org/officeDocument/2006/relationships/image" Target="../media/image42.wmf"/><Relationship Id="rId10" Type="http://schemas.openxmlformats.org/officeDocument/2006/relationships/vmlDrawing" Target="../drawings/vmlDrawing9.vml"/><Relationship Id="rId1" Type="http://schemas.openxmlformats.org/officeDocument/2006/relationships/oleObject" Target="../embeddings/oleObject40.bin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8.bin"/><Relationship Id="rId8" Type="http://schemas.openxmlformats.org/officeDocument/2006/relationships/image" Target="../media/image49.wmf"/><Relationship Id="rId7" Type="http://schemas.openxmlformats.org/officeDocument/2006/relationships/oleObject" Target="../embeddings/oleObject47.bin"/><Relationship Id="rId6" Type="http://schemas.openxmlformats.org/officeDocument/2006/relationships/image" Target="../media/image48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47.wmf"/><Relationship Id="rId3" Type="http://schemas.openxmlformats.org/officeDocument/2006/relationships/oleObject" Target="../embeddings/oleObject45.bin"/><Relationship Id="rId2" Type="http://schemas.openxmlformats.org/officeDocument/2006/relationships/image" Target="../media/image46.wmf"/><Relationship Id="rId14" Type="http://schemas.openxmlformats.org/officeDocument/2006/relationships/vmlDrawing" Target="../drawings/vmlDrawing10.vml"/><Relationship Id="rId13" Type="http://schemas.openxmlformats.org/officeDocument/2006/relationships/slideLayout" Target="../slideLayouts/slideLayout22.xml"/><Relationship Id="rId12" Type="http://schemas.openxmlformats.org/officeDocument/2006/relationships/image" Target="../media/image51.wmf"/><Relationship Id="rId11" Type="http://schemas.openxmlformats.org/officeDocument/2006/relationships/oleObject" Target="../embeddings/oleObject49.bin"/><Relationship Id="rId10" Type="http://schemas.openxmlformats.org/officeDocument/2006/relationships/image" Target="../media/image50.wmf"/><Relationship Id="rId1" Type="http://schemas.openxmlformats.org/officeDocument/2006/relationships/oleObject" Target="../embeddings/oleObject44.bin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52.wmf"/><Relationship Id="rId1" Type="http://schemas.openxmlformats.org/officeDocument/2006/relationships/oleObject" Target="../embeddings/oleObject50.bin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image" Target="../media/image56.wmf"/><Relationship Id="rId7" Type="http://schemas.openxmlformats.org/officeDocument/2006/relationships/oleObject" Target="../embeddings/oleObject54.bin"/><Relationship Id="rId6" Type="http://schemas.openxmlformats.org/officeDocument/2006/relationships/image" Target="../media/image55.wmf"/><Relationship Id="rId5" Type="http://schemas.openxmlformats.org/officeDocument/2006/relationships/oleObject" Target="../embeddings/oleObject53.bin"/><Relationship Id="rId4" Type="http://schemas.openxmlformats.org/officeDocument/2006/relationships/image" Target="../media/image54.wmf"/><Relationship Id="rId3" Type="http://schemas.openxmlformats.org/officeDocument/2006/relationships/oleObject" Target="../embeddings/oleObject52.bin"/><Relationship Id="rId2" Type="http://schemas.openxmlformats.org/officeDocument/2006/relationships/image" Target="../media/image53.wmf"/><Relationship Id="rId10" Type="http://schemas.openxmlformats.org/officeDocument/2006/relationships/vmlDrawing" Target="../drawings/vmlDrawing12.vml"/><Relationship Id="rId1" Type="http://schemas.openxmlformats.org/officeDocument/2006/relationships/oleObject" Target="../embeddings/oleObject51.bin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7.wmf"/><Relationship Id="rId1" Type="http://schemas.openxmlformats.org/officeDocument/2006/relationships/oleObject" Target="../embeddings/oleObject55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4.v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0.w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59.wmf"/><Relationship Id="rId3" Type="http://schemas.openxmlformats.org/officeDocument/2006/relationships/oleObject" Target="../embeddings/oleObject57.bin"/><Relationship Id="rId2" Type="http://schemas.openxmlformats.org/officeDocument/2006/relationships/image" Target="../media/image58.wmf"/><Relationship Id="rId1" Type="http://schemas.openxmlformats.org/officeDocument/2006/relationships/oleObject" Target="../embeddings/oleObject56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5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2.wmf"/><Relationship Id="rId3" Type="http://schemas.openxmlformats.org/officeDocument/2006/relationships/oleObject" Target="../embeddings/oleObject60.bin"/><Relationship Id="rId2" Type="http://schemas.openxmlformats.org/officeDocument/2006/relationships/image" Target="../media/image61.wmf"/><Relationship Id="rId1" Type="http://schemas.openxmlformats.org/officeDocument/2006/relationships/oleObject" Target="../embeddings/oleObject59.bin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3.wmf"/><Relationship Id="rId1" Type="http://schemas.openxmlformats.org/officeDocument/2006/relationships/oleObject" Target="../embeddings/oleObject61.bin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4.pn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7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6.wmf"/><Relationship Id="rId3" Type="http://schemas.openxmlformats.org/officeDocument/2006/relationships/oleObject" Target="../embeddings/oleObject63.bin"/><Relationship Id="rId2" Type="http://schemas.openxmlformats.org/officeDocument/2006/relationships/image" Target="../media/image65.wmf"/><Relationship Id="rId1" Type="http://schemas.openxmlformats.org/officeDocument/2006/relationships/oleObject" Target="../embeddings/oleObject62.bin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8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8.wmf"/><Relationship Id="rId3" Type="http://schemas.openxmlformats.org/officeDocument/2006/relationships/oleObject" Target="../embeddings/oleObject65.bin"/><Relationship Id="rId2" Type="http://schemas.openxmlformats.org/officeDocument/2006/relationships/image" Target="../media/image67.wmf"/><Relationship Id="rId1" Type="http://schemas.openxmlformats.org/officeDocument/2006/relationships/oleObject" Target="../embeddings/oleObject64.bin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9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0.wmf"/><Relationship Id="rId3" Type="http://schemas.openxmlformats.org/officeDocument/2006/relationships/oleObject" Target="../embeddings/oleObject67.bin"/><Relationship Id="rId2" Type="http://schemas.openxmlformats.org/officeDocument/2006/relationships/image" Target="../media/image69.wmf"/><Relationship Id="rId1" Type="http://schemas.openxmlformats.org/officeDocument/2006/relationships/oleObject" Target="../embeddings/oleObject66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5121"/>
          <p:cNvSpPr/>
          <p:nvPr/>
        </p:nvSpPr>
        <p:spPr>
          <a:xfrm>
            <a:off x="1619250" y="2027873"/>
            <a:ext cx="5905500" cy="1223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>
              <a:buClrTx/>
            </a:pP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教学课件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5362" name="文本框 5122"/>
          <p:cNvSpPr txBox="1"/>
          <p:nvPr/>
        </p:nvSpPr>
        <p:spPr>
          <a:xfrm>
            <a:off x="1386523" y="2605405"/>
            <a:ext cx="6370637" cy="21837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endParaRPr lang="en-US" altLang="zh-CN" sz="60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zh-CN" altLang="en-US" sz="40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  七年级上册  </a:t>
            </a:r>
            <a:r>
              <a:rPr lang="zh-CN"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人教版</a:t>
            </a:r>
            <a:endParaRPr lang="zh-CN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0" algn="ctr"/>
            <a:endParaRPr lang="zh-CN" altLang="zh-CN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5" name="Group 17"/>
          <p:cNvGrpSpPr/>
          <p:nvPr/>
        </p:nvGrpSpPr>
        <p:grpSpPr>
          <a:xfrm>
            <a:off x="431800" y="1196975"/>
            <a:ext cx="8280400" cy="2439988"/>
            <a:chOff x="0" y="-436"/>
            <a:chExt cx="5216" cy="1665"/>
          </a:xfrm>
        </p:grpSpPr>
        <p:sp>
          <p:nvSpPr>
            <p:cNvPr id="16386" name="Text Box 18"/>
            <p:cNvSpPr txBox="1"/>
            <p:nvPr/>
          </p:nvSpPr>
          <p:spPr>
            <a:xfrm>
              <a:off x="0" y="-436"/>
              <a:ext cx="5125" cy="9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问题五：如果蜗牛一直以每分钟</a:t>
              </a:r>
              <a:r>
                <a:rPr lang="en-US" altLang="zh-CN" sz="2800" b="1" dirty="0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0cm</a:t>
              </a:r>
              <a:r>
                <a:rPr lang="zh-CN" altLang="en-US" sz="2800" b="1" dirty="0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的速度向左爬行，</a:t>
              </a:r>
              <a:r>
                <a:rPr lang="en-US" altLang="zh-CN" sz="2800" b="1" dirty="0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r>
                <a:rPr lang="zh-CN" altLang="en-US" sz="2800" b="1" dirty="0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分钟前它在什么位置？</a:t>
              </a:r>
              <a:endPara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6387" name="Line 19"/>
            <p:cNvSpPr/>
            <p:nvPr/>
          </p:nvSpPr>
          <p:spPr>
            <a:xfrm>
              <a:off x="0" y="939"/>
              <a:ext cx="5125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12" name="Oval 20"/>
            <p:cNvSpPr/>
            <p:nvPr/>
          </p:nvSpPr>
          <p:spPr>
            <a:xfrm>
              <a:off x="2449" y="894"/>
              <a:ext cx="91" cy="91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fontAlgn="base" hangingPunct="1"/>
              <a:endParaRPr lang="zh-CN" altLang="en-US" sz="1660" strike="noStrike" noProof="1" dirty="0"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21513" name="Text Box 21"/>
            <p:cNvSpPr txBox="1"/>
            <p:nvPr/>
          </p:nvSpPr>
          <p:spPr>
            <a:xfrm>
              <a:off x="2379" y="963"/>
              <a:ext cx="218" cy="2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1660" b="1" noProof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O</a:t>
              </a:r>
              <a:endParaRPr lang="en-US" altLang="zh-CN" sz="166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6390" name="Picture 22" descr="蜗牛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2268" y="624"/>
              <a:ext cx="1089" cy="31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5" name="Oval 23"/>
            <p:cNvSpPr/>
            <p:nvPr/>
          </p:nvSpPr>
          <p:spPr>
            <a:xfrm>
              <a:off x="375" y="891"/>
              <a:ext cx="91" cy="91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fontAlgn="base" hangingPunct="1"/>
              <a:endParaRPr lang="zh-CN" altLang="en-US" sz="1660" strike="noStrike" noProof="1" dirty="0"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21516" name="Oval 24"/>
            <p:cNvSpPr/>
            <p:nvPr/>
          </p:nvSpPr>
          <p:spPr>
            <a:xfrm>
              <a:off x="919" y="891"/>
              <a:ext cx="91" cy="91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fontAlgn="base" hangingPunct="1"/>
              <a:endParaRPr lang="zh-CN" altLang="en-US" sz="1660" strike="noStrike" noProof="1" dirty="0"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21517" name="Oval 25"/>
            <p:cNvSpPr/>
            <p:nvPr/>
          </p:nvSpPr>
          <p:spPr>
            <a:xfrm>
              <a:off x="1464" y="891"/>
              <a:ext cx="91" cy="91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fontAlgn="base" hangingPunct="1"/>
              <a:endParaRPr lang="zh-CN" altLang="en-US" sz="1660" strike="noStrike" noProof="1" dirty="0"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21518" name="Oval 26"/>
            <p:cNvSpPr/>
            <p:nvPr/>
          </p:nvSpPr>
          <p:spPr>
            <a:xfrm>
              <a:off x="1963" y="891"/>
              <a:ext cx="91" cy="91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fontAlgn="base" hangingPunct="1"/>
              <a:endParaRPr lang="zh-CN" altLang="en-US" sz="1660" strike="noStrike" noProof="1" dirty="0"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21519" name="Text Box 27"/>
            <p:cNvSpPr txBox="1"/>
            <p:nvPr/>
          </p:nvSpPr>
          <p:spPr>
            <a:xfrm>
              <a:off x="363" y="994"/>
              <a:ext cx="234" cy="2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1660" b="1" noProof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-8</a:t>
              </a:r>
              <a:endParaRPr lang="en-US" altLang="zh-CN" sz="166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0" name="Text Box 28"/>
            <p:cNvSpPr txBox="1"/>
            <p:nvPr/>
          </p:nvSpPr>
          <p:spPr>
            <a:xfrm>
              <a:off x="907" y="994"/>
              <a:ext cx="234" cy="2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1660" b="1" noProof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-6</a:t>
              </a:r>
              <a:endParaRPr lang="en-US" altLang="zh-CN" sz="166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1" name="Text Box 29"/>
            <p:cNvSpPr txBox="1"/>
            <p:nvPr/>
          </p:nvSpPr>
          <p:spPr>
            <a:xfrm>
              <a:off x="1406" y="994"/>
              <a:ext cx="234" cy="2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1660" b="1" noProof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-4</a:t>
              </a:r>
              <a:endParaRPr lang="en-US" altLang="zh-CN" sz="166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2" name="Text Box 30"/>
            <p:cNvSpPr txBox="1"/>
            <p:nvPr/>
          </p:nvSpPr>
          <p:spPr>
            <a:xfrm>
              <a:off x="1905" y="994"/>
              <a:ext cx="234" cy="2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1660" b="1" noProof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-2</a:t>
              </a:r>
              <a:endParaRPr lang="en-US" altLang="zh-CN" sz="166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3" name="AutoShape 31"/>
            <p:cNvSpPr/>
            <p:nvPr/>
          </p:nvSpPr>
          <p:spPr>
            <a:xfrm rot="5400000">
              <a:off x="5103" y="871"/>
              <a:ext cx="90" cy="136"/>
            </a:xfrm>
            <a:prstGeom prst="triangle">
              <a:avLst>
                <a:gd name="adj" fmla="val 50000"/>
              </a:avLst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fontAlgn="base" hangingPunct="1"/>
              <a:endParaRPr lang="zh-CN" altLang="en-US" sz="1660" strike="noStrike" noProof="1" dirty="0"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</p:grpSp>
      <p:sp>
        <p:nvSpPr>
          <p:cNvPr id="19489" name="Text Box 33"/>
          <p:cNvSpPr txBox="1"/>
          <p:nvPr/>
        </p:nvSpPr>
        <p:spPr>
          <a:xfrm>
            <a:off x="1227138" y="3984625"/>
            <a:ext cx="5030788" cy="1219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955" b="1" noProof="1" dirty="0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其结果可以表示为：</a:t>
            </a:r>
            <a:endParaRPr lang="zh-CN" altLang="en-US" sz="2955" b="1" noProof="1" dirty="0">
              <a:solidFill>
                <a:srgbClr val="00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955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       </a:t>
            </a:r>
            <a:r>
              <a:rPr lang="zh-CN" altLang="zh-CN" sz="2955" b="1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0</a:t>
            </a:r>
            <a:r>
              <a:rPr lang="en-US" altLang="zh-CN" sz="2955" b="1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×</a:t>
            </a:r>
            <a:r>
              <a:rPr lang="zh-CN" altLang="en-US" sz="2955" b="1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x-none" sz="2955" b="1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－</a:t>
            </a:r>
            <a:r>
              <a:rPr lang="zh-CN" altLang="zh-CN" sz="2955" b="1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sz="2955" b="1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）</a:t>
            </a:r>
            <a:r>
              <a:rPr lang="zh-CN" altLang="zh-CN" sz="2955" b="1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= 0</a:t>
            </a:r>
            <a:endParaRPr lang="zh-CN" altLang="zh-CN" sz="2955" b="1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90" name="WordArt 34"/>
          <p:cNvSpPr>
            <a:spLocks noTextEdit="1"/>
          </p:cNvSpPr>
          <p:nvPr/>
        </p:nvSpPr>
        <p:spPr>
          <a:xfrm>
            <a:off x="1879600" y="5480050"/>
            <a:ext cx="4378325" cy="434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800" b="1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任何数同0相乘,都得0.</a:t>
            </a:r>
            <a:endParaRPr lang="zh-CN" altLang="en-US" sz="2800" b="1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2"/>
          <p:cNvSpPr>
            <a:spLocks noGrp="1"/>
          </p:cNvSpPr>
          <p:nvPr>
            <p:ph type="title"/>
          </p:nvPr>
        </p:nvSpPr>
        <p:spPr>
          <a:xfrm>
            <a:off x="685800" y="931863"/>
            <a:ext cx="7772400" cy="1055687"/>
          </a:xfrm>
          <a:prstGeom prst="rect">
            <a:avLst/>
          </a:prstGeom>
          <a:noFill/>
          <a:ln>
            <a:noFill/>
          </a:ln>
        </p:spPr>
        <p:txBody>
          <a:bodyPr wrap="square" lIns="84406" tIns="42203" rIns="84406" bIns="42203" anchor="ctr"/>
          <a:p>
            <a:pPr eaLnBrk="1" hangingPunct="1"/>
            <a:r>
              <a:rPr lang="zh-CN" altLang="en-US" b="1" dirty="0"/>
              <a:t>有理数乘法法则</a:t>
            </a:r>
            <a:endParaRPr lang="zh-CN" altLang="en-US" b="1" dirty="0"/>
          </a:p>
        </p:txBody>
      </p:sp>
      <p:sp>
        <p:nvSpPr>
          <p:cNvPr id="22531" name="Text Box 14"/>
          <p:cNvSpPr txBox="1"/>
          <p:nvPr/>
        </p:nvSpPr>
        <p:spPr>
          <a:xfrm>
            <a:off x="790575" y="2230438"/>
            <a:ext cx="7780338" cy="23971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3690" b="1" noProof="1" dirty="0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    </a:t>
            </a:r>
            <a:r>
              <a:rPr lang="zh-CN" altLang="en-US" sz="3200" b="1" noProof="1" dirty="0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两数相乘</a:t>
            </a:r>
            <a:r>
              <a:rPr lang="en-US" altLang="zh-CN" sz="3200" b="1" noProof="1" dirty="0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,</a:t>
            </a:r>
            <a:r>
              <a:rPr lang="zh-CN" altLang="en-US" sz="3200" b="1" noProof="1" dirty="0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同号得正</a:t>
            </a:r>
            <a:r>
              <a:rPr lang="en-US" altLang="zh-CN" sz="3200" b="1" noProof="1" dirty="0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,</a:t>
            </a:r>
            <a:r>
              <a:rPr lang="zh-CN" altLang="en-US" sz="3200" b="1" noProof="1" dirty="0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异号得负</a:t>
            </a:r>
            <a:r>
              <a:rPr lang="en-US" altLang="zh-CN" sz="3200" b="1" noProof="1" dirty="0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,</a:t>
            </a:r>
            <a:r>
              <a:rPr lang="zh-CN" altLang="en-US" sz="3200" b="1" noProof="1" dirty="0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并把绝对值相乘</a:t>
            </a:r>
            <a:r>
              <a:rPr lang="en-US" altLang="zh-CN" sz="3200" b="1" noProof="1" dirty="0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.</a:t>
            </a:r>
            <a:endParaRPr lang="en-US" altLang="zh-CN" sz="3200" b="1" noProof="1" dirty="0">
              <a:solidFill>
                <a:schemeClr val="tx2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3200" b="1" noProof="1" dirty="0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        </a:t>
            </a:r>
            <a:r>
              <a:rPr lang="zh-CN" altLang="en-US" sz="3200" b="1" noProof="1" dirty="0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任何数同</a:t>
            </a:r>
            <a:r>
              <a:rPr lang="en-US" altLang="zh-CN" sz="3200" b="1" noProof="1" dirty="0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0</a:t>
            </a:r>
            <a:r>
              <a:rPr lang="zh-CN" altLang="en-US" sz="3200" b="1" noProof="1" dirty="0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相乘</a:t>
            </a:r>
            <a:r>
              <a:rPr lang="en-US" altLang="zh-CN" sz="3200" b="1" noProof="1" dirty="0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,</a:t>
            </a:r>
            <a:r>
              <a:rPr lang="zh-CN" altLang="en-US" sz="3200" b="1" noProof="1" dirty="0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都得</a:t>
            </a:r>
            <a:r>
              <a:rPr lang="en-US" altLang="zh-CN" sz="3200" b="1" noProof="1" dirty="0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0.</a:t>
            </a:r>
            <a:endParaRPr lang="en-US" altLang="zh-CN" sz="3200" b="1" noProof="1" dirty="0">
              <a:solidFill>
                <a:schemeClr val="tx2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8433" name="Object 5"/>
          <p:cNvGraphicFramePr/>
          <p:nvPr/>
        </p:nvGraphicFramePr>
        <p:xfrm>
          <a:off x="4519613" y="3344863"/>
          <a:ext cx="104775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" r:id="rId1" imgW="114300" imgH="177800" progId="Equation.DSMT4">
                  <p:embed/>
                </p:oleObj>
              </mc:Choice>
              <mc:Fallback>
                <p:oleObj name="" r:id="rId1" imgW="114300" imgH="177800" progId="Equation.DSMT4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19613" y="3344863"/>
                        <a:ext cx="104775" cy="165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5" name="Object 11"/>
          <p:cNvGraphicFramePr/>
          <p:nvPr/>
        </p:nvGraphicFramePr>
        <p:xfrm>
          <a:off x="3516313" y="3170238"/>
          <a:ext cx="36195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" r:id="rId3" imgW="152400" imgH="393065" progId="Equation.DSMT4">
                  <p:embed/>
                </p:oleObj>
              </mc:Choice>
              <mc:Fallback>
                <p:oleObj name="" r:id="rId3" imgW="152400" imgH="393065" progId="Equation.DSMT4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16313" y="3170238"/>
                        <a:ext cx="361950" cy="889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7" name="Text Box 13"/>
          <p:cNvSpPr txBox="1"/>
          <p:nvPr/>
        </p:nvSpPr>
        <p:spPr>
          <a:xfrm>
            <a:off x="725488" y="1052513"/>
            <a:ext cx="8175625" cy="3471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955" b="1" noProof="1" dirty="0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例</a:t>
            </a:r>
            <a:r>
              <a:rPr lang="en-US" altLang="zh-CN" sz="2955" b="1" noProof="1" dirty="0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1</a:t>
            </a:r>
            <a:r>
              <a:rPr lang="en-US" altLang="zh-CN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    </a:t>
            </a:r>
            <a:r>
              <a:rPr lang="zh-CN" altLang="en-US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计算：</a:t>
            </a:r>
            <a:endParaRPr lang="zh-CN" altLang="en-US" sz="2955" b="1" noProof="1" dirty="0">
              <a:solidFill>
                <a:srgbClr val="00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（</a:t>
            </a:r>
            <a:r>
              <a:rPr lang="en-US" altLang="zh-CN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1</a:t>
            </a:r>
            <a:r>
              <a:rPr lang="zh-CN" altLang="en-US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）（－</a:t>
            </a:r>
            <a:r>
              <a:rPr lang="en-US" altLang="zh-CN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3</a:t>
            </a:r>
            <a:r>
              <a:rPr lang="zh-CN" altLang="en-US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）</a:t>
            </a:r>
            <a:r>
              <a:rPr lang="en-US" altLang="zh-CN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×9     </a:t>
            </a:r>
            <a:r>
              <a:rPr lang="zh-CN" altLang="en-US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（</a:t>
            </a:r>
            <a:r>
              <a:rPr lang="en-US" altLang="zh-CN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2</a:t>
            </a:r>
            <a:r>
              <a:rPr lang="zh-CN" altLang="en-US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）（－      ）</a:t>
            </a:r>
            <a:r>
              <a:rPr lang="en-US" altLang="zh-CN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×</a:t>
            </a:r>
            <a:r>
              <a:rPr lang="zh-CN" altLang="en-US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（－</a:t>
            </a:r>
            <a:r>
              <a:rPr lang="en-US" altLang="zh-CN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2</a:t>
            </a:r>
            <a:r>
              <a:rPr lang="zh-CN" altLang="en-US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）</a:t>
            </a:r>
            <a:endParaRPr lang="zh-CN" altLang="en-US" sz="2955" b="1" noProof="1" dirty="0">
              <a:solidFill>
                <a:srgbClr val="00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解：（</a:t>
            </a:r>
            <a:r>
              <a:rPr lang="en-US" altLang="zh-CN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1</a:t>
            </a:r>
            <a:r>
              <a:rPr lang="zh-CN" altLang="en-US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）  （－</a:t>
            </a:r>
            <a:r>
              <a:rPr lang="en-US" altLang="zh-CN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3</a:t>
            </a:r>
            <a:r>
              <a:rPr lang="zh-CN" altLang="en-US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）</a:t>
            </a:r>
            <a:r>
              <a:rPr lang="en-US" altLang="zh-CN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×9  =</a:t>
            </a:r>
            <a:r>
              <a:rPr lang="zh-CN" altLang="en-US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－</a:t>
            </a:r>
            <a:r>
              <a:rPr lang="en-US" altLang="zh-CN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27</a:t>
            </a:r>
            <a:endParaRPr lang="en-US" altLang="zh-CN" sz="2955" b="1" noProof="1" dirty="0">
              <a:solidFill>
                <a:srgbClr val="00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       </a:t>
            </a:r>
            <a:r>
              <a:rPr lang="zh-CN" altLang="en-US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（</a:t>
            </a:r>
            <a:r>
              <a:rPr lang="en-US" altLang="zh-CN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2</a:t>
            </a:r>
            <a:r>
              <a:rPr lang="zh-CN" altLang="en-US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）    </a:t>
            </a:r>
            <a:r>
              <a:rPr lang="en-US" altLang="zh-CN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(</a:t>
            </a:r>
            <a:r>
              <a:rPr lang="zh-CN" altLang="en-US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－      </a:t>
            </a:r>
            <a:r>
              <a:rPr lang="en-US" altLang="zh-CN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) ×(</a:t>
            </a:r>
            <a:r>
              <a:rPr lang="zh-CN" altLang="en-US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－</a:t>
            </a:r>
            <a:r>
              <a:rPr lang="en-US" altLang="zh-CN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2) =1</a:t>
            </a:r>
            <a:endParaRPr lang="en-US" altLang="zh-CN" sz="2955" b="1" noProof="1" dirty="0">
              <a:solidFill>
                <a:srgbClr val="00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altLang="zh-CN" sz="2955" b="1" noProof="1" dirty="0">
              <a:solidFill>
                <a:srgbClr val="00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graphicFrame>
        <p:nvGraphicFramePr>
          <p:cNvPr id="18436" name="Object 14"/>
          <p:cNvGraphicFramePr/>
          <p:nvPr/>
        </p:nvGraphicFramePr>
        <p:xfrm>
          <a:off x="5895975" y="1738313"/>
          <a:ext cx="427038" cy="91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" r:id="rId5" imgW="152400" imgH="393065" progId="Equation.DSMT4">
                  <p:embed/>
                </p:oleObj>
              </mc:Choice>
              <mc:Fallback>
                <p:oleObj name="" r:id="rId5" imgW="152400" imgH="393065" progId="Equation.DSMT4">
                  <p:embed/>
                  <p:pic>
                    <p:nvPicPr>
                      <p:cNvPr id="0" name="图片 310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95975" y="1738313"/>
                        <a:ext cx="427038" cy="9128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>
                                            <p:txEl>
                                              <p:charRg st="42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7">
                                            <p:txEl>
                                              <p:charRg st="42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7">
                                            <p:txEl>
                                              <p:charRg st="42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>
                                            <p:txEl>
                                              <p:charRg st="81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517">
                                            <p:txEl>
                                              <p:charRg st="81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17">
                                            <p:txEl>
                                              <p:charRg st="81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9" name="Rectangle 6"/>
          <p:cNvSpPr>
            <a:spLocks noGrp="1"/>
          </p:cNvSpPr>
          <p:nvPr>
            <p:ph idx="1"/>
          </p:nvPr>
        </p:nvSpPr>
        <p:spPr>
          <a:xfrm>
            <a:off x="814388" y="1997075"/>
            <a:ext cx="7772400" cy="2011363"/>
          </a:xfrm>
        </p:spPr>
        <p:txBody>
          <a:bodyPr vert="horz" wrap="square" lIns="84406" tIns="42203" rIns="84406" bIns="42203" anchor="t"/>
          <a:p>
            <a:pPr eaLnBrk="1" fontAlgn="base" latinLnBrk="0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trike="noStrike" noProof="1" dirty="0">
                <a:solidFill>
                  <a:srgbClr val="000000"/>
                </a:solidFill>
              </a:rPr>
              <a:t>  </a:t>
            </a:r>
            <a:r>
              <a:rPr lang="en-US" altLang="zh-CN" strike="noStrike" noProof="1" dirty="0">
                <a:solidFill>
                  <a:srgbClr val="000000"/>
                </a:solidFill>
                <a:latin typeface="Times New Roman" panose="02020603050405020304" charset="0"/>
              </a:rPr>
              <a:t> 1×1= </a:t>
            </a:r>
            <a:r>
              <a:rPr lang="en-US" altLang="zh-CN" b="1" strike="noStrike" noProof="1" dirty="0">
                <a:solidFill>
                  <a:srgbClr val="000000"/>
                </a:solidFill>
                <a:latin typeface="Times New Roman" panose="02020603050405020304" charset="0"/>
              </a:rPr>
              <a:t>       </a:t>
            </a:r>
            <a:r>
              <a:rPr lang="en-US" altLang="zh-CN" b="1" strike="noStrike" noProof="1" dirty="0">
                <a:solidFill>
                  <a:srgbClr val="000000"/>
                </a:solidFill>
              </a:rPr>
              <a:t>         </a:t>
            </a:r>
            <a:r>
              <a:rPr lang="en-US" altLang="zh-CN" strike="noStrike" noProof="1" dirty="0">
                <a:solidFill>
                  <a:srgbClr val="000000"/>
                </a:solidFill>
                <a:latin typeface="Times New Roman" panose="02020603050405020304" charset="0"/>
              </a:rPr>
              <a:t>  -1×(-1)=</a:t>
            </a:r>
            <a:endParaRPr lang="en-US" altLang="zh-CN" strike="noStrike" noProof="1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 marL="0" indent="0" eaLnBrk="1" fontAlgn="base" latinLnBrk="0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b="1" strike="noStrike" noProof="1" dirty="0">
                <a:solidFill>
                  <a:srgbClr val="000000"/>
                </a:solidFill>
              </a:rPr>
              <a:t>      </a:t>
            </a:r>
            <a:r>
              <a:rPr lang="en-US" altLang="zh-CN" strike="noStrike" noProof="1" dirty="0">
                <a:solidFill>
                  <a:srgbClr val="000000"/>
                </a:solidFill>
                <a:latin typeface="Times New Roman" panose="02020603050405020304" charset="0"/>
              </a:rPr>
              <a:t>×3=                  -</a:t>
            </a:r>
            <a:r>
              <a:rPr lang="zh-CN" altLang="en-US" strike="noStrike" noProof="1" dirty="0">
                <a:solidFill>
                  <a:srgbClr val="000000"/>
                </a:solidFill>
                <a:latin typeface="Times New Roman" panose="02020603050405020304" charset="0"/>
              </a:rPr>
              <a:t>     </a:t>
            </a:r>
            <a:r>
              <a:rPr lang="en-US" altLang="zh-CN" strike="noStrike" noProof="1" dirty="0">
                <a:solidFill>
                  <a:srgbClr val="000000"/>
                </a:solidFill>
                <a:latin typeface="Times New Roman" panose="02020603050405020304" charset="0"/>
              </a:rPr>
              <a:t>×(-3)=</a:t>
            </a:r>
            <a:r>
              <a:rPr lang="en-US" altLang="zh-CN" b="1" strike="noStrike" noProof="1" dirty="0">
                <a:solidFill>
                  <a:srgbClr val="000000"/>
                </a:solidFill>
              </a:rPr>
              <a:t>   </a:t>
            </a:r>
            <a:endParaRPr lang="en-US" altLang="zh-CN" b="1" strike="noStrike" noProof="1" dirty="0">
              <a:solidFill>
                <a:srgbClr val="000000"/>
              </a:solidFill>
            </a:endParaRPr>
          </a:p>
        </p:txBody>
      </p:sp>
      <p:graphicFrame>
        <p:nvGraphicFramePr>
          <p:cNvPr id="19458" name="Object 12"/>
          <p:cNvGraphicFramePr/>
          <p:nvPr/>
        </p:nvGraphicFramePr>
        <p:xfrm>
          <a:off x="1049338" y="2800350"/>
          <a:ext cx="434975" cy="82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" r:id="rId1" imgW="139700" imgH="393700" progId="Equation.DSMT4">
                  <p:embed/>
                </p:oleObj>
              </mc:Choice>
              <mc:Fallback>
                <p:oleObj name="" r:id="rId1" imgW="139700" imgH="393700" progId="Equation.DSMT4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49338" y="2800350"/>
                        <a:ext cx="434975" cy="8207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59" name="Object 13"/>
          <p:cNvGraphicFramePr/>
          <p:nvPr/>
        </p:nvGraphicFramePr>
        <p:xfrm>
          <a:off x="4194175" y="2800350"/>
          <a:ext cx="41275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3" imgW="139700" imgH="393700" progId="Equation.DSMT4">
                  <p:embed/>
                </p:oleObj>
              </mc:Choice>
              <mc:Fallback>
                <p:oleObj name="" r:id="rId3" imgW="139700" imgH="393700" progId="Equation.DSMT4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94175" y="2800350"/>
                        <a:ext cx="412750" cy="774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8" name="Text Box 14"/>
          <p:cNvSpPr txBox="1"/>
          <p:nvPr/>
        </p:nvSpPr>
        <p:spPr>
          <a:xfrm>
            <a:off x="614363" y="4008438"/>
            <a:ext cx="7843838" cy="1443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955" b="1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总结：乘积是</a:t>
            </a:r>
            <a:r>
              <a:rPr lang="en-US" altLang="zh-CN" sz="2955" b="1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sz="2955" b="1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的两个数互为倒数。</a:t>
            </a:r>
            <a:endParaRPr lang="zh-CN" altLang="en-US" sz="2955" b="1" noProof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955" b="1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即：若</a:t>
            </a:r>
            <a:r>
              <a:rPr lang="en-US" altLang="zh-CN" sz="2955" b="1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ab=1</a:t>
            </a:r>
            <a:r>
              <a:rPr lang="zh-CN" altLang="en-US" sz="2955" b="1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，则</a:t>
            </a:r>
            <a:r>
              <a:rPr lang="en-US" altLang="zh-CN" sz="2955" b="1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a</a:t>
            </a:r>
            <a:r>
              <a:rPr lang="zh-CN" altLang="en-US" sz="2955" b="1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和</a:t>
            </a:r>
            <a:r>
              <a:rPr lang="en-US" altLang="zh-CN" sz="2955" b="1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b</a:t>
            </a:r>
            <a:r>
              <a:rPr lang="zh-CN" altLang="en-US" sz="2955" b="1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互为倒数。</a:t>
            </a:r>
            <a:endParaRPr lang="en-US" altLang="zh-CN" sz="2955" b="1" noProof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WordArt 18" descr="窄竖线"/>
          <p:cNvSpPr>
            <a:spLocks noTextEdit="1"/>
          </p:cNvSpPr>
          <p:nvPr/>
        </p:nvSpPr>
        <p:spPr>
          <a:xfrm>
            <a:off x="614363" y="1042988"/>
            <a:ext cx="2351087" cy="954087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p>
            <a:pPr algn="ctr"/>
            <a:r>
              <a:rPr lang="zh-CN" altLang="en-US" sz="3300" b="1" u="sng">
                <a:ln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观察思考</a:t>
            </a:r>
            <a:endParaRPr lang="zh-CN" altLang="en-US" sz="3300" b="1" u="sng"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5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>
                                            <p:txEl>
                                              <p:charRg st="16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58">
                                            <p:txEl>
                                              <p:charRg st="16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6" name="Text Box 3"/>
          <p:cNvSpPr txBox="1"/>
          <p:nvPr/>
        </p:nvSpPr>
        <p:spPr>
          <a:xfrm>
            <a:off x="931863" y="1528763"/>
            <a:ext cx="1882775" cy="542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955" noProof="1" dirty="0"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sz="2955" b="1" noProof="1" dirty="0"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的倒数为</a:t>
            </a:r>
            <a:endParaRPr lang="zh-CN" altLang="en-US" sz="2955" b="1" noProof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107" name="Text Box 4"/>
          <p:cNvSpPr txBox="1"/>
          <p:nvPr/>
        </p:nvSpPr>
        <p:spPr>
          <a:xfrm>
            <a:off x="4094163" y="1528763"/>
            <a:ext cx="2006600" cy="542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955" noProof="1" dirty="0"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-1</a:t>
            </a:r>
            <a:r>
              <a:rPr lang="zh-CN" altLang="en-US" sz="2955" b="1" noProof="1" dirty="0"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的倒数为</a:t>
            </a:r>
            <a:endParaRPr lang="zh-CN" altLang="en-US" sz="2955" b="1" noProof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108" name="Text Box 5"/>
          <p:cNvSpPr txBox="1"/>
          <p:nvPr/>
        </p:nvSpPr>
        <p:spPr>
          <a:xfrm>
            <a:off x="1120775" y="2627313"/>
            <a:ext cx="1693863" cy="542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955" b="1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的倒数为</a:t>
            </a:r>
            <a:endParaRPr lang="zh-CN" altLang="en-US" sz="2955" b="1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0484" name="Object 6"/>
          <p:cNvGraphicFramePr>
            <a:graphicFrameLocks noChangeAspect="1"/>
          </p:cNvGraphicFramePr>
          <p:nvPr/>
        </p:nvGraphicFramePr>
        <p:xfrm>
          <a:off x="754063" y="2501900"/>
          <a:ext cx="41275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" r:id="rId1" imgW="140335" imgH="394970" progId="Equation.3">
                  <p:embed/>
                </p:oleObj>
              </mc:Choice>
              <mc:Fallback>
                <p:oleObj name="" r:id="rId1" imgW="140335" imgH="394970" progId="Equation.3">
                  <p:embed/>
                  <p:pic>
                    <p:nvPicPr>
                      <p:cNvPr id="0" name="图片 310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54063" y="2501900"/>
                        <a:ext cx="412750" cy="774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9" name="Text Box 7"/>
          <p:cNvSpPr txBox="1"/>
          <p:nvPr/>
        </p:nvSpPr>
        <p:spPr>
          <a:xfrm>
            <a:off x="3979863" y="2503488"/>
            <a:ext cx="2235200" cy="541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955" b="1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-    </a:t>
            </a:r>
            <a:r>
              <a:rPr lang="zh-CN" altLang="en-US" sz="2955" b="1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的倒数为</a:t>
            </a:r>
            <a:endParaRPr lang="zh-CN" altLang="en-US" sz="2955" b="1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0486" name="Object 8"/>
          <p:cNvGraphicFramePr>
            <a:graphicFrameLocks noChangeAspect="1"/>
          </p:cNvGraphicFramePr>
          <p:nvPr/>
        </p:nvGraphicFramePr>
        <p:xfrm>
          <a:off x="4257675" y="2376488"/>
          <a:ext cx="420688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3" imgW="140335" imgH="394970" progId="Equation.3">
                  <p:embed/>
                </p:oleObj>
              </mc:Choice>
              <mc:Fallback>
                <p:oleObj name="" r:id="rId3" imgW="140335" imgH="394970" progId="Equation.3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57675" y="2376488"/>
                        <a:ext cx="420688" cy="793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0" name="Text Box 9"/>
          <p:cNvSpPr txBox="1"/>
          <p:nvPr/>
        </p:nvSpPr>
        <p:spPr>
          <a:xfrm>
            <a:off x="754063" y="3546475"/>
            <a:ext cx="1881188" cy="541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955" noProof="1" dirty="0"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5</a:t>
            </a:r>
            <a:r>
              <a:rPr lang="zh-CN" altLang="en-US" sz="2955" b="1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的倒数为</a:t>
            </a:r>
            <a:endParaRPr lang="zh-CN" altLang="en-US" sz="2955" b="1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1" name="Text Box 10"/>
          <p:cNvSpPr txBox="1"/>
          <p:nvPr/>
        </p:nvSpPr>
        <p:spPr>
          <a:xfrm>
            <a:off x="4113213" y="3484563"/>
            <a:ext cx="2101850" cy="541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955" b="1" noProof="1" dirty="0"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-5 </a:t>
            </a:r>
            <a:r>
              <a:rPr lang="zh-CN" altLang="en-US" sz="2955" b="1" noProof="1" dirty="0"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的倒数为</a:t>
            </a:r>
            <a:endParaRPr lang="zh-CN" altLang="en-US" sz="2955" b="1" noProof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0489" name="Line 16"/>
          <p:cNvSpPr/>
          <p:nvPr/>
        </p:nvSpPr>
        <p:spPr>
          <a:xfrm>
            <a:off x="7086600" y="1427163"/>
            <a:ext cx="1219200" cy="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551" name="Text Box 23"/>
          <p:cNvSpPr txBox="1"/>
          <p:nvPr/>
        </p:nvSpPr>
        <p:spPr>
          <a:xfrm>
            <a:off x="2773363" y="1528763"/>
            <a:ext cx="369888" cy="541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955" noProof="1" dirty="0"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1</a:t>
            </a:r>
            <a:endParaRPr lang="en-US" altLang="zh-CN" sz="2955" noProof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2552" name="Text Box 24"/>
          <p:cNvSpPr txBox="1"/>
          <p:nvPr/>
        </p:nvSpPr>
        <p:spPr>
          <a:xfrm>
            <a:off x="6148388" y="1528763"/>
            <a:ext cx="561975" cy="541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955" b="1" noProof="1" dirty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-1</a:t>
            </a:r>
            <a:endParaRPr lang="en-US" altLang="zh-CN" sz="2955" b="1" noProof="1" dirty="0">
              <a:latin typeface="宋体" panose="02010600030101010101" pitchFamily="2" charset="-122"/>
            </a:endParaRPr>
          </a:p>
        </p:txBody>
      </p:sp>
      <p:sp>
        <p:nvSpPr>
          <p:cNvPr id="22553" name="Text Box 25"/>
          <p:cNvSpPr txBox="1"/>
          <p:nvPr/>
        </p:nvSpPr>
        <p:spPr>
          <a:xfrm>
            <a:off x="2814638" y="2640013"/>
            <a:ext cx="360362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endParaRPr lang="en-US" altLang="zh-CN" sz="28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2554" name="Text Box 26"/>
          <p:cNvSpPr txBox="1"/>
          <p:nvPr/>
        </p:nvSpPr>
        <p:spPr>
          <a:xfrm>
            <a:off x="6181725" y="2503488"/>
            <a:ext cx="496888" cy="541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955" noProof="1" dirty="0"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-3</a:t>
            </a:r>
            <a:endParaRPr lang="en-US" altLang="zh-CN" sz="2955" noProof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122" name="Text Box 28"/>
          <p:cNvSpPr txBox="1"/>
          <p:nvPr/>
        </p:nvSpPr>
        <p:spPr>
          <a:xfrm>
            <a:off x="14417675" y="3800475"/>
            <a:ext cx="309563" cy="3444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sz="1660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3" name="Text Box 30"/>
          <p:cNvSpPr txBox="1"/>
          <p:nvPr/>
        </p:nvSpPr>
        <p:spPr>
          <a:xfrm>
            <a:off x="16703675" y="3814763"/>
            <a:ext cx="371475" cy="3444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166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-3</a:t>
            </a:r>
            <a:endParaRPr lang="en-US" altLang="zh-CN" sz="1660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4" name="Text Box 31"/>
          <p:cNvSpPr txBox="1"/>
          <p:nvPr/>
        </p:nvSpPr>
        <p:spPr>
          <a:xfrm>
            <a:off x="21199475" y="3743325"/>
            <a:ext cx="371475" cy="3444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166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-3</a:t>
            </a:r>
            <a:endParaRPr lang="en-US" altLang="zh-CN" sz="1660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71" name="Text Box 43"/>
          <p:cNvSpPr txBox="1"/>
          <p:nvPr/>
        </p:nvSpPr>
        <p:spPr>
          <a:xfrm>
            <a:off x="741363" y="5378450"/>
            <a:ext cx="6543675" cy="498475"/>
          </a:xfrm>
          <a:prstGeom prst="rect">
            <a:avLst/>
          </a:prstGeom>
          <a:noFill/>
          <a:ln w="9525">
            <a:noFill/>
          </a:ln>
        </p:spPr>
        <p:txBody>
          <a:bodyPr tIns="76430" bIns="76430"/>
          <a:p>
            <a:pPr>
              <a:spcBef>
                <a:spcPct val="50000"/>
              </a:spcBef>
            </a:pPr>
            <a:r>
              <a:rPr lang="zh-CN" altLang="en-US" sz="3690" b="1" noProof="1" dirty="0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思考</a:t>
            </a:r>
            <a:r>
              <a:rPr lang="zh-CN" altLang="en-US" sz="2955" b="1" noProof="1" dirty="0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：互为倒数的两个数是同号吗？</a:t>
            </a:r>
            <a:endParaRPr lang="zh-CN" altLang="en-US" sz="2955" b="1" noProof="1" dirty="0">
              <a:solidFill>
                <a:schemeClr val="tx2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graphicFrame>
        <p:nvGraphicFramePr>
          <p:cNvPr id="22572" name="Object 44"/>
          <p:cNvGraphicFramePr/>
          <p:nvPr/>
        </p:nvGraphicFramePr>
        <p:xfrm>
          <a:off x="2593975" y="3397250"/>
          <a:ext cx="471488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" r:id="rId4" imgW="139700" imgH="393700" progId="Equation.DSMT4">
                  <p:embed/>
                </p:oleObj>
              </mc:Choice>
              <mc:Fallback>
                <p:oleObj name="" r:id="rId4" imgW="139700" imgH="393700" progId="Equation.DSMT4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93975" y="3397250"/>
                        <a:ext cx="471488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73" name="Object 45"/>
          <p:cNvGraphicFramePr/>
          <p:nvPr/>
        </p:nvGraphicFramePr>
        <p:xfrm>
          <a:off x="6148388" y="3294063"/>
          <a:ext cx="555625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6" imgW="241300" imgH="393700" progId="Equation.DSMT4">
                  <p:embed/>
                </p:oleObj>
              </mc:Choice>
              <mc:Fallback>
                <p:oleObj name="" r:id="rId6" imgW="241300" imgH="393700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48388" y="3294063"/>
                        <a:ext cx="555625" cy="8651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26" name="Text Box 46"/>
          <p:cNvSpPr txBox="1"/>
          <p:nvPr/>
        </p:nvSpPr>
        <p:spPr>
          <a:xfrm>
            <a:off x="1120775" y="4452938"/>
            <a:ext cx="1693863" cy="541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955" b="1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的倒数为</a:t>
            </a:r>
            <a:endParaRPr lang="zh-CN" altLang="en-US" sz="2955" b="1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0501" name="Object 47"/>
          <p:cNvGraphicFramePr>
            <a:graphicFrameLocks noChangeAspect="1"/>
          </p:cNvGraphicFramePr>
          <p:nvPr/>
        </p:nvGraphicFramePr>
        <p:xfrm>
          <a:off x="754063" y="4306888"/>
          <a:ext cx="400050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8" imgW="152400" imgH="393065" progId="Equation.3">
                  <p:embed/>
                </p:oleObj>
              </mc:Choice>
              <mc:Fallback>
                <p:oleObj name="" r:id="rId8" imgW="152400" imgH="393065" progId="Equation.3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4063" y="4306888"/>
                        <a:ext cx="400050" cy="835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27" name="Text Box 48"/>
          <p:cNvSpPr txBox="1"/>
          <p:nvPr/>
        </p:nvSpPr>
        <p:spPr>
          <a:xfrm>
            <a:off x="3979863" y="4452938"/>
            <a:ext cx="2235200" cy="542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955" b="1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-    </a:t>
            </a:r>
            <a:r>
              <a:rPr lang="zh-CN" altLang="en-US" sz="2955" b="1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的倒数为</a:t>
            </a:r>
            <a:endParaRPr lang="zh-CN" altLang="en-US" sz="2955" b="1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0503" name="Object 49"/>
          <p:cNvGraphicFramePr>
            <a:graphicFrameLocks noChangeAspect="1"/>
          </p:cNvGraphicFramePr>
          <p:nvPr/>
        </p:nvGraphicFramePr>
        <p:xfrm>
          <a:off x="4191000" y="4306888"/>
          <a:ext cx="487363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10" imgW="152400" imgH="393065" progId="Equation.3">
                  <p:embed/>
                </p:oleObj>
              </mc:Choice>
              <mc:Fallback>
                <p:oleObj name="" r:id="rId10" imgW="152400" imgH="393065" progId="Equation.3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91000" y="4306888"/>
                        <a:ext cx="487363" cy="833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82" name="Object 54"/>
          <p:cNvGraphicFramePr>
            <a:graphicFrameLocks noChangeAspect="1"/>
          </p:cNvGraphicFramePr>
          <p:nvPr/>
        </p:nvGraphicFramePr>
        <p:xfrm>
          <a:off x="2693988" y="4306888"/>
          <a:ext cx="527050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12" imgW="152400" imgH="393065" progId="Equation.3">
                  <p:embed/>
                </p:oleObj>
              </mc:Choice>
              <mc:Fallback>
                <p:oleObj name="" r:id="rId12" imgW="152400" imgH="393065" progId="Equation.3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693988" y="4306888"/>
                        <a:ext cx="527050" cy="833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83" name="Object 55"/>
          <p:cNvGraphicFramePr>
            <a:graphicFrameLocks noChangeAspect="1"/>
          </p:cNvGraphicFramePr>
          <p:nvPr/>
        </p:nvGraphicFramePr>
        <p:xfrm>
          <a:off x="6215063" y="4306888"/>
          <a:ext cx="614362" cy="881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14" imgW="254000" imgH="393065" progId="Equation.3">
                  <p:embed/>
                </p:oleObj>
              </mc:Choice>
              <mc:Fallback>
                <p:oleObj name="" r:id="rId14" imgW="254000" imgH="393065" progId="Equation.3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215063" y="4306888"/>
                        <a:ext cx="614362" cy="881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22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22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51" grpId="0"/>
      <p:bldP spid="22552" grpId="0"/>
      <p:bldP spid="22553" grpId="0"/>
      <p:bldP spid="22554" grpId="0"/>
      <p:bldP spid="2257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Text Box 2"/>
          <p:cNvSpPr txBox="1"/>
          <p:nvPr/>
        </p:nvSpPr>
        <p:spPr>
          <a:xfrm>
            <a:off x="490538" y="1089025"/>
            <a:ext cx="8162925" cy="2012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2: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用正负数表示气温的变化量，上升为正，下降为负，登山队攀登一座山峰，每登高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1km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，气温的变化量为－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en-US" altLang="zh-CN" sz="2800" b="1" baseline="4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，攀登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3km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后，气温有什么变化？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2209800" y="3743325"/>
            <a:ext cx="5524500" cy="1343025"/>
            <a:chOff x="0" y="0"/>
            <a:chExt cx="3480" cy="916"/>
          </a:xfrm>
        </p:grpSpPr>
        <p:sp>
          <p:nvSpPr>
            <p:cNvPr id="23556" name="Text Box 4"/>
            <p:cNvSpPr txBox="1"/>
            <p:nvPr/>
          </p:nvSpPr>
          <p:spPr>
            <a:xfrm>
              <a:off x="0" y="0"/>
              <a:ext cx="2390" cy="3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955" b="1" noProof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解： （</a:t>
              </a:r>
              <a:r>
                <a:rPr lang="en-US" altLang="zh-CN" sz="2955" b="1" noProof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- </a:t>
              </a:r>
              <a:r>
                <a:rPr lang="zh-CN" altLang="zh-CN" sz="2955" b="1" noProof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6</a:t>
              </a:r>
              <a:r>
                <a:rPr lang="zh-CN" altLang="en-US" sz="2955" b="1" noProof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）</a:t>
              </a:r>
              <a:r>
                <a:rPr lang="en-US" altLang="zh-CN" sz="2955" b="1" noProof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×</a:t>
              </a:r>
              <a:r>
                <a:rPr lang="zh-CN" altLang="zh-CN" sz="2955" b="1" noProof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3 = </a:t>
              </a:r>
              <a:r>
                <a:rPr lang="en-US" altLang="zh-CN" sz="2955" b="1" noProof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-</a:t>
              </a:r>
              <a:r>
                <a:rPr lang="zh-CN" altLang="zh-CN" sz="2955" b="1" noProof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18</a:t>
              </a:r>
              <a:endParaRPr lang="zh-CN" altLang="zh-CN" sz="2955" b="1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57" name="Text Box 5"/>
            <p:cNvSpPr txBox="1"/>
            <p:nvPr/>
          </p:nvSpPr>
          <p:spPr>
            <a:xfrm>
              <a:off x="1220" y="546"/>
              <a:ext cx="2260" cy="3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955" b="1" noProof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答：  气温下降</a:t>
              </a:r>
              <a:r>
                <a:rPr lang="en-US" altLang="zh-CN" sz="2955" b="1" noProof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18 </a:t>
              </a:r>
              <a:r>
                <a:rPr lang="en-US" altLang="zh-CN" sz="2955" b="1" baseline="46000" noProof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0</a:t>
              </a:r>
              <a:r>
                <a:rPr lang="en-US" altLang="zh-CN" sz="2955" b="1" noProof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C</a:t>
              </a:r>
              <a:endParaRPr lang="en-US" altLang="zh-CN" sz="2955" b="1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ext Box 2"/>
          <p:cNvSpPr txBox="1"/>
          <p:nvPr/>
        </p:nvSpPr>
        <p:spPr>
          <a:xfrm>
            <a:off x="1600200" y="1439863"/>
            <a:ext cx="309563" cy="3444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sz="1660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0" name="Text Box 3"/>
          <p:cNvSpPr txBox="1"/>
          <p:nvPr/>
        </p:nvSpPr>
        <p:spPr>
          <a:xfrm>
            <a:off x="830263" y="1911350"/>
            <a:ext cx="7875587" cy="2011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商店降价销售某种商品，每件降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元，售出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60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件后，与按原价销售同样数量的商品相比，销售额有什么变化？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0" name="Text Box 4"/>
          <p:cNvSpPr txBox="1"/>
          <p:nvPr/>
        </p:nvSpPr>
        <p:spPr>
          <a:xfrm>
            <a:off x="2149475" y="3922713"/>
            <a:ext cx="4176713" cy="13716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解：（－</a:t>
            </a:r>
            <a:r>
              <a:rPr lang="zh-CN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r>
              <a:rPr lang="zh-CN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60 =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－</a:t>
            </a:r>
            <a:r>
              <a:rPr lang="zh-CN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300</a:t>
            </a:r>
            <a:endParaRPr lang="zh-CN" altLang="zh-CN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答：销售额减少</a:t>
            </a:r>
            <a:r>
              <a:rPr lang="zh-CN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300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元。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1" name="Text Box 6"/>
          <p:cNvSpPr txBox="1"/>
          <p:nvPr/>
        </p:nvSpPr>
        <p:spPr>
          <a:xfrm>
            <a:off x="815975" y="1144588"/>
            <a:ext cx="1878013" cy="766763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4430" b="1" noProof="1" dirty="0">
                <a:solidFill>
                  <a:srgbClr val="0000FF"/>
                </a:solidFill>
                <a:latin typeface="Arial" panose="020B0604020202020204" pitchFamily="34" charset="0"/>
                <a:ea typeface="华文楷体" panose="02010600040101010101" pitchFamily="2" charset="-122"/>
                <a:cs typeface="+mn-ea"/>
              </a:rPr>
              <a:t>小练习</a:t>
            </a:r>
            <a:endParaRPr lang="zh-CN" altLang="en-US" sz="4430" b="1" noProof="1" dirty="0">
              <a:solidFill>
                <a:srgbClr val="0000FF"/>
              </a:solidFill>
              <a:latin typeface="Arial" panose="020B0604020202020204" pitchFamily="34" charset="0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 Box 2"/>
          <p:cNvSpPr txBox="1"/>
          <p:nvPr/>
        </p:nvSpPr>
        <p:spPr>
          <a:xfrm>
            <a:off x="784225" y="977900"/>
            <a:ext cx="1882775" cy="5984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p>
            <a:r>
              <a:rPr lang="zh-CN" altLang="en-US" sz="3325" b="1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能力提升</a:t>
            </a:r>
            <a:endParaRPr lang="zh-CN" altLang="en-US" sz="3325" b="1" noProof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3" name="Text Box 4"/>
          <p:cNvSpPr txBox="1"/>
          <p:nvPr/>
        </p:nvSpPr>
        <p:spPr>
          <a:xfrm>
            <a:off x="1036638" y="1839913"/>
            <a:ext cx="5148263" cy="533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900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(1) </a:t>
            </a:r>
            <a:r>
              <a:rPr lang="zh-CN" altLang="en-US" sz="2900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若 </a:t>
            </a:r>
            <a:r>
              <a:rPr lang="en-US" altLang="zh-CN" sz="2900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ab&gt;0</a:t>
            </a:r>
            <a:r>
              <a:rPr lang="zh-CN" altLang="en-US" sz="2900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，则必有  </a:t>
            </a:r>
            <a:r>
              <a:rPr lang="en-US" altLang="zh-CN" sz="2900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(              )</a:t>
            </a:r>
            <a:endParaRPr lang="en-US" altLang="zh-CN" sz="2900" b="1" noProof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5604" name="Text Box 5"/>
          <p:cNvSpPr txBox="1"/>
          <p:nvPr/>
        </p:nvSpPr>
        <p:spPr>
          <a:xfrm>
            <a:off x="1036638" y="2547938"/>
            <a:ext cx="6683375" cy="993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A.  a&gt;0</a:t>
            </a:r>
            <a:r>
              <a:rPr lang="zh-CN" altLang="en-US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b&gt;0      B.  a&lt;0</a:t>
            </a:r>
            <a:r>
              <a:rPr lang="zh-CN" altLang="en-US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b&lt;0    </a:t>
            </a:r>
            <a:endParaRPr lang="en-US" altLang="zh-CN" sz="2955" b="1" noProof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C.  a&gt;0</a:t>
            </a:r>
            <a:r>
              <a:rPr lang="zh-CN" altLang="en-US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b&lt;0      D.  a&gt;0</a:t>
            </a:r>
            <a:r>
              <a:rPr lang="zh-CN" altLang="en-US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b&gt;0</a:t>
            </a:r>
            <a:r>
              <a:rPr lang="zh-CN" altLang="en-US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或</a:t>
            </a:r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a&lt;0,b&lt;0</a:t>
            </a:r>
            <a:endParaRPr lang="en-US" altLang="zh-CN" sz="2955" b="1" noProof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5605" name="Text Box 6"/>
          <p:cNvSpPr txBox="1"/>
          <p:nvPr/>
        </p:nvSpPr>
        <p:spPr>
          <a:xfrm>
            <a:off x="1036638" y="3817938"/>
            <a:ext cx="5346700" cy="542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(2)</a:t>
            </a:r>
            <a:r>
              <a:rPr lang="zh-CN" altLang="en-US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若</a:t>
            </a:r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ab=0</a:t>
            </a:r>
            <a:r>
              <a:rPr lang="zh-CN" altLang="en-US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，则一定有</a:t>
            </a:r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(               )</a:t>
            </a:r>
            <a:endParaRPr lang="en-US" altLang="zh-CN" sz="2955" b="1" noProof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5606" name="Text Box 7"/>
          <p:cNvSpPr txBox="1"/>
          <p:nvPr/>
        </p:nvSpPr>
        <p:spPr>
          <a:xfrm>
            <a:off x="1036638" y="4511675"/>
            <a:ext cx="6448425" cy="993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342900" indent="-342900">
              <a:buAutoNum type="alphaUcPeriod"/>
            </a:pPr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  a=b=0            B.  a,b</a:t>
            </a:r>
            <a:r>
              <a:rPr lang="zh-CN" altLang="en-US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至少有一个为</a:t>
            </a:r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0 </a:t>
            </a:r>
            <a:endParaRPr lang="en-US" altLang="zh-CN" sz="2955" b="1" noProof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342900" indent="-342900"/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C.  a=0                D.  a,b</a:t>
            </a:r>
            <a:r>
              <a:rPr lang="zh-CN" altLang="en-US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最多有一个为</a:t>
            </a:r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0</a:t>
            </a:r>
            <a:endParaRPr lang="en-US" altLang="zh-CN" sz="2955" b="1" noProof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6632" name="Text Box 8"/>
          <p:cNvSpPr txBox="1"/>
          <p:nvPr/>
        </p:nvSpPr>
        <p:spPr>
          <a:xfrm>
            <a:off x="5207000" y="1863725"/>
            <a:ext cx="420688" cy="485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585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D</a:t>
            </a:r>
            <a:endParaRPr lang="en-US" altLang="zh-CN" sz="2585" b="1" noProof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3" name="Text Box 9"/>
          <p:cNvSpPr txBox="1"/>
          <p:nvPr/>
        </p:nvSpPr>
        <p:spPr>
          <a:xfrm>
            <a:off x="5360988" y="3817938"/>
            <a:ext cx="420688" cy="485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585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B</a:t>
            </a:r>
            <a:endParaRPr lang="en-US" altLang="zh-CN" sz="2585" b="1" noProof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2" grpId="0"/>
      <p:bldP spid="266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 Box 2"/>
          <p:cNvSpPr txBox="1"/>
          <p:nvPr/>
        </p:nvSpPr>
        <p:spPr>
          <a:xfrm>
            <a:off x="1104900" y="1497013"/>
            <a:ext cx="6534150" cy="542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(3)</a:t>
            </a:r>
            <a:r>
              <a:rPr lang="zh-CN" altLang="en-US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一个有理数和它的相反数之积</a:t>
            </a:r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(        )</a:t>
            </a:r>
            <a:endParaRPr lang="en-US" altLang="zh-CN" sz="2955" b="1" noProof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6627" name="Text Box 3"/>
          <p:cNvSpPr txBox="1"/>
          <p:nvPr/>
        </p:nvSpPr>
        <p:spPr>
          <a:xfrm>
            <a:off x="1143000" y="2228850"/>
            <a:ext cx="5819775" cy="993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A.  </a:t>
            </a:r>
            <a:r>
              <a:rPr lang="zh-CN" altLang="en-US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必为正数              </a:t>
            </a:r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B.  </a:t>
            </a:r>
            <a:r>
              <a:rPr lang="zh-CN" altLang="en-US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必为负数</a:t>
            </a:r>
            <a:endParaRPr lang="zh-CN" altLang="en-US" sz="2955" b="1" noProof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C.  </a:t>
            </a:r>
            <a:r>
              <a:rPr lang="zh-CN" altLang="en-US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一定不大于零      </a:t>
            </a:r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D.  </a:t>
            </a:r>
            <a:r>
              <a:rPr lang="zh-CN" altLang="en-US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一定等于</a:t>
            </a:r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1</a:t>
            </a:r>
            <a:endParaRPr lang="en-US" altLang="zh-CN" sz="2955" b="1" noProof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6628" name="Text Box 4"/>
          <p:cNvSpPr txBox="1"/>
          <p:nvPr/>
        </p:nvSpPr>
        <p:spPr>
          <a:xfrm>
            <a:off x="1066800" y="3454400"/>
            <a:ext cx="4778375" cy="541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(4)</a:t>
            </a:r>
            <a:r>
              <a:rPr lang="zh-CN" altLang="en-US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若</a:t>
            </a:r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ab=|ab|</a:t>
            </a:r>
            <a:r>
              <a:rPr lang="zh-CN" altLang="en-US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，则必有</a:t>
            </a:r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(         )</a:t>
            </a:r>
            <a:endParaRPr lang="en-US" altLang="zh-CN" sz="2955" b="1" noProof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6629" name="Text Box 5"/>
          <p:cNvSpPr txBox="1"/>
          <p:nvPr/>
        </p:nvSpPr>
        <p:spPr>
          <a:xfrm>
            <a:off x="1066800" y="4137025"/>
            <a:ext cx="7540625" cy="9921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342900" indent="-342900">
              <a:buAutoNum type="alphaUcPeriod"/>
            </a:pPr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  a</a:t>
            </a:r>
            <a:r>
              <a:rPr lang="zh-CN" altLang="en-US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与</a:t>
            </a:r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b</a:t>
            </a:r>
            <a:r>
              <a:rPr lang="zh-CN" altLang="en-US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同号                              </a:t>
            </a:r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B.  a</a:t>
            </a:r>
            <a:r>
              <a:rPr lang="zh-CN" altLang="en-US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与</a:t>
            </a:r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b</a:t>
            </a:r>
            <a:r>
              <a:rPr lang="zh-CN" altLang="en-US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异号</a:t>
            </a:r>
            <a:endParaRPr lang="zh-CN" altLang="en-US" sz="2955" b="1" noProof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342900" indent="-342900"/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C.  a</a:t>
            </a:r>
            <a:r>
              <a:rPr lang="zh-CN" altLang="en-US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与</a:t>
            </a:r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b</a:t>
            </a:r>
            <a:r>
              <a:rPr lang="zh-CN" altLang="en-US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中至少有一个等于</a:t>
            </a:r>
            <a:r>
              <a:rPr lang="en-US" altLang="zh-CN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0    D.  </a:t>
            </a:r>
            <a:r>
              <a:rPr lang="zh-CN" altLang="en-US" sz="2955" b="1" noProof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以上都不对</a:t>
            </a:r>
            <a:endParaRPr lang="zh-CN" altLang="en-US" sz="2955" b="1" noProof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7654" name="Text Box 6"/>
          <p:cNvSpPr txBox="1"/>
          <p:nvPr/>
        </p:nvSpPr>
        <p:spPr>
          <a:xfrm>
            <a:off x="6921500" y="1589088"/>
            <a:ext cx="419100" cy="485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585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</a:t>
            </a:r>
            <a:endParaRPr lang="en-US" altLang="zh-CN" sz="2585" b="1" noProof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5" name="Text Box 7"/>
          <p:cNvSpPr txBox="1"/>
          <p:nvPr/>
        </p:nvSpPr>
        <p:spPr>
          <a:xfrm>
            <a:off x="5075238" y="3509963"/>
            <a:ext cx="420688" cy="485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585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D</a:t>
            </a:r>
            <a:endParaRPr lang="en-US" altLang="zh-CN" sz="2585" b="1" noProof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2765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Rectangle 2"/>
          <p:cNvSpPr>
            <a:spLocks noGrp="1"/>
          </p:cNvSpPr>
          <p:nvPr>
            <p:ph type="body" sz="half" idx="1"/>
          </p:nvPr>
        </p:nvSpPr>
        <p:spPr>
          <a:xfrm>
            <a:off x="750888" y="1333500"/>
            <a:ext cx="7032625" cy="25908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p>
            <a:pPr marL="609600" indent="-60960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2"/>
                </a:solidFill>
                <a:ea typeface="楷体_GB2312" pitchFamily="49" charset="-122"/>
              </a:rPr>
              <a:t>知识回顾：</a:t>
            </a:r>
            <a:endParaRPr lang="zh-CN" altLang="en-US" b="1" dirty="0">
              <a:solidFill>
                <a:schemeClr val="tx2"/>
              </a:solidFill>
              <a:ea typeface="楷体_GB2312" pitchFamily="49" charset="-122"/>
            </a:endParaRPr>
          </a:p>
          <a:p>
            <a:pPr marL="609600" indent="-60960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800" b="1" dirty="0">
                <a:ea typeface="楷体_GB2312" pitchFamily="49" charset="-122"/>
              </a:rPr>
              <a:t>1.</a:t>
            </a:r>
            <a:r>
              <a:rPr lang="zh-CN" altLang="en-US" sz="2800" b="1" dirty="0">
                <a:ea typeface="楷体_GB2312" pitchFamily="49" charset="-122"/>
              </a:rPr>
              <a:t>有理数乘法法则？</a:t>
            </a:r>
            <a:endParaRPr lang="zh-CN" altLang="en-US" sz="2800" b="1" dirty="0">
              <a:ea typeface="楷体_GB2312" pitchFamily="49" charset="-122"/>
            </a:endParaRPr>
          </a:p>
          <a:p>
            <a:pPr marL="609600" indent="-60960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800" b="1" dirty="0">
                <a:ea typeface="楷体_GB2312" pitchFamily="49" charset="-122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ea typeface="楷体_GB2312" pitchFamily="49" charset="-122"/>
              </a:rPr>
              <a:t>多个有理数相乘，积的符号怎么确定？</a:t>
            </a:r>
            <a:endParaRPr lang="zh-CN" altLang="en-US" sz="2800" b="1" dirty="0">
              <a:solidFill>
                <a:srgbClr val="000000"/>
              </a:solidFill>
              <a:ea typeface="楷体_GB2312" pitchFamily="49" charset="-122"/>
            </a:endParaRPr>
          </a:p>
          <a:p>
            <a:pPr marL="609600" indent="-60960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800" b="1" dirty="0">
                <a:ea typeface="楷体_GB2312" pitchFamily="49" charset="-122"/>
              </a:rPr>
              <a:t>3.</a:t>
            </a:r>
            <a:r>
              <a:rPr lang="zh-CN" altLang="en-US" sz="2800" b="1" dirty="0">
                <a:ea typeface="楷体_GB2312" pitchFamily="49" charset="-122"/>
              </a:rPr>
              <a:t>计算：</a:t>
            </a:r>
            <a:endParaRPr lang="zh-CN" altLang="en-US" sz="2800" b="1" dirty="0">
              <a:ea typeface="楷体_GB2312" pitchFamily="49" charset="-122"/>
            </a:endParaRPr>
          </a:p>
        </p:txBody>
      </p:sp>
      <p:graphicFrame>
        <p:nvGraphicFramePr>
          <p:cNvPr id="25602" name="Object 3"/>
          <p:cNvGraphicFramePr>
            <a:graphicFrameLocks noChangeAspect="1"/>
          </p:cNvGraphicFramePr>
          <p:nvPr>
            <p:ph sz="quarter" idx="2"/>
          </p:nvPr>
        </p:nvGraphicFramePr>
        <p:xfrm>
          <a:off x="1657350" y="4335463"/>
          <a:ext cx="3170238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1" imgW="1091565" imgH="215900" progId="Equation.3">
                  <p:embed/>
                </p:oleObj>
              </mc:Choice>
              <mc:Fallback>
                <p:oleObj name="" r:id="rId1" imgW="1091565" imgH="215900" progId="Equation.3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57350" y="4335463"/>
                        <a:ext cx="3170238" cy="506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3" name="Text Box 4"/>
          <p:cNvSpPr txBox="1"/>
          <p:nvPr/>
        </p:nvSpPr>
        <p:spPr>
          <a:xfrm>
            <a:off x="750888" y="5257800"/>
            <a:ext cx="10953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（</a:t>
            </a:r>
            <a:r>
              <a:rPr lang="zh-CN" altLang="zh-CN" sz="2800" b="1" dirty="0">
                <a:latin typeface="Arial" panose="020B0604020202020204" pitchFamily="34" charset="0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）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5604" name="Text Box 5"/>
          <p:cNvSpPr txBox="1"/>
          <p:nvPr/>
        </p:nvSpPr>
        <p:spPr>
          <a:xfrm>
            <a:off x="750888" y="4335463"/>
            <a:ext cx="1042987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（</a:t>
            </a:r>
            <a:r>
              <a:rPr lang="zh-CN" altLang="zh-CN" sz="2800" b="1" dirty="0">
                <a:latin typeface="Arial" panose="020B0604020202020204" pitchFamily="34" charset="0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）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graphicFrame>
        <p:nvGraphicFramePr>
          <p:cNvPr id="25605" name="Object 6"/>
          <p:cNvGraphicFramePr>
            <a:graphicFrameLocks noChangeAspect="1"/>
          </p:cNvGraphicFramePr>
          <p:nvPr/>
        </p:nvGraphicFramePr>
        <p:xfrm>
          <a:off x="1657350" y="5192713"/>
          <a:ext cx="405447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3" imgW="1345565" imgH="254000" progId="Equation.DSMT4">
                  <p:embed/>
                </p:oleObj>
              </mc:Choice>
              <mc:Fallback>
                <p:oleObj name="" r:id="rId3" imgW="1345565" imgH="254000" progId="Equation.DSMT4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57350" y="5192713"/>
                        <a:ext cx="4054475" cy="571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957263" y="2357438"/>
            <a:ext cx="72294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400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第一章  有理数</a:t>
            </a:r>
            <a:endParaRPr lang="zh-CN" altLang="en-US" sz="40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endParaRPr lang="zh-CN" altLang="en-US" sz="44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en-US" altLang="zh-CN" sz="36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1.4  </a:t>
            </a:r>
            <a:r>
              <a:rPr lang="zh-CN" altLang="en-US" sz="36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有理数的乘除法</a:t>
            </a:r>
            <a:endParaRPr lang="zh-CN" altLang="en-US" sz="36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Rectangle 2"/>
          <p:cNvSpPr>
            <a:spLocks noGrp="1"/>
          </p:cNvSpPr>
          <p:nvPr>
            <p:ph idx="1"/>
          </p:nvPr>
        </p:nvSpPr>
        <p:spPr>
          <a:xfrm>
            <a:off x="425450" y="996950"/>
            <a:ext cx="2659063" cy="64452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zh-CN" altLang="en-US" sz="3600" b="1" dirty="0">
                <a:solidFill>
                  <a:schemeClr val="tx2"/>
                </a:solidFill>
                <a:ea typeface="楷体_GB2312" pitchFamily="49" charset="-122"/>
              </a:rPr>
              <a:t>课前热身：</a:t>
            </a:r>
            <a:endParaRPr lang="zh-CN" altLang="en-US" sz="3600" b="1" dirty="0">
              <a:solidFill>
                <a:schemeClr val="tx2"/>
              </a:solidFill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zh-CN" altLang="zh-CN" sz="3600" b="1" dirty="0">
                <a:solidFill>
                  <a:srgbClr val="0000FF"/>
                </a:solidFill>
                <a:ea typeface="楷体_GB2312" pitchFamily="49" charset="-122"/>
              </a:rPr>
              <a:t>   </a:t>
            </a:r>
            <a:endParaRPr lang="zh-CN" altLang="zh-CN" sz="3600" b="1" dirty="0">
              <a:solidFill>
                <a:srgbClr val="0000FF"/>
              </a:solidFill>
              <a:ea typeface="楷体_GB2312" pitchFamily="49" charset="-122"/>
            </a:endParaRPr>
          </a:p>
        </p:txBody>
      </p:sp>
      <p:graphicFrame>
        <p:nvGraphicFramePr>
          <p:cNvPr id="26626" name="Object 3"/>
          <p:cNvGraphicFramePr>
            <a:graphicFrameLocks noChangeAspect="1"/>
          </p:cNvGraphicFramePr>
          <p:nvPr/>
        </p:nvGraphicFramePr>
        <p:xfrm>
          <a:off x="1116013" y="1836738"/>
          <a:ext cx="1017587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" imgW="304800" imgH="177800" progId="Equation.DSMT4">
                  <p:embed/>
                </p:oleObj>
              </mc:Choice>
              <mc:Fallback>
                <p:oleObj name="" r:id="rId1" imgW="304800" imgH="1778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16013" y="1836738"/>
                        <a:ext cx="1017587" cy="593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7" name="Object 4"/>
          <p:cNvGraphicFramePr>
            <a:graphicFrameLocks noChangeAspect="1"/>
          </p:cNvGraphicFramePr>
          <p:nvPr/>
        </p:nvGraphicFramePr>
        <p:xfrm>
          <a:off x="3167063" y="1855788"/>
          <a:ext cx="982662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3" imgW="304800" imgH="177800" progId="Equation.DSMT4">
                  <p:embed/>
                </p:oleObj>
              </mc:Choice>
              <mc:Fallback>
                <p:oleObj name="" r:id="rId3" imgW="304800" imgH="1778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67063" y="1855788"/>
                        <a:ext cx="982662" cy="574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8" name="Object 5"/>
          <p:cNvGraphicFramePr>
            <a:graphicFrameLocks noChangeAspect="1"/>
          </p:cNvGraphicFramePr>
          <p:nvPr/>
        </p:nvGraphicFramePr>
        <p:xfrm>
          <a:off x="1087438" y="2959100"/>
          <a:ext cx="2332037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5" imgW="697865" imgH="177800" progId="Equation.DSMT4">
                  <p:embed/>
                </p:oleObj>
              </mc:Choice>
              <mc:Fallback>
                <p:oleObj name="" r:id="rId5" imgW="697865" imgH="177800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87438" y="2959100"/>
                        <a:ext cx="2332037" cy="5572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9" name="Object 6"/>
          <p:cNvGraphicFramePr>
            <a:graphicFrameLocks noChangeAspect="1"/>
          </p:cNvGraphicFramePr>
          <p:nvPr/>
        </p:nvGraphicFramePr>
        <p:xfrm>
          <a:off x="4305300" y="2951163"/>
          <a:ext cx="2405063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7" imgW="735330" imgH="177800" progId="Equation.DSMT4">
                  <p:embed/>
                </p:oleObj>
              </mc:Choice>
              <mc:Fallback>
                <p:oleObj name="" r:id="rId7" imgW="735330" imgH="177800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05300" y="2951163"/>
                        <a:ext cx="2405063" cy="565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0" name="Object 7"/>
          <p:cNvGraphicFramePr>
            <a:graphicFrameLocks noChangeAspect="1"/>
          </p:cNvGraphicFramePr>
          <p:nvPr/>
        </p:nvGraphicFramePr>
        <p:xfrm>
          <a:off x="1120775" y="3763963"/>
          <a:ext cx="1862138" cy="115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9" imgW="711200" imgH="431800" progId="Equation.DSMT4">
                  <p:embed/>
                </p:oleObj>
              </mc:Choice>
              <mc:Fallback>
                <p:oleObj name="" r:id="rId9" imgW="711200" imgH="431800" progId="Equation.DSMT4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20775" y="3763963"/>
                        <a:ext cx="1862138" cy="115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1" name="Object 8"/>
          <p:cNvGraphicFramePr>
            <a:graphicFrameLocks noChangeAspect="1"/>
          </p:cNvGraphicFramePr>
          <p:nvPr/>
        </p:nvGraphicFramePr>
        <p:xfrm>
          <a:off x="3611563" y="3763963"/>
          <a:ext cx="2282825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11" imgW="838200" imgH="393700" progId="Equation.DSMT4">
                  <p:embed/>
                </p:oleObj>
              </mc:Choice>
              <mc:Fallback>
                <p:oleObj name="" r:id="rId11" imgW="838200" imgH="393700" progId="Equation.DSMT4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11563" y="3763963"/>
                        <a:ext cx="2282825" cy="1055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2" name="Text Box 15"/>
          <p:cNvSpPr txBox="1"/>
          <p:nvPr/>
        </p:nvSpPr>
        <p:spPr>
          <a:xfrm>
            <a:off x="1958975" y="588327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36" name="Text Box 16"/>
          <p:cNvSpPr txBox="1"/>
          <p:nvPr/>
        </p:nvSpPr>
        <p:spPr>
          <a:xfrm>
            <a:off x="631825" y="5086350"/>
            <a:ext cx="7881938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想一想：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以上计算能够用到我们以前学过的什么运算律？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2"/>
          <p:cNvSpPr>
            <a:spLocks noGrp="1"/>
          </p:cNvSpPr>
          <p:nvPr>
            <p:ph type="body" sz="half" idx="1"/>
          </p:nvPr>
        </p:nvSpPr>
        <p:spPr>
          <a:xfrm>
            <a:off x="134938" y="188913"/>
            <a:ext cx="8864600" cy="61261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p>
            <a:pPr eaLnBrk="1" hangingPunct="1">
              <a:buNone/>
            </a:pPr>
            <a:endParaRPr lang="zh-CN" altLang="zh-CN" b="1" dirty="0">
              <a:ea typeface="楷体_GB2312" pitchFamily="49" charset="-122"/>
            </a:endParaRPr>
          </a:p>
          <a:p>
            <a:pPr eaLnBrk="1" hangingPunct="1">
              <a:buNone/>
            </a:pPr>
            <a:endParaRPr lang="zh-CN" altLang="zh-CN" b="1" dirty="0">
              <a:ea typeface="楷体_GB2312" pitchFamily="49" charset="-122"/>
            </a:endParaRPr>
          </a:p>
        </p:txBody>
      </p:sp>
      <p:sp>
        <p:nvSpPr>
          <p:cNvPr id="6147" name="AutoShape 3"/>
          <p:cNvSpPr/>
          <p:nvPr/>
        </p:nvSpPr>
        <p:spPr>
          <a:xfrm>
            <a:off x="5324475" y="2011363"/>
            <a:ext cx="3508375" cy="2306637"/>
          </a:xfrm>
          <a:prstGeom prst="cloudCallout">
            <a:avLst>
              <a:gd name="adj1" fmla="val -100579"/>
              <a:gd name="adj2" fmla="val 39597"/>
            </a:avLst>
          </a:prstGeom>
          <a:solidFill>
            <a:srgbClr val="8EB4E3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观察与思考：从这里你能发现什么规律？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6148" name="Object 4"/>
          <p:cNvGraphicFramePr>
            <a:graphicFrameLocks noChangeAspect="1"/>
          </p:cNvGraphicFramePr>
          <p:nvPr>
            <p:ph sz="quarter" idx="3"/>
          </p:nvPr>
        </p:nvGraphicFramePr>
        <p:xfrm>
          <a:off x="1152525" y="2312988"/>
          <a:ext cx="1393825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1" imgW="507365" imgH="215900" progId="Equation.3">
                  <p:embed/>
                </p:oleObj>
              </mc:Choice>
              <mc:Fallback>
                <p:oleObj name="" r:id="rId1" imgW="507365" imgH="215900" progId="Equation.3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52525" y="2312988"/>
                        <a:ext cx="1393825" cy="5445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9" name="Object 5"/>
          <p:cNvGraphicFramePr>
            <a:graphicFrameLocks noChangeAspect="1"/>
          </p:cNvGraphicFramePr>
          <p:nvPr/>
        </p:nvGraphicFramePr>
        <p:xfrm>
          <a:off x="1106488" y="3181350"/>
          <a:ext cx="1439862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" r:id="rId3" imgW="507365" imgH="215900" progId="Equation.3">
                  <p:embed/>
                </p:oleObj>
              </mc:Choice>
              <mc:Fallback>
                <p:oleObj name="" r:id="rId3" imgW="507365" imgH="215900" progId="Equation.3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06488" y="3181350"/>
                        <a:ext cx="1439862" cy="571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3" name="Object 7"/>
          <p:cNvGraphicFramePr>
            <a:graphicFrameLocks noChangeAspect="1"/>
          </p:cNvGraphicFramePr>
          <p:nvPr/>
        </p:nvGraphicFramePr>
        <p:xfrm>
          <a:off x="4319588" y="35369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" r:id="rId5" imgW="114300" imgH="215900" progId="Equation.3">
                  <p:embed/>
                </p:oleObj>
              </mc:Choice>
              <mc:Fallback>
                <p:oleObj name="" r:id="rId5" imgW="114300" imgH="215900" progId="Equation.3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19588" y="3536950"/>
                        <a:ext cx="1143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2" name="Text Box 8"/>
          <p:cNvSpPr txBox="1"/>
          <p:nvPr/>
        </p:nvSpPr>
        <p:spPr>
          <a:xfrm>
            <a:off x="2549525" y="3181350"/>
            <a:ext cx="143986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3200" dirty="0">
                <a:solidFill>
                  <a:schemeClr val="tx2"/>
                </a:solidFill>
                <a:latin typeface="Times New Roman" panose="02020603050405020304" charset="0"/>
                <a:ea typeface="楷体_GB2312" pitchFamily="49" charset="-122"/>
              </a:rPr>
              <a:t>= -30</a:t>
            </a:r>
            <a:endParaRPr lang="zh-CN" altLang="zh-CN" sz="3200" dirty="0">
              <a:solidFill>
                <a:schemeClr val="tx2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6153" name="Text Box 9"/>
          <p:cNvSpPr txBox="1"/>
          <p:nvPr/>
        </p:nvSpPr>
        <p:spPr>
          <a:xfrm>
            <a:off x="1196975" y="4043363"/>
            <a:ext cx="41275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即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aphicFrame>
        <p:nvGraphicFramePr>
          <p:cNvPr id="6154" name="Object 10"/>
          <p:cNvGraphicFramePr>
            <a:graphicFrameLocks noChangeAspect="1"/>
          </p:cNvGraphicFramePr>
          <p:nvPr/>
        </p:nvGraphicFramePr>
        <p:xfrm>
          <a:off x="1865313" y="4119563"/>
          <a:ext cx="280828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7" imgW="1116330" imgH="215900" progId="Equation.3">
                  <p:embed/>
                </p:oleObj>
              </mc:Choice>
              <mc:Fallback>
                <p:oleObj name="" r:id="rId7" imgW="1116330" imgH="215900" progId="Equation.3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65313" y="4119563"/>
                        <a:ext cx="2808287" cy="542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7" name="Text Box 11"/>
          <p:cNvSpPr txBox="1"/>
          <p:nvPr/>
        </p:nvSpPr>
        <p:spPr>
          <a:xfrm>
            <a:off x="468313" y="2959100"/>
            <a:ext cx="184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sz="32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56" name="Text Box 12"/>
          <p:cNvSpPr txBox="1"/>
          <p:nvPr/>
        </p:nvSpPr>
        <p:spPr>
          <a:xfrm>
            <a:off x="395288" y="5141913"/>
            <a:ext cx="8604250" cy="14620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zh-CN" sz="3200" b="1" dirty="0">
                <a:latin typeface="Arial" panose="020B0604020202020204" pitchFamily="34" charset="0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一般地，有理数乘法中，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两个数相乘，交换因数的位置，积相等。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7659" name="Text Box 13"/>
          <p:cNvSpPr txBox="1"/>
          <p:nvPr/>
        </p:nvSpPr>
        <p:spPr>
          <a:xfrm>
            <a:off x="900113" y="404336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sz="32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7660" name="Text Box 14"/>
          <p:cNvSpPr txBox="1"/>
          <p:nvPr/>
        </p:nvSpPr>
        <p:spPr>
          <a:xfrm>
            <a:off x="663575" y="3540125"/>
            <a:ext cx="184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sz="32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graphicFrame>
        <p:nvGraphicFramePr>
          <p:cNvPr id="27661" name="Object 21"/>
          <p:cNvGraphicFramePr>
            <a:graphicFrameLocks noChangeAspect="1"/>
          </p:cNvGraphicFramePr>
          <p:nvPr/>
        </p:nvGraphicFramePr>
        <p:xfrm>
          <a:off x="4338638" y="3606800"/>
          <a:ext cx="76200" cy="7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" r:id="rId9" imgW="76200" imgH="76200" progId="Equation.3">
                  <p:embed/>
                </p:oleObj>
              </mc:Choice>
              <mc:Fallback>
                <p:oleObj name="" r:id="rId9" imgW="76200" imgH="76200" progId="Equation.3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38638" y="3606800"/>
                        <a:ext cx="76200" cy="76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62" name="Text Box 30"/>
          <p:cNvSpPr txBox="1"/>
          <p:nvPr/>
        </p:nvSpPr>
        <p:spPr>
          <a:xfrm>
            <a:off x="663575" y="1136650"/>
            <a:ext cx="81375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这些运算律在有理数乘法中还适用吗？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2549525" y="2312988"/>
            <a:ext cx="1439863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3200" dirty="0">
                <a:solidFill>
                  <a:schemeClr val="tx2"/>
                </a:solidFill>
                <a:latin typeface="Times New Roman" panose="02020603050405020304" charset="0"/>
                <a:ea typeface="楷体_GB2312" pitchFamily="49" charset="-122"/>
              </a:rPr>
              <a:t>= -30</a:t>
            </a:r>
            <a:endParaRPr lang="zh-CN" altLang="zh-CN" sz="3200" dirty="0">
              <a:solidFill>
                <a:schemeClr val="tx2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15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56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56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156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nimBg="1"/>
      <p:bldP spid="6152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093" name="内容占位符 3092"/>
          <p:cNvGraphicFramePr/>
          <p:nvPr>
            <p:ph sz="quarter" idx="2"/>
          </p:nvPr>
        </p:nvGraphicFramePr>
        <p:xfrm>
          <a:off x="2376488" y="1830388"/>
          <a:ext cx="3971925" cy="649288"/>
        </p:xfrm>
        <a:graphic>
          <a:graphicData uri="http://schemas.openxmlformats.org/drawingml/2006/table">
            <a:tbl>
              <a:tblPr/>
              <a:tblGrid>
                <a:gridCol w="3971925"/>
              </a:tblGrid>
              <a:tr h="650240"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楷体_GB2312" pitchFamily="49" charset="-122"/>
                        </a:rPr>
                        <a:t>乘法交换律：</a:t>
                      </a:r>
                      <a:r>
                        <a:rPr lang="zh-CN" altLang="en-US" sz="3600" b="1" i="1" dirty="0">
                          <a:solidFill>
                            <a:srgbClr val="0000FF"/>
                          </a:solidFill>
                          <a:latin typeface="Times New Roman" panose="02020603050405020304" charset="0"/>
                          <a:ea typeface="楷体_GB2312" pitchFamily="49" charset="-122"/>
                        </a:rPr>
                        <a:t>ab=ba    </a:t>
                      </a:r>
                      <a:endParaRPr lang="zh-CN" altLang="en-US" sz="3600" b="1" i="1" u="sng" dirty="0">
                        <a:solidFill>
                          <a:srgbClr val="0000FF"/>
                        </a:solidFill>
                        <a:latin typeface="Times New Roman" panose="02020603050405020304" charset="0"/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6" name="Group 22"/>
          <p:cNvGrpSpPr/>
          <p:nvPr/>
        </p:nvGrpSpPr>
        <p:grpSpPr>
          <a:xfrm>
            <a:off x="381000" y="2906713"/>
            <a:ext cx="8207375" cy="2286000"/>
            <a:chOff x="0" y="64"/>
            <a:chExt cx="5170" cy="1440"/>
          </a:xfrm>
        </p:grpSpPr>
        <p:sp>
          <p:nvSpPr>
            <p:cNvPr id="28680" name="Text Box 23"/>
            <p:cNvSpPr txBox="1"/>
            <p:nvPr/>
          </p:nvSpPr>
          <p:spPr>
            <a:xfrm>
              <a:off x="0" y="64"/>
              <a:ext cx="5170" cy="14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just">
                <a:lnSpc>
                  <a:spcPct val="150000"/>
                </a:lnSpc>
              </a:pPr>
              <a:r>
                <a:rPr lang="zh-CN" altLang="zh-CN" sz="3200" i="1" dirty="0">
                  <a:latin typeface="Times New Roman" panose="02020603050405020304" charset="0"/>
                  <a:ea typeface="宋体" panose="02010600030101010101" pitchFamily="2" charset="-122"/>
                </a:rPr>
                <a:t>a</a:t>
              </a:r>
              <a:r>
                <a:rPr lang="zh-CN" altLang="en-US" sz="3200" i="1" dirty="0">
                  <a:latin typeface="Times New Roman" panose="02020603050405020304" charset="0"/>
                  <a:ea typeface="宋体" panose="02010600030101010101" pitchFamily="2" charset="-122"/>
                </a:rPr>
                <a:t>，</a:t>
              </a:r>
              <a:r>
                <a:rPr lang="zh-CN" altLang="zh-CN" sz="3200" i="1" dirty="0">
                  <a:latin typeface="Times New Roman" panose="02020603050405020304" charset="0"/>
                  <a:ea typeface="宋体" panose="02010600030101010101" pitchFamily="2" charset="-122"/>
                </a:rPr>
                <a:t>b</a:t>
              </a:r>
              <a:r>
                <a:rPr lang="zh-CN" altLang="zh-CN" sz="3200" b="1" dirty="0">
                  <a:latin typeface="Arial" panose="020B0604020202020204" pitchFamily="34" charset="0"/>
                  <a:ea typeface="楷体_GB2312" pitchFamily="49" charset="-122"/>
                </a:rPr>
                <a:t> </a:t>
              </a:r>
              <a:r>
                <a:rPr lang="zh-CN" altLang="en-US" sz="3200" b="1" dirty="0">
                  <a:latin typeface="Arial" panose="020B0604020202020204" pitchFamily="34" charset="0"/>
                  <a:ea typeface="楷体_GB2312" pitchFamily="49" charset="-122"/>
                </a:rPr>
                <a:t>表示有理数，      也可写为        或       ，</a:t>
              </a:r>
              <a:endParaRPr lang="zh-CN" altLang="en-US" sz="3200" b="1" dirty="0">
                <a:latin typeface="Arial" panose="020B0604020202020204" pitchFamily="34" charset="0"/>
                <a:ea typeface="楷体_GB2312" pitchFamily="49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3200" b="1" dirty="0">
                  <a:latin typeface="Arial" panose="020B0604020202020204" pitchFamily="34" charset="0"/>
                  <a:ea typeface="楷体_GB2312" pitchFamily="49" charset="-122"/>
                </a:rPr>
                <a:t>当用字母表示乘数时，   号可以写为“   ” 或省略。</a:t>
              </a:r>
              <a:endParaRPr lang="zh-CN" altLang="en-US" sz="32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graphicFrame>
          <p:nvGraphicFramePr>
            <p:cNvPr id="28681" name="Object 24"/>
            <p:cNvGraphicFramePr>
              <a:graphicFrameLocks noChangeAspect="1"/>
            </p:cNvGraphicFramePr>
            <p:nvPr/>
          </p:nvGraphicFramePr>
          <p:xfrm>
            <a:off x="2048" y="179"/>
            <a:ext cx="590" cy="3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9" name="" r:id="rId1" imgW="317500" imgH="177800" progId="Equation.3">
                    <p:embed/>
                  </p:oleObj>
                </mc:Choice>
                <mc:Fallback>
                  <p:oleObj name="" r:id="rId1" imgW="317500" imgH="177800" progId="Equation.3">
                    <p:embed/>
                    <p:pic>
                      <p:nvPicPr>
                        <p:cNvPr id="0" name="图片 310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048" y="179"/>
                          <a:ext cx="590" cy="33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682" name="Object 25"/>
            <p:cNvGraphicFramePr>
              <a:graphicFrameLocks noChangeAspect="1"/>
            </p:cNvGraphicFramePr>
            <p:nvPr/>
          </p:nvGraphicFramePr>
          <p:xfrm>
            <a:off x="3665" y="179"/>
            <a:ext cx="544" cy="3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name="" r:id="rId3" imgW="279400" imgH="177800" progId="Equation.3">
                    <p:embed/>
                  </p:oleObj>
                </mc:Choice>
                <mc:Fallback>
                  <p:oleObj name="" r:id="rId3" imgW="279400" imgH="177800" progId="Equation.3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665" y="179"/>
                          <a:ext cx="544" cy="34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683" name="Object 26"/>
            <p:cNvGraphicFramePr>
              <a:graphicFrameLocks noChangeAspect="1"/>
            </p:cNvGraphicFramePr>
            <p:nvPr/>
          </p:nvGraphicFramePr>
          <p:xfrm>
            <a:off x="4550" y="179"/>
            <a:ext cx="397" cy="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2" name="" r:id="rId5" imgW="203200" imgH="177800" progId="Equation.3">
                    <p:embed/>
                  </p:oleObj>
                </mc:Choice>
                <mc:Fallback>
                  <p:oleObj name="" r:id="rId5" imgW="203200" imgH="177800" progId="Equation.3">
                    <p:embed/>
                    <p:pic>
                      <p:nvPicPr>
                        <p:cNvPr id="0" name="图片 311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550" y="179"/>
                          <a:ext cx="397" cy="36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684" name="Object 27"/>
            <p:cNvGraphicFramePr>
              <a:graphicFrameLocks noChangeAspect="1"/>
            </p:cNvGraphicFramePr>
            <p:nvPr/>
          </p:nvGraphicFramePr>
          <p:xfrm>
            <a:off x="2690" y="662"/>
            <a:ext cx="237" cy="2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1" name="" r:id="rId7" imgW="114300" imgH="127000" progId="Equation.3">
                    <p:embed/>
                  </p:oleObj>
                </mc:Choice>
                <mc:Fallback>
                  <p:oleObj name="" r:id="rId7" imgW="114300" imgH="127000" progId="Equation.3">
                    <p:embed/>
                    <p:pic>
                      <p:nvPicPr>
                        <p:cNvPr id="0" name="图片 3110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690" y="662"/>
                          <a:ext cx="237" cy="27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685" name="Object 28"/>
            <p:cNvGraphicFramePr>
              <a:graphicFrameLocks noChangeAspect="1"/>
            </p:cNvGraphicFramePr>
            <p:nvPr/>
          </p:nvGraphicFramePr>
          <p:xfrm>
            <a:off x="4606" y="688"/>
            <a:ext cx="286" cy="2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9" name="" r:id="rId9" imgW="76200" imgH="76200" progId="Equation.3">
                    <p:embed/>
                  </p:oleObj>
                </mc:Choice>
                <mc:Fallback>
                  <p:oleObj name="" r:id="rId9" imgW="76200" imgH="76200" progId="Equation.3">
                    <p:embed/>
                    <p:pic>
                      <p:nvPicPr>
                        <p:cNvPr id="0" name="图片 3088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4606" y="688"/>
                          <a:ext cx="286" cy="24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Text Box 3"/>
          <p:cNvSpPr txBox="1"/>
          <p:nvPr/>
        </p:nvSpPr>
        <p:spPr>
          <a:xfrm>
            <a:off x="1023938" y="88265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698" name="Text Box 4"/>
          <p:cNvSpPr txBox="1"/>
          <p:nvPr/>
        </p:nvSpPr>
        <p:spPr>
          <a:xfrm>
            <a:off x="3470275" y="308768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699" name="Text Box 5"/>
          <p:cNvSpPr txBox="1"/>
          <p:nvPr/>
        </p:nvSpPr>
        <p:spPr>
          <a:xfrm>
            <a:off x="5794375" y="30829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700" name="Text Box 7"/>
          <p:cNvSpPr txBox="1"/>
          <p:nvPr/>
        </p:nvSpPr>
        <p:spPr>
          <a:xfrm>
            <a:off x="1887538" y="386715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701" name="Text Box 9"/>
          <p:cNvSpPr txBox="1"/>
          <p:nvPr/>
        </p:nvSpPr>
        <p:spPr>
          <a:xfrm>
            <a:off x="639763" y="1073150"/>
            <a:ext cx="2632075" cy="5778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观察并思考：</a:t>
            </a:r>
            <a:endParaRPr lang="zh-CN" altLang="en-US" sz="32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9702" name="Object 10"/>
          <p:cNvGraphicFramePr>
            <a:graphicFrameLocks noChangeAspect="1"/>
          </p:cNvGraphicFramePr>
          <p:nvPr/>
        </p:nvGraphicFramePr>
        <p:xfrm>
          <a:off x="917575" y="1952625"/>
          <a:ext cx="221297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" r:id="rId1" imgW="964565" imgH="215900" progId="Equation.3">
                  <p:embed/>
                </p:oleObj>
              </mc:Choice>
              <mc:Fallback>
                <p:oleObj name="" r:id="rId1" imgW="964565" imgH="215900" progId="Equation.3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17575" y="1952625"/>
                        <a:ext cx="2212975" cy="495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9" name="Object 11"/>
          <p:cNvGraphicFramePr>
            <a:graphicFrameLocks noChangeAspect="1"/>
          </p:cNvGraphicFramePr>
          <p:nvPr/>
        </p:nvGraphicFramePr>
        <p:xfrm>
          <a:off x="3130550" y="1952625"/>
          <a:ext cx="2030413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" r:id="rId3" imgW="888365" imgH="215900" progId="Equation.3">
                  <p:embed/>
                </p:oleObj>
              </mc:Choice>
              <mc:Fallback>
                <p:oleObj name="" r:id="rId3" imgW="888365" imgH="215900" progId="Equation.3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30550" y="1952625"/>
                        <a:ext cx="2030413" cy="492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0" name="Object 12"/>
          <p:cNvGraphicFramePr>
            <a:graphicFrameLocks noChangeAspect="1"/>
          </p:cNvGraphicFramePr>
          <p:nvPr/>
        </p:nvGraphicFramePr>
        <p:xfrm>
          <a:off x="5121275" y="1979613"/>
          <a:ext cx="781050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" r:id="rId5" imgW="317500" imgH="177800" progId="Equation.3">
                  <p:embed/>
                </p:oleObj>
              </mc:Choice>
              <mc:Fallback>
                <p:oleObj name="" r:id="rId5" imgW="317500" imgH="177800" progId="Equation.3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21275" y="1979613"/>
                        <a:ext cx="781050" cy="4365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1" name="Object 13"/>
          <p:cNvGraphicFramePr>
            <a:graphicFrameLocks noChangeAspect="1"/>
          </p:cNvGraphicFramePr>
          <p:nvPr/>
        </p:nvGraphicFramePr>
        <p:xfrm>
          <a:off x="968375" y="2703513"/>
          <a:ext cx="2246313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0" name="" r:id="rId7" imgW="964565" imgH="215900" progId="Equation.3">
                  <p:embed/>
                </p:oleObj>
              </mc:Choice>
              <mc:Fallback>
                <p:oleObj name="" r:id="rId7" imgW="964565" imgH="215900" progId="Equation.3">
                  <p:embed/>
                  <p:pic>
                    <p:nvPicPr>
                      <p:cNvPr id="0" name="图片 311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68375" y="2703513"/>
                        <a:ext cx="2246313" cy="4619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2" name="Object 14"/>
          <p:cNvGraphicFramePr>
            <a:graphicFrameLocks noChangeAspect="1"/>
          </p:cNvGraphicFramePr>
          <p:nvPr/>
        </p:nvGraphicFramePr>
        <p:xfrm>
          <a:off x="3214688" y="2708275"/>
          <a:ext cx="1293812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1" name="" r:id="rId9" imgW="507365" imgH="177800" progId="Equation.3">
                  <p:embed/>
                </p:oleObj>
              </mc:Choice>
              <mc:Fallback>
                <p:oleObj name="" r:id="rId9" imgW="507365" imgH="177800" progId="Equation.3">
                  <p:embed/>
                  <p:pic>
                    <p:nvPicPr>
                      <p:cNvPr id="0" name="图片 312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14688" y="2708275"/>
                        <a:ext cx="1293812" cy="4333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3" name="Object 15"/>
          <p:cNvGraphicFramePr>
            <a:graphicFrameLocks noChangeAspect="1"/>
          </p:cNvGraphicFramePr>
          <p:nvPr/>
        </p:nvGraphicFramePr>
        <p:xfrm>
          <a:off x="4508500" y="2732088"/>
          <a:ext cx="7493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" r:id="rId11" imgW="317500" imgH="177800" progId="Equation.3">
                  <p:embed/>
                </p:oleObj>
              </mc:Choice>
              <mc:Fallback>
                <p:oleObj name="" r:id="rId11" imgW="317500" imgH="177800" progId="Equation.3">
                  <p:embed/>
                  <p:pic>
                    <p:nvPicPr>
                      <p:cNvPr id="0" name="图片 312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508500" y="2732088"/>
                        <a:ext cx="749300" cy="4048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84" name="Text Box 16"/>
          <p:cNvSpPr txBox="1"/>
          <p:nvPr/>
        </p:nvSpPr>
        <p:spPr>
          <a:xfrm>
            <a:off x="325438" y="338455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即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2" name="Group 17"/>
          <p:cNvGrpSpPr>
            <a:grpSpLocks noChangeAspect="1"/>
          </p:cNvGrpSpPr>
          <p:nvPr/>
        </p:nvGrpSpPr>
        <p:grpSpPr>
          <a:xfrm>
            <a:off x="884238" y="3449638"/>
            <a:ext cx="4910137" cy="449262"/>
            <a:chOff x="-25" y="0"/>
            <a:chExt cx="3311" cy="354"/>
          </a:xfrm>
        </p:grpSpPr>
        <p:graphicFrame>
          <p:nvGraphicFramePr>
            <p:cNvPr id="29710" name="Object 18"/>
            <p:cNvGraphicFramePr>
              <a:graphicFrameLocks noChangeAspect="1"/>
            </p:cNvGraphicFramePr>
            <p:nvPr/>
          </p:nvGraphicFramePr>
          <p:xfrm>
            <a:off x="-25" y="0"/>
            <a:ext cx="3311" cy="3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3" name="" r:id="rId13" imgW="2016760" imgH="215900" progId="Equation.3">
                    <p:embed/>
                  </p:oleObj>
                </mc:Choice>
                <mc:Fallback>
                  <p:oleObj name="" r:id="rId13" imgW="2016760" imgH="215900" progId="Equation.3">
                    <p:embed/>
                    <p:pic>
                      <p:nvPicPr>
                        <p:cNvPr id="0" name="图片 3122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-25" y="0"/>
                          <a:ext cx="3311" cy="35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711" name="Object 19"/>
            <p:cNvGraphicFramePr>
              <a:graphicFrameLocks noChangeAspect="1"/>
            </p:cNvGraphicFramePr>
            <p:nvPr/>
          </p:nvGraphicFramePr>
          <p:xfrm>
            <a:off x="1497" y="91"/>
            <a:ext cx="267" cy="21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4" name="" r:id="rId15" imgW="127000" imgH="101600" progId="Equation.3">
                    <p:embed/>
                  </p:oleObj>
                </mc:Choice>
                <mc:Fallback>
                  <p:oleObj name="" r:id="rId15" imgW="127000" imgH="101600" progId="Equation.3">
                    <p:embed/>
                    <p:pic>
                      <p:nvPicPr>
                        <p:cNvPr id="0" name="图片 3123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1497" y="91"/>
                          <a:ext cx="267" cy="21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188" name="AutoShape 20"/>
          <p:cNvSpPr/>
          <p:nvPr/>
        </p:nvSpPr>
        <p:spPr>
          <a:xfrm>
            <a:off x="5902325" y="1776413"/>
            <a:ext cx="3167063" cy="1579562"/>
          </a:xfrm>
          <a:prstGeom prst="cloudCallout">
            <a:avLst>
              <a:gd name="adj1" fmla="val -66019"/>
              <a:gd name="adj2" fmla="val 41333"/>
            </a:avLst>
          </a:prstGeom>
          <a:solidFill>
            <a:srgbClr val="C6D9F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从这两个式子，你又能发现什么规律呢？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189" name="Text Box 21"/>
          <p:cNvSpPr txBox="1"/>
          <p:nvPr/>
        </p:nvSpPr>
        <p:spPr>
          <a:xfrm>
            <a:off x="476250" y="4116388"/>
            <a:ext cx="8407400" cy="14620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      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三个数相乘，先把前两个数相乘，或者先把后两个数相乘，积相等。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aphicFrame>
        <p:nvGraphicFramePr>
          <p:cNvPr id="4118" name="表格 4117"/>
          <p:cNvGraphicFramePr/>
          <p:nvPr/>
        </p:nvGraphicFramePr>
        <p:xfrm>
          <a:off x="2071688" y="5692775"/>
          <a:ext cx="4824413" cy="615950"/>
        </p:xfrm>
        <a:graphic>
          <a:graphicData uri="http://schemas.openxmlformats.org/drawingml/2006/table">
            <a:tbl>
              <a:tblPr/>
              <a:tblGrid>
                <a:gridCol w="4824730"/>
              </a:tblGrid>
              <a:tr h="615950"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楷体_GB2312" pitchFamily="49" charset="-122"/>
                        </a:rPr>
                        <a:t>乘法结合律：</a:t>
                      </a:r>
                      <a:r>
                        <a:rPr lang="zh-CN" altLang="en-US" sz="3200" b="1" i="1" dirty="0">
                          <a:solidFill>
                            <a:srgbClr val="0000FF"/>
                          </a:solidFill>
                          <a:latin typeface="Times New Roman" panose="02020603050405020304" charset="0"/>
                          <a:ea typeface="楷体_GB2312" pitchFamily="49" charset="-122"/>
                        </a:rPr>
                        <a:t>(ab)c=b(ac)</a:t>
                      </a:r>
                      <a:endParaRPr lang="zh-CN" altLang="en-US" sz="3200" b="1" i="1" dirty="0">
                        <a:solidFill>
                          <a:srgbClr val="0000FF"/>
                        </a:solidFill>
                        <a:latin typeface="Times New Roman" panose="02020603050405020304" charset="0"/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7189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7189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7189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3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4" grpId="0"/>
      <p:bldP spid="718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Rectangle 2"/>
          <p:cNvSpPr>
            <a:spLocks noGrp="1"/>
          </p:cNvSpPr>
          <p:nvPr>
            <p:ph type="body" sz="half" idx="1"/>
          </p:nvPr>
        </p:nvSpPr>
        <p:spPr>
          <a:xfrm>
            <a:off x="558800" y="1149350"/>
            <a:ext cx="1887538" cy="48736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zh-CN" altLang="en-US" sz="4000" b="1" dirty="0">
                <a:solidFill>
                  <a:schemeClr val="tx2"/>
                </a:solidFill>
                <a:ea typeface="楷体_GB2312" pitchFamily="49" charset="-122"/>
              </a:rPr>
              <a:t>练一练：</a:t>
            </a:r>
            <a:endParaRPr lang="zh-CN" altLang="en-US" sz="4000" b="1" dirty="0">
              <a:solidFill>
                <a:schemeClr val="tx2"/>
              </a:solidFill>
              <a:ea typeface="楷体_GB2312" pitchFamily="49" charset="-122"/>
            </a:endParaRPr>
          </a:p>
        </p:txBody>
      </p:sp>
      <p:graphicFrame>
        <p:nvGraphicFramePr>
          <p:cNvPr id="30722" name="Object 3"/>
          <p:cNvGraphicFramePr>
            <a:graphicFrameLocks noChangeAspect="1"/>
          </p:cNvGraphicFramePr>
          <p:nvPr/>
        </p:nvGraphicFramePr>
        <p:xfrm>
          <a:off x="2016125" y="3949700"/>
          <a:ext cx="3363913" cy="1065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" r:id="rId1" imgW="1308100" imgH="431800" progId="Equation.DSMT4">
                  <p:embed/>
                </p:oleObj>
              </mc:Choice>
              <mc:Fallback>
                <p:oleObj name="" r:id="rId1" imgW="1308100" imgH="431800" progId="Equation.DSMT4">
                  <p:embed/>
                  <p:pic>
                    <p:nvPicPr>
                      <p:cNvPr id="0" name="图片 311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16125" y="3949700"/>
                        <a:ext cx="3363913" cy="10652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3" name="Object 5"/>
          <p:cNvGraphicFramePr>
            <a:graphicFrameLocks noChangeAspect="1"/>
          </p:cNvGraphicFramePr>
          <p:nvPr/>
        </p:nvGraphicFramePr>
        <p:xfrm>
          <a:off x="2106613" y="3040063"/>
          <a:ext cx="2144712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" r:id="rId3" imgW="773430" imgH="177800" progId="Equation.DSMT4">
                  <p:embed/>
                </p:oleObj>
              </mc:Choice>
              <mc:Fallback>
                <p:oleObj name="" r:id="rId3" imgW="773430" imgH="177800" progId="Equation.DSMT4">
                  <p:embed/>
                  <p:pic>
                    <p:nvPicPr>
                      <p:cNvPr id="0" name="图片 31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06613" y="3040063"/>
                        <a:ext cx="2144712" cy="473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4" name="Object 7"/>
          <p:cNvGraphicFramePr>
            <a:graphicFrameLocks noChangeAspect="1"/>
          </p:cNvGraphicFramePr>
          <p:nvPr>
            <p:ph sz="half" idx="2"/>
          </p:nvPr>
        </p:nvGraphicFramePr>
        <p:xfrm>
          <a:off x="2016125" y="1701800"/>
          <a:ext cx="3717925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" name="" r:id="rId5" imgW="1472565" imgH="431800" progId="Equation.3">
                  <p:embed/>
                </p:oleObj>
              </mc:Choice>
              <mc:Fallback>
                <p:oleObj name="" r:id="rId5" imgW="1472565" imgH="431800" progId="Equation.3">
                  <p:embed/>
                  <p:pic>
                    <p:nvPicPr>
                      <p:cNvPr id="0" name="图片 31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16125" y="1701800"/>
                        <a:ext cx="3717925" cy="10556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5" name="Object 9"/>
          <p:cNvGraphicFramePr>
            <a:graphicFrameLocks noChangeAspect="1"/>
          </p:cNvGraphicFramePr>
          <p:nvPr/>
        </p:nvGraphicFramePr>
        <p:xfrm>
          <a:off x="2016125" y="5308600"/>
          <a:ext cx="3527425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" name="" r:id="rId7" imgW="1358265" imgH="254000" progId="Equation.DSMT4">
                  <p:embed/>
                </p:oleObj>
              </mc:Choice>
              <mc:Fallback>
                <p:oleObj name="" r:id="rId7" imgW="1358265" imgH="254000" progId="Equation.DSMT4">
                  <p:embed/>
                  <p:pic>
                    <p:nvPicPr>
                      <p:cNvPr id="0" name="图片 31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16125" y="5308600"/>
                        <a:ext cx="3527425" cy="622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Rectangle 2"/>
          <p:cNvSpPr>
            <a:spLocks noGrp="1"/>
          </p:cNvSpPr>
          <p:nvPr>
            <p:ph type="body" sz="half" idx="1"/>
          </p:nvPr>
        </p:nvSpPr>
        <p:spPr>
          <a:xfrm>
            <a:off x="744538" y="989013"/>
            <a:ext cx="1116012" cy="7921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zh-CN" altLang="en-US" b="1" dirty="0">
                <a:solidFill>
                  <a:schemeClr val="tx2"/>
                </a:solidFill>
                <a:ea typeface="楷体_GB2312" pitchFamily="49" charset="-122"/>
              </a:rPr>
              <a:t>观察：</a:t>
            </a:r>
            <a:endParaRPr lang="zh-CN" altLang="en-US" b="1" dirty="0">
              <a:solidFill>
                <a:schemeClr val="tx2"/>
              </a:solidFill>
              <a:ea typeface="楷体_GB2312" pitchFamily="49" charset="-122"/>
            </a:endParaRPr>
          </a:p>
        </p:txBody>
      </p:sp>
      <p:graphicFrame>
        <p:nvGraphicFramePr>
          <p:cNvPr id="31746" name="Object 3"/>
          <p:cNvGraphicFramePr>
            <a:graphicFrameLocks noChangeAspect="1"/>
          </p:cNvGraphicFramePr>
          <p:nvPr>
            <p:ph sz="quarter" idx="3"/>
          </p:nvPr>
        </p:nvGraphicFramePr>
        <p:xfrm>
          <a:off x="1230313" y="1916113"/>
          <a:ext cx="2257425" cy="1243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6" name="" r:id="rId1" imgW="901700" imgH="431800" progId="Equation.3">
                  <p:embed/>
                </p:oleObj>
              </mc:Choice>
              <mc:Fallback>
                <p:oleObj name="" r:id="rId1" imgW="901700" imgH="431800" progId="Equation.3">
                  <p:embed/>
                  <p:pic>
                    <p:nvPicPr>
                      <p:cNvPr id="0" name="图片 312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30313" y="1916113"/>
                        <a:ext cx="2257425" cy="12430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3262313" y="1916113"/>
          <a:ext cx="1825625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7" name="" r:id="rId3" imgW="634365" imgH="215900" progId="Equation.3">
                  <p:embed/>
                </p:oleObj>
              </mc:Choice>
              <mc:Fallback>
                <p:oleObj name="" r:id="rId3" imgW="634365" imgH="215900" progId="Equation.3">
                  <p:embed/>
                  <p:pic>
                    <p:nvPicPr>
                      <p:cNvPr id="0" name="图片 312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62313" y="1916113"/>
                        <a:ext cx="1825625" cy="6207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Object 5"/>
          <p:cNvGraphicFramePr>
            <a:graphicFrameLocks noChangeAspect="1"/>
          </p:cNvGraphicFramePr>
          <p:nvPr/>
        </p:nvGraphicFramePr>
        <p:xfrm>
          <a:off x="5210175" y="2625725"/>
          <a:ext cx="116205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8" name="" r:id="rId5" imgW="405765" imgH="177800" progId="Equation.3">
                  <p:embed/>
                </p:oleObj>
              </mc:Choice>
              <mc:Fallback>
                <p:oleObj name="" r:id="rId5" imgW="405765" imgH="177800" progId="Equation.3">
                  <p:embed/>
                  <p:pic>
                    <p:nvPicPr>
                      <p:cNvPr id="0" name="图片 312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10175" y="2625725"/>
                        <a:ext cx="1162050" cy="50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2" name="Object 6"/>
          <p:cNvGraphicFramePr>
            <a:graphicFrameLocks noChangeAspect="1"/>
          </p:cNvGraphicFramePr>
          <p:nvPr/>
        </p:nvGraphicFramePr>
        <p:xfrm>
          <a:off x="5087938" y="1970088"/>
          <a:ext cx="117633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0" name="" r:id="rId7" imgW="405765" imgH="177800" progId="Equation.3">
                  <p:embed/>
                </p:oleObj>
              </mc:Choice>
              <mc:Fallback>
                <p:oleObj name="" r:id="rId7" imgW="405765" imgH="177800" progId="Equation.3">
                  <p:embed/>
                  <p:pic>
                    <p:nvPicPr>
                      <p:cNvPr id="0" name="图片 312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7938" y="1970088"/>
                        <a:ext cx="1176337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3" name="Object 7"/>
          <p:cNvGraphicFramePr>
            <a:graphicFrameLocks noChangeAspect="1"/>
          </p:cNvGraphicFramePr>
          <p:nvPr>
            <p:ph sz="quarter" idx="2"/>
          </p:nvPr>
        </p:nvGraphicFramePr>
        <p:xfrm>
          <a:off x="3487738" y="2625725"/>
          <a:ext cx="1752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1" name="" r:id="rId9" imgW="583565" imgH="177800" progId="Equation.3">
                  <p:embed/>
                </p:oleObj>
              </mc:Choice>
              <mc:Fallback>
                <p:oleObj name="" r:id="rId9" imgW="583565" imgH="177800" progId="Equation.3">
                  <p:embed/>
                  <p:pic>
                    <p:nvPicPr>
                      <p:cNvPr id="0" name="图片 313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87738" y="2625725"/>
                        <a:ext cx="1752600" cy="533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4" name="Text Box 8"/>
          <p:cNvSpPr txBox="1"/>
          <p:nvPr/>
        </p:nvSpPr>
        <p:spPr>
          <a:xfrm>
            <a:off x="538163" y="3395663"/>
            <a:ext cx="41275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即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1047750" y="3268663"/>
            <a:ext cx="5484813" cy="660400"/>
            <a:chOff x="0" y="0"/>
            <a:chExt cx="2812" cy="339"/>
          </a:xfrm>
        </p:grpSpPr>
        <p:graphicFrame>
          <p:nvGraphicFramePr>
            <p:cNvPr id="31753" name="Object 10"/>
            <p:cNvGraphicFramePr>
              <a:graphicFrameLocks noChangeAspect="1"/>
            </p:cNvGraphicFramePr>
            <p:nvPr/>
          </p:nvGraphicFramePr>
          <p:xfrm>
            <a:off x="0" y="50"/>
            <a:ext cx="2812" cy="2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2" name="" r:id="rId11" imgW="1788160" imgH="215900" progId="Equation.3">
                    <p:embed/>
                  </p:oleObj>
                </mc:Choice>
                <mc:Fallback>
                  <p:oleObj name="" r:id="rId11" imgW="1788160" imgH="215900" progId="Equation.3">
                    <p:embed/>
                    <p:pic>
                      <p:nvPicPr>
                        <p:cNvPr id="0" name="图片 3131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0" y="50"/>
                          <a:ext cx="2812" cy="28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754" name="Text Box 11"/>
            <p:cNvSpPr txBox="1"/>
            <p:nvPr/>
          </p:nvSpPr>
          <p:spPr>
            <a:xfrm>
              <a:off x="1195" y="0"/>
              <a:ext cx="200" cy="29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zh-CN" sz="3200" dirty="0">
                  <a:latin typeface="Arial" panose="020B0604020202020204" pitchFamily="34" charset="0"/>
                  <a:ea typeface="楷体_GB2312" pitchFamily="49" charset="-122"/>
                </a:rPr>
                <a:t>=</a:t>
              </a:r>
              <a:endParaRPr lang="zh-CN" altLang="zh-CN" sz="32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9228" name="Text Box 12"/>
          <p:cNvSpPr txBox="1"/>
          <p:nvPr/>
        </p:nvSpPr>
        <p:spPr>
          <a:xfrm>
            <a:off x="538163" y="3973513"/>
            <a:ext cx="8426450" cy="146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    </a:t>
            </a:r>
            <a:r>
              <a:rPr lang="zh-CN" altLang="zh-CN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一个数同两个数的和相乘，等于把这个数分别同这两个数相乘，再把积相加。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6156" name="表格 6155"/>
          <p:cNvGraphicFramePr/>
          <p:nvPr/>
        </p:nvGraphicFramePr>
        <p:xfrm>
          <a:off x="2114550" y="5541963"/>
          <a:ext cx="4416425" cy="649288"/>
        </p:xfrm>
        <a:graphic>
          <a:graphicData uri="http://schemas.openxmlformats.org/drawingml/2006/table">
            <a:tbl>
              <a:tblPr/>
              <a:tblGrid>
                <a:gridCol w="4416425"/>
              </a:tblGrid>
              <a:tr h="649288"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楷体_GB2312" pitchFamily="49" charset="-122"/>
                        </a:rPr>
                        <a:t>分配律</a:t>
                      </a:r>
                      <a:r>
                        <a:rPr lang="zh-CN" altLang="en-US" sz="3200" b="1" i="1" dirty="0">
                          <a:solidFill>
                            <a:srgbClr val="0000FF"/>
                          </a:solidFill>
                          <a:latin typeface="Times New Roman" panose="02020603050405020304" charset="0"/>
                          <a:ea typeface="楷体_GB2312" pitchFamily="49" charset="-122"/>
                        </a:rPr>
                        <a:t>：</a:t>
                      </a:r>
                      <a:r>
                        <a:rPr lang="zh-CN" altLang="zh-CN" sz="3200" b="1" i="1" dirty="0">
                          <a:solidFill>
                            <a:srgbClr val="0000FF"/>
                          </a:solidFill>
                          <a:latin typeface="Times New Roman" panose="02020603050405020304" charset="0"/>
                          <a:ea typeface="楷体_GB2312" pitchFamily="49" charset="-122"/>
                        </a:rPr>
                        <a:t>a</a:t>
                      </a:r>
                      <a:r>
                        <a:rPr lang="zh-CN" altLang="zh-CN" sz="3200" b="1" dirty="0">
                          <a:solidFill>
                            <a:srgbClr val="0000FF"/>
                          </a:solidFill>
                          <a:latin typeface="Times New Roman" panose="02020603050405020304" charset="0"/>
                          <a:ea typeface="楷体_GB2312" pitchFamily="49" charset="-122"/>
                        </a:rPr>
                        <a:t>(</a:t>
                      </a:r>
                      <a:r>
                        <a:rPr lang="zh-CN" altLang="zh-CN" sz="3200" b="1" i="1" dirty="0">
                          <a:solidFill>
                            <a:srgbClr val="0000FF"/>
                          </a:solidFill>
                          <a:latin typeface="Times New Roman" panose="02020603050405020304" charset="0"/>
                          <a:ea typeface="楷体_GB2312" pitchFamily="49" charset="-122"/>
                        </a:rPr>
                        <a:t>b+c</a:t>
                      </a:r>
                      <a:r>
                        <a:rPr lang="zh-CN" altLang="zh-CN" sz="3200" b="1" dirty="0">
                          <a:solidFill>
                            <a:srgbClr val="0000FF"/>
                          </a:solidFill>
                          <a:latin typeface="Times New Roman" panose="02020603050405020304" charset="0"/>
                          <a:ea typeface="楷体_GB2312" pitchFamily="49" charset="-122"/>
                        </a:rPr>
                        <a:t>)</a:t>
                      </a:r>
                      <a:r>
                        <a:rPr lang="zh-CN" altLang="zh-CN" sz="3200" b="1" i="1" dirty="0">
                          <a:solidFill>
                            <a:srgbClr val="0000FF"/>
                          </a:solidFill>
                          <a:latin typeface="Times New Roman" panose="02020603050405020304" charset="0"/>
                          <a:ea typeface="楷体_GB2312" pitchFamily="49" charset="-122"/>
                        </a:rPr>
                        <a:t>=_____</a:t>
                      </a:r>
                      <a:endParaRPr lang="zh-CN" altLang="zh-CN" sz="3200" b="1" i="1" dirty="0">
                        <a:solidFill>
                          <a:srgbClr val="0000FF"/>
                        </a:solidFill>
                        <a:latin typeface="Times New Roman" panose="02020603050405020304" charset="0"/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235" name="AutoShape 19"/>
          <p:cNvSpPr/>
          <p:nvPr/>
        </p:nvSpPr>
        <p:spPr>
          <a:xfrm>
            <a:off x="6140450" y="990600"/>
            <a:ext cx="2922588" cy="1392238"/>
          </a:xfrm>
          <a:prstGeom prst="wedgeEllipseCallout">
            <a:avLst>
              <a:gd name="adj1" fmla="val -48894"/>
              <a:gd name="adj2" fmla="val 124523"/>
            </a:avLst>
          </a:prstGeom>
          <a:solidFill>
            <a:srgbClr val="C6D9F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从这两个式子，你又能发现什么规律？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  <p:bldP spid="9228" grpId="0"/>
      <p:bldP spid="923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Rectangle 2"/>
          <p:cNvSpPr>
            <a:spLocks noGrp="1"/>
          </p:cNvSpPr>
          <p:nvPr>
            <p:ph type="body" sz="half" idx="1"/>
          </p:nvPr>
        </p:nvSpPr>
        <p:spPr>
          <a:xfrm>
            <a:off x="957263" y="1852613"/>
            <a:ext cx="5905500" cy="50482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楷体_GB2312" pitchFamily="49" charset="-122"/>
              </a:rPr>
              <a:t>例</a:t>
            </a:r>
            <a:r>
              <a:rPr lang="zh-CN" altLang="zh-CN" sz="3600" b="1" dirty="0">
                <a:solidFill>
                  <a:srgbClr val="0000FF"/>
                </a:solidFill>
                <a:ea typeface="楷体_GB2312" pitchFamily="49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ea typeface="楷体_GB2312" pitchFamily="49" charset="-122"/>
              </a:rPr>
              <a:t>：</a:t>
            </a:r>
            <a:r>
              <a:rPr lang="zh-CN" altLang="en-US" sz="3600" b="1" dirty="0">
                <a:ea typeface="楷体_GB2312" pitchFamily="49" charset="-122"/>
              </a:rPr>
              <a:t>用两种方法计算</a:t>
            </a:r>
            <a:endParaRPr lang="zh-CN" altLang="en-US" sz="3600" b="1" dirty="0">
              <a:ea typeface="楷体_GB2312" pitchFamily="49" charset="-122"/>
            </a:endParaRPr>
          </a:p>
        </p:txBody>
      </p:sp>
      <p:graphicFrame>
        <p:nvGraphicFramePr>
          <p:cNvPr id="32770" name="Object 3"/>
          <p:cNvGraphicFramePr>
            <a:graphicFrameLocks noChangeAspect="1"/>
          </p:cNvGraphicFramePr>
          <p:nvPr>
            <p:ph sz="quarter" idx="3"/>
          </p:nvPr>
        </p:nvGraphicFramePr>
        <p:xfrm>
          <a:off x="2555875" y="2809875"/>
          <a:ext cx="3846513" cy="1354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9" name="" r:id="rId1" imgW="1041400" imgH="431800" progId="Equation.3">
                  <p:embed/>
                </p:oleObj>
              </mc:Choice>
              <mc:Fallback>
                <p:oleObj name="" r:id="rId1" imgW="1041400" imgH="431800" progId="Equation.3">
                  <p:embed/>
                  <p:pic>
                    <p:nvPicPr>
                      <p:cNvPr id="0" name="图片 312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55875" y="2809875"/>
                        <a:ext cx="3846513" cy="13541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Rectangle 2"/>
          <p:cNvSpPr>
            <a:spLocks noGrp="1"/>
          </p:cNvSpPr>
          <p:nvPr>
            <p:ph type="body" sz="half" idx="1"/>
          </p:nvPr>
        </p:nvSpPr>
        <p:spPr>
          <a:xfrm>
            <a:off x="839788" y="1058863"/>
            <a:ext cx="1439862" cy="6540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zh-CN" altLang="en-US" b="1" dirty="0">
                <a:ea typeface="楷体_GB2312" pitchFamily="49" charset="-122"/>
              </a:rPr>
              <a:t>练习：</a:t>
            </a:r>
            <a:endParaRPr lang="zh-CN" altLang="en-US" b="1" dirty="0">
              <a:ea typeface="楷体_GB2312" pitchFamily="49" charset="-122"/>
            </a:endParaRPr>
          </a:p>
        </p:txBody>
      </p:sp>
      <p:graphicFrame>
        <p:nvGraphicFramePr>
          <p:cNvPr id="33794" name="Object 3"/>
          <p:cNvGraphicFramePr>
            <a:graphicFrameLocks noChangeAspect="1"/>
          </p:cNvGraphicFramePr>
          <p:nvPr/>
        </p:nvGraphicFramePr>
        <p:xfrm>
          <a:off x="920750" y="3665538"/>
          <a:ext cx="3429000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" name="" r:id="rId1" imgW="1459865" imgH="431800" progId="Equation.3">
                  <p:embed/>
                </p:oleObj>
              </mc:Choice>
              <mc:Fallback>
                <p:oleObj name="" r:id="rId1" imgW="1459865" imgH="431800" progId="Equation.3">
                  <p:embed/>
                  <p:pic>
                    <p:nvPicPr>
                      <p:cNvPr id="0" name="图片 313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20750" y="3665538"/>
                        <a:ext cx="3429000" cy="1038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5" name="Object 4"/>
          <p:cNvGraphicFramePr>
            <a:graphicFrameLocks noChangeAspect="1"/>
          </p:cNvGraphicFramePr>
          <p:nvPr/>
        </p:nvGraphicFramePr>
        <p:xfrm>
          <a:off x="920750" y="2130425"/>
          <a:ext cx="3235325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" name="" r:id="rId3" imgW="1193800" imgH="431800" progId="Equation.DSMT4">
                  <p:embed/>
                </p:oleObj>
              </mc:Choice>
              <mc:Fallback>
                <p:oleObj name="" r:id="rId3" imgW="1193800" imgH="431800" progId="Equation.DSMT4">
                  <p:embed/>
                  <p:pic>
                    <p:nvPicPr>
                      <p:cNvPr id="0" name="图片 313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20750" y="2130425"/>
                        <a:ext cx="3235325" cy="10302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6" name="Object 8"/>
          <p:cNvGraphicFramePr>
            <a:graphicFrameLocks noChangeAspect="1"/>
          </p:cNvGraphicFramePr>
          <p:nvPr/>
        </p:nvGraphicFramePr>
        <p:xfrm>
          <a:off x="4975225" y="2130425"/>
          <a:ext cx="3182938" cy="10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5" name="" r:id="rId5" imgW="1270000" imgH="431800" progId="Equation.DSMT4">
                  <p:embed/>
                </p:oleObj>
              </mc:Choice>
              <mc:Fallback>
                <p:oleObj name="" r:id="rId5" imgW="1270000" imgH="431800" progId="Equation.DSMT4">
                  <p:embed/>
                  <p:pic>
                    <p:nvPicPr>
                      <p:cNvPr id="0" name="图片 313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75225" y="2130425"/>
                        <a:ext cx="3182938" cy="1044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7" name="Object 9"/>
          <p:cNvGraphicFramePr>
            <a:graphicFrameLocks noChangeAspect="1"/>
          </p:cNvGraphicFramePr>
          <p:nvPr/>
        </p:nvGraphicFramePr>
        <p:xfrm>
          <a:off x="4975225" y="3548063"/>
          <a:ext cx="3673475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" name="" r:id="rId7" imgW="1282700" imgH="431800" progId="Equation.DSMT4">
                  <p:embed/>
                </p:oleObj>
              </mc:Choice>
              <mc:Fallback>
                <p:oleObj name="" r:id="rId7" imgW="1282700" imgH="431800" progId="Equation.DSMT4">
                  <p:embed/>
                  <p:pic>
                    <p:nvPicPr>
                      <p:cNvPr id="0" name="图片 313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75225" y="3548063"/>
                        <a:ext cx="3673475" cy="1057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strips dir="r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Rectangle 2"/>
          <p:cNvSpPr>
            <a:spLocks noGrp="1"/>
          </p:cNvSpPr>
          <p:nvPr>
            <p:ph idx="1"/>
          </p:nvPr>
        </p:nvSpPr>
        <p:spPr>
          <a:xfrm>
            <a:off x="1031875" y="1282700"/>
            <a:ext cx="1187450" cy="6921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zh-CN" altLang="en-US" sz="4000" b="1" dirty="0">
                <a:ea typeface="楷体_GB2312" pitchFamily="49" charset="-122"/>
              </a:rPr>
              <a:t>例</a:t>
            </a:r>
            <a:r>
              <a:rPr lang="zh-CN" altLang="zh-CN" sz="4000" b="1" dirty="0">
                <a:latin typeface="Times New Roman" panose="02020603050405020304" charset="0"/>
                <a:ea typeface="楷体_GB2312" pitchFamily="49" charset="-122"/>
              </a:rPr>
              <a:t>2</a:t>
            </a:r>
            <a:r>
              <a:rPr lang="zh-CN" altLang="en-US" sz="4000" b="1" dirty="0">
                <a:ea typeface="楷体_GB2312" pitchFamily="49" charset="-122"/>
              </a:rPr>
              <a:t>：</a:t>
            </a:r>
            <a:endParaRPr lang="zh-CN" altLang="en-US" sz="4000" b="1" dirty="0">
              <a:ea typeface="楷体_GB2312" pitchFamily="49" charset="-122"/>
            </a:endParaRPr>
          </a:p>
        </p:txBody>
      </p:sp>
      <p:graphicFrame>
        <p:nvGraphicFramePr>
          <p:cNvPr id="34818" name="Object 3"/>
          <p:cNvGraphicFramePr>
            <a:graphicFrameLocks noChangeAspect="1"/>
          </p:cNvGraphicFramePr>
          <p:nvPr/>
        </p:nvGraphicFramePr>
        <p:xfrm>
          <a:off x="2344738" y="2089150"/>
          <a:ext cx="4125912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7" name="" r:id="rId1" imgW="1116330" imgH="177800" progId="Equation.DSMT4">
                  <p:embed/>
                </p:oleObj>
              </mc:Choice>
              <mc:Fallback>
                <p:oleObj name="" r:id="rId1" imgW="1116330" imgH="177800" progId="Equation.DSMT4">
                  <p:embed/>
                  <p:pic>
                    <p:nvPicPr>
                      <p:cNvPr id="0" name="图片 31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44738" y="2089150"/>
                        <a:ext cx="4125912" cy="669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5841" name="Object 2"/>
          <p:cNvGraphicFramePr>
            <a:graphicFrameLocks noChangeAspect="1"/>
          </p:cNvGraphicFramePr>
          <p:nvPr>
            <p:ph idx="1"/>
          </p:nvPr>
        </p:nvGraphicFramePr>
        <p:xfrm>
          <a:off x="1658938" y="3692525"/>
          <a:ext cx="42418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8" name="" r:id="rId1" imgW="1459230" imgH="215900" progId="Equation.3">
                  <p:embed/>
                </p:oleObj>
              </mc:Choice>
              <mc:Fallback>
                <p:oleObj name="" r:id="rId1" imgW="1459230" imgH="215900" progId="Equation.3">
                  <p:embed/>
                  <p:pic>
                    <p:nvPicPr>
                      <p:cNvPr id="0" name="图片 313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58938" y="3692525"/>
                        <a:ext cx="4241800" cy="561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2" name="Object 3"/>
          <p:cNvGraphicFramePr>
            <a:graphicFrameLocks noChangeAspect="1"/>
          </p:cNvGraphicFramePr>
          <p:nvPr/>
        </p:nvGraphicFramePr>
        <p:xfrm>
          <a:off x="1658938" y="2089150"/>
          <a:ext cx="4243387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9" name="" r:id="rId3" imgW="1497965" imgH="393700" progId="Equation.3">
                  <p:embed/>
                </p:oleObj>
              </mc:Choice>
              <mc:Fallback>
                <p:oleObj name="" r:id="rId3" imgW="1497965" imgH="393700" progId="Equation.3">
                  <p:embed/>
                  <p:pic>
                    <p:nvPicPr>
                      <p:cNvPr id="0" name="图片 313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58938" y="2089150"/>
                        <a:ext cx="4243387" cy="1057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3" name="Text Box 6"/>
          <p:cNvSpPr txBox="1"/>
          <p:nvPr/>
        </p:nvSpPr>
        <p:spPr>
          <a:xfrm>
            <a:off x="730250" y="1377950"/>
            <a:ext cx="15843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练习：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graphicFrame>
        <p:nvGraphicFramePr>
          <p:cNvPr id="35844" name="Object 8"/>
          <p:cNvGraphicFramePr>
            <a:graphicFrameLocks noChangeAspect="1"/>
          </p:cNvGraphicFramePr>
          <p:nvPr/>
        </p:nvGraphicFramePr>
        <p:xfrm>
          <a:off x="1547813" y="4737100"/>
          <a:ext cx="5627687" cy="1125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0" name="" r:id="rId5" imgW="2018665" imgH="431800" progId="Equation.DSMT4">
                  <p:embed/>
                </p:oleObj>
              </mc:Choice>
              <mc:Fallback>
                <p:oleObj name="" r:id="rId5" imgW="2018665" imgH="431800" progId="Equation.DSMT4">
                  <p:embed/>
                  <p:pic>
                    <p:nvPicPr>
                      <p:cNvPr id="0" name="图片 313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47813" y="4737100"/>
                        <a:ext cx="5627687" cy="11255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926590" y="2369820"/>
            <a:ext cx="5456554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1.4  </a:t>
            </a:r>
            <a:r>
              <a:rPr lang="zh-CN" altLang="en-US" sz="44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有理数的乘除法</a:t>
            </a:r>
            <a:endParaRPr lang="zh-CN" altLang="en-US" sz="4400" b="1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65475" y="3422650"/>
            <a:ext cx="3362325" cy="640079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有理数的乘法</a:t>
            </a:r>
            <a:endParaRPr lang="zh-CN" altLang="en-US" sz="3600" b="1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803525" y="2730500"/>
            <a:ext cx="401955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有理数的除法</a:t>
            </a:r>
            <a:endParaRPr lang="zh-CN" altLang="en-US" sz="4400" b="1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Text Box 2"/>
          <p:cNvSpPr txBox="1"/>
          <p:nvPr/>
        </p:nvSpPr>
        <p:spPr>
          <a:xfrm>
            <a:off x="231775" y="2667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0" name="Text Box 7"/>
          <p:cNvSpPr txBox="1"/>
          <p:nvPr/>
        </p:nvSpPr>
        <p:spPr>
          <a:xfrm>
            <a:off x="592138" y="141763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4" name="Text Box 8"/>
          <p:cNvSpPr txBox="1"/>
          <p:nvPr/>
        </p:nvSpPr>
        <p:spPr>
          <a:xfrm>
            <a:off x="5410200" y="4100513"/>
            <a:ext cx="58896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正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5" name="Text Box 9"/>
          <p:cNvSpPr txBox="1"/>
          <p:nvPr/>
        </p:nvSpPr>
        <p:spPr>
          <a:xfrm>
            <a:off x="7827963" y="4189413"/>
            <a:ext cx="58896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负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6" name="Text Box 10"/>
          <p:cNvSpPr txBox="1"/>
          <p:nvPr/>
        </p:nvSpPr>
        <p:spPr>
          <a:xfrm>
            <a:off x="1400175" y="4857750"/>
            <a:ext cx="2214563" cy="581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绝对值相乘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7" name="Text Box 11"/>
          <p:cNvSpPr txBox="1"/>
          <p:nvPr/>
        </p:nvSpPr>
        <p:spPr>
          <a:xfrm>
            <a:off x="352425" y="1098550"/>
            <a:ext cx="8640763" cy="577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1.小学时计算两个正数相除是怎样进行的？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8" name="Text Box 12"/>
          <p:cNvSpPr txBox="1"/>
          <p:nvPr/>
        </p:nvSpPr>
        <p:spPr>
          <a:xfrm>
            <a:off x="415925" y="4005263"/>
            <a:ext cx="8261350" cy="15541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2.两个有理数相乘，同号得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u="sng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，异号得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,并把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.任何数与0相乘都得0.</a:t>
            </a:r>
            <a:endParaRPr lang="zh-CN" altLang="en-US" sz="3200" b="1" u="sng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9" name="Text Box 13"/>
          <p:cNvSpPr txBox="1"/>
          <p:nvPr/>
        </p:nvSpPr>
        <p:spPr>
          <a:xfrm>
            <a:off x="395288" y="1917700"/>
            <a:ext cx="2592387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如：</a:t>
            </a:r>
            <a:r>
              <a:rPr lang="zh-CN" altLang="en-US" sz="3200" dirty="0">
                <a:latin typeface="Times New Roman" panose="02020603050405020304" charset="0"/>
                <a:ea typeface="宋体" panose="02010600030101010101" pitchFamily="2" charset="-122"/>
              </a:rPr>
              <a:t>12</a:t>
            </a:r>
            <a:r>
              <a:rPr lang="zh-CN" altLang="en-US" sz="3200" dirty="0">
                <a:latin typeface="Times New Roman" panose="02020603050405020304" charset="0"/>
                <a:ea typeface="宋体" panose="02010600030101010101" pitchFamily="2" charset="-122"/>
                <a:sym typeface="Arial" panose="020B0604020202020204" pitchFamily="34" charset="0"/>
              </a:rPr>
              <a:t>÷4=</a:t>
            </a:r>
            <a:endParaRPr lang="zh-CN" altLang="en-US" sz="3200" dirty="0">
              <a:latin typeface="Times New Roman" panose="0202060305040502030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aphicFrame>
        <p:nvGraphicFramePr>
          <p:cNvPr id="4110" name="Object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92125" y="2746375"/>
          <a:ext cx="1797050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" name="" r:id="rId1" imgW="674370" imgH="394335" progId="Equation.DSMT4">
                  <p:embed/>
                </p:oleObj>
              </mc:Choice>
              <mc:Fallback>
                <p:oleObj name="" r:id="rId1" imgW="674370" imgH="394335" progId="Equation.DSMT4">
                  <p:embed/>
                  <p:pic>
                    <p:nvPicPr>
                      <p:cNvPr id="0" name="图片 31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2125" y="2746375"/>
                        <a:ext cx="1797050" cy="1012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1" name="Text Box 15"/>
          <p:cNvSpPr txBox="1"/>
          <p:nvPr/>
        </p:nvSpPr>
        <p:spPr>
          <a:xfrm>
            <a:off x="2411413" y="1919288"/>
            <a:ext cx="407987" cy="5778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112" name="Object 1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65375" y="2781300"/>
          <a:ext cx="500063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" name="" r:id="rId3" imgW="216535" imgH="394970" progId="Equation.DSMT4">
                  <p:embed/>
                </p:oleObj>
              </mc:Choice>
              <mc:Fallback>
                <p:oleObj name="" r:id="rId3" imgW="216535" imgH="394970" progId="Equation.DSMT4">
                  <p:embed/>
                  <p:pic>
                    <p:nvPicPr>
                      <p:cNvPr id="0" name="图片 314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65375" y="2781300"/>
                        <a:ext cx="500063" cy="977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3" name="Text Box 17"/>
          <p:cNvSpPr txBox="1"/>
          <p:nvPr/>
        </p:nvSpPr>
        <p:spPr>
          <a:xfrm>
            <a:off x="3468688" y="1947863"/>
            <a:ext cx="2068512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用乘法法则.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4" name="Text Box 18"/>
          <p:cNvSpPr txBox="1"/>
          <p:nvPr/>
        </p:nvSpPr>
        <p:spPr>
          <a:xfrm>
            <a:off x="3468688" y="2814638"/>
            <a:ext cx="4670425" cy="9445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除以一个不为0的数等于乘以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这个数的倒数.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 bldLvl="0"/>
      <p:bldP spid="4105" grpId="0" bldLvl="0"/>
      <p:bldP spid="4106" grpId="0" bldLvl="0"/>
      <p:bldP spid="4107" grpId="0" bldLvl="0"/>
      <p:bldP spid="4108" grpId="0" bldLvl="0"/>
      <p:bldP spid="4109" grpId="0" bldLvl="0"/>
      <p:bldP spid="4111" grpId="0" bldLvl="0"/>
      <p:bldP spid="4113" grpId="0" bldLvl="0"/>
      <p:bldP spid="4114" grpId="0" bldLvl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Text Box 6"/>
          <p:cNvSpPr txBox="1"/>
          <p:nvPr/>
        </p:nvSpPr>
        <p:spPr>
          <a:xfrm>
            <a:off x="3563938" y="188913"/>
            <a:ext cx="5580062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sz="2000" b="1" dirty="0"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5125" name="Text Box 5"/>
          <p:cNvSpPr txBox="1"/>
          <p:nvPr/>
        </p:nvSpPr>
        <p:spPr>
          <a:xfrm>
            <a:off x="944563" y="1052513"/>
            <a:ext cx="3455987" cy="2590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Times New Roman" panose="02020603050405020304" charset="0"/>
                <a:ea typeface="宋体" panose="02010600030101010101" pitchFamily="2" charset="-122"/>
              </a:rPr>
              <a:t>8×9=</a:t>
            </a:r>
            <a:r>
              <a:rPr lang="zh-CN" altLang="en-US" sz="28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</a:t>
            </a:r>
            <a:r>
              <a:rPr lang="zh-CN" altLang="en-US" sz="3600" b="1" dirty="0">
                <a:latin typeface="Times New Roman" panose="02020603050405020304" charset="0"/>
                <a:ea typeface="宋体" panose="02010600030101010101" pitchFamily="2" charset="-122"/>
              </a:rPr>
              <a:t>                  </a:t>
            </a:r>
            <a:endParaRPr lang="zh-CN" altLang="en-US" sz="3600" b="1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latin typeface="Times New Roman" panose="02020603050405020304" charset="0"/>
                <a:ea typeface="宋体" panose="02010600030101010101" pitchFamily="2" charset="-122"/>
              </a:rPr>
              <a:t>(-4)×3=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latin typeface="Times New Roman" panose="02020603050405020304" charset="0"/>
                <a:ea typeface="宋体" panose="02010600030101010101" pitchFamily="2" charset="-122"/>
              </a:rPr>
              <a:t>2×(-3)=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　　　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2382838" y="1130300"/>
            <a:ext cx="579437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72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7" name="Text Box 7"/>
          <p:cNvSpPr txBox="1"/>
          <p:nvPr/>
        </p:nvSpPr>
        <p:spPr>
          <a:xfrm>
            <a:off x="2689225" y="2089150"/>
            <a:ext cx="69850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-12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8" name="Text Box 8"/>
          <p:cNvSpPr txBox="1"/>
          <p:nvPr/>
        </p:nvSpPr>
        <p:spPr>
          <a:xfrm>
            <a:off x="2689225" y="3027363"/>
            <a:ext cx="59690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- 6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1" name="Text Box 11"/>
          <p:cNvSpPr txBox="1"/>
          <p:nvPr/>
        </p:nvSpPr>
        <p:spPr>
          <a:xfrm>
            <a:off x="4100513" y="1130300"/>
            <a:ext cx="3313112" cy="241141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lIns="90170" tIns="46990" rIns="90170" bIns="46990" anchor="t">
            <a:spAutoFit/>
          </a:bodyPr>
          <a:p>
            <a:r>
              <a:rPr lang="zh-CN" altLang="zh-CN" sz="3200" b="1" dirty="0">
                <a:latin typeface="Times New Roman" panose="02020603050405020304" charset="0"/>
                <a:ea typeface="宋体" panose="02010600030101010101" pitchFamily="2" charset="-122"/>
              </a:rPr>
              <a:t>72÷9=   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endParaRPr lang="zh-CN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2800" b="1" dirty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altLang="zh-CN" sz="3200" b="1" dirty="0">
                <a:latin typeface="Times New Roman" panose="02020603050405020304" charset="0"/>
                <a:ea typeface="宋体" panose="02010600030101010101" pitchFamily="2" charset="-122"/>
              </a:rPr>
              <a:t>(-12)÷(-4)=</a:t>
            </a:r>
            <a:endParaRPr lang="zh-CN" altLang="zh-CN" sz="3200" b="1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</a:t>
            </a:r>
            <a:endParaRPr lang="zh-CN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zh-CN" sz="3200" b="1" dirty="0">
                <a:latin typeface="Times New Roman" panose="02020603050405020304" charset="0"/>
                <a:ea typeface="宋体" panose="02010600030101010101" pitchFamily="2" charset="-122"/>
              </a:rPr>
              <a:t>(-6)÷2=     </a:t>
            </a:r>
            <a:r>
              <a:rPr lang="zh-CN" altLang="en-US" sz="3200" b="1" dirty="0">
                <a:latin typeface="Times New Roman" panose="02020603050405020304" charset="0"/>
                <a:ea typeface="宋体" panose="02010600030101010101" pitchFamily="2" charset="-122"/>
              </a:rPr>
              <a:t>　　　</a:t>
            </a: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2" name="Text Box 12"/>
          <p:cNvSpPr txBox="1"/>
          <p:nvPr/>
        </p:nvSpPr>
        <p:spPr>
          <a:xfrm>
            <a:off x="5314950" y="1128713"/>
            <a:ext cx="4095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3" name="Text Box 13"/>
          <p:cNvSpPr txBox="1"/>
          <p:nvPr/>
        </p:nvSpPr>
        <p:spPr>
          <a:xfrm>
            <a:off x="6162675" y="2089150"/>
            <a:ext cx="4095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4" name="Text Box 14"/>
          <p:cNvSpPr txBox="1"/>
          <p:nvPr/>
        </p:nvSpPr>
        <p:spPr>
          <a:xfrm>
            <a:off x="5594350" y="3025775"/>
            <a:ext cx="54451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-3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7" name="Text Box 17"/>
          <p:cNvSpPr txBox="1"/>
          <p:nvPr/>
        </p:nvSpPr>
        <p:spPr>
          <a:xfrm>
            <a:off x="779463" y="3768725"/>
            <a:ext cx="792797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观察：两数相除，商的符号如何定，商的绝对值如何定？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8" name="Text Box 18"/>
          <p:cNvSpPr txBox="1"/>
          <p:nvPr/>
        </p:nvSpPr>
        <p:spPr>
          <a:xfrm>
            <a:off x="779463" y="5062538"/>
            <a:ext cx="7854950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通过以上的观察，你能说说怎样进行有理数的除法运算吗？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bldLvl="0"/>
      <p:bldP spid="5126" grpId="0" bldLvl="0"/>
      <p:bldP spid="5127" grpId="0" bldLvl="0"/>
      <p:bldP spid="5128" grpId="0" bldLvl="0"/>
      <p:bldP spid="5131" grpId="0" bldLvl="0" animBg="1"/>
      <p:bldP spid="5132" grpId="0" bldLvl="0"/>
      <p:bldP spid="5133" grpId="0" bldLvl="0"/>
      <p:bldP spid="5134" grpId="0" bldLvl="0"/>
      <p:bldP spid="5137" grpId="0" bldLvl="0"/>
      <p:bldP spid="5138" grpId="0" bldLvl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Text Box 6"/>
          <p:cNvSpPr txBox="1"/>
          <p:nvPr/>
        </p:nvSpPr>
        <p:spPr>
          <a:xfrm>
            <a:off x="3563938" y="188913"/>
            <a:ext cx="5580062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sz="2000" b="1" dirty="0"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39938" name="Text Box 6"/>
          <p:cNvSpPr txBox="1"/>
          <p:nvPr/>
        </p:nvSpPr>
        <p:spPr>
          <a:xfrm>
            <a:off x="2944813" y="1155700"/>
            <a:ext cx="3935412" cy="641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有理数的除法法则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39" name="Text Box 7"/>
          <p:cNvSpPr txBox="1"/>
          <p:nvPr/>
        </p:nvSpPr>
        <p:spPr>
          <a:xfrm>
            <a:off x="835025" y="2225675"/>
            <a:ext cx="7473950" cy="2011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法则1:  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两数相除，同号得正，异号得负，并把绝对值相除. 0除以任何一个不等于0的数，都得0.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Text Box 6"/>
          <p:cNvSpPr txBox="1"/>
          <p:nvPr/>
        </p:nvSpPr>
        <p:spPr>
          <a:xfrm>
            <a:off x="3563938" y="188913"/>
            <a:ext cx="5580062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sz="2000" b="1" dirty="0"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40962" name="Text Box 6"/>
          <p:cNvSpPr txBox="1"/>
          <p:nvPr/>
        </p:nvSpPr>
        <p:spPr>
          <a:xfrm>
            <a:off x="911225" y="1193800"/>
            <a:ext cx="7559675" cy="29575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例1、计算: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4000" dirty="0">
                <a:latin typeface="Times New Roman" panose="02020603050405020304" charset="0"/>
                <a:ea typeface="宋体" panose="02010600030101010101" pitchFamily="2" charset="-122"/>
              </a:rPr>
              <a:t> (1)  (-36)÷9 </a:t>
            </a:r>
            <a:r>
              <a:rPr lang="zh-CN" altLang="en-US" sz="4000" b="1" dirty="0">
                <a:latin typeface="Times New Roman" panose="02020603050405020304" charset="0"/>
                <a:ea typeface="宋体" panose="02010600030101010101" pitchFamily="2" charset="-122"/>
              </a:rPr>
              <a:t>    </a:t>
            </a:r>
            <a:endParaRPr lang="zh-CN" altLang="en-US" sz="4000" b="1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endParaRPr lang="zh-CN" altLang="en-US" sz="4000" b="1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</a:t>
            </a:r>
            <a:r>
              <a:rPr lang="zh-CN" altLang="en-US" sz="3600" dirty="0">
                <a:latin typeface="Times New Roman" panose="02020603050405020304" charset="0"/>
                <a:ea typeface="宋体" panose="02010600030101010101" pitchFamily="2" charset="-122"/>
              </a:rPr>
              <a:t>(2) </a:t>
            </a:r>
            <a:endParaRPr lang="zh-CN" altLang="en-US" sz="36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graphicFrame>
        <p:nvGraphicFramePr>
          <p:cNvPr id="40963" name="Object 7"/>
          <p:cNvGraphicFramePr/>
          <p:nvPr/>
        </p:nvGraphicFramePr>
        <p:xfrm>
          <a:off x="3892550" y="3460750"/>
          <a:ext cx="2192338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725170" imgH="254000" progId="Equation.DSMT4">
                  <p:embed/>
                </p:oleObj>
              </mc:Choice>
              <mc:Fallback>
                <p:oleObj name="" r:id="rId1" imgW="725170" imgH="2540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892550" y="3460750"/>
                        <a:ext cx="2192338" cy="766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Text Box 6"/>
          <p:cNvSpPr txBox="1"/>
          <p:nvPr/>
        </p:nvSpPr>
        <p:spPr>
          <a:xfrm>
            <a:off x="3563938" y="188913"/>
            <a:ext cx="5580062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sz="2000" b="1" dirty="0"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41986" name="Text Box 6"/>
          <p:cNvSpPr txBox="1"/>
          <p:nvPr/>
        </p:nvSpPr>
        <p:spPr>
          <a:xfrm>
            <a:off x="928688" y="1420813"/>
            <a:ext cx="7289800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法则2：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除以一个不等于0的数等于乘这个数的倒数.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8" name="Text Box 8"/>
          <p:cNvSpPr txBox="1"/>
          <p:nvPr/>
        </p:nvSpPr>
        <p:spPr>
          <a:xfrm>
            <a:off x="1243013" y="3429000"/>
            <a:ext cx="2951162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符号语言：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9" name="Text Box 9"/>
          <p:cNvSpPr txBox="1"/>
          <p:nvPr/>
        </p:nvSpPr>
        <p:spPr>
          <a:xfrm>
            <a:off x="5757863" y="3367088"/>
            <a:ext cx="180498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600" i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  <a:r>
              <a:rPr lang="en-US" altLang="zh-CN" sz="360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≠0</a:t>
            </a:r>
            <a:r>
              <a:rPr lang="zh-CN" altLang="en-US" sz="36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36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198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9750" y="2982913"/>
            <a:ext cx="2989263" cy="1409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 bldLvl="0"/>
      <p:bldP spid="1024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Text Box 6"/>
          <p:cNvSpPr txBox="1"/>
          <p:nvPr/>
        </p:nvSpPr>
        <p:spPr>
          <a:xfrm>
            <a:off x="3563938" y="188913"/>
            <a:ext cx="5580062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sz="2000" b="1" dirty="0"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43010" name="Text Box 6"/>
          <p:cNvSpPr txBox="1"/>
          <p:nvPr/>
        </p:nvSpPr>
        <p:spPr>
          <a:xfrm>
            <a:off x="355600" y="1147763"/>
            <a:ext cx="2776538" cy="6397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例2、计算:                    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3011" name="Object 7"/>
          <p:cNvGraphicFramePr/>
          <p:nvPr/>
        </p:nvGraphicFramePr>
        <p:xfrm>
          <a:off x="4337050" y="2187575"/>
          <a:ext cx="2360613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864870" imgH="432435" progId="Equation.DSMT4">
                  <p:embed/>
                </p:oleObj>
              </mc:Choice>
              <mc:Fallback>
                <p:oleObj name="" r:id="rId1" imgW="864870" imgH="432435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37050" y="2187575"/>
                        <a:ext cx="2360613" cy="1101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2" name="Text Box 8"/>
          <p:cNvSpPr txBox="1"/>
          <p:nvPr/>
        </p:nvSpPr>
        <p:spPr>
          <a:xfrm>
            <a:off x="536575" y="3686175"/>
            <a:ext cx="14017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思考：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3" name="Text Box 9"/>
          <p:cNvSpPr txBox="1"/>
          <p:nvPr/>
        </p:nvSpPr>
        <p:spPr>
          <a:xfrm>
            <a:off x="723900" y="4146550"/>
            <a:ext cx="7710488" cy="2011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28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通过刚刚的学习，你认为有理数除法的两条法则该如何使用？什么时候用法则1，什么时候用法则2？</a:t>
            </a:r>
            <a:endParaRPr lang="zh-CN" altLang="en-US" sz="28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3014" name="Object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35075" y="2122488"/>
          <a:ext cx="2328863" cy="1096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3" imgW="902970" imgH="432435" progId="Equation.DSMT4">
                  <p:embed/>
                </p:oleObj>
              </mc:Choice>
              <mc:Fallback>
                <p:oleObj name="" r:id="rId3" imgW="902970" imgH="432435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35075" y="2122488"/>
                        <a:ext cx="2328863" cy="10969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 bldLvl="0"/>
      <p:bldP spid="11273" grpId="0" bldLvl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Text Box 6"/>
          <p:cNvSpPr txBox="1"/>
          <p:nvPr/>
        </p:nvSpPr>
        <p:spPr>
          <a:xfrm>
            <a:off x="3563938" y="188913"/>
            <a:ext cx="5580062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sz="2000" b="1" dirty="0"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44034" name="Text Box 5"/>
          <p:cNvSpPr txBox="1"/>
          <p:nvPr/>
        </p:nvSpPr>
        <p:spPr>
          <a:xfrm>
            <a:off x="396875" y="1123950"/>
            <a:ext cx="3444875" cy="39322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练习：计算: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4035" name="Object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5213" y="1962150"/>
          <a:ext cx="1943100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765810" imgH="433705" progId="Equation.DSMT4">
                  <p:embed/>
                </p:oleObj>
              </mc:Choice>
              <mc:Fallback>
                <p:oleObj name="" r:id="rId1" imgW="765810" imgH="433705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65213" y="1962150"/>
                        <a:ext cx="1943100" cy="1101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6" name="Object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5213" y="3278188"/>
          <a:ext cx="2009775" cy="1198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3" imgW="724535" imgH="432435" progId="Equation.DSMT4">
                  <p:embed/>
                </p:oleObj>
              </mc:Choice>
              <mc:Fallback>
                <p:oleObj name="" r:id="rId3" imgW="724535" imgH="432435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5213" y="3278188"/>
                        <a:ext cx="2009775" cy="11985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6" name="Text Box 8"/>
          <p:cNvSpPr txBox="1"/>
          <p:nvPr/>
        </p:nvSpPr>
        <p:spPr>
          <a:xfrm>
            <a:off x="665163" y="4648200"/>
            <a:ext cx="7815262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思考：有理数的除法与小学学过的除法有什么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区别和联系？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AutoShape 9"/>
          <p:cNvSpPr/>
          <p:nvPr/>
        </p:nvSpPr>
        <p:spPr>
          <a:xfrm>
            <a:off x="4811713" y="1123950"/>
            <a:ext cx="3084513" cy="2428875"/>
          </a:xfrm>
          <a:prstGeom prst="cloudCallout">
            <a:avLst>
              <a:gd name="adj1" fmla="val -68056"/>
              <a:gd name="adj2" fmla="val 55278"/>
            </a:avLst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 eaLnBrk="1" fontAlgn="base" hangingPunct="1"/>
            <a:r>
              <a:rPr lang="zh-CN" altLang="en-US" sz="2800" b="1" strike="noStrike" noProof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转化的思想：</a:t>
            </a:r>
            <a:endParaRPr lang="zh-CN" altLang="en-US" sz="2800" b="1" strike="noStrike" noProof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algn="ctr" eaLnBrk="1" fontAlgn="base" hangingPunct="1"/>
            <a:r>
              <a:rPr lang="zh-CN" altLang="en-US" sz="2800" b="1" strike="noStrike" noProof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先定号，</a:t>
            </a:r>
            <a:endParaRPr lang="zh-CN" altLang="en-US" sz="2800" b="1" strike="noStrike" noProof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algn="ctr" eaLnBrk="1" fontAlgn="base" hangingPunct="1"/>
            <a:r>
              <a:rPr lang="zh-CN" altLang="en-US" sz="2800" b="1" strike="noStrike" noProof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然后转化为小学的除法.</a:t>
            </a:r>
            <a:endParaRPr lang="zh-CN" altLang="en-US" sz="2800" b="1" strike="noStrike" noProof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 bldLvl="0"/>
      <p:bldP spid="1229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Text Box 6"/>
          <p:cNvSpPr txBox="1"/>
          <p:nvPr/>
        </p:nvSpPr>
        <p:spPr>
          <a:xfrm>
            <a:off x="3563938" y="188913"/>
            <a:ext cx="5580062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sz="2000" b="1" dirty="0"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250825" y="1196975"/>
            <a:ext cx="66167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通过这节课的学习，你的收获是：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9" name="Text Box 7"/>
          <p:cNvSpPr txBox="1"/>
          <p:nvPr/>
        </p:nvSpPr>
        <p:spPr>
          <a:xfrm>
            <a:off x="323850" y="1844675"/>
            <a:ext cx="8424863" cy="1371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noProof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法则1:  两数相除，同号得正，异号得负，并把绝对值相除. 0除以任何一个不等于0的数，都得0.</a:t>
            </a:r>
            <a:endParaRPr lang="zh-CN" altLang="en-US" sz="2800" b="1" noProof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0" name="Text Box 8"/>
          <p:cNvSpPr txBox="1"/>
          <p:nvPr/>
        </p:nvSpPr>
        <p:spPr>
          <a:xfrm>
            <a:off x="323850" y="3482975"/>
            <a:ext cx="84248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noProof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法则2：除以一个不等于0的数等于乘这个数的倒数.</a:t>
            </a:r>
            <a:endParaRPr lang="zh-CN" altLang="en-US" sz="2800" b="1" noProof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3321" name="Text Box 9"/>
          <p:cNvSpPr txBox="1"/>
          <p:nvPr/>
        </p:nvSpPr>
        <p:spPr>
          <a:xfrm>
            <a:off x="358775" y="4179888"/>
            <a:ext cx="84248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noProof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转化的思想：先定号，然后转化为小学的除法.</a:t>
            </a:r>
            <a:endParaRPr lang="zh-CN" altLang="en-US" sz="2800" b="1" noProof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3322" name="Text Box 10"/>
          <p:cNvSpPr txBox="1"/>
          <p:nvPr/>
        </p:nvSpPr>
        <p:spPr>
          <a:xfrm>
            <a:off x="323850" y="4949825"/>
            <a:ext cx="32289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2.你的疑惑是......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 bldLvl="0"/>
      <p:bldP spid="13319" grpId="0" bldLvl="0"/>
      <p:bldP spid="13320" grpId="0" bldLvl="0"/>
      <p:bldP spid="13321" grpId="0" bldLvl="0"/>
      <p:bldP spid="13322" grpId="0" bldLvl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Text Box 6"/>
          <p:cNvSpPr txBox="1"/>
          <p:nvPr/>
        </p:nvSpPr>
        <p:spPr>
          <a:xfrm>
            <a:off x="3563938" y="188913"/>
            <a:ext cx="5580062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sz="2000" b="1" dirty="0"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46082" name="Text Box 6"/>
          <p:cNvSpPr txBox="1"/>
          <p:nvPr/>
        </p:nvSpPr>
        <p:spPr>
          <a:xfrm>
            <a:off x="1000125" y="1298575"/>
            <a:ext cx="1601788" cy="701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计算: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6083" name="Object 7"/>
          <p:cNvGraphicFramePr/>
          <p:nvPr/>
        </p:nvGraphicFramePr>
        <p:xfrm>
          <a:off x="2409825" y="2451100"/>
          <a:ext cx="5168900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1841500" imgH="431800" progId="Equation.DSMT4">
                  <p:embed/>
                </p:oleObj>
              </mc:Choice>
              <mc:Fallback>
                <p:oleObj name="" r:id="rId1" imgW="1841500" imgH="4318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09825" y="2451100"/>
                        <a:ext cx="5168900" cy="1225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4" name="Object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09825" y="4067175"/>
          <a:ext cx="4324350" cy="127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1475740" imgH="432435" progId="Equation.DSMT4">
                  <p:embed/>
                </p:oleObj>
              </mc:Choice>
              <mc:Fallback>
                <p:oleObj name="" r:id="rId3" imgW="1475740" imgH="432435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09825" y="4067175"/>
                        <a:ext cx="4324350" cy="1273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2"/>
          <p:cNvSpPr txBox="1"/>
          <p:nvPr/>
        </p:nvSpPr>
        <p:spPr>
          <a:xfrm>
            <a:off x="8270875" y="3014663"/>
            <a:ext cx="287338" cy="541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955" b="1" i="1" noProof="1" dirty="0"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l</a:t>
            </a:r>
            <a:endParaRPr lang="en-US" altLang="zh-CN" sz="2955" b="1" i="1" noProof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242" name="Line 3"/>
          <p:cNvSpPr/>
          <p:nvPr/>
        </p:nvSpPr>
        <p:spPr>
          <a:xfrm>
            <a:off x="598488" y="3352800"/>
            <a:ext cx="7599362" cy="635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43" name="Text Box 4"/>
          <p:cNvSpPr txBox="1"/>
          <p:nvPr/>
        </p:nvSpPr>
        <p:spPr>
          <a:xfrm>
            <a:off x="598488" y="1143000"/>
            <a:ext cx="7945437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如图，有一只蜗牛沿直线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charset="0"/>
                <a:ea typeface="华文楷体" panose="02010600040101010101" pitchFamily="2" charset="-122"/>
              </a:rPr>
              <a:t>l 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爬行，它现在的位置恰好在</a:t>
            </a:r>
            <a:r>
              <a:rPr lang="en-US" altLang="zh-CN" sz="2800" b="1" dirty="0">
                <a:solidFill>
                  <a:srgbClr val="000000"/>
                </a:solidFill>
                <a:latin typeface="Monotype Corsiva" panose="03010101010201010101" pitchFamily="66" charset="0"/>
                <a:ea typeface="华文楷体" panose="02010600040101010101" pitchFamily="2" charset="-122"/>
              </a:rPr>
              <a:t>l</a:t>
            </a:r>
            <a:r>
              <a:rPr lang="en-US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上的一点</a:t>
            </a:r>
            <a:r>
              <a:rPr lang="en-US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O</a:t>
            </a:r>
            <a:endParaRPr lang="en-US" altLang="zh-CN" sz="2800" b="1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4341" name="Picture 5" descr="蜗牛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2867025"/>
            <a:ext cx="1758950" cy="468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Oval 6"/>
          <p:cNvSpPr/>
          <p:nvPr/>
        </p:nvSpPr>
        <p:spPr>
          <a:xfrm>
            <a:off x="4419600" y="3217863"/>
            <a:ext cx="144463" cy="13335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fontAlgn="base" hangingPunct="1"/>
            <a:endParaRPr lang="zh-CN" altLang="en-US" sz="1660" strike="noStrike" noProof="1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5367" name="Text Box 7"/>
          <p:cNvSpPr txBox="1"/>
          <p:nvPr/>
        </p:nvSpPr>
        <p:spPr>
          <a:xfrm>
            <a:off x="4275138" y="2655888"/>
            <a:ext cx="581025" cy="42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215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O</a:t>
            </a:r>
            <a:endParaRPr lang="en-US" altLang="zh-CN" sz="2215" b="1" noProof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7" name="Text Box 8"/>
          <p:cNvSpPr txBox="1"/>
          <p:nvPr/>
        </p:nvSpPr>
        <p:spPr>
          <a:xfrm>
            <a:off x="712788" y="3994150"/>
            <a:ext cx="7558087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为区分方向，我们记向右为正，向左为负，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为区分时间，我们记现在后为正，现在前为负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.                       </a:t>
            </a:r>
            <a:endParaRPr lang="en-US" altLang="zh-CN" sz="2800" b="1" dirty="0">
              <a:solidFill>
                <a:schemeClr val="tx2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04624E-6 L 0.26771 -4.04624E-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Line 2"/>
          <p:cNvSpPr/>
          <p:nvPr/>
        </p:nvSpPr>
        <p:spPr>
          <a:xfrm>
            <a:off x="685800" y="3116263"/>
            <a:ext cx="7391400" cy="0"/>
          </a:xfrm>
          <a:prstGeom prst="line">
            <a:avLst/>
          </a:prstGeom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6387" name="Oval 3"/>
          <p:cNvSpPr/>
          <p:nvPr/>
        </p:nvSpPr>
        <p:spPr>
          <a:xfrm>
            <a:off x="3754438" y="3051175"/>
            <a:ext cx="144463" cy="13335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fontAlgn="base" hangingPunct="1"/>
            <a:endParaRPr lang="zh-CN" altLang="en-US" sz="1660" strike="noStrike" noProof="1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6388" name="Text Box 4"/>
          <p:cNvSpPr txBox="1"/>
          <p:nvPr/>
        </p:nvSpPr>
        <p:spPr>
          <a:xfrm>
            <a:off x="3641725" y="3228975"/>
            <a:ext cx="346075" cy="3444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166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O</a:t>
            </a:r>
            <a:endParaRPr lang="en-US" altLang="zh-CN" sz="1660" b="1" noProof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5" name="Picture 5" descr="蜗牛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8400" y="2655888"/>
            <a:ext cx="1730375" cy="4603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6"/>
          <p:cNvGrpSpPr/>
          <p:nvPr/>
        </p:nvGrpSpPr>
        <p:grpSpPr>
          <a:xfrm>
            <a:off x="4572000" y="3076575"/>
            <a:ext cx="2749550" cy="495300"/>
            <a:chOff x="0" y="0"/>
            <a:chExt cx="1731" cy="338"/>
          </a:xfrm>
        </p:grpSpPr>
        <p:sp>
          <p:nvSpPr>
            <p:cNvPr id="16403" name="Oval 7"/>
            <p:cNvSpPr/>
            <p:nvPr/>
          </p:nvSpPr>
          <p:spPr>
            <a:xfrm>
              <a:off x="12" y="0"/>
              <a:ext cx="91" cy="91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fontAlgn="base" hangingPunct="1"/>
              <a:endParaRPr lang="zh-CN" altLang="en-US" sz="1660" strike="noStrike" noProof="1" dirty="0"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16404" name="Oval 8"/>
            <p:cNvSpPr/>
            <p:nvPr/>
          </p:nvSpPr>
          <p:spPr>
            <a:xfrm>
              <a:off x="556" y="0"/>
              <a:ext cx="91" cy="91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fontAlgn="base" hangingPunct="1"/>
              <a:endParaRPr lang="zh-CN" altLang="zh-CN" sz="1660" b="1" u="none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16405" name="Oval 9"/>
            <p:cNvSpPr/>
            <p:nvPr/>
          </p:nvSpPr>
          <p:spPr>
            <a:xfrm>
              <a:off x="1101" y="0"/>
              <a:ext cx="91" cy="91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fontAlgn="base" hangingPunct="1"/>
              <a:endParaRPr lang="zh-CN" altLang="zh-CN" sz="1660" b="1" u="none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16406" name="Oval 10"/>
            <p:cNvSpPr/>
            <p:nvPr/>
          </p:nvSpPr>
          <p:spPr>
            <a:xfrm>
              <a:off x="1600" y="0"/>
              <a:ext cx="91" cy="91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fontAlgn="base" hangingPunct="1"/>
              <a:endParaRPr lang="zh-CN" altLang="en-US" sz="1660" strike="noStrike" noProof="1" dirty="0"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16407" name="Text Box 11"/>
            <p:cNvSpPr txBox="1"/>
            <p:nvPr/>
          </p:nvSpPr>
          <p:spPr>
            <a:xfrm>
              <a:off x="0" y="103"/>
              <a:ext cx="189" cy="2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1660" b="1" noProof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2</a:t>
              </a:r>
              <a:endParaRPr lang="en-US" altLang="zh-CN" sz="166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8" name="Text Box 12"/>
            <p:cNvSpPr txBox="1"/>
            <p:nvPr/>
          </p:nvSpPr>
          <p:spPr>
            <a:xfrm>
              <a:off x="544" y="103"/>
              <a:ext cx="189" cy="2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1660" b="1" noProof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4</a:t>
              </a:r>
              <a:endParaRPr lang="en-US" altLang="zh-CN" sz="166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9" name="Text Box 13"/>
            <p:cNvSpPr txBox="1"/>
            <p:nvPr/>
          </p:nvSpPr>
          <p:spPr>
            <a:xfrm>
              <a:off x="1043" y="103"/>
              <a:ext cx="189" cy="2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1660" b="1" noProof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6</a:t>
              </a:r>
              <a:endParaRPr lang="en-US" altLang="zh-CN" sz="166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10" name="Text Box 14"/>
            <p:cNvSpPr txBox="1"/>
            <p:nvPr/>
          </p:nvSpPr>
          <p:spPr>
            <a:xfrm>
              <a:off x="1542" y="103"/>
              <a:ext cx="189" cy="2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1660" b="1" noProof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8</a:t>
              </a:r>
              <a:endParaRPr lang="en-US" altLang="zh-CN" sz="166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391" name="AutoShape 15"/>
          <p:cNvSpPr/>
          <p:nvPr/>
        </p:nvSpPr>
        <p:spPr>
          <a:xfrm rot="5400000">
            <a:off x="7973219" y="3009106"/>
            <a:ext cx="131763" cy="215900"/>
          </a:xfrm>
          <a:prstGeom prst="triangle">
            <a:avLst>
              <a:gd name="adj" fmla="val 50000"/>
            </a:avLst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fontAlgn="base" hangingPunct="1"/>
            <a:endParaRPr lang="zh-CN" altLang="en-US" sz="1660" strike="noStrike" noProof="1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6392" name="Text Box 16"/>
          <p:cNvSpPr txBox="1"/>
          <p:nvPr/>
        </p:nvSpPr>
        <p:spPr>
          <a:xfrm>
            <a:off x="1143000" y="1319213"/>
            <a:ext cx="8001000" cy="344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1660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715963" y="2897188"/>
            <a:ext cx="7848600" cy="1381125"/>
            <a:chOff x="0" y="0"/>
            <a:chExt cx="4944" cy="1322"/>
          </a:xfrm>
        </p:grpSpPr>
        <p:sp>
          <p:nvSpPr>
            <p:cNvPr id="16401" name="Text Box 18"/>
            <p:cNvSpPr txBox="1"/>
            <p:nvPr/>
          </p:nvSpPr>
          <p:spPr>
            <a:xfrm>
              <a:off x="0" y="0"/>
              <a:ext cx="4944" cy="5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endParaRPr lang="zh-CN" altLang="zh-CN" sz="3325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6402" name="Text Box 19"/>
            <p:cNvSpPr txBox="1"/>
            <p:nvPr/>
          </p:nvSpPr>
          <p:spPr>
            <a:xfrm>
              <a:off x="0" y="749"/>
              <a:ext cx="4878" cy="5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noProof="1" dirty="0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ea"/>
                </a:rPr>
                <a:t>其结果可表示为</a:t>
              </a:r>
              <a:r>
                <a:rPr lang="zh-CN" altLang="en-US" sz="3325" b="1" noProof="1" dirty="0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ea"/>
                </a:rPr>
                <a:t>                     </a:t>
              </a:r>
              <a:endParaRPr lang="en-US" altLang="zh-CN" sz="3325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1283" name="Text Box 20"/>
          <p:cNvSpPr txBox="1"/>
          <p:nvPr/>
        </p:nvSpPr>
        <p:spPr>
          <a:xfrm>
            <a:off x="598488" y="896938"/>
            <a:ext cx="7967662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问题一：如果蜗牛一直以每分</a:t>
            </a:r>
            <a:r>
              <a:rPr lang="en-US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 cm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的速度从</a:t>
            </a:r>
            <a:r>
              <a:rPr lang="en-US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O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点向右爬行，</a:t>
            </a:r>
            <a:r>
              <a:rPr lang="en-US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分钟后它在点</a:t>
            </a:r>
            <a:r>
              <a:rPr lang="en-US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O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    边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cm 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处？</a:t>
            </a:r>
            <a:endParaRPr lang="zh-CN" altLang="en-US" sz="2800" b="1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4" name="Group 21"/>
          <p:cNvGrpSpPr/>
          <p:nvPr/>
        </p:nvGrpSpPr>
        <p:grpSpPr>
          <a:xfrm>
            <a:off x="5051425" y="1677988"/>
            <a:ext cx="1477963" cy="517525"/>
            <a:chOff x="59" y="9"/>
            <a:chExt cx="733" cy="298"/>
          </a:xfrm>
        </p:grpSpPr>
        <p:sp>
          <p:nvSpPr>
            <p:cNvPr id="11285" name="Rectangle 22"/>
            <p:cNvSpPr/>
            <p:nvPr/>
          </p:nvSpPr>
          <p:spPr>
            <a:xfrm>
              <a:off x="59" y="9"/>
              <a:ext cx="340" cy="29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右</a:t>
              </a:r>
              <a:endPara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6400" name="Rectangle 23"/>
            <p:cNvSpPr/>
            <p:nvPr/>
          </p:nvSpPr>
          <p:spPr>
            <a:xfrm>
              <a:off x="597" y="27"/>
              <a:ext cx="195" cy="2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fontAlgn="base" hangingPunct="1"/>
              <a:r>
                <a:rPr lang="en-US" altLang="zh-CN" sz="2585" b="1" u="none" strike="noStrike" noProof="1" dirty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ea"/>
                </a:rPr>
                <a:t>6</a:t>
              </a:r>
              <a:endParaRPr lang="en-US" altLang="zh-CN" sz="2585" b="1" u="none" strike="noStrike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5386" name="Text Box 26"/>
          <p:cNvSpPr txBox="1"/>
          <p:nvPr/>
        </p:nvSpPr>
        <p:spPr>
          <a:xfrm>
            <a:off x="2484438" y="4457700"/>
            <a:ext cx="3792538" cy="5413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95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（</a:t>
            </a:r>
            <a:r>
              <a:rPr lang="zh-CN" altLang="zh-CN" sz="295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+2</a:t>
            </a:r>
            <a:r>
              <a:rPr lang="zh-CN" altLang="en-US" sz="295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）</a:t>
            </a:r>
            <a:r>
              <a:rPr lang="en-US" altLang="zh-CN" sz="295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×</a:t>
            </a:r>
            <a:r>
              <a:rPr lang="zh-CN" altLang="en-US" sz="295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（</a:t>
            </a:r>
            <a:r>
              <a:rPr lang="zh-CN" altLang="zh-CN" sz="295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+3</a:t>
            </a:r>
            <a:r>
              <a:rPr lang="zh-CN" altLang="en-US" sz="295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）</a:t>
            </a:r>
            <a:r>
              <a:rPr lang="zh-CN" altLang="zh-CN" sz="295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=</a:t>
            </a:r>
            <a:r>
              <a:rPr lang="en-US" altLang="zh-CN" sz="295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+6</a:t>
            </a:r>
            <a:endParaRPr lang="en-US" altLang="zh-CN" sz="2955" b="1" noProof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389" name="WordArt 29"/>
          <p:cNvSpPr>
            <a:spLocks noChangeArrowheads="1" noChangeShapeType="1" noTextEdit="1"/>
          </p:cNvSpPr>
          <p:nvPr/>
        </p:nvSpPr>
        <p:spPr bwMode="auto">
          <a:xfrm>
            <a:off x="1143000" y="5353685"/>
            <a:ext cx="6247130" cy="478155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325" b="1" i="0" u="sng" strike="noStrike" kern="10" cap="none" spc="0" normalizeH="0" baseline="0" noProof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结论：正数乘以正数积为正数</a:t>
            </a:r>
            <a:r>
              <a:rPr kumimoji="0" lang="en-US" altLang="zh-CN" sz="3325" b="1" i="0" u="sng" strike="noStrike" kern="10" cap="none" spc="0" normalizeH="0" baseline="0" noProof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kumimoji="0" lang="en-US" altLang="zh-CN" sz="3325" b="1" i="0" u="sng" strike="noStrike" kern="1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7341E-6 L 0.27569 1.7341E-6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5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2"/>
          <p:cNvSpPr txBox="1"/>
          <p:nvPr/>
        </p:nvSpPr>
        <p:spPr>
          <a:xfrm>
            <a:off x="381000" y="1038225"/>
            <a:ext cx="8305800" cy="1443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955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问题二：如果蜗牛一直以每分</a:t>
            </a:r>
            <a:r>
              <a:rPr lang="en-US" altLang="zh-CN" sz="2955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2cm</a:t>
            </a:r>
            <a:r>
              <a:rPr lang="zh-CN" altLang="en-US" sz="2955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的速度从</a:t>
            </a:r>
            <a:r>
              <a:rPr lang="en-US" altLang="zh-CN" sz="2955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O</a:t>
            </a:r>
            <a:r>
              <a:rPr lang="zh-CN" altLang="en-US" sz="2955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点向左爬行，</a:t>
            </a:r>
            <a:r>
              <a:rPr lang="en-US" altLang="zh-CN" sz="2955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3</a:t>
            </a:r>
            <a:r>
              <a:rPr lang="zh-CN" altLang="en-US" sz="2955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分钟后它在点</a:t>
            </a:r>
            <a:r>
              <a:rPr lang="en-US" altLang="zh-CN" sz="2955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O</a:t>
            </a:r>
            <a:r>
              <a:rPr lang="zh-CN" altLang="en-US" sz="2955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的   </a:t>
            </a:r>
            <a:r>
              <a:rPr lang="zh-CN" altLang="en-US" sz="2955" b="1" u="none" strike="noStrike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边</a:t>
            </a:r>
            <a:r>
              <a:rPr lang="zh-CN" altLang="en-US" sz="2955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   </a:t>
            </a:r>
            <a:r>
              <a:rPr lang="en-US" altLang="zh-CN" sz="2955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cm </a:t>
            </a:r>
            <a:r>
              <a:rPr lang="zh-CN" altLang="en-US" sz="2955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处？</a:t>
            </a:r>
            <a:endParaRPr lang="zh-CN" altLang="en-US" sz="2955" b="1" noProof="1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290" name="Line 3"/>
          <p:cNvSpPr/>
          <p:nvPr/>
        </p:nvSpPr>
        <p:spPr>
          <a:xfrm>
            <a:off x="457200" y="3187700"/>
            <a:ext cx="8135938" cy="0"/>
          </a:xfrm>
          <a:prstGeom prst="line">
            <a:avLst/>
          </a:prstGeom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2" name="Oval 4"/>
          <p:cNvSpPr/>
          <p:nvPr/>
        </p:nvSpPr>
        <p:spPr>
          <a:xfrm>
            <a:off x="4344988" y="3121025"/>
            <a:ext cx="144463" cy="13335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fontAlgn="base" hangingPunct="1"/>
            <a:endParaRPr lang="zh-CN" altLang="en-US" sz="1660" strike="noStrike" noProof="1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7413" name="Text Box 5"/>
          <p:cNvSpPr txBox="1"/>
          <p:nvPr/>
        </p:nvSpPr>
        <p:spPr>
          <a:xfrm>
            <a:off x="4233863" y="3289300"/>
            <a:ext cx="346075" cy="3444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166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O</a:t>
            </a:r>
            <a:endParaRPr lang="en-US" altLang="zh-CN" sz="1660" b="1" noProof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90" name="Picture 6" descr="蜗牛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057650" y="2725738"/>
            <a:ext cx="1728788" cy="461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5" name="Oval 7"/>
          <p:cNvSpPr/>
          <p:nvPr/>
        </p:nvSpPr>
        <p:spPr>
          <a:xfrm>
            <a:off x="1052513" y="3116263"/>
            <a:ext cx="144463" cy="13335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fontAlgn="base" hangingPunct="1"/>
            <a:endParaRPr lang="zh-CN" altLang="en-US" sz="1660" strike="noStrike" noProof="1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7416" name="Oval 8"/>
          <p:cNvSpPr/>
          <p:nvPr/>
        </p:nvSpPr>
        <p:spPr>
          <a:xfrm>
            <a:off x="1916113" y="3116263"/>
            <a:ext cx="144463" cy="13335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fontAlgn="base" hangingPunct="1"/>
            <a:endParaRPr lang="zh-CN" altLang="en-US" sz="1660" strike="noStrike" noProof="1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7417" name="Oval 9"/>
          <p:cNvSpPr/>
          <p:nvPr/>
        </p:nvSpPr>
        <p:spPr>
          <a:xfrm>
            <a:off x="2781300" y="3116263"/>
            <a:ext cx="144463" cy="13335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fontAlgn="base" hangingPunct="1"/>
            <a:endParaRPr lang="zh-CN" altLang="en-US" sz="1660" strike="noStrike" noProof="1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7418" name="Oval 10"/>
          <p:cNvSpPr/>
          <p:nvPr/>
        </p:nvSpPr>
        <p:spPr>
          <a:xfrm>
            <a:off x="3573463" y="3116263"/>
            <a:ext cx="144463" cy="13335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fontAlgn="base" hangingPunct="1"/>
            <a:endParaRPr lang="zh-CN" altLang="en-US" sz="1660" strike="noStrike" noProof="1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7419" name="Text Box 11"/>
          <p:cNvSpPr txBox="1"/>
          <p:nvPr/>
        </p:nvSpPr>
        <p:spPr>
          <a:xfrm>
            <a:off x="1033463" y="3267075"/>
            <a:ext cx="369888" cy="3444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166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-8</a:t>
            </a:r>
            <a:endParaRPr lang="en-US" altLang="zh-CN" sz="1660" b="1" noProof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0" name="Text Box 12"/>
          <p:cNvSpPr txBox="1"/>
          <p:nvPr/>
        </p:nvSpPr>
        <p:spPr>
          <a:xfrm>
            <a:off x="1897063" y="3267075"/>
            <a:ext cx="371475" cy="3444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166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-6</a:t>
            </a:r>
            <a:endParaRPr lang="en-US" altLang="zh-CN" sz="1660" b="1" noProof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1" name="Text Box 13"/>
          <p:cNvSpPr txBox="1"/>
          <p:nvPr/>
        </p:nvSpPr>
        <p:spPr>
          <a:xfrm>
            <a:off x="2689225" y="3267075"/>
            <a:ext cx="369888" cy="3444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166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-4</a:t>
            </a:r>
            <a:endParaRPr lang="en-US" altLang="zh-CN" sz="1660" b="1" noProof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2" name="Text Box 14"/>
          <p:cNvSpPr txBox="1"/>
          <p:nvPr/>
        </p:nvSpPr>
        <p:spPr>
          <a:xfrm>
            <a:off x="3481388" y="3267075"/>
            <a:ext cx="371475" cy="3444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166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-2</a:t>
            </a:r>
            <a:endParaRPr lang="en-US" altLang="zh-CN" sz="1660" b="1" noProof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3" name="AutoShape 15"/>
          <p:cNvSpPr/>
          <p:nvPr/>
        </p:nvSpPr>
        <p:spPr>
          <a:xfrm rot="5400000">
            <a:off x="8563769" y="3078956"/>
            <a:ext cx="131763" cy="215900"/>
          </a:xfrm>
          <a:prstGeom prst="triangle">
            <a:avLst>
              <a:gd name="adj" fmla="val 50000"/>
            </a:avLst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fontAlgn="base" hangingPunct="1"/>
            <a:endParaRPr lang="zh-CN" altLang="en-US" sz="1660" strike="noStrike" noProof="1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5051425" y="1925638"/>
            <a:ext cx="1374775" cy="542925"/>
            <a:chOff x="0" y="0"/>
            <a:chExt cx="866" cy="370"/>
          </a:xfrm>
        </p:grpSpPr>
        <p:sp>
          <p:nvSpPr>
            <p:cNvPr id="17431" name="Rectangle 17"/>
            <p:cNvSpPr/>
            <p:nvPr/>
          </p:nvSpPr>
          <p:spPr>
            <a:xfrm>
              <a:off x="0" y="0"/>
              <a:ext cx="353" cy="3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fontAlgn="base" hangingPunct="1"/>
              <a:r>
                <a:rPr lang="zh-CN" altLang="en-US" sz="2955" b="1" u="none" strike="noStrike" noProof="1" dirty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ea"/>
                </a:rPr>
                <a:t>左</a:t>
              </a:r>
              <a:endParaRPr lang="zh-CN" altLang="en-US" sz="2955" b="1" u="none" strike="noStrike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7432" name="Rectangle 18"/>
            <p:cNvSpPr/>
            <p:nvPr/>
          </p:nvSpPr>
          <p:spPr>
            <a:xfrm>
              <a:off x="631" y="0"/>
              <a:ext cx="235" cy="3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fontAlgn="base" hangingPunct="1"/>
              <a:r>
                <a:rPr lang="en-US" altLang="zh-CN" sz="2955" b="1" u="none" strike="noStrike" noProof="1" dirty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ea"/>
                </a:rPr>
                <a:t>6</a:t>
              </a:r>
              <a:endParaRPr lang="en-US" altLang="zh-CN" sz="2955" b="1" u="none" strike="noStrike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3" name="Group 19"/>
          <p:cNvGrpSpPr/>
          <p:nvPr/>
        </p:nvGrpSpPr>
        <p:grpSpPr>
          <a:xfrm>
            <a:off x="600075" y="2455863"/>
            <a:ext cx="7993063" cy="1876425"/>
            <a:chOff x="0" y="0"/>
            <a:chExt cx="5035" cy="1280"/>
          </a:xfrm>
        </p:grpSpPr>
        <p:sp>
          <p:nvSpPr>
            <p:cNvPr id="17429" name="Text Box 20"/>
            <p:cNvSpPr txBox="1"/>
            <p:nvPr/>
          </p:nvSpPr>
          <p:spPr>
            <a:xfrm>
              <a:off x="0" y="0"/>
              <a:ext cx="4944" cy="3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endParaRPr lang="zh-CN" altLang="zh-CN" sz="2955" b="1" noProof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7430" name="Text Box 21"/>
            <p:cNvSpPr txBox="1"/>
            <p:nvPr/>
          </p:nvSpPr>
          <p:spPr>
            <a:xfrm>
              <a:off x="73" y="910"/>
              <a:ext cx="4962" cy="3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955" b="1" noProof="1" dirty="0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ea"/>
                </a:rPr>
                <a:t>其结果可表示为                             </a:t>
              </a:r>
              <a:endParaRPr lang="en-US" altLang="zh-CN" sz="2955" b="1" u="none" strike="noStrike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6408" name="Text Box 24"/>
          <p:cNvSpPr txBox="1"/>
          <p:nvPr/>
        </p:nvSpPr>
        <p:spPr>
          <a:xfrm>
            <a:off x="2622550" y="4440238"/>
            <a:ext cx="4202113" cy="5429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95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（</a:t>
            </a:r>
            <a:r>
              <a:rPr lang="zh-CN" altLang="en-US" sz="1845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－</a:t>
            </a:r>
            <a:r>
              <a:rPr lang="zh-CN" altLang="zh-CN" sz="295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2</a:t>
            </a:r>
            <a:r>
              <a:rPr lang="zh-CN" altLang="en-US" sz="295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）</a:t>
            </a:r>
            <a:r>
              <a:rPr lang="en-US" altLang="zh-CN" sz="295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×</a:t>
            </a:r>
            <a:r>
              <a:rPr lang="zh-CN" altLang="en-US" sz="295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（</a:t>
            </a:r>
            <a:r>
              <a:rPr lang="zh-CN" altLang="zh-CN" sz="295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+3</a:t>
            </a:r>
            <a:r>
              <a:rPr lang="zh-CN" altLang="en-US" sz="295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）</a:t>
            </a:r>
            <a:r>
              <a:rPr lang="zh-CN" altLang="zh-CN" sz="295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= </a:t>
            </a:r>
            <a:r>
              <a:rPr lang="zh-CN" altLang="en-US" sz="1845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－</a:t>
            </a:r>
            <a:r>
              <a:rPr lang="en-US" altLang="zh-CN" sz="295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6</a:t>
            </a:r>
            <a:endParaRPr lang="en-US" altLang="zh-CN" sz="2955" b="1" noProof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0" name="WordArt 26"/>
          <p:cNvSpPr>
            <a:spLocks noChangeArrowheads="1" noChangeShapeType="1" noTextEdit="1"/>
          </p:cNvSpPr>
          <p:nvPr/>
        </p:nvSpPr>
        <p:spPr bwMode="auto">
          <a:xfrm>
            <a:off x="1052195" y="5363845"/>
            <a:ext cx="6700520" cy="49022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algn="ctr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3325" b="1" i="0" u="sng" strike="noStrike" kern="10" cap="none" spc="0" normalizeH="0" baseline="0" noProof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结论：负数乘以正数积为负数.</a:t>
            </a:r>
            <a:endParaRPr kumimoji="0" lang="zh-CN" altLang="en-US" sz="3325" b="1" i="0" u="sng" strike="noStrike" kern="1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7341E-6 L -0.26771 1.7341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 Box 2"/>
          <p:cNvSpPr txBox="1"/>
          <p:nvPr/>
        </p:nvSpPr>
        <p:spPr>
          <a:xfrm>
            <a:off x="685800" y="755650"/>
            <a:ext cx="7924800" cy="2047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问题三：如果蜗牛一直以每分</a:t>
            </a:r>
            <a:r>
              <a:rPr lang="en-US" altLang="zh-CN" sz="2800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2cm</a:t>
            </a:r>
            <a:r>
              <a:rPr lang="zh-CN" altLang="en-US" sz="2800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的速度向右爬行，现在蜗牛在点</a:t>
            </a:r>
            <a:r>
              <a:rPr lang="en-US" altLang="zh-CN" sz="2800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O</a:t>
            </a:r>
            <a:r>
              <a:rPr lang="zh-CN" altLang="en-US" sz="2800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处</a:t>
            </a:r>
            <a:r>
              <a:rPr lang="en-US" altLang="zh-CN" sz="2800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,</a:t>
            </a:r>
            <a:r>
              <a:rPr lang="zh-CN" altLang="en-US" sz="2800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那么</a:t>
            </a:r>
            <a:r>
              <a:rPr lang="en-US" altLang="zh-CN" sz="2800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3</a:t>
            </a:r>
            <a:r>
              <a:rPr lang="zh-CN" altLang="en-US" sz="2800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分钟前它在点</a:t>
            </a:r>
            <a:r>
              <a:rPr lang="en-US" altLang="zh-CN" sz="2800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O</a:t>
            </a:r>
            <a:r>
              <a:rPr lang="zh-CN" altLang="en-US" sz="2800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的   边   </a:t>
            </a:r>
            <a:r>
              <a:rPr lang="en-US" altLang="zh-CN" sz="2800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cm </a:t>
            </a:r>
            <a:r>
              <a:rPr lang="zh-CN" altLang="en-US" sz="2800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处</a:t>
            </a:r>
            <a:r>
              <a:rPr lang="en-US" altLang="zh-CN" sz="2800" b="1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.</a:t>
            </a:r>
            <a:r>
              <a:rPr lang="en-US" altLang="zh-CN" sz="2955" b="1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             </a:t>
            </a:r>
            <a:endParaRPr lang="en-US" altLang="zh-CN" sz="2955" b="1" noProof="1" dirty="0">
              <a:solidFill>
                <a:srgbClr val="00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3314" name="Line 3"/>
          <p:cNvSpPr/>
          <p:nvPr/>
        </p:nvSpPr>
        <p:spPr>
          <a:xfrm>
            <a:off x="457200" y="3290888"/>
            <a:ext cx="8135938" cy="0"/>
          </a:xfrm>
          <a:prstGeom prst="line">
            <a:avLst/>
          </a:prstGeom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436" name="Oval 4"/>
          <p:cNvSpPr/>
          <p:nvPr/>
        </p:nvSpPr>
        <p:spPr>
          <a:xfrm>
            <a:off x="4344988" y="3225800"/>
            <a:ext cx="144463" cy="13335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fontAlgn="base" hangingPunct="1"/>
            <a:endParaRPr lang="zh-CN" altLang="en-US" sz="1660" strike="noStrike" noProof="1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8437" name="Text Box 5"/>
          <p:cNvSpPr txBox="1"/>
          <p:nvPr/>
        </p:nvSpPr>
        <p:spPr>
          <a:xfrm>
            <a:off x="4233863" y="3362325"/>
            <a:ext cx="346075" cy="3444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166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O</a:t>
            </a:r>
            <a:endParaRPr lang="en-US" altLang="zh-CN" sz="1660" b="1" noProof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14" name="Picture 6" descr="蜗牛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9588" y="2828925"/>
            <a:ext cx="1728787" cy="4619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7"/>
          <p:cNvGrpSpPr/>
          <p:nvPr/>
        </p:nvGrpSpPr>
        <p:grpSpPr>
          <a:xfrm>
            <a:off x="1033463" y="3221038"/>
            <a:ext cx="2817812" cy="495300"/>
            <a:chOff x="0" y="0"/>
            <a:chExt cx="1776" cy="338"/>
          </a:xfrm>
        </p:grpSpPr>
        <p:sp>
          <p:nvSpPr>
            <p:cNvPr id="18452" name="Oval 8"/>
            <p:cNvSpPr/>
            <p:nvPr/>
          </p:nvSpPr>
          <p:spPr>
            <a:xfrm>
              <a:off x="12" y="0"/>
              <a:ext cx="91" cy="91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fontAlgn="base" hangingPunct="1"/>
              <a:endParaRPr lang="zh-CN" altLang="en-US" sz="1660" strike="noStrike" noProof="1" dirty="0"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18453" name="Oval 9"/>
            <p:cNvSpPr/>
            <p:nvPr/>
          </p:nvSpPr>
          <p:spPr>
            <a:xfrm>
              <a:off x="556" y="0"/>
              <a:ext cx="91" cy="91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fontAlgn="base" hangingPunct="1"/>
              <a:endParaRPr lang="zh-CN" altLang="en-US" sz="1660" strike="noStrike" noProof="1" dirty="0"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18454" name="Oval 10"/>
            <p:cNvSpPr/>
            <p:nvPr/>
          </p:nvSpPr>
          <p:spPr>
            <a:xfrm>
              <a:off x="1101" y="0"/>
              <a:ext cx="91" cy="91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fontAlgn="base" hangingPunct="1"/>
              <a:endParaRPr lang="zh-CN" altLang="en-US" sz="1660" strike="noStrike" noProof="1" dirty="0"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18455" name="Oval 11"/>
            <p:cNvSpPr/>
            <p:nvPr/>
          </p:nvSpPr>
          <p:spPr>
            <a:xfrm>
              <a:off x="1600" y="0"/>
              <a:ext cx="91" cy="91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fontAlgn="base" hangingPunct="1"/>
              <a:endParaRPr lang="zh-CN" altLang="en-US" sz="1660" strike="noStrike" noProof="1" dirty="0"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18456" name="Text Box 12"/>
            <p:cNvSpPr txBox="1"/>
            <p:nvPr/>
          </p:nvSpPr>
          <p:spPr>
            <a:xfrm>
              <a:off x="0" y="103"/>
              <a:ext cx="234" cy="2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1660" b="1" noProof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-8</a:t>
              </a:r>
              <a:endParaRPr lang="en-US" altLang="zh-CN" sz="166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7" name="Text Box 13"/>
            <p:cNvSpPr txBox="1"/>
            <p:nvPr/>
          </p:nvSpPr>
          <p:spPr>
            <a:xfrm>
              <a:off x="544" y="103"/>
              <a:ext cx="234" cy="2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1660" b="1" noProof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-6</a:t>
              </a:r>
              <a:endParaRPr lang="en-US" altLang="zh-CN" sz="166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8" name="Text Box 14"/>
            <p:cNvSpPr txBox="1"/>
            <p:nvPr/>
          </p:nvSpPr>
          <p:spPr>
            <a:xfrm>
              <a:off x="1043" y="103"/>
              <a:ext cx="234" cy="2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1660" b="1" noProof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-4</a:t>
              </a:r>
              <a:endParaRPr lang="en-US" altLang="zh-CN" sz="166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9" name="Text Box 15"/>
            <p:cNvSpPr txBox="1"/>
            <p:nvPr/>
          </p:nvSpPr>
          <p:spPr>
            <a:xfrm>
              <a:off x="1542" y="103"/>
              <a:ext cx="234" cy="2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1660" b="1" noProof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-2</a:t>
              </a:r>
              <a:endParaRPr lang="en-US" altLang="zh-CN" sz="166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440" name="AutoShape 16"/>
          <p:cNvSpPr/>
          <p:nvPr/>
        </p:nvSpPr>
        <p:spPr>
          <a:xfrm rot="5400000">
            <a:off x="8563769" y="3183731"/>
            <a:ext cx="131763" cy="215900"/>
          </a:xfrm>
          <a:prstGeom prst="triangle">
            <a:avLst>
              <a:gd name="adj" fmla="val 50000"/>
            </a:avLst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 wrap="none" anchor="ctr"/>
          <a:p>
            <a:pPr lvl="0" algn="ctr" eaLnBrk="1" fontAlgn="base" hangingPunct="1"/>
            <a:endParaRPr lang="zh-CN" altLang="zh-CN" sz="1660" b="1" u="none" strike="noStrike" noProof="1" dirty="0">
              <a:solidFill>
                <a:schemeClr val="bg1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7243763" y="1574800"/>
            <a:ext cx="1206500" cy="542925"/>
            <a:chOff x="0" y="0"/>
            <a:chExt cx="500" cy="313"/>
          </a:xfrm>
        </p:grpSpPr>
        <p:sp>
          <p:nvSpPr>
            <p:cNvPr id="18450" name="Rectangle 18"/>
            <p:cNvSpPr/>
            <p:nvPr/>
          </p:nvSpPr>
          <p:spPr>
            <a:xfrm>
              <a:off x="0" y="0"/>
              <a:ext cx="340" cy="3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fontAlgn="base" hangingPunct="1"/>
              <a:r>
                <a:rPr lang="zh-CN" altLang="en-US" sz="2955" b="1" u="none" strike="noStrike" noProof="1" dirty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ea"/>
                </a:rPr>
                <a:t>左</a:t>
              </a:r>
              <a:endParaRPr lang="zh-CN" altLang="en-US" sz="2955" b="1" u="none" strike="noStrike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8451" name="Rectangle 19"/>
            <p:cNvSpPr/>
            <p:nvPr/>
          </p:nvSpPr>
          <p:spPr>
            <a:xfrm>
              <a:off x="396" y="0"/>
              <a:ext cx="104" cy="3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fontAlgn="base" hangingPunct="1"/>
              <a:r>
                <a:rPr lang="en-US" altLang="zh-CN" sz="2955" b="1" u="none" strike="noStrike" noProof="1" dirty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ea"/>
                </a:rPr>
                <a:t>6</a:t>
              </a:r>
              <a:endParaRPr lang="en-US" altLang="zh-CN" sz="2955" b="1" u="none" strike="noStrike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4" name="Group 20"/>
          <p:cNvGrpSpPr/>
          <p:nvPr/>
        </p:nvGrpSpPr>
        <p:grpSpPr>
          <a:xfrm>
            <a:off x="601663" y="2678113"/>
            <a:ext cx="7848600" cy="1639887"/>
            <a:chOff x="0" y="0"/>
            <a:chExt cx="4944" cy="1119"/>
          </a:xfrm>
        </p:grpSpPr>
        <p:sp>
          <p:nvSpPr>
            <p:cNvPr id="18448" name="Text Box 21"/>
            <p:cNvSpPr txBox="1"/>
            <p:nvPr/>
          </p:nvSpPr>
          <p:spPr>
            <a:xfrm>
              <a:off x="0" y="0"/>
              <a:ext cx="4944" cy="3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endParaRPr lang="zh-CN" altLang="zh-CN" sz="2955" b="1" noProof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8449" name="Text Box 22"/>
            <p:cNvSpPr txBox="1"/>
            <p:nvPr/>
          </p:nvSpPr>
          <p:spPr>
            <a:xfrm>
              <a:off x="0" y="749"/>
              <a:ext cx="4560" cy="3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955" b="1" noProof="1" dirty="0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ea"/>
                </a:rPr>
                <a:t>其结果可表示为                           </a:t>
              </a:r>
              <a:endParaRPr lang="en-US" altLang="zh-CN" sz="2955" b="1" u="none" strike="noStrike" noProof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7433" name="Text Box 25"/>
          <p:cNvSpPr txBox="1"/>
          <p:nvPr/>
        </p:nvSpPr>
        <p:spPr>
          <a:xfrm>
            <a:off x="2879725" y="4546600"/>
            <a:ext cx="5183188" cy="542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95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（</a:t>
            </a:r>
            <a:r>
              <a:rPr lang="zh-CN" altLang="zh-CN" sz="2585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+</a:t>
            </a:r>
            <a:r>
              <a:rPr lang="zh-CN" altLang="zh-CN" sz="295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2</a:t>
            </a:r>
            <a:r>
              <a:rPr lang="zh-CN" altLang="en-US" sz="295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）</a:t>
            </a:r>
            <a:r>
              <a:rPr lang="en-US" altLang="zh-CN" sz="295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×</a:t>
            </a:r>
            <a:r>
              <a:rPr lang="zh-CN" altLang="en-US" sz="295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（</a:t>
            </a:r>
            <a:r>
              <a:rPr lang="zh-CN" altLang="en-US" sz="1845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－</a:t>
            </a:r>
            <a:r>
              <a:rPr lang="zh-CN" altLang="zh-CN" sz="295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3</a:t>
            </a:r>
            <a:r>
              <a:rPr lang="zh-CN" altLang="en-US" sz="295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）</a:t>
            </a:r>
            <a:r>
              <a:rPr lang="zh-CN" altLang="zh-CN" sz="295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=</a:t>
            </a:r>
            <a:r>
              <a:rPr lang="zh-CN" altLang="en-US" sz="1845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－</a:t>
            </a:r>
            <a:r>
              <a:rPr lang="en-US" altLang="zh-CN" sz="295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6</a:t>
            </a:r>
            <a:endParaRPr lang="en-US" altLang="zh-CN" sz="2585" b="1" noProof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36" name="WordArt 28"/>
          <p:cNvSpPr>
            <a:spLocks noChangeArrowheads="1" noChangeShapeType="1" noTextEdit="1"/>
          </p:cNvSpPr>
          <p:nvPr/>
        </p:nvSpPr>
        <p:spPr bwMode="auto">
          <a:xfrm>
            <a:off x="1482090" y="5508625"/>
            <a:ext cx="5849620" cy="50038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325" b="1" i="0" u="sng" strike="noStrike" kern="10" cap="none" spc="0" normalizeH="0" baseline="0" noProof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结论：正数乘以负数积为负数.</a:t>
            </a:r>
            <a:endParaRPr kumimoji="0" lang="zh-CN" altLang="en-US" sz="3325" b="1" i="0" u="sng" strike="noStrike" kern="1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7341E-6 L -0.2599 1.7341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Text Box 2"/>
          <p:cNvSpPr txBox="1"/>
          <p:nvPr/>
        </p:nvSpPr>
        <p:spPr>
          <a:xfrm>
            <a:off x="492125" y="1176338"/>
            <a:ext cx="8458200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问题四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: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如果蜗牛一直以每分</a:t>
            </a:r>
            <a:r>
              <a:rPr lang="zh-CN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2cm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的速度向左爬行，现在蜗牛在点</a:t>
            </a:r>
            <a:r>
              <a:rPr lang="zh-CN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O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处</a:t>
            </a:r>
            <a:r>
              <a:rPr lang="en-US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分钟前它在点</a:t>
            </a:r>
            <a:r>
              <a:rPr lang="zh-CN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O   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边   </a:t>
            </a:r>
            <a:r>
              <a:rPr lang="zh-CN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cm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处？</a:t>
            </a:r>
            <a:endParaRPr lang="zh-CN" altLang="en-US" sz="2800" b="1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338" name="Line 3"/>
          <p:cNvSpPr/>
          <p:nvPr/>
        </p:nvSpPr>
        <p:spPr>
          <a:xfrm>
            <a:off x="304800" y="3076575"/>
            <a:ext cx="8135938" cy="0"/>
          </a:xfrm>
          <a:prstGeom prst="line">
            <a:avLst/>
          </a:prstGeom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460" name="Oval 4"/>
          <p:cNvSpPr/>
          <p:nvPr/>
        </p:nvSpPr>
        <p:spPr>
          <a:xfrm>
            <a:off x="4192588" y="3009900"/>
            <a:ext cx="144463" cy="13335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fontAlgn="base" hangingPunct="1"/>
            <a:endParaRPr lang="zh-CN" altLang="en-US" sz="1660" strike="noStrike" noProof="1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9461" name="Text Box 5"/>
          <p:cNvSpPr txBox="1"/>
          <p:nvPr/>
        </p:nvSpPr>
        <p:spPr>
          <a:xfrm>
            <a:off x="4081463" y="3155950"/>
            <a:ext cx="346075" cy="3444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166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O</a:t>
            </a:r>
            <a:endParaRPr lang="en-US" altLang="zh-CN" sz="1660" b="1" noProof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4965700" y="3009900"/>
            <a:ext cx="2749550" cy="495300"/>
            <a:chOff x="0" y="0"/>
            <a:chExt cx="1731" cy="338"/>
          </a:xfrm>
        </p:grpSpPr>
        <p:sp>
          <p:nvSpPr>
            <p:cNvPr id="19476" name="Oval 7"/>
            <p:cNvSpPr/>
            <p:nvPr/>
          </p:nvSpPr>
          <p:spPr>
            <a:xfrm>
              <a:off x="12" y="0"/>
              <a:ext cx="91" cy="91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fontAlgn="base" hangingPunct="1"/>
              <a:endParaRPr lang="zh-CN" altLang="en-US" sz="1660" strike="noStrike" noProof="1" dirty="0"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19477" name="Oval 8"/>
            <p:cNvSpPr/>
            <p:nvPr/>
          </p:nvSpPr>
          <p:spPr>
            <a:xfrm>
              <a:off x="556" y="0"/>
              <a:ext cx="91" cy="91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fontAlgn="base" hangingPunct="1"/>
              <a:endParaRPr lang="zh-CN" altLang="en-US" sz="1660" strike="noStrike" noProof="1" dirty="0"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19478" name="Oval 9"/>
            <p:cNvSpPr/>
            <p:nvPr/>
          </p:nvSpPr>
          <p:spPr>
            <a:xfrm>
              <a:off x="1101" y="0"/>
              <a:ext cx="91" cy="91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fontAlgn="base" hangingPunct="1"/>
              <a:endParaRPr lang="zh-CN" altLang="en-US" sz="1660" strike="noStrike" noProof="1" dirty="0"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19479" name="Oval 10"/>
            <p:cNvSpPr/>
            <p:nvPr/>
          </p:nvSpPr>
          <p:spPr>
            <a:xfrm>
              <a:off x="1600" y="0"/>
              <a:ext cx="91" cy="91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fontAlgn="base" hangingPunct="1"/>
              <a:endParaRPr lang="zh-CN" altLang="en-US" sz="1660" strike="noStrike" noProof="1" dirty="0"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19480" name="Text Box 11"/>
            <p:cNvSpPr txBox="1"/>
            <p:nvPr/>
          </p:nvSpPr>
          <p:spPr>
            <a:xfrm>
              <a:off x="0" y="103"/>
              <a:ext cx="189" cy="2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1660" b="1" noProof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2</a:t>
              </a:r>
              <a:endParaRPr lang="en-US" altLang="zh-CN" sz="166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81" name="Text Box 12"/>
            <p:cNvSpPr txBox="1"/>
            <p:nvPr/>
          </p:nvSpPr>
          <p:spPr>
            <a:xfrm>
              <a:off x="544" y="103"/>
              <a:ext cx="189" cy="2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1660" b="1" noProof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4</a:t>
              </a:r>
              <a:endParaRPr lang="en-US" altLang="zh-CN" sz="166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82" name="Text Box 13"/>
            <p:cNvSpPr txBox="1"/>
            <p:nvPr/>
          </p:nvSpPr>
          <p:spPr>
            <a:xfrm>
              <a:off x="1043" y="103"/>
              <a:ext cx="189" cy="2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1660" b="1" noProof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6</a:t>
              </a:r>
              <a:endParaRPr lang="en-US" altLang="zh-CN" sz="166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83" name="Text Box 14"/>
            <p:cNvSpPr txBox="1"/>
            <p:nvPr/>
          </p:nvSpPr>
          <p:spPr>
            <a:xfrm>
              <a:off x="1542" y="103"/>
              <a:ext cx="189" cy="2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1660" b="1" noProof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8</a:t>
              </a:r>
              <a:endParaRPr lang="en-US" altLang="zh-CN" sz="166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8447" name="Picture 15" descr="蜗牛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857625" y="2614613"/>
            <a:ext cx="1728788" cy="461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4" name="AutoShape 16"/>
          <p:cNvSpPr/>
          <p:nvPr/>
        </p:nvSpPr>
        <p:spPr>
          <a:xfrm rot="5400000">
            <a:off x="8411369" y="2967831"/>
            <a:ext cx="131763" cy="215900"/>
          </a:xfrm>
          <a:prstGeom prst="triangle">
            <a:avLst>
              <a:gd name="adj" fmla="val 50000"/>
            </a:avLst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fontAlgn="base" hangingPunct="1"/>
            <a:endParaRPr lang="zh-CN" altLang="en-US" sz="1660" strike="noStrike" noProof="1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5607050" y="1979613"/>
            <a:ext cx="1316038" cy="485775"/>
            <a:chOff x="0" y="0"/>
            <a:chExt cx="494" cy="331"/>
          </a:xfrm>
        </p:grpSpPr>
        <p:sp>
          <p:nvSpPr>
            <p:cNvPr id="19474" name="Rectangle 18"/>
            <p:cNvSpPr/>
            <p:nvPr/>
          </p:nvSpPr>
          <p:spPr>
            <a:xfrm>
              <a:off x="0" y="0"/>
              <a:ext cx="340" cy="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fontAlgn="base" hangingPunct="1"/>
              <a:r>
                <a:rPr lang="zh-CN" altLang="en-US" sz="2585" b="1" u="none" strike="noStrike" noProof="1" dirty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ea"/>
                </a:rPr>
                <a:t>右</a:t>
              </a:r>
              <a:endParaRPr lang="zh-CN" altLang="en-US" sz="2585" b="1" u="none" strike="noStrike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9475" name="Rectangle 19"/>
            <p:cNvSpPr/>
            <p:nvPr/>
          </p:nvSpPr>
          <p:spPr>
            <a:xfrm>
              <a:off x="389" y="0"/>
              <a:ext cx="105" cy="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fontAlgn="base" hangingPunct="1"/>
              <a:r>
                <a:rPr lang="en-US" altLang="zh-CN" sz="2585" b="1" u="none" strike="noStrike" noProof="1" dirty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ea"/>
                </a:rPr>
                <a:t>6</a:t>
              </a:r>
              <a:endParaRPr lang="en-US" altLang="zh-CN" sz="2585" b="1" u="none" strike="noStrike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4355" name="Text Box 22"/>
          <p:cNvSpPr txBox="1"/>
          <p:nvPr/>
        </p:nvSpPr>
        <p:spPr>
          <a:xfrm>
            <a:off x="660400" y="3741738"/>
            <a:ext cx="414337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其结果可表示为</a:t>
            </a:r>
            <a:endParaRPr lang="zh-CN" altLang="en-US" sz="2800" b="1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457" name="Text Box 25"/>
          <p:cNvSpPr txBox="1"/>
          <p:nvPr/>
        </p:nvSpPr>
        <p:spPr>
          <a:xfrm>
            <a:off x="2863850" y="4498975"/>
            <a:ext cx="3416300" cy="485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58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（</a:t>
            </a:r>
            <a:r>
              <a:rPr lang="zh-CN" altLang="en-US" sz="166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－</a:t>
            </a:r>
            <a:r>
              <a:rPr lang="zh-CN" altLang="zh-CN" sz="258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2</a:t>
            </a:r>
            <a:r>
              <a:rPr lang="zh-CN" altLang="en-US" sz="258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）</a:t>
            </a:r>
            <a:r>
              <a:rPr lang="en-US" altLang="zh-CN" sz="258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×</a:t>
            </a:r>
            <a:r>
              <a:rPr lang="zh-CN" altLang="en-US" sz="258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（</a:t>
            </a:r>
            <a:r>
              <a:rPr lang="zh-CN" altLang="en-US" sz="1660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－</a:t>
            </a:r>
            <a:r>
              <a:rPr lang="zh-CN" altLang="zh-CN" sz="258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3</a:t>
            </a:r>
            <a:r>
              <a:rPr lang="zh-CN" altLang="en-US" sz="258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）</a:t>
            </a:r>
            <a:r>
              <a:rPr lang="zh-CN" altLang="zh-CN" sz="258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=</a:t>
            </a:r>
            <a:r>
              <a:rPr lang="en-US" altLang="zh-CN" sz="2585" b="1" noProof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+6</a:t>
            </a:r>
            <a:endParaRPr lang="en-US" altLang="zh-CN" sz="2585" b="1" noProof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460" name="WordArt 28"/>
          <p:cNvSpPr>
            <a:spLocks noTextEdit="1"/>
          </p:cNvSpPr>
          <p:nvPr/>
        </p:nvSpPr>
        <p:spPr>
          <a:xfrm>
            <a:off x="1368425" y="5487988"/>
            <a:ext cx="6059488" cy="468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800" b="1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结论：负数乘以负数积为正数.</a:t>
            </a:r>
            <a:endParaRPr lang="zh-CN" altLang="en-US" sz="2800" b="1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48555E-6 L 0.27795 0.0032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5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622300" y="1042988"/>
            <a:ext cx="8229600" cy="1143000"/>
          </a:xfrm>
        </p:spPr>
        <p:txBody>
          <a:bodyPr vert="horz" wrap="square" lIns="84406" tIns="42203" rIns="84406" bIns="42203" numCol="1" anchor="ctr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325" b="1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积的绝对值怎么确定？</a:t>
            </a:r>
            <a:endParaRPr kumimoji="0" lang="zh-CN" altLang="en-US" sz="3325" b="1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362" name="WordArt 4"/>
          <p:cNvSpPr>
            <a:spLocks noTextEdit="1"/>
          </p:cNvSpPr>
          <p:nvPr/>
        </p:nvSpPr>
        <p:spPr>
          <a:xfrm>
            <a:off x="782638" y="1042988"/>
            <a:ext cx="2657475" cy="9969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3300" u="sng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讨论思考！</a:t>
            </a:r>
            <a:endParaRPr lang="zh-CN" altLang="en-US" sz="3300" u="sng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4" name="Text Box 5"/>
          <p:cNvSpPr txBox="1"/>
          <p:nvPr/>
        </p:nvSpPr>
        <p:spPr>
          <a:xfrm>
            <a:off x="555625" y="2382838"/>
            <a:ext cx="8242300" cy="2571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  (1)  (</a:t>
            </a:r>
            <a:r>
              <a:rPr lang="zh-CN" altLang="zh-CN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＋</a:t>
            </a:r>
            <a:r>
              <a:rPr lang="en-US" altLang="zh-CN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2)×(</a:t>
            </a:r>
            <a:r>
              <a:rPr lang="zh-CN" altLang="en-US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＋</a:t>
            </a:r>
            <a:r>
              <a:rPr lang="en-US" altLang="zh-CN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3)=+(2×3)=</a:t>
            </a:r>
            <a:r>
              <a:rPr lang="zh-CN" altLang="en-US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＋</a:t>
            </a:r>
            <a:r>
              <a:rPr lang="en-US" altLang="zh-CN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6  </a:t>
            </a:r>
            <a:endParaRPr lang="en-US" altLang="zh-CN" sz="2955" noProof="1" dirty="0">
              <a:solidFill>
                <a:srgbClr val="00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  (2)  (</a:t>
            </a:r>
            <a:r>
              <a:rPr lang="zh-CN" altLang="en-US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－</a:t>
            </a:r>
            <a:r>
              <a:rPr lang="en-US" altLang="zh-CN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2) ×(</a:t>
            </a:r>
            <a:r>
              <a:rPr lang="zh-CN" altLang="en-US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＋</a:t>
            </a:r>
            <a:r>
              <a:rPr lang="en-US" altLang="zh-CN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3)=</a:t>
            </a:r>
            <a:r>
              <a:rPr lang="zh-CN" altLang="en-US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－</a:t>
            </a:r>
            <a:r>
              <a:rPr lang="en-US" altLang="zh-CN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(2×3)=</a:t>
            </a:r>
            <a:r>
              <a:rPr lang="zh-CN" altLang="en-US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－</a:t>
            </a:r>
            <a:r>
              <a:rPr lang="en-US" altLang="zh-CN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6</a:t>
            </a:r>
            <a:endParaRPr lang="en-US" altLang="zh-CN" sz="2955" noProof="1" dirty="0">
              <a:solidFill>
                <a:srgbClr val="00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  (3)  (</a:t>
            </a:r>
            <a:r>
              <a:rPr lang="zh-CN" altLang="en-US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＋</a:t>
            </a:r>
            <a:r>
              <a:rPr lang="en-US" altLang="zh-CN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2) ×(</a:t>
            </a:r>
            <a:r>
              <a:rPr lang="zh-CN" altLang="en-US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－</a:t>
            </a:r>
            <a:r>
              <a:rPr lang="en-US" altLang="zh-CN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3)=</a:t>
            </a:r>
            <a:r>
              <a:rPr lang="zh-CN" altLang="en-US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－</a:t>
            </a:r>
            <a:r>
              <a:rPr lang="en-US" altLang="zh-CN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(2×3)=</a:t>
            </a:r>
            <a:r>
              <a:rPr lang="zh-CN" altLang="en-US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－</a:t>
            </a:r>
            <a:r>
              <a:rPr lang="en-US" altLang="zh-CN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6</a:t>
            </a:r>
            <a:endParaRPr lang="en-US" altLang="zh-CN" sz="2955" noProof="1" dirty="0">
              <a:solidFill>
                <a:srgbClr val="00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  (4)  (</a:t>
            </a:r>
            <a:r>
              <a:rPr lang="zh-CN" altLang="en-US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－</a:t>
            </a:r>
            <a:r>
              <a:rPr lang="en-US" altLang="zh-CN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2)×(</a:t>
            </a:r>
            <a:r>
              <a:rPr lang="en-US" altLang="en-US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－</a:t>
            </a:r>
            <a:r>
              <a:rPr lang="en-US" altLang="zh-CN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3)= </a:t>
            </a:r>
            <a:r>
              <a:rPr lang="zh-CN" altLang="en-US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＋</a:t>
            </a:r>
            <a:r>
              <a:rPr lang="en-US" altLang="zh-CN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(2×3)=</a:t>
            </a:r>
            <a:r>
              <a:rPr lang="zh-CN" altLang="en-US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＋</a:t>
            </a:r>
            <a:r>
              <a:rPr lang="en-US" altLang="zh-CN" sz="2955" noProof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6</a:t>
            </a:r>
            <a:endParaRPr lang="en-US" altLang="zh-CN" sz="2955" noProof="1" dirty="0">
              <a:solidFill>
                <a:srgbClr val="00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43014" name="Text Box 6"/>
          <p:cNvSpPr txBox="1"/>
          <p:nvPr/>
        </p:nvSpPr>
        <p:spPr>
          <a:xfrm>
            <a:off x="782638" y="5067300"/>
            <a:ext cx="7910512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总结：两有理数相乘</a:t>
            </a:r>
            <a:r>
              <a:rPr lang="en-US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,</a:t>
            </a: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积的绝对值等于各乘数的绝对值的积</a:t>
            </a:r>
            <a:r>
              <a:rPr lang="en-US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.</a:t>
            </a:r>
            <a:endParaRPr lang="en-US" altLang="zh-CN" sz="2800" b="1" dirty="0">
              <a:solidFill>
                <a:schemeClr val="accent1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3061</Words>
  <Application>WPS 演示</Application>
  <PresentationFormat>宽屏</PresentationFormat>
  <Paragraphs>396</Paragraphs>
  <Slides>39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67</vt:i4>
      </vt:variant>
      <vt:variant>
        <vt:lpstr>幻灯片标题</vt:lpstr>
      </vt:variant>
      <vt:variant>
        <vt:i4>39</vt:i4>
      </vt:variant>
    </vt:vector>
  </HeadingPairs>
  <TitlesOfParts>
    <vt:vector size="123" baseType="lpstr">
      <vt:lpstr>Arial</vt:lpstr>
      <vt:lpstr>宋体</vt:lpstr>
      <vt:lpstr>Wingdings</vt:lpstr>
      <vt:lpstr>华文新魏</vt:lpstr>
      <vt:lpstr>华文行楷</vt:lpstr>
      <vt:lpstr>华文楷体</vt:lpstr>
      <vt:lpstr>楷体</vt:lpstr>
      <vt:lpstr>Times New Roman</vt:lpstr>
      <vt:lpstr>Monotype Corsiva</vt:lpstr>
      <vt:lpstr>华文中宋</vt:lpstr>
      <vt:lpstr>Calibri</vt:lpstr>
      <vt:lpstr>微软雅黑</vt:lpstr>
      <vt:lpstr>楷体_GB2312</vt:lpstr>
      <vt:lpstr>方正字迹-吕建德字体</vt:lpstr>
      <vt:lpstr>新宋体</vt:lpstr>
      <vt:lpstr>Office 主题</vt:lpstr>
      <vt:lpstr>自定义设计方案</vt:lpstr>
      <vt:lpstr>Equation.DSMT4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积的绝对值怎么确定？</vt:lpstr>
      <vt:lpstr>PowerPoint 演示文稿</vt:lpstr>
      <vt:lpstr>有理数乘法法则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</cp:revision>
  <dcterms:created xsi:type="dcterms:W3CDTF">2017-04-26T08:23:00Z</dcterms:created>
  <dcterms:modified xsi:type="dcterms:W3CDTF">2017-07-28T03:28:29Z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