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0"/>
  </p:notesMasterIdLst>
  <p:sldIdLst>
    <p:sldId id="256" r:id="rId4"/>
    <p:sldId id="258" r:id="rId5"/>
    <p:sldId id="262" r:id="rId6"/>
    <p:sldId id="263" r:id="rId7"/>
    <p:sldId id="264" r:id="rId8"/>
    <p:sldId id="265" r:id="rId9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259" r:id="rId48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5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27.wmf"/><Relationship Id="rId8" Type="http://schemas.openxmlformats.org/officeDocument/2006/relationships/image" Target="../media/image26.wmf"/><Relationship Id="rId7" Type="http://schemas.openxmlformats.org/officeDocument/2006/relationships/image" Target="../media/image2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0" Type="http://schemas.openxmlformats.org/officeDocument/2006/relationships/image" Target="../media/image28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37.wmf"/><Relationship Id="rId8" Type="http://schemas.openxmlformats.org/officeDocument/2006/relationships/image" Target="../media/image36.wmf"/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27649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3314" name="文本占位符 27650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indent="0"/>
            <a:r>
              <a:rPr lang="en-US" altLang="zh-CN" dirty="0"/>
              <a:t>www.1230.org </a:t>
            </a:r>
            <a:r>
              <a:rPr lang="zh-CN" altLang="en-US" dirty="0"/>
              <a:t>初中数学资源网 收集整理</a:t>
            </a:r>
            <a:endParaRPr lang="zh-CN" altLang="en-US" dirty="0"/>
          </a:p>
          <a:p>
            <a:pPr lvl="0" indent="0"/>
            <a:endParaRPr lang="zh-CN" altLang="en-US" dirty="0"/>
          </a:p>
        </p:txBody>
      </p:sp>
      <p:sp>
        <p:nvSpPr>
          <p:cNvPr id="13315" name="灯片编号占位符 1"/>
          <p:cNvSpPr/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5602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25.bin"/><Relationship Id="rId22" Type="http://schemas.openxmlformats.org/officeDocument/2006/relationships/vmlDrawing" Target="../drawings/vmlDrawing6.vml"/><Relationship Id="rId21" Type="http://schemas.openxmlformats.org/officeDocument/2006/relationships/slideLayout" Target="../slideLayouts/slideLayout17.xml"/><Relationship Id="rId20" Type="http://schemas.openxmlformats.org/officeDocument/2006/relationships/image" Target="../media/image28.wmf"/><Relationship Id="rId2" Type="http://schemas.openxmlformats.org/officeDocument/2006/relationships/image" Target="../media/image19.wmf"/><Relationship Id="rId19" Type="http://schemas.openxmlformats.org/officeDocument/2006/relationships/oleObject" Target="../embeddings/oleObject33.bin"/><Relationship Id="rId18" Type="http://schemas.openxmlformats.org/officeDocument/2006/relationships/image" Target="../media/image27.wmf"/><Relationship Id="rId17" Type="http://schemas.openxmlformats.org/officeDocument/2006/relationships/oleObject" Target="../embeddings/oleObject32.bin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31.bin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30.bin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29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2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35.bin"/><Relationship Id="rId20" Type="http://schemas.openxmlformats.org/officeDocument/2006/relationships/vmlDrawing" Target="../drawings/vmlDrawing7.vml"/><Relationship Id="rId2" Type="http://schemas.openxmlformats.org/officeDocument/2006/relationships/image" Target="../media/image29.wmf"/><Relationship Id="rId19" Type="http://schemas.openxmlformats.org/officeDocument/2006/relationships/slideLayout" Target="../slideLayouts/slideLayout17.xml"/><Relationship Id="rId18" Type="http://schemas.openxmlformats.org/officeDocument/2006/relationships/image" Target="../media/image37.wmf"/><Relationship Id="rId17" Type="http://schemas.openxmlformats.org/officeDocument/2006/relationships/oleObject" Target="../embeddings/oleObject42.bin"/><Relationship Id="rId16" Type="http://schemas.openxmlformats.org/officeDocument/2006/relationships/image" Target="../media/image36.wmf"/><Relationship Id="rId15" Type="http://schemas.openxmlformats.org/officeDocument/2006/relationships/oleObject" Target="../embeddings/oleObject41.bin"/><Relationship Id="rId14" Type="http://schemas.openxmlformats.org/officeDocument/2006/relationships/image" Target="../media/image35.wmf"/><Relationship Id="rId13" Type="http://schemas.openxmlformats.org/officeDocument/2006/relationships/oleObject" Target="../embeddings/oleObject40.bin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34.bin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39.png"/><Relationship Id="rId4" Type="http://schemas.microsoft.com/office/2007/relationships/media" Target="file:///C:\Documents%20and%20Settings\Administrator\&#26700;&#38754;\&#26377;&#29702;&#25968;&#30340;&#20056;&#26041;\2.&#26368;&#32456;&#24187;&#24819;-&#36731;&#38899;&#20048;&#31934;&#36873;1.wma" TargetMode="External"/><Relationship Id="rId3" Type="http://schemas.openxmlformats.org/officeDocument/2006/relationships/audio" Target="file:///C:\Documents%20and%20Settings\Administrator\&#26700;&#38754;\&#26377;&#29702;&#25968;&#30340;&#20056;&#26041;\2.&#26368;&#32456;&#24187;&#24819;-&#36731;&#38899;&#20048;&#31934;&#36873;1.wma" TargetMode="Externa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1.wmf"/><Relationship Id="rId13" Type="http://schemas.openxmlformats.org/officeDocument/2006/relationships/vmlDrawing" Target="../drawings/vmlDrawing9.v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46.GIF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44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48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52.wmf"/><Relationship Id="rId1" Type="http://schemas.openxmlformats.org/officeDocument/2006/relationships/oleObject" Target="../embeddings/oleObject49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56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53.wmf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54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12.xml"/><Relationship Id="rId7" Type="http://schemas.openxmlformats.org/officeDocument/2006/relationships/oleObject" Target="../embeddings/oleObject61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60.wmf"/><Relationship Id="rId1" Type="http://schemas.openxmlformats.org/officeDocument/2006/relationships/oleObject" Target="../embeddings/oleObject58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3.jpeg"/><Relationship Id="rId1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6.jpeg"/><Relationship Id="rId1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68.wmf"/><Relationship Id="rId2" Type="http://schemas.openxmlformats.org/officeDocument/2006/relationships/oleObject" Target="../embeddings/oleObject62.bin"/><Relationship Id="rId1" Type="http://schemas.openxmlformats.org/officeDocument/2006/relationships/image" Target="../media/image67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0.GI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69.wmf"/><Relationship Id="rId1" Type="http://schemas.openxmlformats.org/officeDocument/2006/relationships/oleObject" Target="../embeddings/oleObject63.bin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1.wmf"/><Relationship Id="rId1" Type="http://schemas.openxmlformats.org/officeDocument/2006/relationships/oleObject" Target="../embeddings/oleObject65.bin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2.wmf"/><Relationship Id="rId1" Type="http://schemas.openxmlformats.org/officeDocument/2006/relationships/oleObject" Target="../embeddings/oleObject66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17.xml"/><Relationship Id="rId15" Type="http://schemas.openxmlformats.org/officeDocument/2006/relationships/image" Target="../media/image8.wmf"/><Relationship Id="rId14" Type="http://schemas.openxmlformats.org/officeDocument/2006/relationships/oleObject" Target="../embeddings/oleObject10.bin"/><Relationship Id="rId13" Type="http://schemas.openxmlformats.org/officeDocument/2006/relationships/oleObject" Target="../embeddings/oleObject9.bin"/><Relationship Id="rId12" Type="http://schemas.openxmlformats.org/officeDocument/2006/relationships/oleObject" Target="../embeddings/oleObject8.bin"/><Relationship Id="rId11" Type="http://schemas.openxmlformats.org/officeDocument/2006/relationships/oleObject" Target="../embeddings/oleObject7.bin"/><Relationship Id="rId10" Type="http://schemas.openxmlformats.org/officeDocument/2006/relationships/oleObject" Target="../embeddings/oleObject6.bin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10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8.wmf"/><Relationship Id="rId11" Type="http://schemas.openxmlformats.org/officeDocument/2006/relationships/notesSlide" Target="../notesSlides/notesSlide1.xml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1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18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15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6388"/>
          <p:cNvSpPr txBox="1"/>
          <p:nvPr/>
        </p:nvSpPr>
        <p:spPr>
          <a:xfrm>
            <a:off x="692150" y="1071563"/>
            <a:ext cx="17732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计算：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7410" name="对象 16389"/>
          <p:cNvGraphicFramePr/>
          <p:nvPr/>
        </p:nvGraphicFramePr>
        <p:xfrm>
          <a:off x="1350963" y="1651000"/>
          <a:ext cx="6265862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2514600" imgH="558800" progId="Equation.3">
                  <p:embed/>
                </p:oleObj>
              </mc:Choice>
              <mc:Fallback>
                <p:oleObj name="" r:id="rId1" imgW="2514600" imgH="5588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50963" y="1651000"/>
                        <a:ext cx="6265862" cy="958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对象 16390"/>
          <p:cNvGraphicFramePr/>
          <p:nvPr/>
        </p:nvGraphicFramePr>
        <p:xfrm>
          <a:off x="1350963" y="2776538"/>
          <a:ext cx="1684337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647700" imgH="241300" progId="Equation.3">
                  <p:embed/>
                </p:oleObj>
              </mc:Choice>
              <mc:Fallback>
                <p:oleObj name="" r:id="rId3" imgW="647700" imgH="2413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0963" y="2776538"/>
                        <a:ext cx="1684337" cy="627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2" name="对象 16391"/>
          <p:cNvGraphicFramePr/>
          <p:nvPr/>
        </p:nvGraphicFramePr>
        <p:xfrm>
          <a:off x="2967038" y="2840038"/>
          <a:ext cx="33131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1841500" imgH="279400" progId="Equation.3">
                  <p:embed/>
                </p:oleObj>
              </mc:Choice>
              <mc:Fallback>
                <p:oleObj name="" r:id="rId5" imgW="1841500" imgH="2794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67038" y="2840038"/>
                        <a:ext cx="3313112" cy="501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3" name="对象 16392"/>
          <p:cNvGraphicFramePr/>
          <p:nvPr/>
        </p:nvGraphicFramePr>
        <p:xfrm>
          <a:off x="1284288" y="3641725"/>
          <a:ext cx="174942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7" imgW="673100" imgH="241300" progId="Equation.3">
                  <p:embed/>
                </p:oleObj>
              </mc:Choice>
              <mc:Fallback>
                <p:oleObj name="" r:id="rId7" imgW="673100" imgH="2413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84288" y="3641725"/>
                        <a:ext cx="1749425" cy="627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4" name="对象 16393"/>
          <p:cNvGraphicFramePr/>
          <p:nvPr/>
        </p:nvGraphicFramePr>
        <p:xfrm>
          <a:off x="3033713" y="3717925"/>
          <a:ext cx="36734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9" imgW="2451100" imgH="279400" progId="Equation.3">
                  <p:embed/>
                </p:oleObj>
              </mc:Choice>
              <mc:Fallback>
                <p:oleObj name="" r:id="rId9" imgW="2451100" imgH="2794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33713" y="3717925"/>
                        <a:ext cx="3673475" cy="474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5" name="对象 16394"/>
          <p:cNvGraphicFramePr/>
          <p:nvPr/>
        </p:nvGraphicFramePr>
        <p:xfrm>
          <a:off x="6732588" y="3717925"/>
          <a:ext cx="46196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1" imgW="177800" imgH="177800" progId="Equation.3">
                  <p:embed/>
                </p:oleObj>
              </mc:Choice>
              <mc:Fallback>
                <p:oleObj name="" r:id="rId11" imgW="177800" imgH="17780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32588" y="3717925"/>
                        <a:ext cx="461962" cy="461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6" name="对象 16395"/>
          <p:cNvGraphicFramePr/>
          <p:nvPr/>
        </p:nvGraphicFramePr>
        <p:xfrm>
          <a:off x="6280150" y="2840038"/>
          <a:ext cx="79216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13" imgW="304165" imgH="177800" progId="Equation.3">
                  <p:embed/>
                </p:oleObj>
              </mc:Choice>
              <mc:Fallback>
                <p:oleObj name="" r:id="rId13" imgW="304165" imgH="177800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80150" y="2840038"/>
                        <a:ext cx="792163" cy="461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6" name="文本框 16405"/>
          <p:cNvSpPr txBox="1"/>
          <p:nvPr/>
        </p:nvSpPr>
        <p:spPr>
          <a:xfrm>
            <a:off x="576263" y="2762250"/>
            <a:ext cx="862012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解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6407" name="对象 16406"/>
          <p:cNvGraphicFramePr/>
          <p:nvPr/>
        </p:nvGraphicFramePr>
        <p:xfrm>
          <a:off x="1350963" y="4641850"/>
          <a:ext cx="1616075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5" imgW="1053465" imgH="622300" progId="Equation.3">
                  <p:embed/>
                </p:oleObj>
              </mc:Choice>
              <mc:Fallback>
                <p:oleObj name="" r:id="rId15" imgW="1053465" imgH="6223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50963" y="4641850"/>
                        <a:ext cx="1616075" cy="954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8" name="对象 16407"/>
          <p:cNvGraphicFramePr/>
          <p:nvPr/>
        </p:nvGraphicFramePr>
        <p:xfrm>
          <a:off x="2967038" y="4697413"/>
          <a:ext cx="3217862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7" imgW="2146300" imgH="596900" progId="Equation.3">
                  <p:embed/>
                </p:oleObj>
              </mc:Choice>
              <mc:Fallback>
                <p:oleObj name="" r:id="rId17" imgW="2146300" imgH="596900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67038" y="4697413"/>
                        <a:ext cx="3217862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9" name="对象 16408"/>
          <p:cNvGraphicFramePr/>
          <p:nvPr/>
        </p:nvGraphicFramePr>
        <p:xfrm>
          <a:off x="6272213" y="4689475"/>
          <a:ext cx="712787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9" imgW="469900" imgH="558800" progId="Equation.3">
                  <p:embed/>
                </p:oleObj>
              </mc:Choice>
              <mc:Fallback>
                <p:oleObj name="" r:id="rId19" imgW="469900" imgH="55880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272213" y="4689475"/>
                        <a:ext cx="712787" cy="915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308" name="文本框 55307"/>
          <p:cNvSpPr txBox="1"/>
          <p:nvPr/>
        </p:nvSpPr>
        <p:spPr>
          <a:xfrm>
            <a:off x="1258888" y="3552825"/>
            <a:ext cx="7086600" cy="1066800"/>
          </a:xfrm>
          <a:prstGeom prst="rect">
            <a:avLst/>
          </a:prstGeom>
          <a:solidFill>
            <a:srgbClr val="8EB4E3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如果幂的底数正数，那么这个幂有可能是负数吗？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9" name="文本框 55308"/>
          <p:cNvSpPr txBox="1"/>
          <p:nvPr/>
        </p:nvSpPr>
        <p:spPr>
          <a:xfrm>
            <a:off x="1258888" y="4992688"/>
            <a:ext cx="6858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不可能！正数的任何次幂是都是正数。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文本框 55310"/>
          <p:cNvSpPr txBox="1"/>
          <p:nvPr/>
        </p:nvSpPr>
        <p:spPr>
          <a:xfrm>
            <a:off x="1223963" y="1127125"/>
            <a:ext cx="7156450" cy="20113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从例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，你发现负数的幂的正负有什么规律？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当指数是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数时，负数的幂是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数；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当指数是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数时，负数的幂是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数。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 bldLvl="0" animBg="1"/>
      <p:bldP spid="553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56325"/>
          <p:cNvSpPr txBox="1"/>
          <p:nvPr/>
        </p:nvSpPr>
        <p:spPr>
          <a:xfrm>
            <a:off x="490538" y="1646238"/>
            <a:ext cx="7602537" cy="3565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幂的性质：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                   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负数的奇次幂是负数，</a:t>
            </a:r>
            <a:endParaRPr lang="zh-CN" altLang="en-US" sz="32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         负数的偶次幂是正数；</a:t>
            </a:r>
            <a:endParaRPr lang="zh-CN" altLang="en-US" sz="32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         正数的任何次幂都是正数；</a:t>
            </a:r>
            <a:endParaRPr lang="zh-CN" altLang="en-US" sz="32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en-US" altLang="zh-CN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0 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的任何正整数次幂是 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en-US" altLang="zh-CN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79875"/>
          <p:cNvSpPr txBox="1"/>
          <p:nvPr/>
        </p:nvSpPr>
        <p:spPr>
          <a:xfrm>
            <a:off x="1143000" y="304800"/>
            <a:ext cx="7391400" cy="4237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计算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2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、 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3200" u="sng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    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、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32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、 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3200" u="sng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   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、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32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、 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32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 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、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3200" u="sng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、 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3200" u="sng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   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、   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3200" u="sng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320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0482" name="对象 79876"/>
          <p:cNvGraphicFramePr/>
          <p:nvPr/>
        </p:nvGraphicFramePr>
        <p:xfrm>
          <a:off x="1687513" y="1752600"/>
          <a:ext cx="903287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1" imgW="381000" imgH="241300" progId="Equation.3">
                  <p:embed/>
                </p:oleObj>
              </mc:Choice>
              <mc:Fallback>
                <p:oleObj name="" r:id="rId1" imgW="381000" imgH="241300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87513" y="1752600"/>
                        <a:ext cx="903287" cy="573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对象 79877"/>
          <p:cNvGraphicFramePr/>
          <p:nvPr/>
        </p:nvGraphicFramePr>
        <p:xfrm>
          <a:off x="5181600" y="1752600"/>
          <a:ext cx="7620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3" imgW="342900" imgH="241300" progId="Equation.3">
                  <p:embed/>
                </p:oleObj>
              </mc:Choice>
              <mc:Fallback>
                <p:oleObj name="" r:id="rId3" imgW="342900" imgH="2413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1600" y="1752600"/>
                        <a:ext cx="762000" cy="53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对象 79878"/>
          <p:cNvGraphicFramePr/>
          <p:nvPr/>
        </p:nvGraphicFramePr>
        <p:xfrm>
          <a:off x="5092700" y="2559050"/>
          <a:ext cx="7889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5" imgW="368300" imgH="228600" progId="Equation.3">
                  <p:embed/>
                </p:oleObj>
              </mc:Choice>
              <mc:Fallback>
                <p:oleObj name="" r:id="rId5" imgW="368300" imgH="2286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92700" y="2559050"/>
                        <a:ext cx="788988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对象 79879"/>
          <p:cNvGraphicFramePr/>
          <p:nvPr/>
        </p:nvGraphicFramePr>
        <p:xfrm>
          <a:off x="1676400" y="2489200"/>
          <a:ext cx="83820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355600" imgH="241300" progId="Equation.3">
                  <p:embed/>
                </p:oleObj>
              </mc:Choice>
              <mc:Fallback>
                <p:oleObj name="" r:id="rId7" imgW="355600" imgH="2413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6400" y="2489200"/>
                        <a:ext cx="83820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对象 79880"/>
          <p:cNvGraphicFramePr/>
          <p:nvPr/>
        </p:nvGraphicFramePr>
        <p:xfrm>
          <a:off x="1600200" y="3276600"/>
          <a:ext cx="10668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9" imgW="469900" imgH="241300" progId="Equation.3">
                  <p:embed/>
                </p:oleObj>
              </mc:Choice>
              <mc:Fallback>
                <p:oleObj name="" r:id="rId9" imgW="469900" imgH="2413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00200" y="3276600"/>
                        <a:ext cx="1066800" cy="547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对象 79881"/>
          <p:cNvGraphicFramePr/>
          <p:nvPr/>
        </p:nvGraphicFramePr>
        <p:xfrm>
          <a:off x="5257800" y="2971800"/>
          <a:ext cx="72231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1" imgW="342900" imgH="469900" progId="Equation.3">
                  <p:embed/>
                </p:oleObj>
              </mc:Choice>
              <mc:Fallback>
                <p:oleObj name="" r:id="rId11" imgW="342900" imgH="4699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57800" y="2971800"/>
                        <a:ext cx="722313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8" name="对象 79882"/>
          <p:cNvGraphicFramePr/>
          <p:nvPr/>
        </p:nvGraphicFramePr>
        <p:xfrm>
          <a:off x="1752600" y="3886200"/>
          <a:ext cx="928688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3" imgW="393700" imgH="241300" progId="Equation.3">
                  <p:embed/>
                </p:oleObj>
              </mc:Choice>
              <mc:Fallback>
                <p:oleObj name="" r:id="rId13" imgW="393700" imgH="2413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52600" y="3886200"/>
                        <a:ext cx="928688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9" name="对象 79883"/>
          <p:cNvGraphicFramePr/>
          <p:nvPr/>
        </p:nvGraphicFramePr>
        <p:xfrm>
          <a:off x="5181600" y="3962400"/>
          <a:ext cx="10985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5" imgW="482600" imgH="241300" progId="Equation.3">
                  <p:embed/>
                </p:oleObj>
              </mc:Choice>
              <mc:Fallback>
                <p:oleObj name="" r:id="rId15" imgW="482600" imgH="2413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81600" y="3962400"/>
                        <a:ext cx="1098550" cy="54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5" name="文本框 79884"/>
          <p:cNvSpPr txBox="1"/>
          <p:nvPr/>
        </p:nvSpPr>
        <p:spPr>
          <a:xfrm>
            <a:off x="2971800" y="1766888"/>
            <a:ext cx="3810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886" name="文本框 79885"/>
          <p:cNvSpPr txBox="1"/>
          <p:nvPr/>
        </p:nvSpPr>
        <p:spPr>
          <a:xfrm>
            <a:off x="6248400" y="1766888"/>
            <a:ext cx="9906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887" name="文本框 79886"/>
          <p:cNvSpPr txBox="1"/>
          <p:nvPr/>
        </p:nvSpPr>
        <p:spPr>
          <a:xfrm>
            <a:off x="6477000" y="2544763"/>
            <a:ext cx="6858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888" name="文本框 79887"/>
          <p:cNvSpPr txBox="1"/>
          <p:nvPr/>
        </p:nvSpPr>
        <p:spPr>
          <a:xfrm>
            <a:off x="2819400" y="32766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-0.001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9889" name="对象 79888"/>
          <p:cNvGraphicFramePr/>
          <p:nvPr/>
        </p:nvGraphicFramePr>
        <p:xfrm>
          <a:off x="6496050" y="2971800"/>
          <a:ext cx="28575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7" imgW="139700" imgH="393700" progId="Equation.3">
                  <p:embed/>
                </p:oleObj>
              </mc:Choice>
              <mc:Fallback>
                <p:oleObj name="" r:id="rId17" imgW="139700" imgH="3937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96050" y="2971800"/>
                        <a:ext cx="285750" cy="806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0" name="文本框 79889"/>
          <p:cNvSpPr txBox="1"/>
          <p:nvPr/>
        </p:nvSpPr>
        <p:spPr>
          <a:xfrm>
            <a:off x="3124200" y="3976688"/>
            <a:ext cx="4572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891" name="文本框 79890"/>
          <p:cNvSpPr txBox="1"/>
          <p:nvPr/>
        </p:nvSpPr>
        <p:spPr>
          <a:xfrm>
            <a:off x="2895600" y="25146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-27</a:t>
            </a:r>
            <a:endParaRPr lang="en-US" altLang="zh-CN" sz="28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92" name="文本框 79891"/>
          <p:cNvSpPr txBox="1"/>
          <p:nvPr/>
        </p:nvSpPr>
        <p:spPr>
          <a:xfrm>
            <a:off x="6661150" y="3976688"/>
            <a:ext cx="6858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-1</a:t>
            </a:r>
            <a:endParaRPr lang="en-US" altLang="zh-CN" sz="280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9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9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9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5" grpId="0"/>
      <p:bldP spid="79886" grpId="0"/>
      <p:bldP spid="79887" grpId="0"/>
      <p:bldP spid="79888" grpId="0"/>
      <p:bldP spid="79890" grpId="0"/>
      <p:bldP spid="79891" grpId="0"/>
      <p:bldP spid="798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80897"/>
          <p:cNvSpPr/>
          <p:nvPr/>
        </p:nvSpPr>
        <p:spPr>
          <a:xfrm>
            <a:off x="620713" y="1279525"/>
            <a:ext cx="5997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解决下列问题，你能从中发现什么？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矩形 80898"/>
          <p:cNvSpPr/>
          <p:nvPr/>
        </p:nvSpPr>
        <p:spPr>
          <a:xfrm>
            <a:off x="995363" y="2220913"/>
            <a:ext cx="7624762" cy="32924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18097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） </a:t>
            </a:r>
            <a:r>
              <a:rPr lang="en-US" altLang="zh-CN" sz="2800" b="1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altLang="zh-CN" sz="2800" b="1" baseline="3000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与</a:t>
            </a:r>
            <a:r>
              <a:rPr lang="en-US" altLang="zh-CN" sz="2800" b="1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altLang="zh-CN" sz="2800" b="1" baseline="3000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有什么区别？各等于什么？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） </a:t>
            </a:r>
            <a:r>
              <a:rPr lang="en-US" altLang="zh-CN" sz="2800" b="1">
                <a:latin typeface="Times New Roman" panose="02020603050405020304" pitchFamily="18" charset="0"/>
                <a:ea typeface="Times New Roman" panose="02020603050405020304" pitchFamily="18" charset="0"/>
              </a:rPr>
              <a:t>-3</a:t>
            </a:r>
            <a:r>
              <a:rPr lang="en-US" altLang="zh-CN" sz="2800" b="1" baseline="3000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和</a:t>
            </a:r>
            <a:r>
              <a:rPr lang="en-US" altLang="zh-CN" sz="2800" b="1">
                <a:latin typeface="Times New Roman" panose="02020603050405020304" pitchFamily="18" charset="0"/>
                <a:ea typeface="Times New Roman" panose="02020603050405020304" pitchFamily="18" charset="0"/>
              </a:rPr>
              <a:t>(-3)</a:t>
            </a:r>
            <a:r>
              <a:rPr lang="en-US" altLang="zh-CN" sz="2800" b="1" baseline="30000"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有什么区别？各等于什么？ 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altLang="zh-CN" sz="2800" b="1" baseline="3000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和 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3)</a:t>
            </a:r>
            <a:r>
              <a:rPr lang="en-US" altLang="zh-CN" sz="2800" b="1" baseline="3000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有什么区别？ 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）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有什么区别？各等于什么？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80975" eaLnBrk="0" hangingPunct="0">
              <a:lnSpc>
                <a:spcPct val="150000"/>
              </a:lnSpc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507" name="对象 80899"/>
          <p:cNvGraphicFramePr/>
          <p:nvPr/>
        </p:nvGraphicFramePr>
        <p:xfrm>
          <a:off x="2119313" y="4184650"/>
          <a:ext cx="1257300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876300" imgH="558800" progId="Equation.3">
                  <p:embed/>
                </p:oleObj>
              </mc:Choice>
              <mc:Fallback>
                <p:oleObj name="" r:id="rId1" imgW="876300" imgH="5588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19313" y="4184650"/>
                        <a:ext cx="1257300" cy="804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0902" name="2.最终幻想-轻音乐精选1.wma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654800"/>
            <a:ext cx="203200" cy="20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236" fill="hold"/>
                                        <p:tgtEl>
                                          <p:spTgt spid="809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90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29" name="组合 86017"/>
          <p:cNvGrpSpPr/>
          <p:nvPr/>
        </p:nvGrpSpPr>
        <p:grpSpPr>
          <a:xfrm>
            <a:off x="5081588" y="1774825"/>
            <a:ext cx="1897062" cy="4164013"/>
            <a:chOff x="4008" y="1053"/>
            <a:chExt cx="1195" cy="2623"/>
          </a:xfrm>
        </p:grpSpPr>
        <p:grpSp>
          <p:nvGrpSpPr>
            <p:cNvPr id="22530" name="组合 86018"/>
            <p:cNvGrpSpPr/>
            <p:nvPr/>
          </p:nvGrpSpPr>
          <p:grpSpPr>
            <a:xfrm>
              <a:off x="4590" y="1053"/>
              <a:ext cx="613" cy="2623"/>
              <a:chOff x="4782" y="1101"/>
              <a:chExt cx="613" cy="2623"/>
            </a:xfrm>
          </p:grpSpPr>
          <p:grpSp>
            <p:nvGrpSpPr>
              <p:cNvPr id="22531" name="组合 86019"/>
              <p:cNvGrpSpPr/>
              <p:nvPr/>
            </p:nvGrpSpPr>
            <p:grpSpPr>
              <a:xfrm>
                <a:off x="4896" y="3436"/>
                <a:ext cx="468" cy="288"/>
                <a:chOff x="384" y="1492"/>
                <a:chExt cx="468" cy="288"/>
              </a:xfrm>
            </p:grpSpPr>
            <p:sp>
              <p:nvSpPr>
                <p:cNvPr id="22532" name="椭圆 86020"/>
                <p:cNvSpPr/>
                <p:nvPr/>
              </p:nvSpPr>
              <p:spPr>
                <a:xfrm>
                  <a:off x="384" y="1492"/>
                  <a:ext cx="468" cy="28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3" name="椭圆 86021"/>
                <p:cNvSpPr/>
                <p:nvPr/>
              </p:nvSpPr>
              <p:spPr>
                <a:xfrm>
                  <a:off x="528" y="1560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34" name="组合 86022"/>
              <p:cNvGrpSpPr/>
              <p:nvPr/>
            </p:nvGrpSpPr>
            <p:grpSpPr>
              <a:xfrm>
                <a:off x="4889" y="3138"/>
                <a:ext cx="506" cy="268"/>
                <a:chOff x="377" y="1674"/>
                <a:chExt cx="506" cy="268"/>
              </a:xfrm>
            </p:grpSpPr>
            <p:sp>
              <p:nvSpPr>
                <p:cNvPr id="22535" name="椭圆 86023"/>
                <p:cNvSpPr/>
                <p:nvPr/>
              </p:nvSpPr>
              <p:spPr>
                <a:xfrm>
                  <a:off x="377" y="1674"/>
                  <a:ext cx="506" cy="26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6" name="椭圆 86024"/>
                <p:cNvSpPr/>
                <p:nvPr/>
              </p:nvSpPr>
              <p:spPr>
                <a:xfrm>
                  <a:off x="552" y="1736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37" name="组合 86025"/>
              <p:cNvGrpSpPr/>
              <p:nvPr/>
            </p:nvGrpSpPr>
            <p:grpSpPr>
              <a:xfrm>
                <a:off x="4858" y="2812"/>
                <a:ext cx="506" cy="288"/>
                <a:chOff x="346" y="1828"/>
                <a:chExt cx="506" cy="288"/>
              </a:xfrm>
            </p:grpSpPr>
            <p:sp>
              <p:nvSpPr>
                <p:cNvPr id="22538" name="椭圆 86026"/>
                <p:cNvSpPr/>
                <p:nvPr/>
              </p:nvSpPr>
              <p:spPr>
                <a:xfrm>
                  <a:off x="346" y="1828"/>
                  <a:ext cx="506" cy="28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9" name="椭圆 86027"/>
                <p:cNvSpPr/>
                <p:nvPr/>
              </p:nvSpPr>
              <p:spPr>
                <a:xfrm>
                  <a:off x="521" y="1900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40" name="组合 86028"/>
              <p:cNvGrpSpPr/>
              <p:nvPr/>
            </p:nvGrpSpPr>
            <p:grpSpPr>
              <a:xfrm>
                <a:off x="4848" y="2468"/>
                <a:ext cx="526" cy="289"/>
                <a:chOff x="336" y="1916"/>
                <a:chExt cx="526" cy="289"/>
              </a:xfrm>
            </p:grpSpPr>
            <p:sp>
              <p:nvSpPr>
                <p:cNvPr id="22541" name="椭圆 86029"/>
                <p:cNvSpPr/>
                <p:nvPr/>
              </p:nvSpPr>
              <p:spPr>
                <a:xfrm>
                  <a:off x="336" y="1916"/>
                  <a:ext cx="526" cy="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42" name="椭圆 86030"/>
                <p:cNvSpPr/>
                <p:nvPr/>
              </p:nvSpPr>
              <p:spPr>
                <a:xfrm>
                  <a:off x="528" y="1992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43" name="组合 86031"/>
              <p:cNvGrpSpPr/>
              <p:nvPr/>
            </p:nvGrpSpPr>
            <p:grpSpPr>
              <a:xfrm>
                <a:off x="4848" y="2116"/>
                <a:ext cx="480" cy="336"/>
                <a:chOff x="288" y="2116"/>
                <a:chExt cx="480" cy="336"/>
              </a:xfrm>
            </p:grpSpPr>
            <p:sp>
              <p:nvSpPr>
                <p:cNvPr id="22544" name="椭圆 86032"/>
                <p:cNvSpPr/>
                <p:nvPr/>
              </p:nvSpPr>
              <p:spPr>
                <a:xfrm>
                  <a:off x="288" y="2116"/>
                  <a:ext cx="480" cy="33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45" name="椭圆 86033"/>
                <p:cNvSpPr/>
                <p:nvPr/>
              </p:nvSpPr>
              <p:spPr>
                <a:xfrm>
                  <a:off x="438" y="2198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46" name="组合 86034"/>
              <p:cNvGrpSpPr/>
              <p:nvPr/>
            </p:nvGrpSpPr>
            <p:grpSpPr>
              <a:xfrm>
                <a:off x="4848" y="1770"/>
                <a:ext cx="473" cy="309"/>
                <a:chOff x="288" y="2322"/>
                <a:chExt cx="473" cy="309"/>
              </a:xfrm>
            </p:grpSpPr>
            <p:sp>
              <p:nvSpPr>
                <p:cNvPr id="22547" name="椭圆 86035"/>
                <p:cNvSpPr/>
                <p:nvPr/>
              </p:nvSpPr>
              <p:spPr>
                <a:xfrm>
                  <a:off x="288" y="2322"/>
                  <a:ext cx="473" cy="30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48" name="椭圆 86036"/>
                <p:cNvSpPr/>
                <p:nvPr/>
              </p:nvSpPr>
              <p:spPr>
                <a:xfrm>
                  <a:off x="438" y="2401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49" name="组合 86037"/>
              <p:cNvGrpSpPr/>
              <p:nvPr/>
            </p:nvGrpSpPr>
            <p:grpSpPr>
              <a:xfrm>
                <a:off x="4818" y="1454"/>
                <a:ext cx="468" cy="287"/>
                <a:chOff x="258" y="2486"/>
                <a:chExt cx="468" cy="287"/>
              </a:xfrm>
            </p:grpSpPr>
            <p:sp>
              <p:nvSpPr>
                <p:cNvPr id="22550" name="椭圆 86038"/>
                <p:cNvSpPr/>
                <p:nvPr/>
              </p:nvSpPr>
              <p:spPr>
                <a:xfrm>
                  <a:off x="258" y="2486"/>
                  <a:ext cx="468" cy="2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51" name="椭圆 86039"/>
                <p:cNvSpPr/>
                <p:nvPr/>
              </p:nvSpPr>
              <p:spPr>
                <a:xfrm>
                  <a:off x="384" y="2558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2" name="组合 86040"/>
              <p:cNvGrpSpPr/>
              <p:nvPr/>
            </p:nvGrpSpPr>
            <p:grpSpPr>
              <a:xfrm>
                <a:off x="4782" y="1101"/>
                <a:ext cx="504" cy="295"/>
                <a:chOff x="270" y="2565"/>
                <a:chExt cx="504" cy="295"/>
              </a:xfrm>
            </p:grpSpPr>
            <p:sp>
              <p:nvSpPr>
                <p:cNvPr id="22553" name="椭圆 86041"/>
                <p:cNvSpPr/>
                <p:nvPr/>
              </p:nvSpPr>
              <p:spPr>
                <a:xfrm>
                  <a:off x="270" y="2565"/>
                  <a:ext cx="504" cy="29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54" name="椭圆 86042"/>
                <p:cNvSpPr/>
                <p:nvPr/>
              </p:nvSpPr>
              <p:spPr>
                <a:xfrm>
                  <a:off x="428" y="2616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2555" name="组合 86043"/>
            <p:cNvGrpSpPr/>
            <p:nvPr/>
          </p:nvGrpSpPr>
          <p:grpSpPr>
            <a:xfrm>
              <a:off x="4008" y="1249"/>
              <a:ext cx="689" cy="2307"/>
              <a:chOff x="4248" y="1249"/>
              <a:chExt cx="689" cy="2307"/>
            </a:xfrm>
          </p:grpSpPr>
          <p:sp>
            <p:nvSpPr>
              <p:cNvPr id="22556" name="直接连接符 86044"/>
              <p:cNvSpPr/>
              <p:nvPr/>
            </p:nvSpPr>
            <p:spPr>
              <a:xfrm flipV="1">
                <a:off x="4319" y="2521"/>
                <a:ext cx="577" cy="10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57" name="直接连接符 86045"/>
              <p:cNvSpPr/>
              <p:nvPr/>
            </p:nvSpPr>
            <p:spPr>
              <a:xfrm flipV="1">
                <a:off x="4278" y="1872"/>
                <a:ext cx="570" cy="22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58" name="直接连接符 86046"/>
              <p:cNvSpPr/>
              <p:nvPr/>
            </p:nvSpPr>
            <p:spPr>
              <a:xfrm flipV="1">
                <a:off x="4248" y="1249"/>
                <a:ext cx="582" cy="26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59" name="直接连接符 86047"/>
              <p:cNvSpPr/>
              <p:nvPr/>
            </p:nvSpPr>
            <p:spPr>
              <a:xfrm flipV="1">
                <a:off x="4263" y="1520"/>
                <a:ext cx="600" cy="59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60" name="直接连接符 86048"/>
              <p:cNvSpPr/>
              <p:nvPr/>
            </p:nvSpPr>
            <p:spPr>
              <a:xfrm>
                <a:off x="4305" y="2194"/>
                <a:ext cx="591" cy="6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61" name="直接连接符 86049"/>
              <p:cNvSpPr/>
              <p:nvPr/>
            </p:nvSpPr>
            <p:spPr>
              <a:xfrm>
                <a:off x="4299" y="2734"/>
                <a:ext cx="597" cy="14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62" name="直接连接符 86050"/>
              <p:cNvSpPr/>
              <p:nvPr/>
            </p:nvSpPr>
            <p:spPr>
              <a:xfrm>
                <a:off x="4319" y="3097"/>
                <a:ext cx="587" cy="77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63" name="直接连接符 86051"/>
              <p:cNvSpPr/>
              <p:nvPr/>
            </p:nvSpPr>
            <p:spPr>
              <a:xfrm>
                <a:off x="4278" y="3175"/>
                <a:ext cx="659" cy="38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</p:grpSp>
      </p:grpSp>
      <p:grpSp>
        <p:nvGrpSpPr>
          <p:cNvPr id="22564" name="组合 86052"/>
          <p:cNvGrpSpPr/>
          <p:nvPr/>
        </p:nvGrpSpPr>
        <p:grpSpPr>
          <a:xfrm>
            <a:off x="3648075" y="2346325"/>
            <a:ext cx="1544638" cy="2911475"/>
            <a:chOff x="2842" y="1190"/>
            <a:chExt cx="973" cy="1834"/>
          </a:xfrm>
        </p:grpSpPr>
        <p:grpSp>
          <p:nvGrpSpPr>
            <p:cNvPr id="22565" name="组合 86053"/>
            <p:cNvGrpSpPr/>
            <p:nvPr/>
          </p:nvGrpSpPr>
          <p:grpSpPr>
            <a:xfrm>
              <a:off x="3253" y="1190"/>
              <a:ext cx="562" cy="1834"/>
              <a:chOff x="3541" y="1190"/>
              <a:chExt cx="562" cy="1834"/>
            </a:xfrm>
          </p:grpSpPr>
          <p:grpSp>
            <p:nvGrpSpPr>
              <p:cNvPr id="22566" name="组合 86054"/>
              <p:cNvGrpSpPr/>
              <p:nvPr/>
            </p:nvGrpSpPr>
            <p:grpSpPr>
              <a:xfrm>
                <a:off x="3604" y="2736"/>
                <a:ext cx="499" cy="288"/>
                <a:chOff x="244" y="1080"/>
                <a:chExt cx="499" cy="288"/>
              </a:xfrm>
            </p:grpSpPr>
            <p:sp>
              <p:nvSpPr>
                <p:cNvPr id="22567" name="椭圆 86055"/>
                <p:cNvSpPr/>
                <p:nvPr/>
              </p:nvSpPr>
              <p:spPr>
                <a:xfrm>
                  <a:off x="244" y="1080"/>
                  <a:ext cx="499" cy="28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68" name="椭圆 86056"/>
                <p:cNvSpPr/>
                <p:nvPr/>
              </p:nvSpPr>
              <p:spPr>
                <a:xfrm>
                  <a:off x="384" y="1152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69" name="组合 86057"/>
              <p:cNvGrpSpPr/>
              <p:nvPr/>
            </p:nvGrpSpPr>
            <p:grpSpPr>
              <a:xfrm>
                <a:off x="3624" y="2269"/>
                <a:ext cx="459" cy="298"/>
                <a:chOff x="216" y="1477"/>
                <a:chExt cx="459" cy="298"/>
              </a:xfrm>
            </p:grpSpPr>
            <p:sp>
              <p:nvSpPr>
                <p:cNvPr id="22570" name="椭圆 86058"/>
                <p:cNvSpPr/>
                <p:nvPr/>
              </p:nvSpPr>
              <p:spPr>
                <a:xfrm>
                  <a:off x="216" y="1477"/>
                  <a:ext cx="459" cy="29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71" name="椭圆 86059"/>
                <p:cNvSpPr/>
                <p:nvPr/>
              </p:nvSpPr>
              <p:spPr>
                <a:xfrm>
                  <a:off x="336" y="1575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72" name="组合 86060"/>
              <p:cNvGrpSpPr/>
              <p:nvPr/>
            </p:nvGrpSpPr>
            <p:grpSpPr>
              <a:xfrm>
                <a:off x="3597" y="1829"/>
                <a:ext cx="486" cy="327"/>
                <a:chOff x="189" y="2045"/>
                <a:chExt cx="486" cy="327"/>
              </a:xfrm>
            </p:grpSpPr>
            <p:sp>
              <p:nvSpPr>
                <p:cNvPr id="22573" name="椭圆 86061"/>
                <p:cNvSpPr/>
                <p:nvPr/>
              </p:nvSpPr>
              <p:spPr>
                <a:xfrm>
                  <a:off x="189" y="2045"/>
                  <a:ext cx="486" cy="3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74" name="椭圆 86062"/>
                <p:cNvSpPr/>
                <p:nvPr/>
              </p:nvSpPr>
              <p:spPr>
                <a:xfrm>
                  <a:off x="336" y="2117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75" name="组合 86063"/>
              <p:cNvGrpSpPr/>
              <p:nvPr/>
            </p:nvGrpSpPr>
            <p:grpSpPr>
              <a:xfrm>
                <a:off x="3541" y="1190"/>
                <a:ext cx="491" cy="336"/>
                <a:chOff x="133" y="2318"/>
                <a:chExt cx="491" cy="336"/>
              </a:xfrm>
            </p:grpSpPr>
            <p:sp>
              <p:nvSpPr>
                <p:cNvPr id="22576" name="椭圆 86064"/>
                <p:cNvSpPr/>
                <p:nvPr/>
              </p:nvSpPr>
              <p:spPr>
                <a:xfrm>
                  <a:off x="133" y="2318"/>
                  <a:ext cx="491" cy="33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77" name="椭圆 86065"/>
                <p:cNvSpPr/>
                <p:nvPr/>
              </p:nvSpPr>
              <p:spPr>
                <a:xfrm>
                  <a:off x="288" y="2414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2578" name="组合 86066"/>
            <p:cNvGrpSpPr/>
            <p:nvPr/>
          </p:nvGrpSpPr>
          <p:grpSpPr>
            <a:xfrm>
              <a:off x="2842" y="1430"/>
              <a:ext cx="504" cy="1444"/>
              <a:chOff x="3226" y="1382"/>
              <a:chExt cx="504" cy="1444"/>
            </a:xfrm>
          </p:grpSpPr>
          <p:sp>
            <p:nvSpPr>
              <p:cNvPr id="22579" name="直接连接符 86067"/>
              <p:cNvSpPr/>
              <p:nvPr/>
            </p:nvSpPr>
            <p:spPr>
              <a:xfrm flipV="1">
                <a:off x="3268" y="1382"/>
                <a:ext cx="411" cy="217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80" name="直接连接符 86068"/>
              <p:cNvSpPr/>
              <p:nvPr/>
            </p:nvSpPr>
            <p:spPr>
              <a:xfrm>
                <a:off x="3268" y="1752"/>
                <a:ext cx="462" cy="139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81" name="直接连接符 86069"/>
              <p:cNvSpPr/>
              <p:nvPr/>
            </p:nvSpPr>
            <p:spPr>
              <a:xfrm flipV="1">
                <a:off x="3289" y="2352"/>
                <a:ext cx="369" cy="148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82" name="直接连接符 86070"/>
              <p:cNvSpPr/>
              <p:nvPr/>
            </p:nvSpPr>
            <p:spPr>
              <a:xfrm>
                <a:off x="3226" y="2609"/>
                <a:ext cx="432" cy="217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</p:grpSp>
      </p:grpSp>
      <p:grpSp>
        <p:nvGrpSpPr>
          <p:cNvPr id="22583" name="组合 86071"/>
          <p:cNvGrpSpPr/>
          <p:nvPr/>
        </p:nvGrpSpPr>
        <p:grpSpPr>
          <a:xfrm>
            <a:off x="2143125" y="2970213"/>
            <a:ext cx="1601788" cy="1798637"/>
            <a:chOff x="1680" y="1705"/>
            <a:chExt cx="1009" cy="1335"/>
          </a:xfrm>
        </p:grpSpPr>
        <p:grpSp>
          <p:nvGrpSpPr>
            <p:cNvPr id="22584" name="组合 86072"/>
            <p:cNvGrpSpPr/>
            <p:nvPr/>
          </p:nvGrpSpPr>
          <p:grpSpPr>
            <a:xfrm>
              <a:off x="2135" y="1705"/>
              <a:ext cx="554" cy="1335"/>
              <a:chOff x="2183" y="1753"/>
              <a:chExt cx="554" cy="1335"/>
            </a:xfrm>
          </p:grpSpPr>
          <p:grpSp>
            <p:nvGrpSpPr>
              <p:cNvPr id="22585" name="组合 86073"/>
              <p:cNvGrpSpPr/>
              <p:nvPr/>
            </p:nvGrpSpPr>
            <p:grpSpPr>
              <a:xfrm>
                <a:off x="2183" y="2738"/>
                <a:ext cx="554" cy="350"/>
                <a:chOff x="359" y="1418"/>
                <a:chExt cx="554" cy="350"/>
              </a:xfrm>
            </p:grpSpPr>
            <p:sp>
              <p:nvSpPr>
                <p:cNvPr id="22586" name="椭圆 86074"/>
                <p:cNvSpPr/>
                <p:nvPr/>
              </p:nvSpPr>
              <p:spPr>
                <a:xfrm>
                  <a:off x="359" y="1418"/>
                  <a:ext cx="554" cy="35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87" name="椭圆 86075"/>
                <p:cNvSpPr/>
                <p:nvPr/>
              </p:nvSpPr>
              <p:spPr>
                <a:xfrm>
                  <a:off x="514" y="1535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88" name="组合 86076"/>
              <p:cNvGrpSpPr/>
              <p:nvPr/>
            </p:nvGrpSpPr>
            <p:grpSpPr>
              <a:xfrm>
                <a:off x="2183" y="1753"/>
                <a:ext cx="554" cy="386"/>
                <a:chOff x="359" y="2209"/>
                <a:chExt cx="554" cy="386"/>
              </a:xfrm>
            </p:grpSpPr>
            <p:sp>
              <p:nvSpPr>
                <p:cNvPr id="22589" name="椭圆 86077"/>
                <p:cNvSpPr/>
                <p:nvPr/>
              </p:nvSpPr>
              <p:spPr>
                <a:xfrm>
                  <a:off x="359" y="2209"/>
                  <a:ext cx="554" cy="38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99"/>
                    </a:gs>
                    <a:gs pos="100000">
                      <a:srgbClr val="765E47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FFCC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90" name="椭圆 86078"/>
                <p:cNvSpPr/>
                <p:nvPr/>
              </p:nvSpPr>
              <p:spPr>
                <a:xfrm>
                  <a:off x="514" y="2324"/>
                  <a:ext cx="28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3366"/>
                    </a:gs>
                    <a:gs pos="100000">
                      <a:srgbClr val="CD9CB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9933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2591" name="组合 86079"/>
            <p:cNvGrpSpPr/>
            <p:nvPr/>
          </p:nvGrpSpPr>
          <p:grpSpPr>
            <a:xfrm>
              <a:off x="1680" y="1909"/>
              <a:ext cx="432" cy="956"/>
              <a:chOff x="2016" y="1909"/>
              <a:chExt cx="432" cy="956"/>
            </a:xfrm>
          </p:grpSpPr>
          <p:sp>
            <p:nvSpPr>
              <p:cNvPr id="22592" name="直接连接符 86080"/>
              <p:cNvSpPr/>
              <p:nvPr/>
            </p:nvSpPr>
            <p:spPr>
              <a:xfrm flipV="1">
                <a:off x="2016" y="1909"/>
                <a:ext cx="432" cy="25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93" name="直接连接符 86081"/>
              <p:cNvSpPr/>
              <p:nvPr/>
            </p:nvSpPr>
            <p:spPr>
              <a:xfrm>
                <a:off x="2016" y="2602"/>
                <a:ext cx="432" cy="263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</p:grpSp>
      </p:grpSp>
      <p:grpSp>
        <p:nvGrpSpPr>
          <p:cNvPr id="22594" name="组合 86082"/>
          <p:cNvGrpSpPr/>
          <p:nvPr/>
        </p:nvGrpSpPr>
        <p:grpSpPr>
          <a:xfrm>
            <a:off x="627063" y="1524000"/>
            <a:ext cx="685800" cy="4425950"/>
            <a:chOff x="336" y="624"/>
            <a:chExt cx="432" cy="3168"/>
          </a:xfrm>
        </p:grpSpPr>
        <p:sp>
          <p:nvSpPr>
            <p:cNvPr id="22595" name="椭圆 86083"/>
            <p:cNvSpPr/>
            <p:nvPr/>
          </p:nvSpPr>
          <p:spPr>
            <a:xfrm>
              <a:off x="336" y="672"/>
              <a:ext cx="432" cy="3120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004433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96" name="文本框 86084"/>
            <p:cNvSpPr txBox="1"/>
            <p:nvPr/>
          </p:nvSpPr>
          <p:spPr>
            <a:xfrm>
              <a:off x="337" y="624"/>
              <a:ext cx="422" cy="302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 </a:t>
              </a: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细胞分裂示意图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97" name="组合 86085"/>
          <p:cNvGrpSpPr/>
          <p:nvPr/>
        </p:nvGrpSpPr>
        <p:grpSpPr>
          <a:xfrm>
            <a:off x="1535113" y="3586163"/>
            <a:ext cx="760412" cy="473075"/>
            <a:chOff x="336" y="1944"/>
            <a:chExt cx="720" cy="432"/>
          </a:xfrm>
        </p:grpSpPr>
        <p:sp>
          <p:nvSpPr>
            <p:cNvPr id="22598" name="椭圆 86086"/>
            <p:cNvSpPr/>
            <p:nvPr/>
          </p:nvSpPr>
          <p:spPr>
            <a:xfrm>
              <a:off x="336" y="1944"/>
              <a:ext cx="720" cy="432"/>
            </a:xfrm>
            <a:prstGeom prst="ellipse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765E4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FFCC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99" name="椭圆 86087"/>
            <p:cNvSpPr/>
            <p:nvPr/>
          </p:nvSpPr>
          <p:spPr>
            <a:xfrm>
              <a:off x="624" y="2040"/>
              <a:ext cx="288" cy="144"/>
            </a:xfrm>
            <a:prstGeom prst="ellipse">
              <a:avLst/>
            </a:prstGeom>
            <a:gradFill rotWithShape="0">
              <a:gsLst>
                <a:gs pos="0">
                  <a:srgbClr val="993366"/>
                </a:gs>
                <a:gs pos="100000">
                  <a:srgbClr val="CD9CB5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rgbClr val="9933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600" name="文本框 86088"/>
          <p:cNvSpPr txBox="1"/>
          <p:nvPr/>
        </p:nvSpPr>
        <p:spPr>
          <a:xfrm>
            <a:off x="1149350" y="1025525"/>
            <a:ext cx="7734300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个细胞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分钟后分裂成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个，经过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小时，这种细胞由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个能分裂成多少个？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31745"/>
          <p:cNvSpPr txBox="1"/>
          <p:nvPr/>
        </p:nvSpPr>
        <p:spPr>
          <a:xfrm>
            <a:off x="441325" y="2170113"/>
            <a:ext cx="4103688" cy="3414712"/>
          </a:xfrm>
          <a:prstGeom prst="rect">
            <a:avLst/>
          </a:prstGeom>
          <a:solidFill>
            <a:srgbClr val="C6D9F1"/>
          </a:solidFill>
          <a:ln w="9525">
            <a:noFill/>
          </a:ln>
          <a:effectLst>
            <a:prstShdw prst="shdw13" dist="341957" dir="14891911">
              <a:srgbClr val="6600FF">
                <a:alpha val="50000"/>
              </a:srgbClr>
            </a:prstShdw>
          </a:effectLst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珠穆朗玛峰是世界的最高峰，它的海拔高度是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8848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米。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把一张足够大的厚度为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0.1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毫米的纸，连续对折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次的厚度能超过珠穆朗玛峰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3554" name="图片 31746" descr="管"/>
          <p:cNvPicPr>
            <a:picLocks noChangeAspect="1"/>
          </p:cNvPicPr>
          <p:nvPr/>
        </p:nvPicPr>
        <p:blipFill>
          <a:blip r:embed="rId1"/>
          <a:srcRect b="19058"/>
          <a:stretch>
            <a:fillRect/>
          </a:stretch>
        </p:blipFill>
        <p:spPr>
          <a:xfrm>
            <a:off x="4822825" y="1844675"/>
            <a:ext cx="4038600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20" name="文本框 60419"/>
          <p:cNvSpPr txBox="1"/>
          <p:nvPr/>
        </p:nvSpPr>
        <p:spPr>
          <a:xfrm>
            <a:off x="720725" y="4689475"/>
            <a:ext cx="7812088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若对折30次，算式中有几个2相乘？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421" name="文本框 60420"/>
          <p:cNvSpPr txBox="1"/>
          <p:nvPr/>
        </p:nvSpPr>
        <p:spPr>
          <a:xfrm>
            <a:off x="746125" y="1447800"/>
            <a:ext cx="7786688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对折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次可裁成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张，即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2×2=2</a:t>
            </a:r>
            <a:r>
              <a:rPr lang="en-US" altLang="zh-CN" sz="3200" baseline="30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张；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422" name="文本框 60421"/>
          <p:cNvSpPr txBox="1"/>
          <p:nvPr/>
        </p:nvSpPr>
        <p:spPr>
          <a:xfrm>
            <a:off x="746125" y="2027238"/>
            <a:ext cx="7159625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对折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次可裁成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张，即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2×2×2=2</a:t>
            </a:r>
            <a:r>
              <a:rPr lang="en-US" altLang="zh-CN" sz="3200" baseline="300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张；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423" name="文本框 60422"/>
          <p:cNvSpPr txBox="1"/>
          <p:nvPr/>
        </p:nvSpPr>
        <p:spPr>
          <a:xfrm>
            <a:off x="819150" y="2717800"/>
            <a:ext cx="7470775" cy="2103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问题：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若对折10次可裁成几张？请用一个算式表示（不用算出结果）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  <p:bldP spid="60422" grpId="0"/>
      <p:bldP spid="604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34818"/>
          <p:cNvSpPr txBox="1"/>
          <p:nvPr/>
        </p:nvSpPr>
        <p:spPr>
          <a:xfrm>
            <a:off x="1349375" y="1679575"/>
            <a:ext cx="773113" cy="51752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6" name="文本框 34819"/>
          <p:cNvSpPr txBox="1"/>
          <p:nvPr/>
        </p:nvSpPr>
        <p:spPr>
          <a:xfrm>
            <a:off x="3284538" y="650875"/>
            <a:ext cx="1841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文本框 34820"/>
          <p:cNvSpPr txBox="1"/>
          <p:nvPr/>
        </p:nvSpPr>
        <p:spPr>
          <a:xfrm>
            <a:off x="2055813" y="1679575"/>
            <a:ext cx="3482975" cy="51752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对折30次后的厚度为: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6628" name="对象 34821"/>
          <p:cNvGraphicFramePr/>
          <p:nvPr/>
        </p:nvGraphicFramePr>
        <p:xfrm>
          <a:off x="2478088" y="2368550"/>
          <a:ext cx="1295400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" imgW="507365" imgH="203200" progId="Equation.DSMT4">
                  <p:embed/>
                </p:oleObj>
              </mc:Choice>
              <mc:Fallback>
                <p:oleObj name="" r:id="rId1" imgW="507365" imgH="2032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78088" y="2368550"/>
                        <a:ext cx="1295400" cy="519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对象 34822"/>
          <p:cNvGraphicFramePr/>
          <p:nvPr/>
        </p:nvGraphicFramePr>
        <p:xfrm>
          <a:off x="3773488" y="2465388"/>
          <a:ext cx="28638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3" imgW="1204595" imgH="177800" progId="Equation.DSMT4">
                  <p:embed/>
                </p:oleObj>
              </mc:Choice>
              <mc:Fallback>
                <p:oleObj name="" r:id="rId3" imgW="1204595" imgH="17780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3488" y="2465388"/>
                        <a:ext cx="2863850" cy="422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对象 34823"/>
          <p:cNvGraphicFramePr/>
          <p:nvPr/>
        </p:nvGraphicFramePr>
        <p:xfrm>
          <a:off x="3773488" y="3133725"/>
          <a:ext cx="27241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" imgW="1166495" imgH="177800" progId="Equation.DSMT4">
                  <p:embed/>
                </p:oleObj>
              </mc:Choice>
              <mc:Fallback>
                <p:oleObj name="" r:id="rId5" imgW="1166495" imgH="1778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73488" y="3133725"/>
                        <a:ext cx="2724150" cy="414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对象 34824"/>
          <p:cNvGraphicFramePr/>
          <p:nvPr/>
        </p:nvGraphicFramePr>
        <p:xfrm>
          <a:off x="2227263" y="4418013"/>
          <a:ext cx="4033837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7" imgW="1508760" imgH="177800" progId="Equation.DSMT4">
                  <p:embed/>
                </p:oleObj>
              </mc:Choice>
              <mc:Fallback>
                <p:oleObj name="" r:id="rId7" imgW="1508760" imgH="1778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27263" y="4418013"/>
                        <a:ext cx="4033837" cy="458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2" name="文本框 34825"/>
          <p:cNvSpPr txBox="1"/>
          <p:nvPr/>
        </p:nvSpPr>
        <p:spPr>
          <a:xfrm>
            <a:off x="1941513" y="5080000"/>
            <a:ext cx="5872162" cy="519113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折叠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次后的厚度超过珠穆朗玛峰。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6633" name="对象 34826"/>
          <p:cNvGraphicFramePr/>
          <p:nvPr/>
        </p:nvGraphicFramePr>
        <p:xfrm>
          <a:off x="3773488" y="3840163"/>
          <a:ext cx="248761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9" imgW="1064895" imgH="177800" progId="Equation.DSMT4">
                  <p:embed/>
                </p:oleObj>
              </mc:Choice>
              <mc:Fallback>
                <p:oleObj name="" r:id="rId9" imgW="1064895" imgH="1778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73488" y="3840163"/>
                        <a:ext cx="2487612" cy="414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34" name="图片 34827" descr="鸟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40650" y="23813"/>
            <a:ext cx="1371600" cy="1028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59393"/>
          <p:cNvSpPr/>
          <p:nvPr/>
        </p:nvSpPr>
        <p:spPr>
          <a:xfrm>
            <a:off x="2281238" y="1446213"/>
            <a:ext cx="4968875" cy="7921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让大家与你分享快乐！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文本框 59394"/>
          <p:cNvSpPr txBox="1"/>
          <p:nvPr/>
        </p:nvSpPr>
        <p:spPr>
          <a:xfrm>
            <a:off x="1274763" y="2855913"/>
            <a:ext cx="6983412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同学们，通过这节课的学习，你有哪些收获？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44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第一章 有理数</a:t>
            </a:r>
            <a:endParaRPr lang="zh-CN" altLang="en-US" sz="44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48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1.5  </a:t>
            </a:r>
            <a:r>
              <a:rPr lang="zh-CN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有理数的乘方</a:t>
            </a:r>
            <a:endParaRPr lang="zh-CN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35300" y="2324100"/>
            <a:ext cx="3205163" cy="701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科学计数法</a:t>
            </a:r>
            <a:endParaRPr lang="zh-CN" altLang="zh-CN" sz="40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21507"/>
          <p:cNvSpPr txBox="1"/>
          <p:nvPr/>
        </p:nvSpPr>
        <p:spPr>
          <a:xfrm>
            <a:off x="884238" y="1762125"/>
            <a:ext cx="7377112" cy="2560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会用科学记数法来表示一些较大的数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会根据科学记数法表示的数写出它的原数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3878263"/>
            <a:ext cx="2162175" cy="2474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 Box 3"/>
          <p:cNvSpPr txBox="1"/>
          <p:nvPr/>
        </p:nvSpPr>
        <p:spPr>
          <a:xfrm>
            <a:off x="506413" y="1081088"/>
            <a:ext cx="4211637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天上的星星知多少？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71044" name="Text Box 4"/>
          <p:cNvSpPr txBox="1"/>
          <p:nvPr/>
        </p:nvSpPr>
        <p:spPr>
          <a:xfrm>
            <a:off x="342900" y="1925638"/>
            <a:ext cx="8458200" cy="1858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2003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日在悉尼举行的国际天文学联合会大会上，天文学家指出整个可见宇宙空间大约有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700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万亿亿颗恒星，这个数字比地球上所有沙漠和海滩上的沙砾总和数量还要多。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46" name="Text Box 6"/>
          <p:cNvSpPr txBox="1"/>
          <p:nvPr/>
        </p:nvSpPr>
        <p:spPr>
          <a:xfrm>
            <a:off x="2565400" y="3943350"/>
            <a:ext cx="6318250" cy="2103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如果想在字面上表示出这一数字，需要在“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”后面加上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个“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即约为“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70000000000000000000000”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颗。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44" grpId="0"/>
      <p:bldP spid="4710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Text Box 2"/>
          <p:cNvSpPr txBox="1"/>
          <p:nvPr/>
        </p:nvSpPr>
        <p:spPr>
          <a:xfrm>
            <a:off x="676275" y="982663"/>
            <a:ext cx="7791450" cy="1462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在现实中，我们还常会遇到一些比较大的数。  例如：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2067" name="Text Box 3"/>
          <p:cNvSpPr txBox="1"/>
          <p:nvPr/>
        </p:nvSpPr>
        <p:spPr>
          <a:xfrm>
            <a:off x="1471613" y="2649538"/>
            <a:ext cx="6115050" cy="1798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太阳的半径约为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696 000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千米，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光的速度约为</a:t>
            </a:r>
            <a:r>
              <a:rPr lang="en-US" altLang="zh-CN" sz="2800" b="1" err="1">
                <a:latin typeface="Arial" panose="020B0604020202020204" pitchFamily="34" charset="0"/>
                <a:ea typeface="宋体" panose="02010600030101010101" pitchFamily="2" charset="-122"/>
              </a:rPr>
              <a:t>300 000 000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米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秒，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目前世界人口约为</a:t>
            </a:r>
            <a:r>
              <a:rPr lang="en-US" altLang="zh-CN" sz="2800" b="1" err="1">
                <a:latin typeface="Arial" panose="020B0604020202020204" pitchFamily="34" charset="0"/>
                <a:ea typeface="宋体" panose="02010600030101010101" pitchFamily="2" charset="-122"/>
              </a:rPr>
              <a:t>6100 000 000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人。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20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 Box 2"/>
          <p:cNvSpPr txBox="1"/>
          <p:nvPr/>
        </p:nvSpPr>
        <p:spPr>
          <a:xfrm>
            <a:off x="461963" y="4267200"/>
            <a:ext cx="8382000" cy="2103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这些大数的读、写都有一定困难。那么可以用怎样的方法来表示这些大数，使它易读、易记、易判断大小还便于计算呢？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Text Box 3"/>
          <p:cNvSpPr txBox="1"/>
          <p:nvPr/>
        </p:nvSpPr>
        <p:spPr>
          <a:xfrm>
            <a:off x="1192213" y="2255838"/>
            <a:ext cx="7272337" cy="2011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太阳的半径约为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696000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千米，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光的速度约为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300000000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秒，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目前世界人口约为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6100000000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人。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1" name="Text Box 4"/>
          <p:cNvSpPr txBox="1"/>
          <p:nvPr/>
        </p:nvSpPr>
        <p:spPr>
          <a:xfrm>
            <a:off x="779463" y="766763"/>
            <a:ext cx="7613650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整个可见宇宙空间恒星大约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70000000000000 000000000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颗。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3" name="Group 3"/>
          <p:cNvGrpSpPr/>
          <p:nvPr/>
        </p:nvGrpSpPr>
        <p:grpSpPr>
          <a:xfrm>
            <a:off x="452438" y="1368425"/>
            <a:ext cx="8083550" cy="1035050"/>
            <a:chOff x="285" y="979"/>
            <a:chExt cx="5092" cy="652"/>
          </a:xfrm>
        </p:grpSpPr>
        <p:sp>
          <p:nvSpPr>
            <p:cNvPr id="33794" name="Text Box 4"/>
            <p:cNvSpPr txBox="1"/>
            <p:nvPr/>
          </p:nvSpPr>
          <p:spPr>
            <a:xfrm>
              <a:off x="285" y="979"/>
              <a:ext cx="492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、北京故宫的占地面积约为</a:t>
              </a:r>
              <a:r>
                <a:rPr lang="en-US" altLang="zh-CN" sz="2800" b="1">
                  <a:latin typeface="Arial" panose="020B0604020202020204" pitchFamily="34" charset="0"/>
                  <a:ea typeface="宋体" panose="02010600030101010101" pitchFamily="2" charset="-122"/>
                </a:rPr>
                <a:t>7.2×10</a:t>
              </a:r>
              <a:r>
                <a:rPr lang="en-US" altLang="zh-CN" sz="2800" b="1" baseline="30000">
                  <a:latin typeface="Arial" panose="020B0604020202020204" pitchFamily="34" charset="0"/>
                  <a:ea typeface="宋体" panose="02010600030101010101" pitchFamily="2" charset="-122"/>
                </a:rPr>
                <a:t>5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米</a:t>
              </a:r>
              <a:r>
                <a:rPr lang="en-US" altLang="zh-CN" sz="2800" b="1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r>
                <a:rPr lang="en-US" altLang="zh-CN" sz="2800" b="1">
                  <a:latin typeface="Arial" panose="020B0604020202020204" pitchFamily="34" charset="0"/>
                  <a:ea typeface="宋体" panose="02010600030101010101" pitchFamily="2" charset="-122"/>
                </a:rPr>
                <a:t>.</a:t>
              </a:r>
              <a:endParaRPr lang="en-US" altLang="zh-CN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5" name="Text Box 5"/>
            <p:cNvSpPr txBox="1"/>
            <p:nvPr/>
          </p:nvSpPr>
          <p:spPr>
            <a:xfrm>
              <a:off x="285" y="1305"/>
              <a:ext cx="509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、据科学家估计，地球储水总量为</a:t>
              </a:r>
              <a:r>
                <a:rPr lang="en-US" altLang="zh-CN" sz="2800" b="1">
                  <a:latin typeface="Arial" panose="020B0604020202020204" pitchFamily="34" charset="0"/>
                  <a:ea typeface="宋体" panose="02010600030101010101" pitchFamily="2" charset="-122"/>
                </a:rPr>
                <a:t>1.42×10</a:t>
              </a:r>
              <a:r>
                <a:rPr lang="en-US" altLang="zh-CN" sz="2800" b="1" baseline="30000">
                  <a:latin typeface="Arial" panose="020B0604020202020204" pitchFamily="34" charset="0"/>
                  <a:ea typeface="宋体" panose="02010600030101010101" pitchFamily="2" charset="-122"/>
                </a:rPr>
                <a:t>18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米</a:t>
              </a:r>
              <a:r>
                <a:rPr lang="en-US" altLang="zh-CN" sz="2800" b="1" baseline="30000"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r>
                <a:rPr lang="en-US" altLang="zh-CN" sz="2800" b="1">
                  <a:latin typeface="Arial" panose="020B0604020202020204" pitchFamily="34" charset="0"/>
                  <a:ea typeface="宋体" panose="02010600030101010101" pitchFamily="2" charset="-122"/>
                </a:rPr>
                <a:t>.</a:t>
              </a:r>
              <a:endParaRPr lang="en-US" altLang="zh-CN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74118" name="Text Box 6"/>
          <p:cNvSpPr txBox="1"/>
          <p:nvPr/>
        </p:nvSpPr>
        <p:spPr>
          <a:xfrm>
            <a:off x="265113" y="2786063"/>
            <a:ext cx="84582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你能看懂上面的数据吗？你能写出它们的原数吗？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4119" name="Text Box 7"/>
          <p:cNvSpPr txBox="1"/>
          <p:nvPr/>
        </p:nvSpPr>
        <p:spPr>
          <a:xfrm>
            <a:off x="547688" y="5124450"/>
            <a:ext cx="7894637" cy="14335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你觉得材料中表示的大数在结构上有什么特点？你觉得材料中表示大数的方法有什么优点？请与同伴交流。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4120" name="Text Box 8"/>
          <p:cNvSpPr txBox="1"/>
          <p:nvPr/>
        </p:nvSpPr>
        <p:spPr>
          <a:xfrm>
            <a:off x="822325" y="3513138"/>
            <a:ext cx="538638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7.2×10</a:t>
            </a:r>
            <a:r>
              <a:rPr lang="en-US" altLang="zh-CN" sz="28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=7.2×100 000=720 000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4121" name="Text Box 9"/>
          <p:cNvSpPr txBox="1"/>
          <p:nvPr/>
        </p:nvSpPr>
        <p:spPr>
          <a:xfrm>
            <a:off x="733425" y="4030663"/>
            <a:ext cx="7708900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1.42×10</a:t>
            </a:r>
            <a:r>
              <a:rPr lang="en-US" altLang="zh-CN" sz="28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18 </a:t>
            </a:r>
            <a:r>
              <a:rPr lang="en-US" altLang="zh-CN" sz="2800" b="1" err="1">
                <a:latin typeface="Times New Roman" panose="02020603050405020304" pitchFamily="18" charset="0"/>
                <a:ea typeface="宋体" panose="02010600030101010101" pitchFamily="2" charset="-122"/>
              </a:rPr>
              <a:t>=1.42×1 000 000 000 000 000 000</a:t>
            </a:r>
            <a:endParaRPr lang="en-US" altLang="zh-CN" sz="2800" b="1" err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 err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  =1 420 000 000 000 000 000</a:t>
            </a:r>
            <a:endParaRPr lang="en-US" altLang="zh-CN" sz="2800" b="1" err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0" name="Rectangle 10"/>
          <p:cNvSpPr/>
          <p:nvPr/>
        </p:nvSpPr>
        <p:spPr>
          <a:xfrm>
            <a:off x="363538" y="1214438"/>
            <a:ext cx="8262937" cy="1295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8" grpId="0"/>
      <p:bldP spid="474119" grpId="0"/>
      <p:bldP spid="474120" grpId="0"/>
      <p:bldP spid="4741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3" name="文本框 7172"/>
          <p:cNvSpPr txBox="1"/>
          <p:nvPr/>
        </p:nvSpPr>
        <p:spPr>
          <a:xfrm>
            <a:off x="609600" y="1003300"/>
            <a:ext cx="69342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的乘方有如下的特点：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174" name="组合 7173"/>
          <p:cNvGrpSpPr/>
          <p:nvPr/>
        </p:nvGrpSpPr>
        <p:grpSpPr>
          <a:xfrm>
            <a:off x="1063625" y="1631950"/>
            <a:ext cx="6343650" cy="428625"/>
            <a:chOff x="432" y="672"/>
            <a:chExt cx="3672" cy="276"/>
          </a:xfrm>
        </p:grpSpPr>
        <p:graphicFrame>
          <p:nvGraphicFramePr>
            <p:cNvPr id="34819" name="对象 7174"/>
            <p:cNvGraphicFramePr/>
            <p:nvPr/>
          </p:nvGraphicFramePr>
          <p:xfrm>
            <a:off x="432" y="672"/>
            <a:ext cx="816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1" imgW="608965" imgH="203200" progId="Equation.3">
                    <p:embed/>
                  </p:oleObj>
                </mc:Choice>
                <mc:Fallback>
                  <p:oleObj name="" r:id="rId1" imgW="608965" imgH="203200" progId="Equation.3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32" y="672"/>
                          <a:ext cx="816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0" name="对象 7175"/>
            <p:cNvGraphicFramePr/>
            <p:nvPr/>
          </p:nvGraphicFramePr>
          <p:xfrm>
            <a:off x="1717" y="676"/>
            <a:ext cx="918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3" imgW="685165" imgH="203200" progId="Equation.3">
                    <p:embed/>
                  </p:oleObj>
                </mc:Choice>
                <mc:Fallback>
                  <p:oleObj name="" r:id="rId3" imgW="685165" imgH="203200" progId="Equation.3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17" y="676"/>
                          <a:ext cx="918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1" name="对象 7176"/>
            <p:cNvGraphicFramePr/>
            <p:nvPr/>
          </p:nvGraphicFramePr>
          <p:xfrm>
            <a:off x="3084" y="676"/>
            <a:ext cx="1020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5" imgW="761365" imgH="203200" progId="Equation.3">
                    <p:embed/>
                  </p:oleObj>
                </mc:Choice>
                <mc:Fallback>
                  <p:oleObj name="" r:id="rId5" imgW="761365" imgH="203200" progId="Equation.3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084" y="676"/>
                          <a:ext cx="1020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78" name="文本框 7177"/>
          <p:cNvSpPr txBox="1"/>
          <p:nvPr/>
        </p:nvSpPr>
        <p:spPr>
          <a:xfrm>
            <a:off x="501650" y="2060575"/>
            <a:ext cx="812482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一般地，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en-US" altLang="zh-CN" sz="2800" b="1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次幂等于</a:t>
            </a:r>
            <a:r>
              <a:rPr lang="en-US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10…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（在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的后面有</a:t>
            </a:r>
            <a:r>
              <a:rPr lang="en-US" altLang="zh-CN" sz="2800" b="1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），所以就可以用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的乘方表示一些大数。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976313" y="3657600"/>
            <a:ext cx="7040562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例如：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91000 = 9.1×10000 = 9.1×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180" name="对象 7179"/>
          <p:cNvGraphicFramePr/>
          <p:nvPr/>
        </p:nvGraphicFramePr>
        <p:xfrm>
          <a:off x="6245225" y="3676650"/>
          <a:ext cx="5635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7" imgW="241300" imgH="203200" progId="Equation.3">
                  <p:embed/>
                </p:oleObj>
              </mc:Choice>
              <mc:Fallback>
                <p:oleObj name="" r:id="rId7" imgW="241300" imgH="203200" progId="Equation.3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45225" y="3676650"/>
                        <a:ext cx="563563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1" name="对象 7180"/>
          <p:cNvGraphicFramePr/>
          <p:nvPr/>
        </p:nvGraphicFramePr>
        <p:xfrm>
          <a:off x="7304088" y="4921250"/>
          <a:ext cx="630237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9" imgW="266065" imgH="203200" progId="Equation.3">
                  <p:embed/>
                </p:oleObj>
              </mc:Choice>
              <mc:Fallback>
                <p:oleObj name="" r:id="rId9" imgW="266065" imgH="203200" progId="Equation.3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04088" y="4921250"/>
                        <a:ext cx="630237" cy="474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2" name="文本框 7181"/>
          <p:cNvSpPr txBox="1"/>
          <p:nvPr/>
        </p:nvSpPr>
        <p:spPr>
          <a:xfrm>
            <a:off x="1001713" y="5613400"/>
            <a:ext cx="624363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用科学记数法，书写简短，便于读数。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3" name="文本框 7182"/>
          <p:cNvSpPr txBox="1"/>
          <p:nvPr/>
        </p:nvSpPr>
        <p:spPr>
          <a:xfrm>
            <a:off x="976313" y="4318000"/>
            <a:ext cx="5268912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读作：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9.1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乘以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次方（幂）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4" name="文本框 7183"/>
          <p:cNvSpPr txBox="1"/>
          <p:nvPr/>
        </p:nvSpPr>
        <p:spPr>
          <a:xfrm>
            <a:off x="609600" y="4921250"/>
            <a:ext cx="70278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22600000000 = 2.26×10000000000 = 2.26×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8" grpId="0"/>
      <p:bldP spid="7179" grpId="0"/>
      <p:bldP spid="7182" grpId="0"/>
      <p:bldP spid="7183" grpId="0"/>
      <p:bldP spid="718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文本框 8195"/>
          <p:cNvSpPr txBox="1"/>
          <p:nvPr/>
        </p:nvSpPr>
        <p:spPr>
          <a:xfrm>
            <a:off x="190500" y="984250"/>
            <a:ext cx="87630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把一个大于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的数表示成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×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的形式（其中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1≤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是整数。）叫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科学记数法</a:t>
            </a:r>
            <a:r>
              <a:rPr lang="zh-CN" altLang="en-US" sz="32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8197" name="对象 8196"/>
          <p:cNvGraphicFramePr/>
          <p:nvPr/>
        </p:nvGraphicFramePr>
        <p:xfrm>
          <a:off x="6048375" y="1181100"/>
          <a:ext cx="5413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241300" imgH="203200" progId="Equation.3">
                  <p:embed/>
                </p:oleObj>
              </mc:Choice>
              <mc:Fallback>
                <p:oleObj name="" r:id="rId1" imgW="241300" imgH="20320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48375" y="1181100"/>
                        <a:ext cx="541338" cy="466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文本框 8197"/>
          <p:cNvSpPr txBox="1"/>
          <p:nvPr/>
        </p:nvSpPr>
        <p:spPr>
          <a:xfrm>
            <a:off x="190500" y="2773363"/>
            <a:ext cx="8763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：用科学记数法表示下列各数。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1 000 000	     57 000 000     123 000 000 000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33375" y="4203700"/>
            <a:ext cx="6524625" cy="2043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解：	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1 000 000 =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	57 000 000 = 5.7×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	123 000 000 000 = 1.23×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8200" name="对象 8199"/>
          <p:cNvGraphicFramePr/>
          <p:nvPr/>
        </p:nvGraphicFramePr>
        <p:xfrm>
          <a:off x="3276600" y="4203700"/>
          <a:ext cx="63658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228600" imgH="203200" progId="Equation.3">
                  <p:embed/>
                </p:oleObj>
              </mc:Choice>
              <mc:Fallback>
                <p:oleObj name="" r:id="rId3" imgW="228600" imgH="20320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6600" y="4203700"/>
                        <a:ext cx="636588" cy="566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对象 8200"/>
          <p:cNvGraphicFramePr/>
          <p:nvPr/>
        </p:nvGraphicFramePr>
        <p:xfrm>
          <a:off x="4464050" y="4941888"/>
          <a:ext cx="67310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5" imgW="241300" imgH="203200" progId="Equation.3">
                  <p:embed/>
                </p:oleObj>
              </mc:Choice>
              <mc:Fallback>
                <p:oleObj name="" r:id="rId5" imgW="241300" imgH="2032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64050" y="4941888"/>
                        <a:ext cx="673100" cy="566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2" name="对象 8201"/>
          <p:cNvGraphicFramePr/>
          <p:nvPr/>
        </p:nvGraphicFramePr>
        <p:xfrm>
          <a:off x="5618163" y="5680075"/>
          <a:ext cx="744537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7" imgW="266065" imgH="203200" progId="Equation.3">
                  <p:embed/>
                </p:oleObj>
              </mc:Choice>
              <mc:Fallback>
                <p:oleObj name="" r:id="rId7" imgW="266065" imgH="20320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18163" y="5680075"/>
                        <a:ext cx="744537" cy="566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8" grpId="0"/>
      <p:bldP spid="81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8433"/>
          <p:cNvSpPr txBox="1"/>
          <p:nvPr/>
        </p:nvSpPr>
        <p:spPr>
          <a:xfrm>
            <a:off x="4384675" y="1366838"/>
            <a:ext cx="4540250" cy="2011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报导：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台风给福建省造成直接经济损失约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18100000000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66" name="图片 18434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" y="987425"/>
            <a:ext cx="4071938" cy="297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18435" descr="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75" y="3962400"/>
            <a:ext cx="4341813" cy="2897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18436"/>
          <p:cNvSpPr txBox="1"/>
          <p:nvPr/>
        </p:nvSpPr>
        <p:spPr>
          <a:xfrm>
            <a:off x="92075" y="4221163"/>
            <a:ext cx="4625975" cy="2011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报导：                     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给福建省造成直接经济损失约</a:t>
            </a:r>
            <a:r>
              <a:rPr lang="en-US" altLang="zh-CN" sz="28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1.81×  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539875" y="5611813"/>
            <a:ext cx="14033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en-US" altLang="zh-CN" sz="3000" b="1" baseline="30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endParaRPr lang="en-US" altLang="zh-CN" sz="3000" b="1" baseline="30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75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endParaRPr lang="zh-CN" altLang="en-US" b="1" strike="noStrike" noProof="1" dirty="0">
              <a:effectLst>
                <a:outerShdw blurRad="38100" dist="38100" dir="2700000">
                  <a:srgbClr val="C0C0C0"/>
                </a:outerShdw>
              </a:effectLst>
              <a:ea typeface="华文隶书" pitchFamily="2" charset="-122"/>
            </a:endParaRPr>
          </a:p>
        </p:txBody>
      </p:sp>
      <p:pic>
        <p:nvPicPr>
          <p:cNvPr id="37890" name="图片 19458" descr="太阳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11200"/>
            <a:ext cx="9144000" cy="8818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文本框 19459"/>
          <p:cNvSpPr txBox="1"/>
          <p:nvPr/>
        </p:nvSpPr>
        <p:spPr>
          <a:xfrm>
            <a:off x="762000" y="2044700"/>
            <a:ext cx="50990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太阳的半径约为：</a:t>
            </a:r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4800" b="1" err="1">
                <a:latin typeface="Times New Roman" panose="02020603050405020304" pitchFamily="18" charset="0"/>
                <a:ea typeface="宋体" panose="02010600030101010101" pitchFamily="2" charset="-122"/>
              </a:rPr>
              <a:t>696 000 000</a:t>
            </a:r>
            <a:r>
              <a:rPr lang="zh-CN" altLang="en-US" sz="4800" b="1">
                <a:latin typeface="Times New Roman" panose="02020603050405020304" pitchFamily="18" charset="0"/>
                <a:ea typeface="宋体" panose="02010600030101010101" pitchFamily="2" charset="-122"/>
              </a:rPr>
              <a:t>米</a:t>
            </a:r>
            <a:endParaRPr lang="zh-CN" altLang="en-US" sz="4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4495800" y="2819400"/>
            <a:ext cx="3970338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6.96 ×</a:t>
            </a:r>
            <a:r>
              <a:rPr lang="en-US" altLang="zh-CN" sz="4400" b="1" u="sng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rPr>
              <a:t>米</a:t>
            </a:r>
            <a:endParaRPr lang="zh-CN" altLang="en-US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6804025" y="2781300"/>
            <a:ext cx="9271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44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4400" b="1" baseline="30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27263" y="2305050"/>
            <a:ext cx="46894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1.5  </a:t>
            </a:r>
            <a:r>
              <a:rPr lang="zh-CN" altLang="en-US" sz="4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有理数的乘方</a:t>
            </a:r>
            <a:endParaRPr lang="zh-CN" altLang="en-US" sz="44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5138" y="3346450"/>
            <a:ext cx="1165225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乘方</a:t>
            </a:r>
            <a:endParaRPr lang="zh-CN" altLang="en-US" sz="36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9219"/>
          <p:cNvSpPr txBox="1"/>
          <p:nvPr/>
        </p:nvSpPr>
        <p:spPr>
          <a:xfrm>
            <a:off x="1227138" y="1685925"/>
            <a:ext cx="5481637" cy="2655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3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用科学记数法表示下列各数。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400" b="1" err="1">
                <a:latin typeface="Times New Roman" panose="02020603050405020304" pitchFamily="18" charset="0"/>
                <a:ea typeface="宋体" panose="02010600030101010101" pitchFamily="2" charset="-122"/>
              </a:rPr>
              <a:t>32 000		②384 000 000</a:t>
            </a:r>
            <a:endParaRPr lang="en-US" altLang="zh-CN" sz="2400" b="1" err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 -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810 000  	④9 410 000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2400" b="1" err="1">
                <a:latin typeface="Times New Roman" panose="02020603050405020304" pitchFamily="18" charset="0"/>
                <a:ea typeface="宋体" panose="02010600030101010101" pitchFamily="2" charset="-122"/>
              </a:rPr>
              <a:t>⑤510 600	            ⑥10 000 000</a:t>
            </a:r>
            <a:endParaRPr lang="en-US" altLang="zh-CN" sz="2400" b="1" err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⑦32 100 000	⑧ -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223 000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576263" y="4346575"/>
            <a:ext cx="8145462" cy="2012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思考：等号左边整数的位数与右边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的指数有什么关系？用科学记数法表示一个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位整数，其中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的指数是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_____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1630363" y="5718175"/>
            <a:ext cx="935037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i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-</a:t>
            </a:r>
            <a:r>
              <a:rPr lang="en-US" altLang="zh-CN" sz="36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36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477838" y="984250"/>
            <a:ext cx="19446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练一练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7" grpId="0"/>
      <p:bldP spid="9228" grpId="0"/>
      <p:bldP spid="92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4" name="内容占位符 10243"/>
          <p:cNvGraphicFramePr>
            <a:graphicFrameLocks noGrp="1"/>
          </p:cNvGraphicFramePr>
          <p:nvPr>
            <p:ph idx="1"/>
          </p:nvPr>
        </p:nvGraphicFramePr>
        <p:xfrm>
          <a:off x="2903538" y="2282825"/>
          <a:ext cx="684212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41300" imgH="203200" progId="Equation.3">
                  <p:embed/>
                </p:oleObj>
              </mc:Choice>
              <mc:Fallback>
                <p:oleObj name="" r:id="rId1" imgW="241300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03538" y="2282825"/>
                        <a:ext cx="684212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文本框 10246"/>
          <p:cNvSpPr txBox="1"/>
          <p:nvPr/>
        </p:nvSpPr>
        <p:spPr>
          <a:xfrm>
            <a:off x="204788" y="1597025"/>
            <a:ext cx="8734425" cy="12620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4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：下列科学记数法表示的数的原数是什么？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4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3.4×			2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6×</a:t>
            </a:r>
            <a:endParaRPr lang="en-US" altLang="zh-CN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0249" name="对象 10248"/>
          <p:cNvGraphicFramePr/>
          <p:nvPr/>
        </p:nvGraphicFramePr>
        <p:xfrm>
          <a:off x="6443663" y="2216150"/>
          <a:ext cx="64770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228600" imgH="203200" progId="Equation.3">
                  <p:embed/>
                </p:oleObj>
              </mc:Choice>
              <mc:Fallback>
                <p:oleObj name="" r:id="rId3" imgW="228600" imgH="2032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43663" y="2216150"/>
                        <a:ext cx="647700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1" name="文本框 10250"/>
          <p:cNvSpPr txBox="1"/>
          <p:nvPr/>
        </p:nvSpPr>
        <p:spPr>
          <a:xfrm>
            <a:off x="774700" y="3784600"/>
            <a:ext cx="7245350" cy="1311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r>
              <a:rPr lang="en-US" altLang="zh-CN" sz="32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3.4×       = 34 000			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2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6×        =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6 000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0252" name="对象 10251"/>
          <p:cNvGraphicFramePr/>
          <p:nvPr/>
        </p:nvGraphicFramePr>
        <p:xfrm>
          <a:off x="3205163" y="3705225"/>
          <a:ext cx="684212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241300" imgH="203200" progId="Equation.3">
                  <p:embed/>
                </p:oleObj>
              </mc:Choice>
              <mc:Fallback>
                <p:oleObj name="" r:id="rId5" imgW="241300" imgH="2032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5163" y="3705225"/>
                        <a:ext cx="684212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3" name="对象 10252"/>
          <p:cNvGraphicFramePr/>
          <p:nvPr/>
        </p:nvGraphicFramePr>
        <p:xfrm>
          <a:off x="3468688" y="4519613"/>
          <a:ext cx="64770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228600" imgH="203200" progId="Equation.3">
                  <p:embed/>
                </p:oleObj>
              </mc:Choice>
              <mc:Fallback>
                <p:oleObj name="" r:id="rId7" imgW="228600" imgH="2032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68688" y="4519613"/>
                        <a:ext cx="647700" cy="576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6" name="文本框 10255"/>
          <p:cNvSpPr txBox="1"/>
          <p:nvPr/>
        </p:nvSpPr>
        <p:spPr>
          <a:xfrm>
            <a:off x="773113" y="5265738"/>
            <a:ext cx="7416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40000"/>
              </a:spcBef>
            </a:pPr>
            <a:r>
              <a:rPr lang="zh-CN" altLang="en-US" sz="32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整数的位数与</a:t>
            </a:r>
            <a:r>
              <a:rPr lang="en-US" altLang="zh-CN" sz="3200" i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的次数</a:t>
            </a:r>
            <a:r>
              <a:rPr lang="en-US" altLang="zh-CN" sz="3200" i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32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有什么关系？</a:t>
            </a:r>
            <a:endParaRPr lang="zh-CN" altLang="en-US" sz="32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51" grpId="1"/>
      <p:bldP spid="1025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标题 26625"/>
          <p:cNvSpPr>
            <a:spLocks noGrp="1"/>
          </p:cNvSpPr>
          <p:nvPr>
            <p:ph type="title"/>
          </p:nvPr>
        </p:nvSpPr>
        <p:spPr>
          <a:xfrm>
            <a:off x="925513" y="1465263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sz="3600" b="1" dirty="0"/>
              <a:t>这节课学习目标你达到了吗？</a:t>
            </a:r>
            <a:endParaRPr lang="zh-CN" altLang="en-US" sz="3600" b="1" dirty="0"/>
          </a:p>
        </p:txBody>
      </p:sp>
      <p:sp>
        <p:nvSpPr>
          <p:cNvPr id="40962" name="文本占位符 26627"/>
          <p:cNvSpPr>
            <a:spLocks noGrp="1"/>
          </p:cNvSpPr>
          <p:nvPr>
            <p:ph idx="1"/>
          </p:nvPr>
        </p:nvSpPr>
        <p:spPr>
          <a:xfrm>
            <a:off x="468313" y="2608263"/>
            <a:ext cx="8229600" cy="20034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p>
            <a:endParaRPr lang="en-US" altLang="zh-CN" b="1" dirty="0"/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solidFill>
                  <a:schemeClr val="tx2"/>
                </a:solidFill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</a:rPr>
              <a:t>会用科学记数法来表示一些较大的数</a:t>
            </a:r>
            <a:r>
              <a:rPr lang="en-US" altLang="zh-CN" sz="2800" b="1">
                <a:solidFill>
                  <a:schemeClr val="tx2"/>
                </a:solidFill>
              </a:rPr>
              <a:t>.</a:t>
            </a:r>
            <a:endParaRPr lang="en-US" altLang="zh-CN" sz="2800" b="1">
              <a:solidFill>
                <a:schemeClr val="tx2"/>
              </a:solidFill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solidFill>
                  <a:schemeClr val="tx2"/>
                </a:solidFill>
              </a:rPr>
              <a:t>2.</a:t>
            </a:r>
            <a:r>
              <a:rPr lang="zh-CN" altLang="en-US" sz="2800" b="1" dirty="0">
                <a:solidFill>
                  <a:schemeClr val="tx2"/>
                </a:solidFill>
              </a:rPr>
              <a:t>会根据科学记数法表示的数写出它的原数</a:t>
            </a:r>
            <a:r>
              <a:rPr lang="en-US" altLang="zh-CN" sz="2800" b="1">
                <a:solidFill>
                  <a:schemeClr val="tx2"/>
                </a:solidFill>
              </a:rPr>
              <a:t>.</a:t>
            </a:r>
            <a:endParaRPr lang="en-US" altLang="zh-CN" sz="2800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736975" y="2324100"/>
            <a:ext cx="2405063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近似数</a:t>
            </a:r>
            <a:endParaRPr lang="zh-CN" altLang="en-US" sz="44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3074"/>
          <p:cNvSpPr/>
          <p:nvPr/>
        </p:nvSpPr>
        <p:spPr>
          <a:xfrm flipV="1">
            <a:off x="0" y="6858000"/>
            <a:ext cx="9144000" cy="10001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0" name="文本框 3078"/>
          <p:cNvSpPr txBox="1"/>
          <p:nvPr/>
        </p:nvSpPr>
        <p:spPr>
          <a:xfrm>
            <a:off x="568325" y="1677988"/>
            <a:ext cx="8161338" cy="3200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学习目标：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、能区分“准确数”与“近似数”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、了解什么是有效数字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能找准一个数的有效数字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、会按要求取“近似数”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5123"/>
          <p:cNvSpPr txBox="1"/>
          <p:nvPr/>
        </p:nvSpPr>
        <p:spPr>
          <a:xfrm>
            <a:off x="565150" y="1157288"/>
            <a:ext cx="4483100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判断准确数和近似数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4034" name="图片 5124" descr="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071688"/>
            <a:ext cx="2590800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图片 5125" descr="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270375"/>
            <a:ext cx="2590800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5126" descr="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250" y="4270375"/>
            <a:ext cx="2590800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5127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8250" y="2071688"/>
            <a:ext cx="2590800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20484" descr="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866900"/>
            <a:ext cx="5929312" cy="4611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文本框 20485"/>
          <p:cNvSpPr txBox="1"/>
          <p:nvPr/>
        </p:nvSpPr>
        <p:spPr>
          <a:xfrm>
            <a:off x="3030538" y="1049338"/>
            <a:ext cx="5402262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初一（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）班有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57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名学生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21508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3" y="2368550"/>
            <a:ext cx="7027862" cy="435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文本框 21509"/>
          <p:cNvSpPr txBox="1"/>
          <p:nvPr/>
        </p:nvSpPr>
        <p:spPr>
          <a:xfrm>
            <a:off x="1098550" y="1390650"/>
            <a:ext cx="64770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数学课本的宽度为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13.5 cm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6147"/>
          <p:cNvSpPr txBox="1"/>
          <p:nvPr/>
        </p:nvSpPr>
        <p:spPr>
          <a:xfrm>
            <a:off x="841375" y="1501775"/>
            <a:ext cx="768985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一般地，一个近似数，四舍五入到哪一位，就说这个近似数精确到哪一位。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6" name="文本框 6148"/>
          <p:cNvSpPr txBox="1"/>
          <p:nvPr/>
        </p:nvSpPr>
        <p:spPr>
          <a:xfrm>
            <a:off x="685800" y="860425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一、概念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7" name="文本框 6149"/>
          <p:cNvSpPr txBox="1"/>
          <p:nvPr/>
        </p:nvSpPr>
        <p:spPr>
          <a:xfrm>
            <a:off x="1371600" y="2955925"/>
            <a:ext cx="6400800" cy="2012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这时，从左边第一个不是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的数字起，到末位数字为止，所有的数字都叫做这个数的有效数字。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151" name="组合 6150"/>
          <p:cNvGrpSpPr/>
          <p:nvPr/>
        </p:nvGrpSpPr>
        <p:grpSpPr>
          <a:xfrm>
            <a:off x="2141538" y="3443288"/>
            <a:ext cx="4343400" cy="366712"/>
            <a:chOff x="1584" y="2016"/>
            <a:chExt cx="2736" cy="231"/>
          </a:xfrm>
        </p:grpSpPr>
        <p:sp>
          <p:nvSpPr>
            <p:cNvPr id="47109" name="直接连接符 6151"/>
            <p:cNvSpPr/>
            <p:nvPr/>
          </p:nvSpPr>
          <p:spPr>
            <a:xfrm>
              <a:off x="1824" y="2112"/>
              <a:ext cx="2496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47110" name="矩形 6152"/>
            <p:cNvSpPr/>
            <p:nvPr/>
          </p:nvSpPr>
          <p:spPr>
            <a:xfrm>
              <a:off x="1584" y="2016"/>
              <a:ext cx="33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r>
                <a:rPr lang="en-US" altLang="zh-CN" sz="1100" b="1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154" name="组合 6153"/>
          <p:cNvGrpSpPr/>
          <p:nvPr/>
        </p:nvGrpSpPr>
        <p:grpSpPr>
          <a:xfrm>
            <a:off x="1393825" y="4073525"/>
            <a:ext cx="4343400" cy="366713"/>
            <a:chOff x="1584" y="2016"/>
            <a:chExt cx="2736" cy="231"/>
          </a:xfrm>
        </p:grpSpPr>
        <p:sp>
          <p:nvSpPr>
            <p:cNvPr id="47112" name="直接连接符 6154"/>
            <p:cNvSpPr/>
            <p:nvPr/>
          </p:nvSpPr>
          <p:spPr>
            <a:xfrm>
              <a:off x="1824" y="2112"/>
              <a:ext cx="2496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47113" name="矩形 6155"/>
            <p:cNvSpPr/>
            <p:nvPr/>
          </p:nvSpPr>
          <p:spPr>
            <a:xfrm>
              <a:off x="1584" y="2016"/>
              <a:ext cx="33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b="1">
                  <a:solidFill>
                    <a:srgbClr val="FF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②</a:t>
              </a: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100" b="1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en-US" altLang="zh-CN" sz="11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158" name="组合 6157"/>
          <p:cNvGrpSpPr/>
          <p:nvPr/>
        </p:nvGrpSpPr>
        <p:grpSpPr>
          <a:xfrm>
            <a:off x="922338" y="5105400"/>
            <a:ext cx="7165975" cy="1127125"/>
            <a:chOff x="816" y="2928"/>
            <a:chExt cx="4514" cy="710"/>
          </a:xfrm>
        </p:grpSpPr>
        <p:sp>
          <p:nvSpPr>
            <p:cNvPr id="47115" name="文本框 6158"/>
            <p:cNvSpPr txBox="1"/>
            <p:nvPr/>
          </p:nvSpPr>
          <p:spPr>
            <a:xfrm>
              <a:off x="816" y="3312"/>
              <a:ext cx="4514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近似数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0.046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有几个有效数字？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0.04060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呢？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7116" name="文本框 6159"/>
            <p:cNvSpPr txBox="1"/>
            <p:nvPr/>
          </p:nvSpPr>
          <p:spPr>
            <a:xfrm>
              <a:off x="816" y="2928"/>
              <a:ext cx="1008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想一想：</a:t>
              </a:r>
              <a:endParaRPr lang="zh-CN" altLang="en-US" sz="2800" b="1">
                <a:solidFill>
                  <a:srgbClr val="FF99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7172"/>
          <p:cNvSpPr txBox="1"/>
          <p:nvPr/>
        </p:nvSpPr>
        <p:spPr>
          <a:xfrm>
            <a:off x="508000" y="1076325"/>
            <a:ext cx="8013700" cy="944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：下列由四舍五入法得到的近似数，  各精确到哪一位？有几个有效数字？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609600" y="2243138"/>
            <a:ext cx="82296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(1)132.4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精确到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个有效数字，分别为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2667000" y="2243138"/>
            <a:ext cx="1143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十分位</a:t>
            </a:r>
            <a:endParaRPr lang="zh-CN" altLang="en-US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4025900" y="2243138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7162800" y="2243138"/>
            <a:ext cx="18288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1 , 3 , 2 , 4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9" name="流程图: 联系 7178"/>
          <p:cNvSpPr/>
          <p:nvPr/>
        </p:nvSpPr>
        <p:spPr>
          <a:xfrm>
            <a:off x="1638300" y="2649538"/>
            <a:ext cx="74613" cy="74612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0" name="流程图: 联系 7179"/>
          <p:cNvSpPr/>
          <p:nvPr/>
        </p:nvSpPr>
        <p:spPr>
          <a:xfrm>
            <a:off x="1841500" y="3121025"/>
            <a:ext cx="74613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1" name="流程图: 联系 7180"/>
          <p:cNvSpPr/>
          <p:nvPr/>
        </p:nvSpPr>
        <p:spPr>
          <a:xfrm>
            <a:off x="1335088" y="3716338"/>
            <a:ext cx="74612" cy="74612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2" name="流程图: 联系 7181"/>
          <p:cNvSpPr/>
          <p:nvPr/>
        </p:nvSpPr>
        <p:spPr>
          <a:xfrm>
            <a:off x="1333500" y="4264025"/>
            <a:ext cx="74613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3" name="文本框 7182"/>
          <p:cNvSpPr txBox="1"/>
          <p:nvPr/>
        </p:nvSpPr>
        <p:spPr>
          <a:xfrm>
            <a:off x="2819400" y="2751138"/>
            <a:ext cx="1143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万分位</a:t>
            </a:r>
            <a:endParaRPr lang="zh-CN" altLang="en-US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4" name="文本框 7183"/>
          <p:cNvSpPr txBox="1"/>
          <p:nvPr/>
        </p:nvSpPr>
        <p:spPr>
          <a:xfrm>
            <a:off x="4241800" y="2801938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5" name="文本框 7184"/>
          <p:cNvSpPr txBox="1"/>
          <p:nvPr/>
        </p:nvSpPr>
        <p:spPr>
          <a:xfrm>
            <a:off x="7315200" y="2760663"/>
            <a:ext cx="12065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5 , 7 , 2  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6" name="文本框 7185"/>
          <p:cNvSpPr txBox="1"/>
          <p:nvPr/>
        </p:nvSpPr>
        <p:spPr>
          <a:xfrm>
            <a:off x="2819400" y="3319463"/>
            <a:ext cx="8382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千位</a:t>
            </a:r>
            <a:endParaRPr lang="zh-CN" altLang="en-US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7" name="文本框 7186"/>
          <p:cNvSpPr txBox="1"/>
          <p:nvPr/>
        </p:nvSpPr>
        <p:spPr>
          <a:xfrm>
            <a:off x="4114800" y="3370263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8" name="文本框 7187"/>
          <p:cNvSpPr txBox="1"/>
          <p:nvPr/>
        </p:nvSpPr>
        <p:spPr>
          <a:xfrm>
            <a:off x="7391400" y="3360738"/>
            <a:ext cx="8382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2 , 4  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9" name="文本框 7188"/>
          <p:cNvSpPr txBox="1"/>
          <p:nvPr/>
        </p:nvSpPr>
        <p:spPr>
          <a:xfrm>
            <a:off x="7442200" y="3906838"/>
            <a:ext cx="6858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2 , 4  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0" name="文本框 7189"/>
          <p:cNvSpPr txBox="1"/>
          <p:nvPr/>
        </p:nvSpPr>
        <p:spPr>
          <a:xfrm>
            <a:off x="3149600" y="3868738"/>
            <a:ext cx="8382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千位</a:t>
            </a:r>
            <a:endParaRPr lang="zh-CN" altLang="en-US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1" name="文本框 7190"/>
          <p:cNvSpPr txBox="1"/>
          <p:nvPr/>
        </p:nvSpPr>
        <p:spPr>
          <a:xfrm>
            <a:off x="4419600" y="3906838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192" name="组合 7191"/>
          <p:cNvGrpSpPr/>
          <p:nvPr/>
        </p:nvGrpSpPr>
        <p:grpSpPr>
          <a:xfrm>
            <a:off x="931863" y="4852988"/>
            <a:ext cx="7356475" cy="1279525"/>
            <a:chOff x="480" y="2794"/>
            <a:chExt cx="3696" cy="806"/>
          </a:xfrm>
        </p:grpSpPr>
        <p:sp>
          <p:nvSpPr>
            <p:cNvPr id="48148" name="文本框 7192"/>
            <p:cNvSpPr txBox="1"/>
            <p:nvPr/>
          </p:nvSpPr>
          <p:spPr>
            <a:xfrm>
              <a:off x="1296" y="2794"/>
              <a:ext cx="2880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近似数精确到哪一位，只需看这个数的最末一位在</a:t>
              </a:r>
              <a:r>
                <a:rPr lang="zh-CN" altLang="en-US" sz="2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原数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的哪一位。</a:t>
              </a:r>
              <a:endPara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48149" name="组合 7193"/>
            <p:cNvGrpSpPr/>
            <p:nvPr/>
          </p:nvGrpSpPr>
          <p:grpSpPr>
            <a:xfrm>
              <a:off x="480" y="2880"/>
              <a:ext cx="864" cy="720"/>
              <a:chOff x="480" y="2880"/>
              <a:chExt cx="864" cy="720"/>
            </a:xfrm>
          </p:grpSpPr>
          <p:sp>
            <p:nvSpPr>
              <p:cNvPr id="48150" name="文本框 7194"/>
              <p:cNvSpPr txBox="1"/>
              <p:nvPr/>
            </p:nvSpPr>
            <p:spPr>
              <a:xfrm>
                <a:off x="480" y="2880"/>
                <a:ext cx="864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金钥匙：</a:t>
                </a:r>
                <a:endPara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spcBef>
                    <a:spcPct val="50000"/>
                  </a:spcBef>
                </a:pPr>
                <a:endParaRPr lang="zh-CN" altLang="en-US" sz="20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48151" name="图片 7195" descr="gif00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28" y="3120"/>
                <a:ext cx="523" cy="4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197" name="文本框 7196"/>
          <p:cNvSpPr txBox="1"/>
          <p:nvPr/>
        </p:nvSpPr>
        <p:spPr>
          <a:xfrm>
            <a:off x="609600" y="2768600"/>
            <a:ext cx="80772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(2) 0.0572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精确到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个有效数字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分别为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8" name="文本框 7197"/>
          <p:cNvSpPr txBox="1"/>
          <p:nvPr/>
        </p:nvSpPr>
        <p:spPr>
          <a:xfrm>
            <a:off x="609600" y="3352800"/>
            <a:ext cx="81534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(3)2.4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万精确到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个有效数字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分别为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199" name="组合 7198"/>
          <p:cNvGrpSpPr/>
          <p:nvPr/>
        </p:nvGrpSpPr>
        <p:grpSpPr>
          <a:xfrm>
            <a:off x="609600" y="3886200"/>
            <a:ext cx="8129588" cy="457200"/>
            <a:chOff x="384" y="2448"/>
            <a:chExt cx="5121" cy="288"/>
          </a:xfrm>
        </p:grpSpPr>
        <p:graphicFrame>
          <p:nvGraphicFramePr>
            <p:cNvPr id="48155" name="对象 7199"/>
            <p:cNvGraphicFramePr/>
            <p:nvPr/>
          </p:nvGraphicFramePr>
          <p:xfrm>
            <a:off x="912" y="2477"/>
            <a:ext cx="177" cy="2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2" imgW="114300" imgH="127000" progId="Equation.3">
                    <p:embed/>
                  </p:oleObj>
                </mc:Choice>
                <mc:Fallback>
                  <p:oleObj name="" r:id="rId2" imgW="114300" imgH="127000" progId="Equation.3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912" y="2477"/>
                          <a:ext cx="177" cy="2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156" name="文本框 7200"/>
            <p:cNvSpPr txBox="1"/>
            <p:nvPr/>
          </p:nvSpPr>
          <p:spPr>
            <a:xfrm>
              <a:off x="384" y="2448"/>
              <a:ext cx="512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(4)2.4    10</a:t>
              </a:r>
              <a:r>
                <a:rPr lang="en-US" altLang="zh-CN" sz="2400" b="1" baseline="3000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精确到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______,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有 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__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个有效数字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,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分别为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_______</a:t>
              </a:r>
              <a:r>
                <a:rPr lang="zh-CN" altLang="en-US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。</a:t>
              </a:r>
              <a:endPara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6" grpId="0"/>
      <p:bldP spid="7177" grpId="0"/>
      <p:bldP spid="7178" grpId="0"/>
      <p:bldP spid="7179" grpId="0" bldLvl="0" animBg="1"/>
      <p:bldP spid="7180" grpId="0" bldLvl="0" animBg="1"/>
      <p:bldP spid="7181" grpId="0" bldLvl="0" animBg="1"/>
      <p:bldP spid="7182" grpId="0" bldLvl="0" animBg="1"/>
      <p:bldP spid="7183" grpId="0"/>
      <p:bldP spid="7184" grpId="0"/>
      <p:bldP spid="7185" grpId="0"/>
      <p:bldP spid="7186" grpId="0"/>
      <p:bldP spid="7187" grpId="0"/>
      <p:bldP spid="7188" grpId="0"/>
      <p:bldP spid="7189" grpId="0"/>
      <p:bldP spid="7190" grpId="0"/>
      <p:bldP spid="7191" grpId="0"/>
      <p:bldP spid="7197" grpId="0"/>
      <p:bldP spid="71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3970" name="组合 83969"/>
          <p:cNvGrpSpPr/>
          <p:nvPr/>
        </p:nvGrpSpPr>
        <p:grpSpPr>
          <a:xfrm>
            <a:off x="1384300" y="1581150"/>
            <a:ext cx="4676775" cy="1765300"/>
            <a:chOff x="868" y="1010"/>
            <a:chExt cx="2946" cy="1112"/>
          </a:xfrm>
        </p:grpSpPr>
        <p:sp>
          <p:nvSpPr>
            <p:cNvPr id="10242" name="文本框 83970"/>
            <p:cNvSpPr txBox="1"/>
            <p:nvPr/>
          </p:nvSpPr>
          <p:spPr>
            <a:xfrm>
              <a:off x="868" y="1010"/>
              <a:ext cx="294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36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×2 ×</a:t>
              </a:r>
              <a:r>
                <a:rPr lang="en-US" altLang="zh-CN" sz="3600" b="1" baseline="30000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…</a:t>
              </a:r>
              <a:r>
                <a:rPr lang="en-US" altLang="zh-CN" sz="3600" b="1" dirty="0" err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×2 ×2</a:t>
              </a:r>
              <a:endParaRPr lang="en-US" altLang="zh-CN" sz="3600" b="1" dirty="0" err="1">
                <a:solidFill>
                  <a:srgbClr val="871D78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3" name="左大括号 83971"/>
            <p:cNvSpPr/>
            <p:nvPr/>
          </p:nvSpPr>
          <p:spPr>
            <a:xfrm rot="-5400000">
              <a:off x="2059" y="299"/>
              <a:ext cx="192" cy="2574"/>
            </a:xfrm>
            <a:prstGeom prst="leftBrace">
              <a:avLst>
                <a:gd name="adj1" fmla="val 111532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文本框 83972"/>
            <p:cNvSpPr txBox="1"/>
            <p:nvPr/>
          </p:nvSpPr>
          <p:spPr>
            <a:xfrm>
              <a:off x="1751" y="1757"/>
              <a:ext cx="100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altLang="en-US" sz="32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个</a:t>
              </a:r>
              <a:r>
                <a:rPr lang="en-US" altLang="zh-CN" sz="32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3200" b="1">
                <a:solidFill>
                  <a:srgbClr val="871D78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3974" name="文本框 83973"/>
          <p:cNvSpPr txBox="1"/>
          <p:nvPr/>
        </p:nvSpPr>
        <p:spPr>
          <a:xfrm>
            <a:off x="5842000" y="2066925"/>
            <a:ext cx="2362200" cy="700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noProof="1" dirty="0">
                <a:solidFill>
                  <a:srgbClr val="871D78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记作 </a:t>
            </a:r>
            <a:r>
              <a:rPr lang="en-US" altLang="zh-CN" sz="4000" b="1" noProof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</a:t>
            </a:r>
            <a:r>
              <a:rPr lang="en-US" altLang="zh-CN" sz="4000" b="1" baseline="30000" noProof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10</a:t>
            </a:r>
            <a:endParaRPr lang="en-US" altLang="zh-CN" sz="4000" b="1" baseline="30000" noProof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3975" name="组合 83974"/>
          <p:cNvGrpSpPr/>
          <p:nvPr/>
        </p:nvGrpSpPr>
        <p:grpSpPr>
          <a:xfrm>
            <a:off x="1524000" y="3606800"/>
            <a:ext cx="4140200" cy="1697038"/>
            <a:chOff x="1104" y="1944"/>
            <a:chExt cx="2608" cy="1103"/>
          </a:xfrm>
        </p:grpSpPr>
        <p:sp>
          <p:nvSpPr>
            <p:cNvPr id="10247" name="文本框 83975"/>
            <p:cNvSpPr txBox="1"/>
            <p:nvPr/>
          </p:nvSpPr>
          <p:spPr>
            <a:xfrm>
              <a:off x="1152" y="1944"/>
              <a:ext cx="2560" cy="4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000" b="1" i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40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4000" b="1" i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 </a:t>
              </a:r>
              <a:r>
                <a:rPr lang="en-US" altLang="zh-CN" sz="40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4000" b="1" i="1" baseline="30000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… </a:t>
              </a:r>
              <a:r>
                <a:rPr lang="en-US" altLang="zh-CN" sz="40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4000" b="1" i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 </a:t>
              </a:r>
              <a:r>
                <a:rPr lang="en-US" altLang="zh-CN" sz="40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4000" b="1" i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4000" b="1" i="1">
                <a:solidFill>
                  <a:srgbClr val="871D78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8" name="左大括号 83976"/>
            <p:cNvSpPr/>
            <p:nvPr/>
          </p:nvSpPr>
          <p:spPr>
            <a:xfrm rot="-5400000">
              <a:off x="2304" y="1200"/>
              <a:ext cx="192" cy="2592"/>
            </a:xfrm>
            <a:prstGeom prst="leftBrace">
              <a:avLst>
                <a:gd name="adj1" fmla="val 112500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文本框 83977"/>
            <p:cNvSpPr txBox="1"/>
            <p:nvPr/>
          </p:nvSpPr>
          <p:spPr>
            <a:xfrm>
              <a:off x="2000" y="2670"/>
              <a:ext cx="864" cy="3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zh-CN" altLang="en-US" sz="32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个</a:t>
              </a:r>
              <a:r>
                <a:rPr lang="en-US" altLang="zh-CN" sz="3200" b="1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3200" b="1">
                <a:solidFill>
                  <a:srgbClr val="871D78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3979" name="文本框 83978"/>
          <p:cNvSpPr txBox="1"/>
          <p:nvPr/>
        </p:nvSpPr>
        <p:spPr>
          <a:xfrm>
            <a:off x="1068388" y="5556250"/>
            <a:ext cx="701992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</a:t>
            </a:r>
            <a:r>
              <a:rPr lang="en-US" altLang="zh-CN" sz="3200" b="1" dirty="0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3200" b="1" dirty="0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相同因数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3200" b="1" dirty="0">
                <a:solidFill>
                  <a:srgbClr val="CC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积的运算</a:t>
            </a:r>
            <a:r>
              <a:rPr lang="zh-CN" altLang="en-US" sz="3200" b="1" dirty="0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叫做乘方。</a:t>
            </a:r>
            <a:endParaRPr lang="zh-CN" altLang="en-US" sz="3200" b="1" dirty="0">
              <a:solidFill>
                <a:srgbClr val="33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3983" name="组合 83982"/>
          <p:cNvGrpSpPr/>
          <p:nvPr/>
        </p:nvGrpSpPr>
        <p:grpSpPr>
          <a:xfrm>
            <a:off x="5994400" y="4043363"/>
            <a:ext cx="2209800" cy="823912"/>
            <a:chOff x="4032" y="1900"/>
            <a:chExt cx="1392" cy="519"/>
          </a:xfrm>
        </p:grpSpPr>
        <p:sp>
          <p:nvSpPr>
            <p:cNvPr id="10252" name="文本框 83983"/>
            <p:cNvSpPr txBox="1"/>
            <p:nvPr/>
          </p:nvSpPr>
          <p:spPr>
            <a:xfrm>
              <a:off x="4032" y="1939"/>
              <a:ext cx="115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871D78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记作</a:t>
              </a:r>
              <a:endParaRPr lang="zh-CN" altLang="en-US" sz="4000" b="1">
                <a:solidFill>
                  <a:srgbClr val="871D78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6" name="文本框 83984"/>
            <p:cNvSpPr txBox="1"/>
            <p:nvPr/>
          </p:nvSpPr>
          <p:spPr>
            <a:xfrm>
              <a:off x="4704" y="1900"/>
              <a:ext cx="720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800" b="1" i="1" noProof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a</a:t>
              </a:r>
              <a:r>
                <a:rPr lang="en-US" altLang="zh-CN" sz="4800" b="1" i="1" baseline="30000" noProof="1">
                  <a:solidFill>
                    <a:schemeClr val="accent3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n</a:t>
              </a:r>
              <a:endParaRPr lang="en-US" altLang="zh-CN" sz="4800" b="1" i="1" baseline="30000" noProof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/>
      <p:bldP spid="8397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8195"/>
          <p:cNvSpPr txBox="1"/>
          <p:nvPr/>
        </p:nvSpPr>
        <p:spPr>
          <a:xfrm>
            <a:off x="762000" y="987425"/>
            <a:ext cx="7848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：按括号中的要求对下列各数取近似数。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762000" y="1819275"/>
            <a:ext cx="4572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⑴0.34482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精确到百分位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)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4953000" y="1819275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0.34482 ≈0.34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0" name="流程图: 联系 8199"/>
          <p:cNvSpPr/>
          <p:nvPr/>
        </p:nvSpPr>
        <p:spPr>
          <a:xfrm>
            <a:off x="1676400" y="2200275"/>
            <a:ext cx="74613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4953000" y="2238375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1.5046 ≈1.50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4953000" y="2657475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0.0697 ≈0.070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3" name="流程图: 联系 8202"/>
          <p:cNvSpPr/>
          <p:nvPr/>
        </p:nvSpPr>
        <p:spPr>
          <a:xfrm>
            <a:off x="1652588" y="2657475"/>
            <a:ext cx="74612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4" name="流程图: 联系 8203"/>
          <p:cNvSpPr/>
          <p:nvPr/>
        </p:nvSpPr>
        <p:spPr>
          <a:xfrm>
            <a:off x="1804988" y="3038475"/>
            <a:ext cx="74612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5" name="流程图: 联系 8204"/>
          <p:cNvSpPr/>
          <p:nvPr/>
        </p:nvSpPr>
        <p:spPr>
          <a:xfrm>
            <a:off x="1500188" y="3495675"/>
            <a:ext cx="74612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6" name="流程图: 联系 8205"/>
          <p:cNvSpPr/>
          <p:nvPr/>
        </p:nvSpPr>
        <p:spPr>
          <a:xfrm>
            <a:off x="1195388" y="3952875"/>
            <a:ext cx="74612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7" name="流程图: 联系 8206"/>
          <p:cNvSpPr/>
          <p:nvPr/>
        </p:nvSpPr>
        <p:spPr>
          <a:xfrm>
            <a:off x="1347788" y="3952875"/>
            <a:ext cx="74612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8" name="流程图: 联系 8207"/>
          <p:cNvSpPr/>
          <p:nvPr/>
        </p:nvSpPr>
        <p:spPr>
          <a:xfrm>
            <a:off x="1500188" y="3963988"/>
            <a:ext cx="74612" cy="74612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209" name="组合 8208"/>
          <p:cNvGrpSpPr/>
          <p:nvPr/>
        </p:nvGrpSpPr>
        <p:grpSpPr>
          <a:xfrm>
            <a:off x="4953000" y="3114675"/>
            <a:ext cx="3276600" cy="457200"/>
            <a:chOff x="2976" y="2496"/>
            <a:chExt cx="2064" cy="288"/>
          </a:xfrm>
        </p:grpSpPr>
        <p:sp>
          <p:nvSpPr>
            <p:cNvPr id="49166" name="文本框 8209"/>
            <p:cNvSpPr txBox="1"/>
            <p:nvPr/>
          </p:nvSpPr>
          <p:spPr>
            <a:xfrm>
              <a:off x="2976" y="2496"/>
              <a:ext cx="206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解：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30542 ≈3.05  10</a:t>
              </a:r>
              <a:r>
                <a:rPr lang="en-US" altLang="zh-CN" sz="2400" b="1" baseline="3000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en-US" altLang="zh-CN" sz="2400" b="1" baseline="30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49167" name="对象 8210"/>
            <p:cNvGraphicFramePr/>
            <p:nvPr/>
          </p:nvGraphicFramePr>
          <p:xfrm>
            <a:off x="4382" y="2568"/>
            <a:ext cx="133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1" imgW="114300" imgH="127000" progId="Equation.3">
                    <p:embed/>
                  </p:oleObj>
                </mc:Choice>
                <mc:Fallback>
                  <p:oleObj name="" r:id="rId1" imgW="114300" imgH="127000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382" y="2568"/>
                          <a:ext cx="133" cy="1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212" name="组合 8211"/>
          <p:cNvGrpSpPr/>
          <p:nvPr/>
        </p:nvGrpSpPr>
        <p:grpSpPr>
          <a:xfrm>
            <a:off x="4953000" y="3571875"/>
            <a:ext cx="3657600" cy="457200"/>
            <a:chOff x="3264" y="2832"/>
            <a:chExt cx="2304" cy="288"/>
          </a:xfrm>
        </p:grpSpPr>
        <p:sp>
          <p:nvSpPr>
            <p:cNvPr id="49169" name="文本框 8212"/>
            <p:cNvSpPr txBox="1"/>
            <p:nvPr/>
          </p:nvSpPr>
          <p:spPr>
            <a:xfrm>
              <a:off x="3264" y="2832"/>
              <a:ext cx="23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解：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603400 ≈6.03  10</a:t>
              </a:r>
              <a:r>
                <a:rPr lang="en-US" altLang="zh-CN" sz="2400" b="1" baseline="3000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lang="en-US" altLang="zh-CN" sz="2400" b="1" baseline="30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49170" name="对象 8213"/>
            <p:cNvGraphicFramePr/>
            <p:nvPr/>
          </p:nvGraphicFramePr>
          <p:xfrm>
            <a:off x="4754" y="2904"/>
            <a:ext cx="133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3" imgW="114300" imgH="127000" progId="Equation.3">
                    <p:embed/>
                  </p:oleObj>
                </mc:Choice>
                <mc:Fallback>
                  <p:oleObj name="" r:id="rId3" imgW="114300" imgH="127000" progId="Equation.3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754" y="2904"/>
                          <a:ext cx="133" cy="1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215" name="文本框 8214"/>
          <p:cNvSpPr txBox="1"/>
          <p:nvPr/>
        </p:nvSpPr>
        <p:spPr>
          <a:xfrm>
            <a:off x="762000" y="2276475"/>
            <a:ext cx="3962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⑵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1.5046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精确到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0.01)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16" name="文本框 8215"/>
          <p:cNvSpPr txBox="1"/>
          <p:nvPr/>
        </p:nvSpPr>
        <p:spPr>
          <a:xfrm>
            <a:off x="762000" y="2657475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⑶0.0697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保留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个有效数字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17" name="文本框 8216"/>
          <p:cNvSpPr txBox="1"/>
          <p:nvPr/>
        </p:nvSpPr>
        <p:spPr>
          <a:xfrm>
            <a:off x="762000" y="3114675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⑷30542 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精确到百位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18" name="文本框 8217"/>
          <p:cNvSpPr txBox="1"/>
          <p:nvPr/>
        </p:nvSpPr>
        <p:spPr>
          <a:xfrm>
            <a:off x="762000" y="3571875"/>
            <a:ext cx="4572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⑸603400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保留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个有效数字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19" name="流程图: 联系 8218"/>
          <p:cNvSpPr/>
          <p:nvPr/>
        </p:nvSpPr>
        <p:spPr>
          <a:xfrm>
            <a:off x="1677988" y="3038475"/>
            <a:ext cx="74612" cy="74613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220" name="组合 8219"/>
          <p:cNvGrpSpPr/>
          <p:nvPr/>
        </p:nvGrpSpPr>
        <p:grpSpPr>
          <a:xfrm>
            <a:off x="701675" y="4572000"/>
            <a:ext cx="7740650" cy="1189038"/>
            <a:chOff x="432" y="2736"/>
            <a:chExt cx="3936" cy="749"/>
          </a:xfrm>
        </p:grpSpPr>
        <p:sp>
          <p:nvSpPr>
            <p:cNvPr id="49177" name="文本框 8220"/>
            <p:cNvSpPr txBox="1"/>
            <p:nvPr/>
          </p:nvSpPr>
          <p:spPr>
            <a:xfrm>
              <a:off x="432" y="2928"/>
              <a:ext cx="7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小窍门：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9178" name="文本框 8221"/>
            <p:cNvSpPr txBox="1"/>
            <p:nvPr/>
          </p:nvSpPr>
          <p:spPr>
            <a:xfrm>
              <a:off x="1152" y="2736"/>
              <a:ext cx="3216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当四舍五入到十位或十位以上时，应先用科学记数法表示这个数，再按要求取近似数。</a:t>
              </a:r>
              <a:endPara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49179" name="图片 8222" descr="B5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8" y="2736"/>
              <a:ext cx="528" cy="2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9" grpId="0"/>
      <p:bldP spid="8200" grpId="0" bldLvl="0" animBg="1"/>
      <p:bldP spid="8201" grpId="0"/>
      <p:bldP spid="8202" grpId="0"/>
      <p:bldP spid="8203" grpId="0" bldLvl="0" animBg="1"/>
      <p:bldP spid="8204" grpId="0" bldLvl="0" animBg="1"/>
      <p:bldP spid="8205" grpId="0" bldLvl="0" animBg="1"/>
      <p:bldP spid="8206" grpId="0" bldLvl="0" animBg="1"/>
      <p:bldP spid="8207" grpId="0" bldLvl="0" animBg="1"/>
      <p:bldP spid="8208" grpId="0" bldLvl="0" animBg="1"/>
      <p:bldP spid="8215" grpId="0"/>
      <p:bldP spid="8216" grpId="0"/>
      <p:bldP spid="8217" grpId="0"/>
      <p:bldP spid="8218" grpId="0"/>
      <p:bldP spid="821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9227"/>
          <p:cNvSpPr txBox="1"/>
          <p:nvPr/>
        </p:nvSpPr>
        <p:spPr>
          <a:xfrm>
            <a:off x="557213" y="1019175"/>
            <a:ext cx="80295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下列由四舍五入法得到的近似数，各精确到哪一位？有几个有效数字？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0" name="文本框 9229"/>
          <p:cNvSpPr txBox="1"/>
          <p:nvPr/>
        </p:nvSpPr>
        <p:spPr>
          <a:xfrm>
            <a:off x="1524000" y="342900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近似数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1" name="右箭头 9230"/>
          <p:cNvSpPr/>
          <p:nvPr/>
        </p:nvSpPr>
        <p:spPr>
          <a:xfrm rot="-2700000">
            <a:off x="2971800" y="3568700"/>
            <a:ext cx="1219200" cy="228600"/>
          </a:xfrm>
          <a:prstGeom prst="rightArrow">
            <a:avLst>
              <a:gd name="adj1" fmla="val 50000"/>
              <a:gd name="adj2" fmla="val 133259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2" name="右箭头 9231"/>
          <p:cNvSpPr/>
          <p:nvPr/>
        </p:nvSpPr>
        <p:spPr>
          <a:xfrm rot="2700000">
            <a:off x="2984500" y="4533900"/>
            <a:ext cx="1219200" cy="228600"/>
          </a:xfrm>
          <a:prstGeom prst="rightArrow">
            <a:avLst>
              <a:gd name="adj1" fmla="val 50000"/>
              <a:gd name="adj2" fmla="val 133259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3" name="文本框 9232"/>
          <p:cNvSpPr txBox="1"/>
          <p:nvPr/>
        </p:nvSpPr>
        <p:spPr>
          <a:xfrm>
            <a:off x="4419600" y="25908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精确数位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4" name="圆角矩形 9233"/>
          <p:cNvSpPr/>
          <p:nvPr/>
        </p:nvSpPr>
        <p:spPr>
          <a:xfrm>
            <a:off x="4241800" y="4826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5" name="圆角矩形 9234"/>
          <p:cNvSpPr/>
          <p:nvPr/>
        </p:nvSpPr>
        <p:spPr>
          <a:xfrm>
            <a:off x="4267200" y="3048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6" name="圆角矩形 9235"/>
          <p:cNvSpPr/>
          <p:nvPr/>
        </p:nvSpPr>
        <p:spPr>
          <a:xfrm>
            <a:off x="1295400" y="3962400"/>
            <a:ext cx="1752600" cy="533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7" name="文本框 9236"/>
          <p:cNvSpPr txBox="1"/>
          <p:nvPr/>
        </p:nvSpPr>
        <p:spPr>
          <a:xfrm>
            <a:off x="1447800" y="39624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127.32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8" name="文本框 9237"/>
          <p:cNvSpPr txBox="1"/>
          <p:nvPr/>
        </p:nvSpPr>
        <p:spPr>
          <a:xfrm>
            <a:off x="4419600" y="44196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有效数字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9" name="文本框 9238"/>
          <p:cNvSpPr txBox="1"/>
          <p:nvPr/>
        </p:nvSpPr>
        <p:spPr>
          <a:xfrm>
            <a:off x="4419600" y="30734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百分位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0" name="文本框 9239"/>
          <p:cNvSpPr txBox="1"/>
          <p:nvPr/>
        </p:nvSpPr>
        <p:spPr>
          <a:xfrm>
            <a:off x="4648200" y="48768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1" name="圆角矩形 9240"/>
          <p:cNvSpPr/>
          <p:nvPr/>
        </p:nvSpPr>
        <p:spPr>
          <a:xfrm>
            <a:off x="4267200" y="3048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2" name="圆角矩形 9241"/>
          <p:cNvSpPr/>
          <p:nvPr/>
        </p:nvSpPr>
        <p:spPr>
          <a:xfrm>
            <a:off x="4241800" y="4826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243" name="组合 9242"/>
          <p:cNvGrpSpPr/>
          <p:nvPr/>
        </p:nvGrpSpPr>
        <p:grpSpPr>
          <a:xfrm>
            <a:off x="4267200" y="3048000"/>
            <a:ext cx="1739900" cy="558800"/>
            <a:chOff x="3072" y="480"/>
            <a:chExt cx="1096" cy="352"/>
          </a:xfrm>
        </p:grpSpPr>
        <p:sp>
          <p:nvSpPr>
            <p:cNvPr id="50192" name="圆角矩形 9243"/>
            <p:cNvSpPr/>
            <p:nvPr/>
          </p:nvSpPr>
          <p:spPr>
            <a:xfrm>
              <a:off x="3072" y="48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193" name="文本框 9244"/>
            <p:cNvSpPr txBox="1"/>
            <p:nvPr/>
          </p:nvSpPr>
          <p:spPr>
            <a:xfrm>
              <a:off x="3168" y="504"/>
              <a:ext cx="8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万分位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46" name="组合 9245"/>
          <p:cNvGrpSpPr/>
          <p:nvPr/>
        </p:nvGrpSpPr>
        <p:grpSpPr>
          <a:xfrm>
            <a:off x="4241800" y="4826000"/>
            <a:ext cx="1739900" cy="558800"/>
            <a:chOff x="3984" y="2640"/>
            <a:chExt cx="1096" cy="352"/>
          </a:xfrm>
        </p:grpSpPr>
        <p:sp>
          <p:nvSpPr>
            <p:cNvPr id="50195" name="圆角矩形 9246"/>
            <p:cNvSpPr/>
            <p:nvPr/>
          </p:nvSpPr>
          <p:spPr>
            <a:xfrm>
              <a:off x="3984" y="264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196" name="文本框 9247"/>
            <p:cNvSpPr txBox="1"/>
            <p:nvPr/>
          </p:nvSpPr>
          <p:spPr>
            <a:xfrm>
              <a:off x="4272" y="2656"/>
              <a:ext cx="5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个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49" name="圆角矩形 9248"/>
          <p:cNvSpPr/>
          <p:nvPr/>
        </p:nvSpPr>
        <p:spPr>
          <a:xfrm>
            <a:off x="4267200" y="3048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50" name="圆角矩形 9249"/>
          <p:cNvSpPr/>
          <p:nvPr/>
        </p:nvSpPr>
        <p:spPr>
          <a:xfrm>
            <a:off x="4241800" y="4826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251" name="组合 9250"/>
          <p:cNvGrpSpPr/>
          <p:nvPr/>
        </p:nvGrpSpPr>
        <p:grpSpPr>
          <a:xfrm>
            <a:off x="1295400" y="3962400"/>
            <a:ext cx="1752600" cy="533400"/>
            <a:chOff x="776" y="3168"/>
            <a:chExt cx="1104" cy="288"/>
          </a:xfrm>
        </p:grpSpPr>
        <p:sp>
          <p:nvSpPr>
            <p:cNvPr id="50200" name="圆角矩形 9251"/>
            <p:cNvSpPr/>
            <p:nvPr/>
          </p:nvSpPr>
          <p:spPr>
            <a:xfrm>
              <a:off x="776" y="3168"/>
              <a:ext cx="1104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201" name="文本框 9252"/>
            <p:cNvSpPr txBox="1"/>
            <p:nvPr/>
          </p:nvSpPr>
          <p:spPr>
            <a:xfrm>
              <a:off x="864" y="3168"/>
              <a:ext cx="912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 0.0407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254" name="组合 9253"/>
          <p:cNvGrpSpPr/>
          <p:nvPr/>
        </p:nvGrpSpPr>
        <p:grpSpPr>
          <a:xfrm>
            <a:off x="1295400" y="3962400"/>
            <a:ext cx="1752600" cy="533400"/>
            <a:chOff x="776" y="3168"/>
            <a:chExt cx="1104" cy="288"/>
          </a:xfrm>
        </p:grpSpPr>
        <p:sp>
          <p:nvSpPr>
            <p:cNvPr id="50203" name="圆角矩形 9254"/>
            <p:cNvSpPr/>
            <p:nvPr/>
          </p:nvSpPr>
          <p:spPr>
            <a:xfrm>
              <a:off x="776" y="3168"/>
              <a:ext cx="1104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204" name="文本框 9255"/>
            <p:cNvSpPr txBox="1"/>
            <p:nvPr/>
          </p:nvSpPr>
          <p:spPr>
            <a:xfrm>
              <a:off x="864" y="3168"/>
              <a:ext cx="912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 20.543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257" name="组合 9256"/>
          <p:cNvGrpSpPr/>
          <p:nvPr/>
        </p:nvGrpSpPr>
        <p:grpSpPr>
          <a:xfrm>
            <a:off x="4267200" y="3048000"/>
            <a:ext cx="1739900" cy="558800"/>
            <a:chOff x="2400" y="240"/>
            <a:chExt cx="1096" cy="352"/>
          </a:xfrm>
        </p:grpSpPr>
        <p:sp>
          <p:nvSpPr>
            <p:cNvPr id="50206" name="圆角矩形 9257"/>
            <p:cNvSpPr/>
            <p:nvPr/>
          </p:nvSpPr>
          <p:spPr>
            <a:xfrm>
              <a:off x="2400" y="24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07" name="文本框 9258"/>
            <p:cNvSpPr txBox="1"/>
            <p:nvPr/>
          </p:nvSpPr>
          <p:spPr>
            <a:xfrm>
              <a:off x="2552" y="256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千分位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60" name="组合 9259"/>
          <p:cNvGrpSpPr/>
          <p:nvPr/>
        </p:nvGrpSpPr>
        <p:grpSpPr>
          <a:xfrm>
            <a:off x="4241800" y="4826000"/>
            <a:ext cx="1739900" cy="558800"/>
            <a:chOff x="3984" y="2640"/>
            <a:chExt cx="1096" cy="352"/>
          </a:xfrm>
        </p:grpSpPr>
        <p:sp>
          <p:nvSpPr>
            <p:cNvPr id="50209" name="圆角矩形 9260"/>
            <p:cNvSpPr/>
            <p:nvPr/>
          </p:nvSpPr>
          <p:spPr>
            <a:xfrm>
              <a:off x="3984" y="264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0" name="文本框 9261"/>
            <p:cNvSpPr txBox="1"/>
            <p:nvPr/>
          </p:nvSpPr>
          <p:spPr>
            <a:xfrm>
              <a:off x="4272" y="2656"/>
              <a:ext cx="5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个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63" name="组合 9262"/>
          <p:cNvGrpSpPr/>
          <p:nvPr/>
        </p:nvGrpSpPr>
        <p:grpSpPr>
          <a:xfrm>
            <a:off x="1295400" y="3962400"/>
            <a:ext cx="1752600" cy="533400"/>
            <a:chOff x="776" y="3168"/>
            <a:chExt cx="1104" cy="288"/>
          </a:xfrm>
        </p:grpSpPr>
        <p:sp>
          <p:nvSpPr>
            <p:cNvPr id="50212" name="圆角矩形 9263"/>
            <p:cNvSpPr/>
            <p:nvPr/>
          </p:nvSpPr>
          <p:spPr>
            <a:xfrm>
              <a:off x="776" y="3168"/>
              <a:ext cx="1104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213" name="文本框 9264"/>
            <p:cNvSpPr txBox="1"/>
            <p:nvPr/>
          </p:nvSpPr>
          <p:spPr>
            <a:xfrm>
              <a:off x="864" y="3168"/>
              <a:ext cx="912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230.0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266" name="圆角矩形 9265"/>
          <p:cNvSpPr/>
          <p:nvPr/>
        </p:nvSpPr>
        <p:spPr>
          <a:xfrm>
            <a:off x="4267200" y="3048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67" name="圆角矩形 9266"/>
          <p:cNvSpPr/>
          <p:nvPr/>
        </p:nvSpPr>
        <p:spPr>
          <a:xfrm>
            <a:off x="4241800" y="4826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268" name="组合 9267"/>
          <p:cNvGrpSpPr/>
          <p:nvPr/>
        </p:nvGrpSpPr>
        <p:grpSpPr>
          <a:xfrm>
            <a:off x="4267200" y="3048000"/>
            <a:ext cx="1739900" cy="558800"/>
            <a:chOff x="3504" y="336"/>
            <a:chExt cx="1096" cy="352"/>
          </a:xfrm>
        </p:grpSpPr>
        <p:sp>
          <p:nvSpPr>
            <p:cNvPr id="50217" name="圆角矩形 9268"/>
            <p:cNvSpPr/>
            <p:nvPr/>
          </p:nvSpPr>
          <p:spPr>
            <a:xfrm>
              <a:off x="3504" y="336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18" name="文本框 9269"/>
            <p:cNvSpPr txBox="1"/>
            <p:nvPr/>
          </p:nvSpPr>
          <p:spPr>
            <a:xfrm>
              <a:off x="3600" y="352"/>
              <a:ext cx="9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十分位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71" name="组合 9270"/>
          <p:cNvGrpSpPr/>
          <p:nvPr/>
        </p:nvGrpSpPr>
        <p:grpSpPr>
          <a:xfrm>
            <a:off x="4241800" y="4826000"/>
            <a:ext cx="1739900" cy="558800"/>
            <a:chOff x="3984" y="2640"/>
            <a:chExt cx="1096" cy="352"/>
          </a:xfrm>
        </p:grpSpPr>
        <p:sp>
          <p:nvSpPr>
            <p:cNvPr id="50220" name="圆角矩形 9271"/>
            <p:cNvSpPr/>
            <p:nvPr/>
          </p:nvSpPr>
          <p:spPr>
            <a:xfrm>
              <a:off x="3984" y="264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1" name="文本框 9272"/>
            <p:cNvSpPr txBox="1"/>
            <p:nvPr/>
          </p:nvSpPr>
          <p:spPr>
            <a:xfrm>
              <a:off x="4272" y="2656"/>
              <a:ext cx="5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个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74" name="组合 9273"/>
          <p:cNvGrpSpPr/>
          <p:nvPr/>
        </p:nvGrpSpPr>
        <p:grpSpPr>
          <a:xfrm>
            <a:off x="1295400" y="3962400"/>
            <a:ext cx="1752600" cy="533400"/>
            <a:chOff x="776" y="3168"/>
            <a:chExt cx="1104" cy="288"/>
          </a:xfrm>
        </p:grpSpPr>
        <p:sp>
          <p:nvSpPr>
            <p:cNvPr id="50223" name="圆角矩形 9274"/>
            <p:cNvSpPr/>
            <p:nvPr/>
          </p:nvSpPr>
          <p:spPr>
            <a:xfrm>
              <a:off x="776" y="3168"/>
              <a:ext cx="1104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224" name="文本框 9275"/>
            <p:cNvSpPr txBox="1"/>
            <p:nvPr/>
          </p:nvSpPr>
          <p:spPr>
            <a:xfrm>
              <a:off x="864" y="3168"/>
              <a:ext cx="912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 4.002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277" name="圆角矩形 9276"/>
          <p:cNvSpPr/>
          <p:nvPr/>
        </p:nvSpPr>
        <p:spPr>
          <a:xfrm>
            <a:off x="4267200" y="3048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78" name="圆角矩形 9277"/>
          <p:cNvSpPr/>
          <p:nvPr/>
        </p:nvSpPr>
        <p:spPr>
          <a:xfrm>
            <a:off x="4241800" y="4826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279" name="组合 9278"/>
          <p:cNvGrpSpPr/>
          <p:nvPr/>
        </p:nvGrpSpPr>
        <p:grpSpPr>
          <a:xfrm>
            <a:off x="4241800" y="4826000"/>
            <a:ext cx="1739900" cy="558800"/>
            <a:chOff x="3984" y="2640"/>
            <a:chExt cx="1096" cy="352"/>
          </a:xfrm>
        </p:grpSpPr>
        <p:sp>
          <p:nvSpPr>
            <p:cNvPr id="50228" name="圆角矩形 9279"/>
            <p:cNvSpPr/>
            <p:nvPr/>
          </p:nvSpPr>
          <p:spPr>
            <a:xfrm>
              <a:off x="3984" y="264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29" name="文本框 9280"/>
            <p:cNvSpPr txBox="1"/>
            <p:nvPr/>
          </p:nvSpPr>
          <p:spPr>
            <a:xfrm>
              <a:off x="4272" y="2656"/>
              <a:ext cx="5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个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82" name="组合 9281"/>
          <p:cNvGrpSpPr/>
          <p:nvPr/>
        </p:nvGrpSpPr>
        <p:grpSpPr>
          <a:xfrm>
            <a:off x="4267200" y="3048000"/>
            <a:ext cx="1739900" cy="558800"/>
            <a:chOff x="2352" y="576"/>
            <a:chExt cx="1096" cy="352"/>
          </a:xfrm>
        </p:grpSpPr>
        <p:sp>
          <p:nvSpPr>
            <p:cNvPr id="50231" name="圆角矩形 9282"/>
            <p:cNvSpPr/>
            <p:nvPr/>
          </p:nvSpPr>
          <p:spPr>
            <a:xfrm>
              <a:off x="2352" y="576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32" name="文本框 9283"/>
            <p:cNvSpPr txBox="1"/>
            <p:nvPr/>
          </p:nvSpPr>
          <p:spPr>
            <a:xfrm>
              <a:off x="2448" y="576"/>
              <a:ext cx="9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千分位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85" name="组合 9284"/>
          <p:cNvGrpSpPr/>
          <p:nvPr/>
        </p:nvGrpSpPr>
        <p:grpSpPr>
          <a:xfrm>
            <a:off x="1295400" y="3962400"/>
            <a:ext cx="1752600" cy="533400"/>
            <a:chOff x="432" y="3072"/>
            <a:chExt cx="1104" cy="336"/>
          </a:xfrm>
        </p:grpSpPr>
        <p:sp>
          <p:nvSpPr>
            <p:cNvPr id="50234" name="圆角矩形 9285"/>
            <p:cNvSpPr/>
            <p:nvPr/>
          </p:nvSpPr>
          <p:spPr>
            <a:xfrm>
              <a:off x="432" y="3072"/>
              <a:ext cx="1104" cy="336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0235" name="组合 9286"/>
            <p:cNvGrpSpPr/>
            <p:nvPr/>
          </p:nvGrpSpPr>
          <p:grpSpPr>
            <a:xfrm>
              <a:off x="480" y="3072"/>
              <a:ext cx="1056" cy="327"/>
              <a:chOff x="864" y="3552"/>
              <a:chExt cx="1056" cy="327"/>
            </a:xfrm>
          </p:grpSpPr>
          <p:sp>
            <p:nvSpPr>
              <p:cNvPr id="50236" name="文本框 9287"/>
              <p:cNvSpPr txBox="1"/>
              <p:nvPr/>
            </p:nvSpPr>
            <p:spPr>
              <a:xfrm>
                <a:off x="864" y="3552"/>
                <a:ext cx="1056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800" b="1">
                    <a:latin typeface="宋体" panose="02010600030101010101" pitchFamily="2" charset="-122"/>
                    <a:ea typeface="宋体" panose="02010600030101010101" pitchFamily="2" charset="-122"/>
                  </a:rPr>
                  <a:t>5.08 10</a:t>
                </a:r>
                <a:r>
                  <a:rPr lang="en-US" altLang="zh-CN" sz="2800" b="1" baseline="30000"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en-US" altLang="zh-CN" sz="2800" b="1" baseline="300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50237" name="对象 9288"/>
              <p:cNvGraphicFramePr/>
              <p:nvPr/>
            </p:nvGraphicFramePr>
            <p:xfrm>
              <a:off x="1392" y="3648"/>
              <a:ext cx="191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2" name="" r:id="rId1" imgW="114300" imgH="127000" progId="Equation.3">
                      <p:embed/>
                    </p:oleObj>
                  </mc:Choice>
                  <mc:Fallback>
                    <p:oleObj name="" r:id="rId1" imgW="114300" imgH="127000" progId="Equation.3">
                      <p:embed/>
                      <p:pic>
                        <p:nvPicPr>
                          <p:cNvPr id="0" name="图片 3091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1392" y="3648"/>
                            <a:ext cx="191" cy="19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9290" name="圆角矩形 9289"/>
          <p:cNvSpPr/>
          <p:nvPr/>
        </p:nvSpPr>
        <p:spPr>
          <a:xfrm>
            <a:off x="4267200" y="3048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91" name="圆角矩形 9290"/>
          <p:cNvSpPr/>
          <p:nvPr/>
        </p:nvSpPr>
        <p:spPr>
          <a:xfrm>
            <a:off x="4241800" y="4826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292" name="组合 9291"/>
          <p:cNvGrpSpPr/>
          <p:nvPr/>
        </p:nvGrpSpPr>
        <p:grpSpPr>
          <a:xfrm>
            <a:off x="4267200" y="3048000"/>
            <a:ext cx="1739900" cy="558800"/>
            <a:chOff x="2688" y="0"/>
            <a:chExt cx="1096" cy="352"/>
          </a:xfrm>
        </p:grpSpPr>
        <p:sp>
          <p:nvSpPr>
            <p:cNvPr id="50241" name="圆角矩形 9292"/>
            <p:cNvSpPr/>
            <p:nvPr/>
          </p:nvSpPr>
          <p:spPr>
            <a:xfrm>
              <a:off x="2688" y="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42" name="文本框 9293"/>
            <p:cNvSpPr txBox="1"/>
            <p:nvPr/>
          </p:nvSpPr>
          <p:spPr>
            <a:xfrm>
              <a:off x="2736" y="0"/>
              <a:ext cx="96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百位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95" name="组合 9294"/>
          <p:cNvGrpSpPr/>
          <p:nvPr/>
        </p:nvGrpSpPr>
        <p:grpSpPr>
          <a:xfrm>
            <a:off x="4241800" y="4826000"/>
            <a:ext cx="1739900" cy="558800"/>
            <a:chOff x="3984" y="2640"/>
            <a:chExt cx="1096" cy="352"/>
          </a:xfrm>
        </p:grpSpPr>
        <p:sp>
          <p:nvSpPr>
            <p:cNvPr id="50244" name="圆角矩形 9295"/>
            <p:cNvSpPr/>
            <p:nvPr/>
          </p:nvSpPr>
          <p:spPr>
            <a:xfrm>
              <a:off x="3984" y="264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45" name="文本框 9296"/>
            <p:cNvSpPr txBox="1"/>
            <p:nvPr/>
          </p:nvSpPr>
          <p:spPr>
            <a:xfrm>
              <a:off x="4272" y="2656"/>
              <a:ext cx="5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个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98" name="组合 9297"/>
          <p:cNvGrpSpPr/>
          <p:nvPr/>
        </p:nvGrpSpPr>
        <p:grpSpPr>
          <a:xfrm>
            <a:off x="1295400" y="3962400"/>
            <a:ext cx="1752600" cy="533400"/>
            <a:chOff x="776" y="3168"/>
            <a:chExt cx="1104" cy="288"/>
          </a:xfrm>
        </p:grpSpPr>
        <p:sp>
          <p:nvSpPr>
            <p:cNvPr id="50247" name="圆角矩形 9298"/>
            <p:cNvSpPr/>
            <p:nvPr/>
          </p:nvSpPr>
          <p:spPr>
            <a:xfrm>
              <a:off x="776" y="3168"/>
              <a:ext cx="1104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248" name="文本框 9299"/>
            <p:cNvSpPr txBox="1"/>
            <p:nvPr/>
          </p:nvSpPr>
          <p:spPr>
            <a:xfrm>
              <a:off x="864" y="3168"/>
              <a:ext cx="912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 2.48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万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301" name="圆角矩形 9300"/>
          <p:cNvSpPr/>
          <p:nvPr/>
        </p:nvSpPr>
        <p:spPr>
          <a:xfrm>
            <a:off x="4267200" y="3048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02" name="圆角矩形 9301"/>
          <p:cNvSpPr/>
          <p:nvPr/>
        </p:nvSpPr>
        <p:spPr>
          <a:xfrm>
            <a:off x="4241800" y="4826000"/>
            <a:ext cx="1739900" cy="5588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303" name="组合 9302"/>
          <p:cNvGrpSpPr/>
          <p:nvPr/>
        </p:nvGrpSpPr>
        <p:grpSpPr>
          <a:xfrm>
            <a:off x="4267200" y="3048000"/>
            <a:ext cx="1739900" cy="558800"/>
            <a:chOff x="4464" y="1200"/>
            <a:chExt cx="1096" cy="352"/>
          </a:xfrm>
        </p:grpSpPr>
        <p:sp>
          <p:nvSpPr>
            <p:cNvPr id="50252" name="圆角矩形 9303"/>
            <p:cNvSpPr/>
            <p:nvPr/>
          </p:nvSpPr>
          <p:spPr>
            <a:xfrm>
              <a:off x="4464" y="120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53" name="文本框 9304"/>
            <p:cNvSpPr txBox="1"/>
            <p:nvPr/>
          </p:nvSpPr>
          <p:spPr>
            <a:xfrm>
              <a:off x="4656" y="1216"/>
              <a:ext cx="7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百位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306" name="组合 9305"/>
          <p:cNvGrpSpPr/>
          <p:nvPr/>
        </p:nvGrpSpPr>
        <p:grpSpPr>
          <a:xfrm>
            <a:off x="4241800" y="4826000"/>
            <a:ext cx="1739900" cy="558800"/>
            <a:chOff x="3984" y="2640"/>
            <a:chExt cx="1096" cy="352"/>
          </a:xfrm>
        </p:grpSpPr>
        <p:sp>
          <p:nvSpPr>
            <p:cNvPr id="50255" name="圆角矩形 9306"/>
            <p:cNvSpPr/>
            <p:nvPr/>
          </p:nvSpPr>
          <p:spPr>
            <a:xfrm>
              <a:off x="3984" y="2640"/>
              <a:ext cx="1096" cy="35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256" name="文本框 9307"/>
            <p:cNvSpPr txBox="1"/>
            <p:nvPr/>
          </p:nvSpPr>
          <p:spPr>
            <a:xfrm>
              <a:off x="4272" y="2656"/>
              <a:ext cx="5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个</a:t>
              </a:r>
              <a:endPara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  <p:bldP spid="9233" grpId="0"/>
      <p:bldP spid="9234" grpId="0" bldLvl="0" animBg="1"/>
      <p:bldP spid="9235" grpId="0" bldLvl="0" animBg="1"/>
      <p:bldP spid="9236" grpId="0" bldLvl="0" animBg="1"/>
      <p:bldP spid="9237" grpId="0"/>
      <p:bldP spid="9238" grpId="0"/>
      <p:bldP spid="9239" grpId="0"/>
      <p:bldP spid="9240" grpId="0"/>
      <p:bldP spid="9241" grpId="0" bldLvl="0" animBg="1"/>
      <p:bldP spid="9242" grpId="0" bldLvl="0" animBg="1"/>
      <p:bldP spid="9249" grpId="0" bldLvl="0" animBg="1"/>
      <p:bldP spid="9250" grpId="0" bldLvl="0" animBg="1"/>
      <p:bldP spid="9266" grpId="0" bldLvl="0" animBg="1"/>
      <p:bldP spid="9267" grpId="0" bldLvl="0" animBg="1"/>
      <p:bldP spid="9277" grpId="0" bldLvl="0" animBg="1"/>
      <p:bldP spid="9278" grpId="0" bldLvl="0" animBg="1"/>
      <p:bldP spid="9290" grpId="0" bldLvl="0" animBg="1"/>
      <p:bldP spid="9291" grpId="0" bldLvl="0" animBg="1"/>
      <p:bldP spid="9301" grpId="0" bldLvl="0" animBg="1"/>
      <p:bldP spid="930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10251"/>
          <p:cNvSpPr txBox="1"/>
          <p:nvPr/>
        </p:nvSpPr>
        <p:spPr>
          <a:xfrm>
            <a:off x="914400" y="1219200"/>
            <a:ext cx="71628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用四舍五入法，按括号中的要求对下列各数取近似数。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2" name="文本框 10252"/>
          <p:cNvSpPr txBox="1"/>
          <p:nvPr/>
        </p:nvSpPr>
        <p:spPr>
          <a:xfrm>
            <a:off x="990600" y="2286000"/>
            <a:ext cx="6781800" cy="3232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⑴0.6328   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精确到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0.001)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⑵7.9122   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精确到个位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⑶47155    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精确到百位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⑷130.06   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保留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个有效数字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⑸460215   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保留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个有效数字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⑹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2.746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（精确到十分位）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3.40 10</a:t>
            </a:r>
            <a:r>
              <a:rPr lang="en-US" altLang="zh-CN" sz="2400" b="1" baseline="300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精确到万位）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1203" name="对象 10254"/>
          <p:cNvGraphicFramePr/>
          <p:nvPr/>
        </p:nvGraphicFramePr>
        <p:xfrm>
          <a:off x="1981200" y="5181600"/>
          <a:ext cx="228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114300" imgH="127000" progId="Equation.3">
                  <p:embed/>
                </p:oleObj>
              </mc:Choice>
              <mc:Fallback>
                <p:oleObj name="" r:id="rId1" imgW="114300" imgH="127000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81200" y="5181600"/>
                        <a:ext cx="228600" cy="25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矩形 13316"/>
          <p:cNvSpPr/>
          <p:nvPr/>
        </p:nvSpPr>
        <p:spPr>
          <a:xfrm>
            <a:off x="1908175" y="1065213"/>
            <a:ext cx="1735138" cy="9382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4000" b="1">
                <a:ln w="9525" cap="flat" cmpd="sng">
                  <a:solidFill>
                    <a:srgbClr val="FFCC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小结：</a:t>
            </a:r>
            <a:endParaRPr lang="zh-CN" altLang="en-US" sz="4000" b="1">
              <a:ln w="9525" cap="flat" cmpd="sng">
                <a:solidFill>
                  <a:srgbClr val="FFCC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2226" name="文本框 13317"/>
          <p:cNvSpPr txBox="1"/>
          <p:nvPr/>
        </p:nvSpPr>
        <p:spPr>
          <a:xfrm>
            <a:off x="1828800" y="4800600"/>
            <a:ext cx="35052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319" name="组合 13318"/>
          <p:cNvGrpSpPr/>
          <p:nvPr/>
        </p:nvGrpSpPr>
        <p:grpSpPr>
          <a:xfrm>
            <a:off x="1143000" y="2278063"/>
            <a:ext cx="6400800" cy="1479550"/>
            <a:chOff x="720" y="1248"/>
            <a:chExt cx="4032" cy="932"/>
          </a:xfrm>
        </p:grpSpPr>
        <p:sp>
          <p:nvSpPr>
            <p:cNvPr id="52228" name="文本框 13319"/>
            <p:cNvSpPr txBox="1"/>
            <p:nvPr/>
          </p:nvSpPr>
          <p:spPr>
            <a:xfrm>
              <a:off x="720" y="1248"/>
              <a:ext cx="403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1.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一个近似数的精确度有两种表示方法：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52229" name="文本框 13320"/>
            <p:cNvSpPr txBox="1"/>
            <p:nvPr/>
          </p:nvSpPr>
          <p:spPr>
            <a:xfrm>
              <a:off x="768" y="1584"/>
              <a:ext cx="2784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（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1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）精确到哪一位；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  <a:p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（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2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）保留几个有效数字。</a:t>
              </a:r>
              <a:endPara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13322" name="文本框 13321"/>
          <p:cNvSpPr txBox="1"/>
          <p:nvPr/>
        </p:nvSpPr>
        <p:spPr>
          <a:xfrm>
            <a:off x="1143000" y="4052888"/>
            <a:ext cx="6934200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取近似数通常采用的方法是“四舍五入法”特殊地，有些实际问题需要用“进一法”或“去尾法” 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组合 8193"/>
          <p:cNvGrpSpPr/>
          <p:nvPr/>
        </p:nvGrpSpPr>
        <p:grpSpPr>
          <a:xfrm>
            <a:off x="893763" y="1441450"/>
            <a:ext cx="6205537" cy="579438"/>
            <a:chOff x="411" y="144"/>
            <a:chExt cx="3909" cy="365"/>
          </a:xfrm>
        </p:grpSpPr>
        <p:sp>
          <p:nvSpPr>
            <p:cNvPr id="11266" name="文本框 8194"/>
            <p:cNvSpPr txBox="1"/>
            <p:nvPr/>
          </p:nvSpPr>
          <p:spPr>
            <a:xfrm>
              <a:off x="576" y="144"/>
              <a:ext cx="37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个相同的因数  相乘，即</a:t>
              </a: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        </a:t>
              </a:r>
              <a:endParaRPr lang="zh-CN" altLang="en-US" sz="320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11267" name="对象 8195"/>
            <p:cNvGraphicFramePr/>
            <p:nvPr/>
          </p:nvGraphicFramePr>
          <p:xfrm>
            <a:off x="411" y="192"/>
            <a:ext cx="226" cy="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1" imgW="127000" imgH="139700" progId="Equation.3">
                    <p:embed/>
                  </p:oleObj>
                </mc:Choice>
                <mc:Fallback>
                  <p:oleObj name="" r:id="rId1" imgW="127000" imgH="139700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11" y="192"/>
                          <a:ext cx="226" cy="26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68" name="对象 8196"/>
            <p:cNvGraphicFramePr/>
            <p:nvPr/>
          </p:nvGraphicFramePr>
          <p:xfrm>
            <a:off x="1993" y="207"/>
            <a:ext cx="200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3" imgW="127000" imgH="139700" progId="Equation.3">
                    <p:embed/>
                  </p:oleObj>
                </mc:Choice>
                <mc:Fallback>
                  <p:oleObj name="" r:id="rId3" imgW="127000" imgH="139700" progId="Equation.3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93" y="207"/>
                          <a:ext cx="200" cy="2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269" name="组合 8197"/>
          <p:cNvGrpSpPr/>
          <p:nvPr/>
        </p:nvGrpSpPr>
        <p:grpSpPr>
          <a:xfrm>
            <a:off x="641350" y="2171700"/>
            <a:ext cx="3733800" cy="579438"/>
            <a:chOff x="384" y="624"/>
            <a:chExt cx="2352" cy="365"/>
          </a:xfrm>
        </p:grpSpPr>
        <p:sp>
          <p:nvSpPr>
            <p:cNvPr id="11270" name="文本框 8198"/>
            <p:cNvSpPr txBox="1"/>
            <p:nvPr/>
          </p:nvSpPr>
          <p:spPr>
            <a:xfrm>
              <a:off x="384" y="624"/>
              <a:ext cx="235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我们把它记作   。 </a:t>
              </a: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  </a:t>
              </a:r>
              <a:endParaRPr lang="zh-CN" altLang="en-US" sz="320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11271" name="对象 8199"/>
            <p:cNvGraphicFramePr/>
            <p:nvPr/>
          </p:nvGraphicFramePr>
          <p:xfrm>
            <a:off x="1791" y="636"/>
            <a:ext cx="301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5" imgW="177800" imgH="202565" progId="Equation.3">
                    <p:embed/>
                  </p:oleObj>
                </mc:Choice>
                <mc:Fallback>
                  <p:oleObj name="" r:id="rId5" imgW="177800" imgH="202565" progId="Equation.3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791" y="636"/>
                          <a:ext cx="301" cy="3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272" name="对象 8315"/>
          <p:cNvGraphicFramePr/>
          <p:nvPr/>
        </p:nvGraphicFramePr>
        <p:xfrm>
          <a:off x="5153025" y="1543050"/>
          <a:ext cx="283686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7" imgW="876300" imgH="139700" progId="Equation.3">
                  <p:embed/>
                </p:oleObj>
              </mc:Choice>
              <mc:Fallback>
                <p:oleObj name="" r:id="rId7" imgW="876300" imgH="13970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53025" y="1543050"/>
                        <a:ext cx="2836863" cy="388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3" name="右大括号 8322"/>
          <p:cNvSpPr/>
          <p:nvPr/>
        </p:nvSpPr>
        <p:spPr>
          <a:xfrm rot="5400000">
            <a:off x="6499225" y="725488"/>
            <a:ext cx="142875" cy="2447925"/>
          </a:xfrm>
          <a:prstGeom prst="rightBrace">
            <a:avLst>
              <a:gd name="adj1" fmla="val 142539"/>
              <a:gd name="adj2" fmla="val 48306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4" name="文本框 8318"/>
          <p:cNvSpPr txBox="1"/>
          <p:nvPr/>
        </p:nvSpPr>
        <p:spPr>
          <a:xfrm>
            <a:off x="6018213" y="2020888"/>
            <a:ext cx="13858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相乘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322" name="组合 8321"/>
          <p:cNvGrpSpPr/>
          <p:nvPr/>
        </p:nvGrpSpPr>
        <p:grpSpPr>
          <a:xfrm>
            <a:off x="641350" y="2901950"/>
            <a:ext cx="8153400" cy="1463675"/>
            <a:chOff x="385" y="1037"/>
            <a:chExt cx="5136" cy="922"/>
          </a:xfrm>
        </p:grpSpPr>
        <p:sp>
          <p:nvSpPr>
            <p:cNvPr id="11276" name="文本框 8201"/>
            <p:cNvSpPr txBox="1"/>
            <p:nvPr/>
          </p:nvSpPr>
          <p:spPr>
            <a:xfrm>
              <a:off x="385" y="1037"/>
              <a:ext cx="5136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这种求  个相同因数的积的运算，叫做</a:t>
              </a:r>
              <a:r>
                <a:rPr lang="zh-CN" altLang="en-US" sz="28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乘方</a:t>
              </a: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。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乘方的结果叫做</a:t>
              </a:r>
              <a:r>
                <a:rPr lang="zh-CN" altLang="en-US" sz="28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幂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11277" name="对象 8202"/>
            <p:cNvGraphicFramePr/>
            <p:nvPr/>
          </p:nvGraphicFramePr>
          <p:xfrm>
            <a:off x="1528" y="1253"/>
            <a:ext cx="218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9" imgW="127000" imgH="139700" progId="Equation.3">
                    <p:embed/>
                  </p:oleObj>
                </mc:Choice>
                <mc:Fallback>
                  <p:oleObj name="" r:id="rId9" imgW="127000" imgH="139700" progId="Equation.3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28" y="1253"/>
                          <a:ext cx="218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225" name="组合 8224"/>
          <p:cNvGrpSpPr/>
          <p:nvPr/>
        </p:nvGrpSpPr>
        <p:grpSpPr>
          <a:xfrm>
            <a:off x="419100" y="4597400"/>
            <a:ext cx="8305800" cy="600075"/>
            <a:chOff x="288" y="2275"/>
            <a:chExt cx="5232" cy="378"/>
          </a:xfrm>
        </p:grpSpPr>
        <p:sp>
          <p:nvSpPr>
            <p:cNvPr id="11279" name="文本框 8225"/>
            <p:cNvSpPr txBox="1"/>
            <p:nvPr/>
          </p:nvSpPr>
          <p:spPr>
            <a:xfrm>
              <a:off x="288" y="2288"/>
              <a:ext cx="52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读作  的  次方，也可以读作  的  次幂</a:t>
              </a: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11280" name="对象 8226"/>
            <p:cNvGraphicFramePr/>
            <p:nvPr/>
          </p:nvGraphicFramePr>
          <p:xfrm>
            <a:off x="1248" y="2384"/>
            <a:ext cx="218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0" imgW="127000" imgH="139700" progId="Equation.3">
                    <p:embed/>
                  </p:oleObj>
                </mc:Choice>
                <mc:Fallback>
                  <p:oleObj name="" r:id="rId10" imgW="127000" imgH="139700" progId="Equation.3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48" y="2384"/>
                          <a:ext cx="218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81" name="对象 8227"/>
            <p:cNvGraphicFramePr/>
            <p:nvPr/>
          </p:nvGraphicFramePr>
          <p:xfrm>
            <a:off x="4054" y="2384"/>
            <a:ext cx="218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11" imgW="127000" imgH="139700" progId="Equation.3">
                    <p:embed/>
                  </p:oleObj>
                </mc:Choice>
                <mc:Fallback>
                  <p:oleObj name="" r:id="rId11" imgW="127000" imgH="139700" progId="Equation.3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054" y="2384"/>
                          <a:ext cx="218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82" name="对象 8228"/>
            <p:cNvGraphicFramePr/>
            <p:nvPr/>
          </p:nvGraphicFramePr>
          <p:xfrm>
            <a:off x="1750" y="2384"/>
            <a:ext cx="218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12" imgW="127000" imgH="139700" progId="Equation.3">
                    <p:embed/>
                  </p:oleObj>
                </mc:Choice>
                <mc:Fallback>
                  <p:oleObj name="" r:id="rId12" imgW="127000" imgH="139700" progId="Equation.3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750" y="2384"/>
                          <a:ext cx="218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83" name="对象 8229"/>
            <p:cNvGraphicFramePr/>
            <p:nvPr/>
          </p:nvGraphicFramePr>
          <p:xfrm>
            <a:off x="4608" y="2384"/>
            <a:ext cx="218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13" imgW="127000" imgH="139700" progId="Equation.3">
                    <p:embed/>
                  </p:oleObj>
                </mc:Choice>
                <mc:Fallback>
                  <p:oleObj name="" r:id="rId13" imgW="127000" imgH="139700" progId="Equation.3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608" y="2384"/>
                          <a:ext cx="218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84" name="对象 8230"/>
            <p:cNvGraphicFramePr/>
            <p:nvPr/>
          </p:nvGraphicFramePr>
          <p:xfrm>
            <a:off x="480" y="2275"/>
            <a:ext cx="305" cy="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14" imgW="177800" imgH="202565" progId="Equation.3">
                    <p:embed/>
                  </p:oleObj>
                </mc:Choice>
                <mc:Fallback>
                  <p:oleObj name="" r:id="rId14" imgW="177800" imgH="202565" progId="Equation.3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480" y="2275"/>
                          <a:ext cx="305" cy="3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205" name="组合 8204"/>
          <p:cNvGrpSpPr/>
          <p:nvPr/>
        </p:nvGrpSpPr>
        <p:grpSpPr>
          <a:xfrm>
            <a:off x="998538" y="4652963"/>
            <a:ext cx="7543800" cy="608012"/>
            <a:chOff x="576" y="2190"/>
            <a:chExt cx="4752" cy="383"/>
          </a:xfrm>
        </p:grpSpPr>
        <p:sp>
          <p:nvSpPr>
            <p:cNvPr id="12290" name="文本框 8205"/>
            <p:cNvSpPr txBox="1"/>
            <p:nvPr/>
          </p:nvSpPr>
          <p:spPr>
            <a:xfrm>
              <a:off x="576" y="2208"/>
              <a:ext cx="475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在   中，  叫做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底数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，  叫做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指数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12291" name="对象 8206"/>
            <p:cNvGraphicFramePr/>
            <p:nvPr/>
          </p:nvGraphicFramePr>
          <p:xfrm>
            <a:off x="940" y="2190"/>
            <a:ext cx="308" cy="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1" imgW="177800" imgH="202565" progId="Equation.3">
                    <p:embed/>
                  </p:oleObj>
                </mc:Choice>
                <mc:Fallback>
                  <p:oleObj name="" r:id="rId1" imgW="177800" imgH="202565" progId="Equation.3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40" y="2190"/>
                          <a:ext cx="308" cy="3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2" name="对象 8207"/>
            <p:cNvGraphicFramePr/>
            <p:nvPr/>
          </p:nvGraphicFramePr>
          <p:xfrm>
            <a:off x="1824" y="2304"/>
            <a:ext cx="218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3" imgW="127000" imgH="139700" progId="Equation.3">
                    <p:embed/>
                  </p:oleObj>
                </mc:Choice>
                <mc:Fallback>
                  <p:oleObj name="" r:id="rId3" imgW="127000" imgH="139700" progId="Equation.3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24" y="2304"/>
                          <a:ext cx="218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3" name="对象 8208"/>
            <p:cNvGraphicFramePr/>
            <p:nvPr/>
          </p:nvGraphicFramePr>
          <p:xfrm>
            <a:off x="3360" y="2256"/>
            <a:ext cx="261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5" imgW="127000" imgH="139700" progId="Equation.3">
                    <p:embed/>
                  </p:oleObj>
                </mc:Choice>
                <mc:Fallback>
                  <p:oleObj name="" r:id="rId5" imgW="127000" imgH="139700" progId="Equation.3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60" y="2256"/>
                          <a:ext cx="261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210" name="组合 8209"/>
          <p:cNvGrpSpPr/>
          <p:nvPr/>
        </p:nvGrpSpPr>
        <p:grpSpPr>
          <a:xfrm>
            <a:off x="1570038" y="2152650"/>
            <a:ext cx="3086100" cy="1401763"/>
            <a:chOff x="864" y="2688"/>
            <a:chExt cx="1944" cy="883"/>
          </a:xfrm>
        </p:grpSpPr>
        <p:graphicFrame>
          <p:nvGraphicFramePr>
            <p:cNvPr id="12295" name="对象 8210">
              <a:hlinkClick r:id="" action="ppaction://ole?verb="/>
            </p:cNvPr>
            <p:cNvGraphicFramePr/>
            <p:nvPr/>
          </p:nvGraphicFramePr>
          <p:xfrm>
            <a:off x="2035" y="2688"/>
            <a:ext cx="773" cy="8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7" imgW="177800" imgH="202565" progId="Equation.3">
                    <p:embed/>
                  </p:oleObj>
                </mc:Choice>
                <mc:Fallback>
                  <p:oleObj name="" r:id="rId7" imgW="177800" imgH="202565" progId="Equation.3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035" y="2688"/>
                          <a:ext cx="773" cy="883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296" name="直接连接符 8211"/>
            <p:cNvSpPr/>
            <p:nvPr/>
          </p:nvSpPr>
          <p:spPr>
            <a:xfrm>
              <a:off x="1200" y="3062"/>
              <a:ext cx="816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2297" name="文本框 8212"/>
            <p:cNvSpPr txBox="1"/>
            <p:nvPr/>
          </p:nvSpPr>
          <p:spPr>
            <a:xfrm>
              <a:off x="864" y="2870"/>
              <a:ext cx="57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rPr>
                <a:t>幂</a:t>
              </a:r>
              <a:endPara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8252" name="组合 8251"/>
          <p:cNvGrpSpPr/>
          <p:nvPr/>
        </p:nvGrpSpPr>
        <p:grpSpPr>
          <a:xfrm>
            <a:off x="4503738" y="2308225"/>
            <a:ext cx="4038600" cy="579438"/>
            <a:chOff x="2688" y="2803"/>
            <a:chExt cx="2544" cy="365"/>
          </a:xfrm>
        </p:grpSpPr>
        <p:sp>
          <p:nvSpPr>
            <p:cNvPr id="12299" name="直接连接符 8252"/>
            <p:cNvSpPr/>
            <p:nvPr/>
          </p:nvSpPr>
          <p:spPr>
            <a:xfrm>
              <a:off x="3504" y="2995"/>
              <a:ext cx="38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2300" name="组合 8253"/>
            <p:cNvGrpSpPr/>
            <p:nvPr/>
          </p:nvGrpSpPr>
          <p:grpSpPr>
            <a:xfrm>
              <a:off x="2688" y="2803"/>
              <a:ext cx="2544" cy="365"/>
              <a:chOff x="2688" y="2803"/>
              <a:chExt cx="2544" cy="365"/>
            </a:xfrm>
          </p:grpSpPr>
          <p:sp>
            <p:nvSpPr>
              <p:cNvPr id="12301" name="文本框 8254"/>
              <p:cNvSpPr txBox="1"/>
              <p:nvPr/>
            </p:nvSpPr>
            <p:spPr>
              <a:xfrm>
                <a:off x="2928" y="2803"/>
                <a:ext cx="720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华文新魏" panose="02010800040101010101" pitchFamily="2" charset="-122"/>
                  </a:rPr>
                  <a:t>指数</a:t>
                </a:r>
                <a:endParaRPr lang="zh-CN" altLang="en-US" sz="3200">
                  <a:solidFill>
                    <a:srgbClr val="0000FF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endParaRPr>
              </a:p>
            </p:txBody>
          </p:sp>
          <p:sp>
            <p:nvSpPr>
              <p:cNvPr id="12302" name="文本框 8255"/>
              <p:cNvSpPr txBox="1"/>
              <p:nvPr/>
            </p:nvSpPr>
            <p:spPr>
              <a:xfrm>
                <a:off x="3792" y="2803"/>
                <a:ext cx="1440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32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因数的个数</a:t>
                </a:r>
                <a:endParaRPr lang="zh-CN" altLang="en-US" sz="320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12303" name="直接连接符 8256"/>
              <p:cNvSpPr/>
              <p:nvPr/>
            </p:nvSpPr>
            <p:spPr>
              <a:xfrm flipH="1">
                <a:off x="2688" y="3024"/>
                <a:ext cx="336" cy="0"/>
              </a:xfrm>
              <a:prstGeom prst="line">
                <a:avLst/>
              </a:prstGeom>
              <a:ln w="317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</p:grpSp>
      <p:grpSp>
        <p:nvGrpSpPr>
          <p:cNvPr id="8302" name="组合 8301"/>
          <p:cNvGrpSpPr/>
          <p:nvPr/>
        </p:nvGrpSpPr>
        <p:grpSpPr>
          <a:xfrm>
            <a:off x="3314700" y="3386138"/>
            <a:ext cx="2514600" cy="1036637"/>
            <a:chOff x="1968" y="3379"/>
            <a:chExt cx="1584" cy="653"/>
          </a:xfrm>
        </p:grpSpPr>
        <p:sp>
          <p:nvSpPr>
            <p:cNvPr id="12305" name="文本框 8302"/>
            <p:cNvSpPr txBox="1"/>
            <p:nvPr/>
          </p:nvSpPr>
          <p:spPr>
            <a:xfrm>
              <a:off x="1968" y="3667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00FF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rPr>
                <a:t>底数</a:t>
              </a:r>
              <a:endPara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12306" name="直接连接符 8303"/>
            <p:cNvSpPr/>
            <p:nvPr/>
          </p:nvSpPr>
          <p:spPr>
            <a:xfrm flipV="1">
              <a:off x="2292" y="3379"/>
              <a:ext cx="0" cy="38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2307" name="直接连接符 8304"/>
            <p:cNvSpPr/>
            <p:nvPr/>
          </p:nvSpPr>
          <p:spPr>
            <a:xfrm>
              <a:off x="2544" y="3859"/>
              <a:ext cx="38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08" name="文本框 8305"/>
            <p:cNvSpPr txBox="1"/>
            <p:nvPr/>
          </p:nvSpPr>
          <p:spPr>
            <a:xfrm>
              <a:off x="2832" y="3667"/>
              <a:ext cx="72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因数</a:t>
              </a:r>
              <a:endPara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组合 11265"/>
          <p:cNvGrpSpPr/>
          <p:nvPr/>
        </p:nvGrpSpPr>
        <p:grpSpPr>
          <a:xfrm>
            <a:off x="1066800" y="990600"/>
            <a:ext cx="6934200" cy="3124200"/>
            <a:chOff x="672" y="624"/>
            <a:chExt cx="4368" cy="1968"/>
          </a:xfrm>
        </p:grpSpPr>
        <p:sp>
          <p:nvSpPr>
            <p:cNvPr id="14338" name="矩形 11267"/>
            <p:cNvSpPr/>
            <p:nvPr/>
          </p:nvSpPr>
          <p:spPr>
            <a:xfrm>
              <a:off x="672" y="624"/>
              <a:ext cx="4368" cy="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>
                <a:spcBef>
                  <a:spcPct val="50000"/>
                </a:spcBef>
              </a:pP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en-US" altLang="zh-CN" sz="3200" b="1" baseline="3000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的底数是</a:t>
              </a:r>
              <a:r>
                <a:rPr lang="zh-CN" altLang="en-US" sz="3200" b="1" u="sng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，指数是</a:t>
              </a:r>
              <a:r>
                <a:rPr lang="zh-CN" altLang="en-US" sz="3200" b="1" u="sng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，可读作</a:t>
              </a:r>
              <a:r>
                <a:rPr lang="zh-CN" altLang="en-US" sz="3200" b="1" u="sng" dirty="0">
                  <a:latin typeface="楷体_GB2312" pitchFamily="49" charset="-122"/>
                  <a:ea typeface="楷体_GB2312" pitchFamily="49" charset="-122"/>
                </a:rPr>
                <a:t>               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；</a:t>
              </a:r>
              <a:b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</a:b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）  看成幂的话，底数是</a:t>
              </a:r>
              <a:r>
                <a:rPr lang="zh-CN" altLang="en-US" sz="3200" b="1" u="sng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，指数是</a:t>
              </a:r>
              <a:r>
                <a:rPr lang="zh-CN" altLang="en-US" sz="3200" b="1" u="sng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，可读作</a:t>
              </a:r>
              <a:r>
                <a:rPr lang="zh-CN" altLang="en-US" sz="3200" b="1" u="sng" dirty="0">
                  <a:latin typeface="楷体_GB2312" pitchFamily="49" charset="-122"/>
                  <a:ea typeface="楷体_GB2312" pitchFamily="49" charset="-122"/>
                </a:rPr>
                <a:t>            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；</a:t>
              </a:r>
              <a:b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</a:br>
              <a:endParaRPr lang="zh-CN" altLang="en-US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14339" name="对象 11268"/>
            <p:cNvGraphicFramePr/>
            <p:nvPr/>
          </p:nvGraphicFramePr>
          <p:xfrm>
            <a:off x="1152" y="1800"/>
            <a:ext cx="240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1" imgW="127000" imgH="139700" progId="Equation.3">
                    <p:embed/>
                  </p:oleObj>
                </mc:Choice>
                <mc:Fallback>
                  <p:oleObj name="" r:id="rId1" imgW="127000" imgH="139700" progId="Equation.3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52" y="1800"/>
                          <a:ext cx="240" cy="2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340" name="矩形 11269"/>
          <p:cNvSpPr/>
          <p:nvPr/>
        </p:nvSpPr>
        <p:spPr>
          <a:xfrm>
            <a:off x="3962400" y="4419600"/>
            <a:ext cx="1143000" cy="1143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1" name="直接连接符 11270"/>
          <p:cNvSpPr/>
          <p:nvPr/>
        </p:nvSpPr>
        <p:spPr>
          <a:xfrm>
            <a:off x="3124200" y="5029200"/>
            <a:ext cx="762000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342" name="文本框 11271"/>
          <p:cNvSpPr txBox="1"/>
          <p:nvPr/>
        </p:nvSpPr>
        <p:spPr>
          <a:xfrm>
            <a:off x="2667000" y="48006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3" name="直接连接符 11272"/>
          <p:cNvSpPr/>
          <p:nvPr/>
        </p:nvSpPr>
        <p:spPr>
          <a:xfrm flipH="1">
            <a:off x="4724400" y="4876800"/>
            <a:ext cx="838200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344" name="文本框 11273"/>
          <p:cNvSpPr txBox="1"/>
          <p:nvPr/>
        </p:nvSpPr>
        <p:spPr>
          <a:xfrm>
            <a:off x="5486400" y="46482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指数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5" name="直接连接符 11274"/>
          <p:cNvSpPr/>
          <p:nvPr/>
        </p:nvSpPr>
        <p:spPr>
          <a:xfrm flipH="1">
            <a:off x="4648200" y="5181600"/>
            <a:ext cx="914400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346" name="文本框 11275"/>
          <p:cNvSpPr txBox="1"/>
          <p:nvPr/>
        </p:nvSpPr>
        <p:spPr>
          <a:xfrm>
            <a:off x="5486400" y="49530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底数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81" name="文本框 11280"/>
          <p:cNvSpPr txBox="1"/>
          <p:nvPr/>
        </p:nvSpPr>
        <p:spPr>
          <a:xfrm>
            <a:off x="3851275" y="1196975"/>
            <a:ext cx="381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82" name="文本框 11281"/>
          <p:cNvSpPr txBox="1"/>
          <p:nvPr/>
        </p:nvSpPr>
        <p:spPr>
          <a:xfrm>
            <a:off x="6156325" y="1196975"/>
            <a:ext cx="381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83" name="文本框 11282"/>
          <p:cNvSpPr txBox="1"/>
          <p:nvPr/>
        </p:nvSpPr>
        <p:spPr>
          <a:xfrm>
            <a:off x="2144713" y="1985963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的一次方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85" name="文本框 11284"/>
          <p:cNvSpPr txBox="1"/>
          <p:nvPr/>
        </p:nvSpPr>
        <p:spPr>
          <a:xfrm>
            <a:off x="1752600" y="3459163"/>
            <a:ext cx="4572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88" name="文本框 11287"/>
          <p:cNvSpPr txBox="1"/>
          <p:nvPr/>
        </p:nvSpPr>
        <p:spPr>
          <a:xfrm>
            <a:off x="3851275" y="3284538"/>
            <a:ext cx="23129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的一次方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289" name="组合 11288"/>
          <p:cNvGrpSpPr/>
          <p:nvPr/>
        </p:nvGrpSpPr>
        <p:grpSpPr>
          <a:xfrm>
            <a:off x="2667000" y="4419600"/>
            <a:ext cx="3657600" cy="1143000"/>
            <a:chOff x="1680" y="2784"/>
            <a:chExt cx="2304" cy="720"/>
          </a:xfrm>
        </p:grpSpPr>
        <p:sp>
          <p:nvSpPr>
            <p:cNvPr id="14353" name="矩形 11289"/>
            <p:cNvSpPr/>
            <p:nvPr/>
          </p:nvSpPr>
          <p:spPr>
            <a:xfrm>
              <a:off x="2496" y="2784"/>
              <a:ext cx="720" cy="72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spcBef>
                  <a:spcPct val="50000"/>
                </a:spcBef>
              </a:pPr>
              <a:endParaRPr lang="zh-CN" altLang="en-US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4354" name="组合 11290"/>
            <p:cNvGrpSpPr/>
            <p:nvPr/>
          </p:nvGrpSpPr>
          <p:grpSpPr>
            <a:xfrm>
              <a:off x="1680" y="2928"/>
              <a:ext cx="2304" cy="480"/>
              <a:chOff x="1680" y="2928"/>
              <a:chExt cx="2304" cy="480"/>
            </a:xfrm>
          </p:grpSpPr>
          <p:sp>
            <p:nvSpPr>
              <p:cNvPr id="14355" name="矩形 11291"/>
              <p:cNvSpPr/>
              <p:nvPr/>
            </p:nvSpPr>
            <p:spPr>
              <a:xfrm>
                <a:off x="2902" y="2953"/>
                <a:ext cx="188" cy="2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>
                <a:spAutoFit/>
              </a:bodyPr>
              <a:p>
                <a:r>
                  <a:rPr lang="en-US" altLang="zh-CN" sz="25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6" name="矩形 11292"/>
              <p:cNvSpPr/>
              <p:nvPr/>
            </p:nvSpPr>
            <p:spPr>
              <a:xfrm>
                <a:off x="2743" y="2981"/>
                <a:ext cx="172" cy="4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>
                <a:spAutoFit/>
              </a:bodyPr>
              <a:p>
                <a:r>
                  <a:rPr lang="en-US" altLang="zh-CN" sz="43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43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7" name="直接连接符 11293"/>
              <p:cNvSpPr/>
              <p:nvPr/>
            </p:nvSpPr>
            <p:spPr>
              <a:xfrm>
                <a:off x="1968" y="3168"/>
                <a:ext cx="48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4358" name="文本框 11294"/>
              <p:cNvSpPr txBox="1"/>
              <p:nvPr/>
            </p:nvSpPr>
            <p:spPr>
              <a:xfrm>
                <a:off x="1680" y="3024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楷体_GB2312" pitchFamily="49" charset="-122"/>
                    <a:ea typeface="楷体_GB2312" pitchFamily="49" charset="-122"/>
                  </a:rPr>
                  <a:t>幂</a:t>
                </a:r>
                <a:endParaRPr lang="zh-CN" altLang="en-US" dirty="0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4359" name="直接连接符 11295"/>
              <p:cNvSpPr/>
              <p:nvPr/>
            </p:nvSpPr>
            <p:spPr>
              <a:xfrm flipH="1">
                <a:off x="2976" y="3072"/>
                <a:ext cx="5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4360" name="文本框 11296"/>
              <p:cNvSpPr txBox="1"/>
              <p:nvPr/>
            </p:nvSpPr>
            <p:spPr>
              <a:xfrm>
                <a:off x="3456" y="2928"/>
                <a:ext cx="52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楷体_GB2312" pitchFamily="49" charset="-122"/>
                    <a:ea typeface="楷体_GB2312" pitchFamily="49" charset="-122"/>
                  </a:rPr>
                  <a:t>指数</a:t>
                </a:r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4361" name="直接连接符 11297"/>
              <p:cNvSpPr/>
              <p:nvPr/>
            </p:nvSpPr>
            <p:spPr>
              <a:xfrm flipH="1">
                <a:off x="2928" y="3264"/>
                <a:ext cx="57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4362" name="文本框 11298"/>
              <p:cNvSpPr txBox="1"/>
              <p:nvPr/>
            </p:nvSpPr>
            <p:spPr>
              <a:xfrm>
                <a:off x="3456" y="3120"/>
                <a:ext cx="52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楷体_GB2312" pitchFamily="49" charset="-122"/>
                    <a:ea typeface="楷体_GB2312" pitchFamily="49" charset="-122"/>
                  </a:rPr>
                  <a:t>底数</a:t>
                </a:r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sp>
        <p:nvSpPr>
          <p:cNvPr id="11302" name="文本框 11301"/>
          <p:cNvSpPr txBox="1"/>
          <p:nvPr/>
        </p:nvSpPr>
        <p:spPr>
          <a:xfrm>
            <a:off x="5867400" y="2565400"/>
            <a:ext cx="457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1" grpId="0"/>
      <p:bldP spid="11282" grpId="0"/>
      <p:bldP spid="11283" grpId="0"/>
      <p:bldP spid="11285" grpId="0"/>
      <p:bldP spid="11288" grpId="0"/>
      <p:bldP spid="113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4339"/>
          <p:cNvSpPr txBox="1"/>
          <p:nvPr/>
        </p:nvSpPr>
        <p:spPr>
          <a:xfrm>
            <a:off x="1181100" y="963613"/>
            <a:ext cx="6781800" cy="1651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把下列</a:t>
            </a: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乘方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写成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乘法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的形式：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n-US" altLang="zh-CN" sz="320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5362" name="对象 14340"/>
          <p:cNvGraphicFramePr/>
          <p:nvPr/>
        </p:nvGraphicFramePr>
        <p:xfrm>
          <a:off x="3246438" y="2614613"/>
          <a:ext cx="13176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482600" imgH="241300" progId="Equation.3">
                  <p:embed/>
                </p:oleObj>
              </mc:Choice>
              <mc:Fallback>
                <p:oleObj name="" r:id="rId1" imgW="482600" imgH="241300" progId="Equation.3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46438" y="2614613"/>
                        <a:ext cx="1317625" cy="66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3" name="对象 14341"/>
          <p:cNvGraphicFramePr/>
          <p:nvPr/>
        </p:nvGraphicFramePr>
        <p:xfrm>
          <a:off x="1498600" y="2251075"/>
          <a:ext cx="874713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3" imgW="342900" imgH="469900" progId="Equation.3">
                  <p:embed/>
                </p:oleObj>
              </mc:Choice>
              <mc:Fallback>
                <p:oleObj name="" r:id="rId3" imgW="342900" imgH="469900" progId="Equation.3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8600" y="2251075"/>
                        <a:ext cx="874713" cy="1081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" name="对象 14342"/>
          <p:cNvGraphicFramePr/>
          <p:nvPr/>
        </p:nvGraphicFramePr>
        <p:xfrm>
          <a:off x="5434013" y="2671763"/>
          <a:ext cx="1316037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5" imgW="482600" imgH="241300" progId="Equation.3">
                  <p:embed/>
                </p:oleObj>
              </mc:Choice>
              <mc:Fallback>
                <p:oleObj name="" r:id="rId5" imgW="482600" imgH="241300" progId="Equation.3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4013" y="2671763"/>
                        <a:ext cx="1316037" cy="66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65" name="组合 14361"/>
          <p:cNvGrpSpPr/>
          <p:nvPr/>
        </p:nvGrpSpPr>
        <p:grpSpPr>
          <a:xfrm>
            <a:off x="609600" y="3836988"/>
            <a:ext cx="7924800" cy="655637"/>
            <a:chOff x="576" y="2688"/>
            <a:chExt cx="4992" cy="413"/>
          </a:xfrm>
        </p:grpSpPr>
        <p:sp>
          <p:nvSpPr>
            <p:cNvPr id="15366" name="文本框 14351"/>
            <p:cNvSpPr txBox="1"/>
            <p:nvPr/>
          </p:nvSpPr>
          <p:spPr>
            <a:xfrm>
              <a:off x="576" y="2736"/>
              <a:ext cx="499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思考：用乘方式子怎么表示   的相反数？</a:t>
              </a:r>
              <a:endParaRPr lang="zh-CN" altLang="en-US" sz="320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15367" name="对象 14352"/>
            <p:cNvGraphicFramePr/>
            <p:nvPr/>
          </p:nvGraphicFramePr>
          <p:xfrm>
            <a:off x="3792" y="2688"/>
            <a:ext cx="325" cy="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7" imgW="165100" imgH="203200" progId="Equation.3">
                    <p:embed/>
                  </p:oleObj>
                </mc:Choice>
                <mc:Fallback>
                  <p:oleObj name="" r:id="rId7" imgW="165100" imgH="203200" progId="Equation.3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92" y="2688"/>
                          <a:ext cx="325" cy="4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368" name="文本框 14357"/>
          <p:cNvSpPr txBox="1"/>
          <p:nvPr/>
        </p:nvSpPr>
        <p:spPr>
          <a:xfrm>
            <a:off x="3810000" y="57150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5362"/>
          <p:cNvSpPr txBox="1"/>
          <p:nvPr/>
        </p:nvSpPr>
        <p:spPr>
          <a:xfrm>
            <a:off x="1143000" y="609600"/>
            <a:ext cx="7391400" cy="4237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判断下列各题是否正确：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（ ）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①     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（ ）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②        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（ ）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③        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（ ）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                                                                                   </a:t>
            </a:r>
            <a:endParaRPr lang="en-US" altLang="zh-CN" sz="3200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6386" name="对象 15363"/>
          <p:cNvGraphicFramePr/>
          <p:nvPr/>
        </p:nvGraphicFramePr>
        <p:xfrm>
          <a:off x="2590800" y="2098675"/>
          <a:ext cx="1676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596265" imgH="203200" progId="Equation.3">
                  <p:embed/>
                </p:oleObj>
              </mc:Choice>
              <mc:Fallback>
                <p:oleObj name="" r:id="rId1" imgW="596265" imgH="203200" progId="Equation.3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90800" y="2098675"/>
                        <a:ext cx="167640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对象 15364"/>
          <p:cNvGraphicFramePr/>
          <p:nvPr/>
        </p:nvGraphicFramePr>
        <p:xfrm>
          <a:off x="2667000" y="3505200"/>
          <a:ext cx="224790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3" imgW="799465" imgH="190500" progId="Equation.3">
                  <p:embed/>
                </p:oleObj>
              </mc:Choice>
              <mc:Fallback>
                <p:oleObj name="" r:id="rId3" imgW="799465" imgH="190500" progId="Equation.3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7000" y="3505200"/>
                        <a:ext cx="2247900" cy="534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对象 15365"/>
          <p:cNvGraphicFramePr/>
          <p:nvPr/>
        </p:nvGraphicFramePr>
        <p:xfrm>
          <a:off x="2670175" y="2817813"/>
          <a:ext cx="2319338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5" imgW="824865" imgH="190500" progId="Equation.3">
                  <p:embed/>
                </p:oleObj>
              </mc:Choice>
              <mc:Fallback>
                <p:oleObj name="" r:id="rId5" imgW="824865" imgH="190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70175" y="2817813"/>
                        <a:ext cx="2319338" cy="534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对象 15366"/>
          <p:cNvGraphicFramePr/>
          <p:nvPr/>
        </p:nvGraphicFramePr>
        <p:xfrm>
          <a:off x="2667000" y="4233863"/>
          <a:ext cx="5243513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7" imgW="1866900" imgH="228600" progId="Equation.3">
                  <p:embed/>
                </p:oleObj>
              </mc:Choice>
              <mc:Fallback>
                <p:oleObj name="" r:id="rId7" imgW="1866900" imgH="2286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67000" y="4233863"/>
                        <a:ext cx="5243513" cy="642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2" name="文本框 15371"/>
          <p:cNvSpPr txBox="1"/>
          <p:nvPr/>
        </p:nvSpPr>
        <p:spPr>
          <a:xfrm>
            <a:off x="1524000" y="35814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3" name="文本框 15372"/>
          <p:cNvSpPr txBox="1"/>
          <p:nvPr/>
        </p:nvSpPr>
        <p:spPr>
          <a:xfrm>
            <a:off x="1524000" y="2097088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错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4" name="文本框 15373"/>
          <p:cNvSpPr txBox="1"/>
          <p:nvPr/>
        </p:nvSpPr>
        <p:spPr>
          <a:xfrm>
            <a:off x="1524000" y="28194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错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5" name="文本框 15374"/>
          <p:cNvSpPr txBox="1"/>
          <p:nvPr/>
        </p:nvSpPr>
        <p:spPr>
          <a:xfrm>
            <a:off x="1524000" y="43434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错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/>
      <p:bldP spid="15373" grpId="0"/>
      <p:bldP spid="15374" grpId="0"/>
      <p:bldP spid="1537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3923</Words>
  <Application>WPS 演示</Application>
  <PresentationFormat>宽屏</PresentationFormat>
  <Paragraphs>435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66</vt:i4>
      </vt:variant>
      <vt:variant>
        <vt:lpstr>幻灯片标题</vt:lpstr>
      </vt:variant>
      <vt:variant>
        <vt:i4>44</vt:i4>
      </vt:variant>
    </vt:vector>
  </HeadingPairs>
  <TitlesOfParts>
    <vt:vector size="127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Calibri Light</vt:lpstr>
      <vt:lpstr>Times New Roman</vt:lpstr>
      <vt:lpstr>楷体_GB2312</vt:lpstr>
      <vt:lpstr>楷体</vt:lpstr>
      <vt:lpstr>黑体</vt:lpstr>
      <vt:lpstr>华文隶书</vt:lpstr>
      <vt:lpstr>新宋体</vt:lpstr>
      <vt:lpstr>Office 主题</vt:lpstr>
      <vt:lpstr>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这节课学习目标你达到了吗？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2017-04-26T08:23:00Z</dcterms:created>
  <dcterms:modified xsi:type="dcterms:W3CDTF">2017-07-28T02:00:54Z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