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.jpeg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611188" y="1630363"/>
            <a:ext cx="799147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-2, -0.5, 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这样的数（即以前学过的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以外的数前面加上负号“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的数叫做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负数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755650" y="3694113"/>
            <a:ext cx="76327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而在小学学过的除“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以外的数都叫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正数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701675" y="1628775"/>
            <a:ext cx="8137525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为了突出数的符号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可以在正数的前面加“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+”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号，如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+5, +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+1.2, …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291" name="对象 12290"/>
          <p:cNvGraphicFramePr>
            <a:graphicFrameLocks noChangeAspect="1"/>
          </p:cNvGraphicFramePr>
          <p:nvPr/>
        </p:nvGraphicFramePr>
        <p:xfrm>
          <a:off x="2816225" y="2132013"/>
          <a:ext cx="3079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6225" y="2132013"/>
                        <a:ext cx="307975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文本框 12291"/>
          <p:cNvSpPr txBox="1"/>
          <p:nvPr/>
        </p:nvSpPr>
        <p:spPr>
          <a:xfrm>
            <a:off x="779463" y="4119563"/>
            <a:ext cx="739616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我们常常用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正数和负数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表示一些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意义相反的量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331913" y="3168650"/>
            <a:ext cx="64817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既不是正数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也不是负数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4"/>
          <p:cNvSpPr txBox="1"/>
          <p:nvPr/>
        </p:nvSpPr>
        <p:spPr>
          <a:xfrm>
            <a:off x="701675" y="1082675"/>
            <a:ext cx="71278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观察下图，试着说明它们的海拔高度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13315"/>
          <p:cNvSpPr txBox="1"/>
          <p:nvPr/>
        </p:nvSpPr>
        <p:spPr>
          <a:xfrm>
            <a:off x="3001963" y="5284788"/>
            <a:ext cx="458787" cy="720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701675" y="5172075"/>
            <a:ext cx="7773988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珠穆朗玛峰的海拔高度为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8848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米，吐鲁番盆地的海拔高度为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-155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米．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3317"/>
          <p:cNvSpPr txBox="1"/>
          <p:nvPr/>
        </p:nvSpPr>
        <p:spPr>
          <a:xfrm>
            <a:off x="6699250" y="3892550"/>
            <a:ext cx="4937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13318" descr="山脉和盆地地形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413" y="1601788"/>
            <a:ext cx="6056312" cy="322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4337"/>
          <p:cNvSpPr/>
          <p:nvPr/>
        </p:nvSpPr>
        <p:spPr>
          <a:xfrm>
            <a:off x="595313" y="1617663"/>
            <a:ext cx="8013700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）一个月内，小明体重增加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kg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，小华体重减少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 kg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，小强体重无变化，写出他们这个月的体重增长值；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595313" y="1038225"/>
            <a:ext cx="13319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例题</a:t>
            </a:r>
            <a:endParaRPr lang="zh-CN" altLang="en-US" sz="3200" b="1" noProof="1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595313" y="3767138"/>
            <a:ext cx="8013700" cy="8842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解：（</a:t>
            </a:r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）这个月小明体重增长</a:t>
            </a:r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kg</a:t>
            </a:r>
            <a:r>
              <a:rPr lang="zh-CN" altLang="en-US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，小华体重增长</a:t>
            </a:r>
            <a:endParaRPr lang="zh-CN" altLang="en-US" sz="2400" b="1">
              <a:solidFill>
                <a:srgbClr val="558E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-1 kg</a:t>
            </a:r>
            <a:r>
              <a:rPr lang="zh-CN" altLang="en-US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，小强体重增长</a:t>
            </a:r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 kg</a:t>
            </a:r>
            <a:r>
              <a:rPr lang="zh-CN" altLang="en-US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5361"/>
          <p:cNvSpPr/>
          <p:nvPr/>
        </p:nvSpPr>
        <p:spPr>
          <a:xfrm>
            <a:off x="292100" y="1382713"/>
            <a:ext cx="8174038" cy="26527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（2）2006年下列国家的商品进出口总额比上年的变化情况是：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美国减少6.4%，  德国增长1.3%，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法国减少2.4%，  英国减少3.5%，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意大利增长0.2%，中国增长7.5%．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写出这些国家2006年商品进出口总额的增长率．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1303338" y="4332288"/>
            <a:ext cx="6370637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just"/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解：六个国家2006年商品出口总额的增长率：</a:t>
            </a:r>
            <a:endParaRPr lang="en-US" altLang="zh-CN" sz="2400" b="1">
              <a:solidFill>
                <a:srgbClr val="558E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美国  -6.4%，   德国   1.3%，</a:t>
            </a:r>
            <a:endParaRPr lang="en-US" altLang="zh-CN" sz="2400" b="1">
              <a:solidFill>
                <a:srgbClr val="558E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法国  -2.4%，   英国  -3.5%，</a:t>
            </a:r>
            <a:endParaRPr lang="en-US" altLang="zh-CN" sz="2400" b="1">
              <a:solidFill>
                <a:srgbClr val="558E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2400" b="1">
                <a:solidFill>
                  <a:srgbClr val="558E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意大利  0.2%， 中国   7.5%．</a:t>
            </a:r>
            <a:endParaRPr lang="en-US" altLang="zh-CN" sz="2400" b="1">
              <a:solidFill>
                <a:srgbClr val="558E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6385"/>
          <p:cNvSpPr>
            <a:spLocks noGrp="1"/>
          </p:cNvSpPr>
          <p:nvPr>
            <p:ph type="title"/>
          </p:nvPr>
        </p:nvSpPr>
        <p:spPr>
          <a:xfrm>
            <a:off x="544513" y="1076325"/>
            <a:ext cx="2217737" cy="4318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3200" b="1">
                <a:solidFill>
                  <a:srgbClr val="558ED5"/>
                </a:solidFill>
              </a:rPr>
              <a:t>课堂练习</a:t>
            </a:r>
            <a:endParaRPr lang="zh-CN" altLang="en-US" sz="3200" b="1">
              <a:solidFill>
                <a:srgbClr val="558ED5"/>
              </a:solidFill>
            </a:endParaRPr>
          </a:p>
        </p:txBody>
      </p:sp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414338" y="1752600"/>
            <a:ext cx="8196262" cy="3281363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/>
              <a:t>   （</a:t>
            </a:r>
            <a:r>
              <a:rPr lang="en-US" altLang="zh-CN" sz="2800" b="1"/>
              <a:t>1</a:t>
            </a:r>
            <a:r>
              <a:rPr lang="zh-CN" altLang="en-US" sz="2800" b="1"/>
              <a:t>）如果零上</a:t>
            </a:r>
            <a:r>
              <a:rPr lang="en-US" altLang="zh-CN" sz="2800" b="1"/>
              <a:t>5°C</a:t>
            </a:r>
            <a:r>
              <a:rPr lang="zh-CN" altLang="en-US" sz="2800" b="1"/>
              <a:t>记作</a:t>
            </a:r>
            <a:r>
              <a:rPr lang="en-US" altLang="zh-CN" sz="2800" b="1"/>
              <a:t>+5 °C</a:t>
            </a:r>
            <a:r>
              <a:rPr lang="zh-CN" altLang="en-US" sz="2800" b="1"/>
              <a:t>，那么零下</a:t>
            </a:r>
            <a:r>
              <a:rPr lang="en-US" altLang="zh-CN" sz="2800" b="1"/>
              <a:t>3°C</a:t>
            </a:r>
            <a:r>
              <a:rPr lang="zh-CN" altLang="en-US" sz="2800" b="1"/>
              <a:t>记作什么？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（</a:t>
            </a:r>
            <a:r>
              <a:rPr lang="en-US" altLang="zh-CN" sz="2800" b="1"/>
              <a:t>2</a:t>
            </a:r>
            <a:r>
              <a:rPr lang="zh-CN" altLang="en-US" sz="2800" b="1"/>
              <a:t>）东、西为两个相反方向，如果</a:t>
            </a:r>
            <a:r>
              <a:rPr lang="en-US" altLang="zh-CN" sz="2800" b="1"/>
              <a:t>- 4</a:t>
            </a:r>
            <a:r>
              <a:rPr lang="zh-CN" altLang="en-US" sz="2800" b="1"/>
              <a:t>米表示一个物体向西运动</a:t>
            </a:r>
            <a:r>
              <a:rPr lang="en-US" altLang="zh-CN" sz="2800" b="1"/>
              <a:t>4</a:t>
            </a:r>
            <a:r>
              <a:rPr lang="zh-CN" altLang="en-US" sz="2800" b="1"/>
              <a:t>米，那么</a:t>
            </a:r>
            <a:r>
              <a:rPr lang="en-US" altLang="zh-CN" sz="2800" b="1"/>
              <a:t>+2</a:t>
            </a:r>
            <a:r>
              <a:rPr lang="zh-CN" altLang="en-US" sz="2800" b="1"/>
              <a:t>米表示什么？物体原地不动记为什么？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（</a:t>
            </a:r>
            <a:r>
              <a:rPr lang="en-US" altLang="zh-CN" sz="2800" b="1"/>
              <a:t>3</a:t>
            </a:r>
            <a:r>
              <a:rPr lang="zh-CN" altLang="en-US" sz="2800" b="1"/>
              <a:t>）某仓库运进面粉</a:t>
            </a:r>
            <a:r>
              <a:rPr lang="en-US" altLang="zh-CN" sz="2800" b="1"/>
              <a:t>7.5</a:t>
            </a:r>
            <a:r>
              <a:rPr lang="zh-CN" altLang="en-US" sz="2800" b="1"/>
              <a:t>吨记作</a:t>
            </a:r>
            <a:r>
              <a:rPr lang="en-US" altLang="zh-CN" sz="2800" b="1"/>
              <a:t>+7.5</a:t>
            </a:r>
            <a:r>
              <a:rPr lang="zh-CN" altLang="en-US" sz="2800" b="1"/>
              <a:t>吨</a:t>
            </a:r>
            <a:r>
              <a:rPr lang="en-US" altLang="zh-CN" sz="2800" b="1"/>
              <a:t>,  </a:t>
            </a:r>
            <a:r>
              <a:rPr lang="zh-CN" altLang="en-US" sz="2800" b="1"/>
              <a:t>那么运出</a:t>
            </a:r>
            <a:r>
              <a:rPr lang="en-US" altLang="zh-CN" sz="2800" b="1"/>
              <a:t>3.8</a:t>
            </a:r>
            <a:r>
              <a:rPr lang="zh-CN" altLang="en-US" sz="2800" b="1"/>
              <a:t>吨应记作什么</a:t>
            </a:r>
            <a:r>
              <a:rPr lang="en-US" altLang="zh-CN" sz="2800" b="1"/>
              <a:t>?              </a:t>
            </a:r>
            <a:endParaRPr lang="en-US" altLang="zh-CN" sz="2800" b="1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92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387">
                                            <p:txEl>
                                              <p:charRg st="92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dvAuto="100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1262063" y="2146300"/>
            <a:ext cx="525621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解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）零下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记作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-3°C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785938" y="2847975"/>
            <a:ext cx="6435725" cy="115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+2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米表示一个物体向东运动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米；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物体原地不动记为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米．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719263" y="4087813"/>
            <a:ext cx="59769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）运出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3.8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吨应记作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- 3.8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吨．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17412"/>
          <p:cNvSpPr/>
          <p:nvPr/>
        </p:nvSpPr>
        <p:spPr>
          <a:xfrm>
            <a:off x="466725" y="1314450"/>
            <a:ext cx="2322513" cy="431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r>
              <a:rPr lang="zh-CN" altLang="en-US" sz="3200" b="1">
                <a:solidFill>
                  <a:srgbClr val="558E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rgbClr val="558E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24577"/>
          <p:cNvSpPr>
            <a:spLocks noGrp="1"/>
          </p:cNvSpPr>
          <p:nvPr>
            <p:ph type="title"/>
          </p:nvPr>
        </p:nvSpPr>
        <p:spPr>
          <a:xfrm>
            <a:off x="636588" y="2016125"/>
            <a:ext cx="8024812" cy="2825750"/>
          </a:xfrm>
          <a:prstGeom prst="rect">
            <a:avLst/>
          </a:prstGeom>
          <a:noFill/>
          <a:ln>
            <a:noFill/>
          </a:ln>
        </p:spPr>
        <p:txBody>
          <a:bodyPr wrap="square" anchor="t"/>
          <a:p>
            <a:pPr algn="l" defTabSz="91440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　</a:t>
            </a:r>
            <a:r>
              <a:rPr lang="en-US" altLang="zh-CN" sz="2800" b="1">
                <a:latin typeface="Arial" panose="020B0604020202020204" pitchFamily="34" charset="0"/>
              </a:rPr>
              <a:t>１．(1) 在知识竞赛中，如果用+10分表示加10分，那么扣20分怎样表示？</a:t>
            </a:r>
            <a:br>
              <a:rPr lang="en-US" altLang="zh-CN" sz="2800" b="1">
                <a:latin typeface="Arial" panose="020B0604020202020204" pitchFamily="34" charset="0"/>
              </a:rPr>
            </a:br>
            <a:br>
              <a:rPr lang="en-US" altLang="zh-CN" sz="2800" b="1">
                <a:latin typeface="Arial" panose="020B0604020202020204" pitchFamily="34" charset="0"/>
              </a:rPr>
            </a:br>
            <a:r>
              <a:rPr lang="en-US" altLang="zh-CN" sz="2800" b="1">
                <a:latin typeface="Arial" panose="020B0604020202020204" pitchFamily="34" charset="0"/>
              </a:rPr>
              <a:t> (2) 某人转动转盘，如果用+5圈表示沿逆时针方向转了5圈，那么沿顺时针方向转了12圈怎样表示？</a:t>
            </a:r>
            <a:br>
              <a:rPr lang="en-US" altLang="zh-CN" sz="2800" b="1">
                <a:latin typeface="Arial" panose="020B0604020202020204" pitchFamily="34" charset="0"/>
              </a:rPr>
            </a:br>
            <a:br>
              <a:rPr lang="en-US" altLang="zh-CN" sz="2800" b="1">
                <a:latin typeface="Arial" panose="020B0604020202020204" pitchFamily="34" charset="0"/>
              </a:rPr>
            </a:br>
            <a:r>
              <a:rPr lang="en-US" altLang="zh-CN" sz="2800" b="1">
                <a:latin typeface="Arial" panose="020B0604020202020204" pitchFamily="34" charset="0"/>
              </a:rPr>
              <a:t> (3) 在某次乒乓球质量检测中，一只乒乓球超出标准质量0.02克记作+0.02，那么-0.03克表示什么?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24578" name="矩形 24579"/>
          <p:cNvSpPr/>
          <p:nvPr/>
        </p:nvSpPr>
        <p:spPr>
          <a:xfrm>
            <a:off x="490538" y="1208088"/>
            <a:ext cx="2016125" cy="431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r>
              <a:rPr lang="zh-CN" altLang="en-US" sz="3200" b="1" dirty="0">
                <a:solidFill>
                  <a:srgbClr val="558E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课堂小测</a:t>
            </a:r>
            <a:endParaRPr lang="zh-CN" altLang="en-US" sz="3200" b="1" dirty="0">
              <a:solidFill>
                <a:srgbClr val="558E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26625"/>
          <p:cNvSpPr txBox="1"/>
          <p:nvPr/>
        </p:nvSpPr>
        <p:spPr>
          <a:xfrm>
            <a:off x="609600" y="1422400"/>
            <a:ext cx="79248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．读下列各数，并指出哪些是正数？哪些是负数？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2" name="图片 266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463" y="2560638"/>
            <a:ext cx="6108700" cy="2484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20481"/>
          <p:cNvSpPr/>
          <p:nvPr/>
        </p:nvSpPr>
        <p:spPr>
          <a:xfrm>
            <a:off x="0" y="-234950"/>
            <a:ext cx="9144000" cy="6851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762000" y="533400"/>
            <a:ext cx="33972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Verdana" panose="020B0604030504040204" pitchFamily="34" charset="0"/>
                <a:ea typeface="宋体" panose="02010600030101010101" pitchFamily="2" charset="-122"/>
              </a:rPr>
              <a:t>温度的表示方法</a:t>
            </a:r>
            <a:endParaRPr lang="zh-CN" altLang="en-US" sz="3600" b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4" name="组合 20483"/>
          <p:cNvGrpSpPr/>
          <p:nvPr/>
        </p:nvGrpSpPr>
        <p:grpSpPr>
          <a:xfrm>
            <a:off x="6126163" y="431800"/>
            <a:ext cx="2667000" cy="6324600"/>
            <a:chOff x="0" y="0"/>
            <a:chExt cx="1680" cy="3984"/>
          </a:xfrm>
        </p:grpSpPr>
        <p:pic>
          <p:nvPicPr>
            <p:cNvPr id="26628" name="图片 20484" descr="温度计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80" cy="3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20485"/>
            <p:cNvSpPr txBox="1"/>
            <p:nvPr/>
          </p:nvSpPr>
          <p:spPr>
            <a:xfrm>
              <a:off x="288" y="1383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1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文本框 20486"/>
            <p:cNvSpPr txBox="1"/>
            <p:nvPr/>
          </p:nvSpPr>
          <p:spPr>
            <a:xfrm>
              <a:off x="298" y="903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2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文本框 20487"/>
            <p:cNvSpPr txBox="1"/>
            <p:nvPr/>
          </p:nvSpPr>
          <p:spPr>
            <a:xfrm>
              <a:off x="298" y="471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3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文本框 20488"/>
            <p:cNvSpPr txBox="1"/>
            <p:nvPr/>
          </p:nvSpPr>
          <p:spPr>
            <a:xfrm>
              <a:off x="288" y="1824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0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3" name="文本框 20489"/>
            <p:cNvSpPr txBox="1"/>
            <p:nvPr/>
          </p:nvSpPr>
          <p:spPr>
            <a:xfrm>
              <a:off x="288" y="2304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1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文本框 20490"/>
            <p:cNvSpPr txBox="1"/>
            <p:nvPr/>
          </p:nvSpPr>
          <p:spPr>
            <a:xfrm>
              <a:off x="288" y="2736"/>
              <a:ext cx="2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>
                  <a:latin typeface="Verdana" panose="020B0604030504040204" pitchFamily="34" charset="0"/>
                  <a:ea typeface="宋体" panose="02010600030101010101" pitchFamily="2" charset="-122"/>
                </a:rPr>
                <a:t>2</a:t>
              </a:r>
              <a:endParaRPr lang="en-US" altLang="zh-CN" sz="280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5" name="矩形 20491"/>
            <p:cNvSpPr/>
            <p:nvPr/>
          </p:nvSpPr>
          <p:spPr>
            <a:xfrm>
              <a:off x="768" y="2016"/>
              <a:ext cx="144" cy="1248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93" name="文本框 20492"/>
          <p:cNvSpPr txBox="1"/>
          <p:nvPr/>
        </p:nvSpPr>
        <p:spPr>
          <a:xfrm>
            <a:off x="1951038" y="3181350"/>
            <a:ext cx="1249362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℃</a:t>
            </a:r>
            <a:endParaRPr lang="en-US" altLang="zh-CN" sz="4800" b="1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直接连接符 20493"/>
          <p:cNvSpPr/>
          <p:nvPr/>
        </p:nvSpPr>
        <p:spPr>
          <a:xfrm flipH="1">
            <a:off x="3810000" y="3657600"/>
            <a:ext cx="2133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95" name="矩形 20494"/>
          <p:cNvSpPr/>
          <p:nvPr/>
        </p:nvSpPr>
        <p:spPr>
          <a:xfrm>
            <a:off x="7345363" y="2209800"/>
            <a:ext cx="228600" cy="1422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6" name="直接连接符 20495"/>
          <p:cNvSpPr/>
          <p:nvPr/>
        </p:nvSpPr>
        <p:spPr>
          <a:xfrm flipH="1">
            <a:off x="3810000" y="2209800"/>
            <a:ext cx="2133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97" name="文本框 20496"/>
          <p:cNvSpPr txBox="1"/>
          <p:nvPr/>
        </p:nvSpPr>
        <p:spPr>
          <a:xfrm>
            <a:off x="1047750" y="1711325"/>
            <a:ext cx="2301875" cy="827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零上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℃</a:t>
            </a:r>
            <a:r>
              <a:rPr lang="en-US" altLang="zh-CN" sz="4800" b="1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en-US" altLang="zh-CN" sz="4800" b="1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直接连接符 20497"/>
          <p:cNvSpPr/>
          <p:nvPr/>
        </p:nvSpPr>
        <p:spPr>
          <a:xfrm flipH="1">
            <a:off x="3810000" y="5105400"/>
            <a:ext cx="2133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99" name="矩形 20498"/>
          <p:cNvSpPr/>
          <p:nvPr/>
        </p:nvSpPr>
        <p:spPr>
          <a:xfrm>
            <a:off x="952500" y="4775200"/>
            <a:ext cx="2247900" cy="704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零下2℃ </a:t>
            </a:r>
            <a:endParaRPr lang="zh-CN" altLang="en-US" sz="4000" b="1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矩形 20499"/>
          <p:cNvSpPr/>
          <p:nvPr/>
        </p:nvSpPr>
        <p:spPr>
          <a:xfrm>
            <a:off x="7345363" y="2209800"/>
            <a:ext cx="228600" cy="2895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文本框 20500"/>
          <p:cNvSpPr txBox="1"/>
          <p:nvPr/>
        </p:nvSpPr>
        <p:spPr>
          <a:xfrm>
            <a:off x="952500" y="1925638"/>
            <a:ext cx="2405063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 ℃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2" name="文本框 20501"/>
          <p:cNvSpPr txBox="1"/>
          <p:nvPr/>
        </p:nvSpPr>
        <p:spPr>
          <a:xfrm>
            <a:off x="1047750" y="4778375"/>
            <a:ext cx="2514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- 2 ℃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3" name="椭圆形标注 20502"/>
          <p:cNvSpPr/>
          <p:nvPr/>
        </p:nvSpPr>
        <p:spPr>
          <a:xfrm>
            <a:off x="3810000" y="1676400"/>
            <a:ext cx="5334000" cy="2514600"/>
          </a:xfrm>
          <a:prstGeom prst="wedgeEllipseCallout">
            <a:avLst>
              <a:gd name="adj1" fmla="val -56398"/>
              <a:gd name="adj2" fmla="val 140532"/>
            </a:avLst>
          </a:prstGeom>
          <a:noFill/>
          <a:ln w="9525">
            <a:noFill/>
          </a:ln>
        </p:spPr>
        <p:txBody>
          <a:bodyPr anchor="t"/>
          <a:p>
            <a:pPr algn="ctr">
              <a:spcBef>
                <a:spcPct val="50000"/>
              </a:spcBef>
            </a:pPr>
            <a:endParaRPr lang="zh-CN" altLang="en-US" sz="3600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93" grpId="0"/>
      <p:bldP spid="20497" grpId="0"/>
      <p:bldP spid="20499" grpId="0"/>
      <p:bldP spid="20501" grpId="0" bldLvl="0" animBg="1"/>
      <p:bldP spid="20502" grpId="0" bldLvl="0" animBg="1"/>
      <p:bldP spid="205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4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 有理数</a:t>
            </a:r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正数与负数</a:t>
            </a:r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9" name="矩形 21508"/>
          <p:cNvSpPr/>
          <p:nvPr/>
        </p:nvSpPr>
        <p:spPr>
          <a:xfrm>
            <a:off x="735013" y="982663"/>
            <a:ext cx="3681412" cy="5191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en-US" altLang="zh-CN" sz="40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40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只表示没有吗</a:t>
            </a:r>
            <a:r>
              <a:rPr lang="en-US" altLang="zh-CN" sz="40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40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536575" y="4597400"/>
            <a:ext cx="7831138" cy="1400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en-US" altLang="zh-CN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引入正负数后，</a:t>
            </a:r>
            <a:r>
              <a:rPr lang="en-US" altLang="zh-CN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不再简简单单的只表示没有。它具有丰富的意义</a:t>
            </a:r>
            <a:r>
              <a:rPr lang="en-US" altLang="zh-CN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是正负数的基准。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既不正数，也不是负数。</a:t>
            </a:r>
            <a:endParaRPr lang="zh-CN" altLang="en-US" sz="32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800100" y="1952625"/>
            <a:ext cx="3616325" cy="243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空罐中的金币数量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温度中的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0℃;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海平面的高度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标准水位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0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0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539750" y="2200275"/>
            <a:ext cx="81311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、正数：以前学过的数中，除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外的数叫做正数；如：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+5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+0.23, 8818……</a:t>
            </a:r>
            <a:endParaRPr lang="en-US" altLang="x-none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587375" y="3327400"/>
            <a:ext cx="7889875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、负数：在正数前面加上“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-”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号的数叫做负数；如：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-5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  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-0.54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 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x-none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09600" y="4448175"/>
            <a:ext cx="73644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既不是正数，也不是负数。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609600" y="5108575"/>
            <a:ext cx="726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、可以用正数与负数表示具有相反意义的量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609600" y="5791200"/>
            <a:ext cx="72342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、一个数前面的“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+”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、“</a:t>
            </a:r>
            <a:r>
              <a:rPr lang="en-US" altLang="x-none" sz="2800" b="1">
                <a:latin typeface="Arial" panose="020B0604020202020204" pitchFamily="34" charset="0"/>
                <a:ea typeface="宋体" panose="02010600030101010101" pitchFamily="2" charset="-122"/>
              </a:rPr>
              <a:t>-”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号叫做它的符号。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78" name="组合 22534"/>
          <p:cNvGrpSpPr/>
          <p:nvPr/>
        </p:nvGrpSpPr>
        <p:grpSpPr>
          <a:xfrm>
            <a:off x="709613" y="904875"/>
            <a:ext cx="2362200" cy="1295400"/>
            <a:chOff x="0" y="0"/>
            <a:chExt cx="2208" cy="1052"/>
          </a:xfrm>
        </p:grpSpPr>
        <p:sp>
          <p:nvSpPr>
            <p:cNvPr id="28679" name="未知"/>
            <p:cNvSpPr/>
            <p:nvPr/>
          </p:nvSpPr>
          <p:spPr>
            <a:xfrm>
              <a:off x="0" y="528"/>
              <a:ext cx="2208" cy="384"/>
            </a:xfrm>
            <a:custGeom>
              <a:avLst/>
              <a:gdLst/>
              <a:ahLst/>
              <a:cxnLst/>
              <a:pathLst>
                <a:path w="2208" h="384">
                  <a:moveTo>
                    <a:pt x="432" y="384"/>
                  </a:moveTo>
                  <a:lnTo>
                    <a:pt x="2208" y="384"/>
                  </a:lnTo>
                  <a:lnTo>
                    <a:pt x="1776" y="0"/>
                  </a:lnTo>
                  <a:lnTo>
                    <a:pt x="0" y="0"/>
                  </a:lnTo>
                  <a:lnTo>
                    <a:pt x="432" y="384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  <a:tileRect/>
            </a:gradFill>
            <a:ln w="19050" cap="flat" cmpd="sng">
              <a:pattFill prst="horz">
                <a:fgClr>
                  <a:schemeClr val="accent1"/>
                </a:fgClr>
                <a:bgClr>
                  <a:srgbClr val="FFFFFF"/>
                </a:bgClr>
              </a:pattFill>
              <a:prstDash val="solid"/>
              <a:round/>
              <a:headEnd type="none" w="med" len="med"/>
              <a:tailEnd type="none" w="med" len="med"/>
            </a:ln>
            <a:effectLst>
              <a:prstShdw prst="shdw15" dir="16200000">
                <a:schemeClr val="bg2"/>
              </a:prstShdw>
            </a:effectLst>
          </p:spPr>
          <p:txBody>
            <a:bodyPr/>
            <a:p>
              <a:endParaRPr lang="zh-CN" altLang="en-US"/>
            </a:p>
          </p:txBody>
        </p:sp>
        <p:grpSp>
          <p:nvGrpSpPr>
            <p:cNvPr id="28680" name="组合 22536"/>
            <p:cNvGrpSpPr/>
            <p:nvPr/>
          </p:nvGrpSpPr>
          <p:grpSpPr>
            <a:xfrm>
              <a:off x="0" y="0"/>
              <a:ext cx="2112" cy="1052"/>
              <a:chOff x="0" y="0"/>
              <a:chExt cx="2112" cy="1052"/>
            </a:xfrm>
          </p:grpSpPr>
          <p:sp>
            <p:nvSpPr>
              <p:cNvPr id="28681" name="未知"/>
              <p:cNvSpPr/>
              <p:nvPr/>
            </p:nvSpPr>
            <p:spPr>
              <a:xfrm rot="158589">
                <a:off x="96" y="97"/>
                <a:ext cx="576" cy="720"/>
              </a:xfrm>
              <a:custGeom>
                <a:avLst/>
                <a:gdLst/>
                <a:ahLst/>
                <a:cxnLst/>
                <a:pathLst>
                  <a:path w="576" h="816">
                    <a:moveTo>
                      <a:pt x="48" y="768"/>
                    </a:moveTo>
                    <a:lnTo>
                      <a:pt x="192" y="816"/>
                    </a:lnTo>
                    <a:lnTo>
                      <a:pt x="576" y="96"/>
                    </a:lnTo>
                    <a:lnTo>
                      <a:pt x="384" y="0"/>
                    </a:lnTo>
                    <a:lnTo>
                      <a:pt x="0" y="720"/>
                    </a:lnTo>
                  </a:path>
                </a:pathLst>
              </a:custGeom>
              <a:gradFill rotWithShape="0">
                <a:gsLst>
                  <a:gs pos="0">
                    <a:srgbClr val="FFCC66"/>
                  </a:gs>
                  <a:gs pos="100000">
                    <a:schemeClr val="accent2"/>
                  </a:gs>
                </a:gsLst>
                <a:lin ang="18900000" scaled="1"/>
                <a:tileRect/>
              </a:gradFill>
              <a:ln w="38100" cap="flat" cmpd="sng">
                <a:pattFill prst="horz">
                  <a:fgClr>
                    <a:schemeClr val="accent2"/>
                  </a:fgClr>
                  <a:bgClr>
                    <a:srgbClr val="FFFFFF"/>
                  </a:bgClr>
                </a:patt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2" name="未知"/>
              <p:cNvSpPr/>
              <p:nvPr/>
            </p:nvSpPr>
            <p:spPr>
              <a:xfrm>
                <a:off x="288" y="145"/>
                <a:ext cx="576" cy="672"/>
              </a:xfrm>
              <a:custGeom>
                <a:avLst/>
                <a:gdLst/>
                <a:ahLst/>
                <a:cxnLst/>
                <a:pathLst>
                  <a:path w="432" h="624">
                    <a:moveTo>
                      <a:pt x="0" y="624"/>
                    </a:moveTo>
                    <a:lnTo>
                      <a:pt x="96" y="624"/>
                    </a:lnTo>
                    <a:lnTo>
                      <a:pt x="432" y="0"/>
                    </a:lnTo>
                    <a:lnTo>
                      <a:pt x="288" y="48"/>
                    </a:lnTo>
                    <a:lnTo>
                      <a:pt x="0" y="6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rgbClr val="CC3300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38100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3" name="未知"/>
              <p:cNvSpPr/>
              <p:nvPr/>
            </p:nvSpPr>
            <p:spPr>
              <a:xfrm rot="961415">
                <a:off x="96" y="0"/>
                <a:ext cx="288" cy="768"/>
              </a:xfrm>
              <a:custGeom>
                <a:avLst/>
                <a:gdLst/>
                <a:ahLst/>
                <a:cxnLst/>
                <a:pathLst>
                  <a:path w="480" h="720">
                    <a:moveTo>
                      <a:pt x="480" y="96"/>
                    </a:moveTo>
                    <a:lnTo>
                      <a:pt x="192" y="672"/>
                    </a:lnTo>
                    <a:lnTo>
                      <a:pt x="144" y="720"/>
                    </a:lnTo>
                    <a:lnTo>
                      <a:pt x="0" y="624"/>
                    </a:lnTo>
                    <a:lnTo>
                      <a:pt x="144" y="336"/>
                    </a:lnTo>
                    <a:lnTo>
                      <a:pt x="336" y="0"/>
                    </a:lnTo>
                    <a:lnTo>
                      <a:pt x="480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50000">
                    <a:srgbClr val="FFCC66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19050" cap="flat" cmpd="sng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4" name="未知"/>
              <p:cNvSpPr/>
              <p:nvPr/>
            </p:nvSpPr>
            <p:spPr>
              <a:xfrm>
                <a:off x="384" y="1"/>
                <a:ext cx="480" cy="192"/>
              </a:xfrm>
              <a:custGeom>
                <a:avLst/>
                <a:gdLst/>
                <a:ahLst/>
                <a:cxnLst/>
                <a:pathLst>
                  <a:path w="336" h="240">
                    <a:moveTo>
                      <a:pt x="192" y="240"/>
                    </a:moveTo>
                    <a:lnTo>
                      <a:pt x="48" y="144"/>
                    </a:lnTo>
                    <a:lnTo>
                      <a:pt x="0" y="48"/>
                    </a:lnTo>
                    <a:lnTo>
                      <a:pt x="144" y="0"/>
                    </a:lnTo>
                    <a:lnTo>
                      <a:pt x="288" y="48"/>
                    </a:lnTo>
                    <a:lnTo>
                      <a:pt x="336" y="192"/>
                    </a:lnTo>
                    <a:lnTo>
                      <a:pt x="192" y="24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CC66"/>
                  </a:gs>
                  <a:gs pos="50000">
                    <a:srgbClr val="FF9933"/>
                  </a:gs>
                  <a:gs pos="100000">
                    <a:srgbClr val="FFCC66"/>
                  </a:gs>
                </a:gsLst>
                <a:lin ang="18900000" scaled="1"/>
                <a:tileRect/>
              </a:gradFill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5" name="未知"/>
              <p:cNvSpPr/>
              <p:nvPr/>
            </p:nvSpPr>
            <p:spPr>
              <a:xfrm>
                <a:off x="48" y="577"/>
                <a:ext cx="384" cy="432"/>
              </a:xfrm>
              <a:custGeom>
                <a:avLst/>
                <a:gdLst/>
                <a:ahLst/>
                <a:cxnLst/>
                <a:pathLst>
                  <a:path w="384" h="384">
                    <a:moveTo>
                      <a:pt x="192" y="192"/>
                    </a:moveTo>
                    <a:lnTo>
                      <a:pt x="96" y="144"/>
                    </a:lnTo>
                    <a:lnTo>
                      <a:pt x="48" y="96"/>
                    </a:lnTo>
                    <a:lnTo>
                      <a:pt x="0" y="0"/>
                    </a:lnTo>
                    <a:lnTo>
                      <a:pt x="0" y="384"/>
                    </a:lnTo>
                    <a:lnTo>
                      <a:pt x="384" y="192"/>
                    </a:lnTo>
                    <a:lnTo>
                      <a:pt x="192" y="19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50000">
                    <a:srgbClr val="FF9900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6" name="未知"/>
              <p:cNvSpPr/>
              <p:nvPr/>
            </p:nvSpPr>
            <p:spPr>
              <a:xfrm rot="1629174">
                <a:off x="0" y="876"/>
                <a:ext cx="147" cy="176"/>
              </a:xfrm>
              <a:custGeom>
                <a:avLst/>
                <a:gdLst/>
                <a:ahLst/>
                <a:cxnLst/>
                <a:pathLst>
                  <a:path w="96" h="96">
                    <a:moveTo>
                      <a:pt x="0" y="0"/>
                    </a:moveTo>
                    <a:lnTo>
                      <a:pt x="96" y="0"/>
                    </a:lnTo>
                    <a:lnTo>
                      <a:pt x="48" y="9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96969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7" name="椭圆 22543"/>
              <p:cNvSpPr/>
              <p:nvPr/>
            </p:nvSpPr>
            <p:spPr>
              <a:xfrm>
                <a:off x="576" y="49"/>
                <a:ext cx="144" cy="48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5" name="文本框 22544"/>
              <p:cNvSpPr txBox="1"/>
              <p:nvPr/>
            </p:nvSpPr>
            <p:spPr>
              <a:xfrm>
                <a:off x="816" y="46"/>
                <a:ext cx="1296" cy="8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buFont typeface="Arial" panose="020B0604020202020204" pitchFamily="34" charset="0"/>
                </a:pPr>
                <a:r>
                  <a:rPr lang="zh-CN" altLang="en-US" sz="3200" b="1" noProof="1" dirty="0">
                    <a:solidFill>
                      <a:schemeClr val="tx2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9060101010101" pitchFamily="49" charset="-122"/>
                    <a:cs typeface="+mn-ea"/>
                  </a:rPr>
                  <a:t>课堂小结</a:t>
                </a:r>
                <a:endParaRPr lang="zh-CN" altLang="en-US" sz="3200" b="1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23553"/>
          <p:cNvSpPr>
            <a:spLocks noGrp="1"/>
          </p:cNvSpPr>
          <p:nvPr>
            <p:ph type="title"/>
          </p:nvPr>
        </p:nvSpPr>
        <p:spPr>
          <a:xfrm>
            <a:off x="2014538" y="669925"/>
            <a:ext cx="4141787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b="1"/>
              <a:t>知识结构</a:t>
            </a:r>
            <a:endParaRPr lang="zh-CN" altLang="en-US" b="1"/>
          </a:p>
        </p:txBody>
      </p:sp>
      <p:sp>
        <p:nvSpPr>
          <p:cNvPr id="29698" name="文本框 23554"/>
          <p:cNvSpPr txBox="1"/>
          <p:nvPr/>
        </p:nvSpPr>
        <p:spPr>
          <a:xfrm>
            <a:off x="252413" y="2781300"/>
            <a:ext cx="2195512" cy="984250"/>
          </a:xfrm>
          <a:prstGeom prst="rect">
            <a:avLst/>
          </a:prstGeom>
          <a:noFill/>
          <a:ln w="38100" cap="flat" cmpd="sng">
            <a:solidFill>
              <a:srgbClr val="0A880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具有相反意义的两个量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23555"/>
          <p:cNvSpPr txBox="1"/>
          <p:nvPr/>
        </p:nvSpPr>
        <p:spPr>
          <a:xfrm>
            <a:off x="3240088" y="2008188"/>
            <a:ext cx="5400675" cy="557212"/>
          </a:xfrm>
          <a:prstGeom prst="rect">
            <a:avLst/>
          </a:prstGeom>
          <a:noFill/>
          <a:ln w="38100" cap="flat" cmpd="sng">
            <a:solidFill>
              <a:srgbClr val="0A880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规定其中一个为正    用正数表示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直接连接符 23556"/>
          <p:cNvSpPr/>
          <p:nvPr/>
        </p:nvSpPr>
        <p:spPr>
          <a:xfrm>
            <a:off x="6156325" y="2286000"/>
            <a:ext cx="4333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01" name="文本框 23557"/>
          <p:cNvSpPr txBox="1"/>
          <p:nvPr/>
        </p:nvSpPr>
        <p:spPr>
          <a:xfrm>
            <a:off x="6084888" y="3068638"/>
            <a:ext cx="2160587" cy="557212"/>
          </a:xfrm>
          <a:prstGeom prst="rect">
            <a:avLst/>
          </a:prstGeom>
          <a:noFill/>
          <a:ln w="38100" cap="flat" cmpd="sng">
            <a:solidFill>
              <a:srgbClr val="0A880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分界点为零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文本框 23558"/>
          <p:cNvSpPr txBox="1"/>
          <p:nvPr/>
        </p:nvSpPr>
        <p:spPr>
          <a:xfrm>
            <a:off x="3205163" y="4489450"/>
            <a:ext cx="2519362" cy="557213"/>
          </a:xfrm>
          <a:prstGeom prst="rect">
            <a:avLst/>
          </a:prstGeom>
          <a:noFill/>
          <a:ln w="38100" cap="flat" cmpd="sng">
            <a:solidFill>
              <a:srgbClr val="0A880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则另一个为负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文本框 23559"/>
          <p:cNvSpPr txBox="1"/>
          <p:nvPr/>
        </p:nvSpPr>
        <p:spPr>
          <a:xfrm>
            <a:off x="6445250" y="4489450"/>
            <a:ext cx="2016125" cy="557213"/>
          </a:xfrm>
          <a:prstGeom prst="rect">
            <a:avLst/>
          </a:prstGeom>
          <a:noFill/>
          <a:ln w="38100" cap="flat" cmpd="sng">
            <a:solidFill>
              <a:srgbClr val="0A880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用负数表示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直接连接符 23560"/>
          <p:cNvSpPr/>
          <p:nvPr/>
        </p:nvSpPr>
        <p:spPr>
          <a:xfrm>
            <a:off x="5724525" y="4768850"/>
            <a:ext cx="7207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05" name="直接连接符 23561"/>
          <p:cNvSpPr/>
          <p:nvPr/>
        </p:nvSpPr>
        <p:spPr>
          <a:xfrm>
            <a:off x="7164388" y="2565400"/>
            <a:ext cx="0" cy="50323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6" name="直接连接符 23562"/>
          <p:cNvSpPr/>
          <p:nvPr/>
        </p:nvSpPr>
        <p:spPr>
          <a:xfrm>
            <a:off x="7165975" y="3625850"/>
            <a:ext cx="0" cy="863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7" name="直接连接符 23563"/>
          <p:cNvSpPr/>
          <p:nvPr/>
        </p:nvSpPr>
        <p:spPr>
          <a:xfrm>
            <a:off x="2447925" y="3273425"/>
            <a:ext cx="3603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8" name="直接连接符 23564"/>
          <p:cNvSpPr/>
          <p:nvPr/>
        </p:nvSpPr>
        <p:spPr>
          <a:xfrm flipH="1">
            <a:off x="2808288" y="2349500"/>
            <a:ext cx="431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9" name="直接连接符 23565"/>
          <p:cNvSpPr/>
          <p:nvPr/>
        </p:nvSpPr>
        <p:spPr>
          <a:xfrm flipH="1">
            <a:off x="2808288" y="2349500"/>
            <a:ext cx="0" cy="24479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0" name="直接连接符 23566"/>
          <p:cNvSpPr/>
          <p:nvPr/>
        </p:nvSpPr>
        <p:spPr>
          <a:xfrm flipV="1">
            <a:off x="2843213" y="4797425"/>
            <a:ext cx="3603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/>
          <p:nvPr>
            <p:ph type="ctrTitle"/>
          </p:nvPr>
        </p:nvSpPr>
        <p:spPr>
          <a:xfrm>
            <a:off x="2088198" y="1888173"/>
            <a:ext cx="4676775" cy="920750"/>
          </a:xfrm>
        </p:spPr>
        <p:txBody>
          <a:bodyPr wrap="square" anchor="b"/>
          <a:p>
            <a:pPr defTabSz="914400">
              <a:spcBef>
                <a:spcPct val="50000"/>
              </a:spcBef>
            </a:pPr>
            <a:r>
              <a:rPr lang="zh-CN" altLang="en-US" sz="6000" b="1" kern="1200" baseline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 </a:t>
            </a:r>
            <a:r>
              <a:rPr lang="en-US" altLang="zh-CN" sz="4800" b="1" kern="1200" baseline="0">
                <a:solidFill>
                  <a:schemeClr val="tx2"/>
                </a:solidFill>
                <a:latin typeface="宋体" panose="02010600030101010101" pitchFamily="2" charset="-122"/>
                <a:ea typeface="+mj-ea"/>
                <a:cs typeface="+mj-cs"/>
              </a:rPr>
              <a:t>1.1 </a:t>
            </a:r>
            <a:r>
              <a:rPr lang="zh-CN" altLang="en-US" sz="4800" b="1" kern="1200" baseline="0">
                <a:solidFill>
                  <a:schemeClr val="tx2"/>
                </a:solidFill>
                <a:latin typeface="宋体" panose="02010600030101010101" pitchFamily="2" charset="-122"/>
                <a:ea typeface="+mj-ea"/>
                <a:cs typeface="+mj-cs"/>
              </a:rPr>
              <a:t>正数和负数</a:t>
            </a:r>
            <a:endParaRPr lang="zh-CN" altLang="en-US" sz="4800" b="1" kern="1200" baseline="0">
              <a:solidFill>
                <a:schemeClr val="tx2"/>
              </a:solidFill>
              <a:latin typeface="宋体" panose="02010600030101010101" pitchFamily="2" charset="-122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403225" y="1260475"/>
            <a:ext cx="8120063" cy="877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在生活、生产、科研中，经常遇到数的表示与数的运算的问题．例如：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3" name="图片 5122" descr="天气预报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525" y="3575050"/>
            <a:ext cx="3425825" cy="269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490538" y="2346325"/>
            <a:ext cx="81200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、天气预报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2007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月某天北京的温度为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-3~ 3°C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，它的确切含义是什么？这一天北京的温差是多少？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6146" descr="天气预报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654300"/>
            <a:ext cx="3810000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561975" y="1511300"/>
            <a:ext cx="81724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这天的最高温度是零上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，最低温度是零下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，温差是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6°C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55600" y="1177925"/>
            <a:ext cx="8431213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、有三个队参加的足球比赛中，红队胜黄队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），黄队胜蓝队（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），蓝队胜红队（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），如何确定三个队的净胜球数与排名顺序？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4" name="图片 7170" descr="足球比赛中的净胜球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930525"/>
            <a:ext cx="7162800" cy="3163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574675" y="1241425"/>
            <a:ext cx="7993063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、某机器零件的长度设计为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100mm,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加工图纸标注的尺寸为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100   0.5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mm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），这里的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0.5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代表什么意思？合格产品的长度范围是多少 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195" name="对象 8194"/>
          <p:cNvGraphicFramePr>
            <a:graphicFrameLocks noChangeAspect="1"/>
          </p:cNvGraphicFramePr>
          <p:nvPr/>
        </p:nvGraphicFramePr>
        <p:xfrm>
          <a:off x="7323138" y="1711325"/>
          <a:ext cx="3952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9700" imgH="152400" progId="Equation.3">
                  <p:embed/>
                </p:oleObj>
              </mc:Choice>
              <mc:Fallback>
                <p:oleObj name="" r:id="rId1" imgW="139700" imgH="1524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23138" y="1711325"/>
                        <a:ext cx="395287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对象 8195"/>
          <p:cNvGraphicFramePr>
            <a:graphicFrameLocks noChangeAspect="1"/>
          </p:cNvGraphicFramePr>
          <p:nvPr/>
        </p:nvGraphicFramePr>
        <p:xfrm>
          <a:off x="3733800" y="1711325"/>
          <a:ext cx="3952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39700" imgH="152400" progId="Equation.DSMT4">
                  <p:embed/>
                </p:oleObj>
              </mc:Choice>
              <mc:Fallback>
                <p:oleObj name="" r:id="rId3" imgW="139700" imgH="1524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3800" y="1711325"/>
                        <a:ext cx="395288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7" name="图片 8196" descr="图纸上尺寸标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00" y="3159125"/>
            <a:ext cx="6019800" cy="2459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536575" y="1225550"/>
            <a:ext cx="8291513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、纳米是一种非常小的长度单位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它与长度单位“米”的关系为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纳米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=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米，应怎样理解这种记数法的表示？      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219" name="内容占位符 9218"/>
          <p:cNvGraphicFramePr>
            <a:graphicFrameLocks noChangeAspect="1"/>
          </p:cNvGraphicFramePr>
          <p:nvPr>
            <p:ph sz="half" idx="2"/>
          </p:nvPr>
        </p:nvGraphicFramePr>
        <p:xfrm>
          <a:off x="4659313" y="1684338"/>
          <a:ext cx="679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19100" imgH="292100" progId="Equation.3">
                  <p:embed/>
                </p:oleObj>
              </mc:Choice>
              <mc:Fallback>
                <p:oleObj name="" r:id="rId1" imgW="419100" imgH="2921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59313" y="1684338"/>
                        <a:ext cx="67945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0" name="组合 9219"/>
          <p:cNvGrpSpPr/>
          <p:nvPr/>
        </p:nvGrpSpPr>
        <p:grpSpPr>
          <a:xfrm>
            <a:off x="1363663" y="3000375"/>
            <a:ext cx="6416675" cy="3359150"/>
            <a:chOff x="0" y="199"/>
            <a:chExt cx="4042" cy="2345"/>
          </a:xfrm>
        </p:grpSpPr>
        <p:pic>
          <p:nvPicPr>
            <p:cNvPr id="15364" name="图片 9220" descr="纳米冰箱生产线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4" y="199"/>
              <a:ext cx="1538" cy="23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右箭头 9221"/>
            <p:cNvSpPr/>
            <p:nvPr/>
          </p:nvSpPr>
          <p:spPr>
            <a:xfrm>
              <a:off x="1829" y="1086"/>
              <a:ext cx="615" cy="210"/>
            </a:xfrm>
            <a:prstGeom prst="rightArrow">
              <a:avLst>
                <a:gd name="adj1" fmla="val 50000"/>
                <a:gd name="adj2" fmla="val 732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文本框 9222"/>
            <p:cNvSpPr txBox="1"/>
            <p:nvPr/>
          </p:nvSpPr>
          <p:spPr>
            <a:xfrm>
              <a:off x="0" y="1008"/>
              <a:ext cx="1753" cy="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纳米冰箱生产线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内容占位符 10241"/>
          <p:cNvSpPr>
            <a:spLocks noGrp="1"/>
          </p:cNvSpPr>
          <p:nvPr>
            <p:ph idx="1"/>
          </p:nvPr>
        </p:nvSpPr>
        <p:spPr>
          <a:xfrm>
            <a:off x="968375" y="1198563"/>
            <a:ext cx="6419850" cy="2160587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/>
              <a:t>这里出现了一种新数：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</a:rPr>
              <a:t> -3</a:t>
            </a:r>
            <a:r>
              <a:rPr lang="en-US" altLang="zh-CN" sz="2800" b="1"/>
              <a:t> </a:t>
            </a:r>
            <a:r>
              <a:rPr lang="zh-CN" altLang="en-US" sz="2800" b="1"/>
              <a:t>表示零下</a:t>
            </a:r>
            <a:r>
              <a:rPr lang="en-US" altLang="zh-CN" sz="2800" b="1"/>
              <a:t>3</a:t>
            </a:r>
            <a:r>
              <a:rPr lang="zh-CN" altLang="en-US" sz="2800" b="1"/>
              <a:t>摄氏度，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</a:rPr>
              <a:t> -2 </a:t>
            </a:r>
            <a:r>
              <a:rPr lang="zh-CN" altLang="en-US" sz="2800" b="1"/>
              <a:t>表示净输</a:t>
            </a:r>
            <a:r>
              <a:rPr lang="en-US" altLang="zh-CN" sz="2800" b="1"/>
              <a:t>2</a:t>
            </a:r>
            <a:r>
              <a:rPr lang="zh-CN" altLang="en-US" sz="2800" b="1"/>
              <a:t>球，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        </a:t>
            </a:r>
            <a:r>
              <a:rPr lang="en-US" altLang="zh-CN" sz="2800" b="1">
                <a:solidFill>
                  <a:schemeClr val="accent2"/>
                </a:solidFill>
              </a:rPr>
              <a:t>-0.5 </a:t>
            </a:r>
            <a:r>
              <a:rPr lang="zh-CN" altLang="en-US" sz="2800" b="1"/>
              <a:t>表示小于设计尺寸</a:t>
            </a:r>
            <a:r>
              <a:rPr lang="en-US" altLang="zh-CN" sz="2800" b="1"/>
              <a:t>0.5mm</a:t>
            </a:r>
            <a:endParaRPr lang="en-US" altLang="zh-CN" sz="2800" b="1"/>
          </a:p>
        </p:txBody>
      </p:sp>
      <p:sp>
        <p:nvSpPr>
          <p:cNvPr id="10243" name="文本框 10242"/>
          <p:cNvSpPr txBox="1"/>
          <p:nvPr/>
        </p:nvSpPr>
        <p:spPr>
          <a:xfrm>
            <a:off x="968375" y="3686175"/>
            <a:ext cx="7185025" cy="2378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而：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3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表示零上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摄氏度，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表示净胜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球，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+0.5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表示大于设计尺寸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0.5mm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2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2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42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dvAuto="1000" build="p"/>
      <p:bldP spid="1024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WPS 演示</Application>
  <PresentationFormat>宽屏</PresentationFormat>
  <Paragraphs>149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Times New Roman</vt:lpstr>
      <vt:lpstr>楷体_GB2312</vt:lpstr>
      <vt:lpstr>Verdana</vt:lpstr>
      <vt:lpstr>黑体</vt:lpstr>
      <vt:lpstr>新宋体</vt:lpstr>
      <vt:lpstr>Office 主题</vt:lpstr>
      <vt:lpstr>自定义设计方案</vt:lpstr>
      <vt:lpstr>Equation.3</vt:lpstr>
      <vt:lpstr>Equation.DSMT4</vt:lpstr>
      <vt:lpstr>Equation.3</vt:lpstr>
      <vt:lpstr>Equation.DSMT4</vt:lpstr>
      <vt:lpstr>PowerPoint 演示文稿</vt:lpstr>
      <vt:lpstr>PowerPoint 演示文稿</vt:lpstr>
      <vt:lpstr> 1.1 正数和负数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课堂练习</vt:lpstr>
      <vt:lpstr>PowerPoint 演示文稿</vt:lpstr>
      <vt:lpstr>　１．(1) 在知识竞赛中，如果用+10分表示加10分，那么扣20分怎样表示？   (2) 某人转动转盘，如果用+5圈表示沿逆时针方向转了5圈，那么沿顺时针方向转了12圈怎样表示？   (3) 在某次乒乓球质量检测中，一只乒乓球超出标准质量0.02克记作+0.02，那么-0.03克表示什么?</vt:lpstr>
      <vt:lpstr>PowerPoint 演示文稿</vt:lpstr>
      <vt:lpstr>PowerPoint 演示文稿</vt:lpstr>
      <vt:lpstr>PowerPoint 演示文稿</vt:lpstr>
      <vt:lpstr>PowerPoint 演示文稿</vt:lpstr>
      <vt:lpstr>知识结构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2017-04-26T08:23:00Z</dcterms:created>
  <dcterms:modified xsi:type="dcterms:W3CDTF">2017-07-28T01:56:27Z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