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13" r:id="rId2"/>
    <p:sldId id="321" r:id="rId3"/>
    <p:sldId id="323" r:id="rId4"/>
    <p:sldId id="315" r:id="rId5"/>
    <p:sldId id="324" r:id="rId6"/>
    <p:sldId id="319" r:id="rId7"/>
    <p:sldId id="322" r:id="rId8"/>
    <p:sldId id="320" r:id="rId9"/>
    <p:sldId id="318" r:id="rId10"/>
    <p:sldId id="316" r:id="rId11"/>
    <p:sldId id="317" r:id="rId12"/>
    <p:sldId id="325" r:id="rId13"/>
    <p:sldId id="329" r:id="rId14"/>
    <p:sldId id="326" r:id="rId15"/>
    <p:sldId id="327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9933"/>
    <a:srgbClr val="BDAA9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06" autoAdjust="0"/>
    <p:restoredTop sz="94660"/>
  </p:normalViewPr>
  <p:slideViewPr>
    <p:cSldViewPr snapToGrid="0">
      <p:cViewPr>
        <p:scale>
          <a:sx n="66" d="100"/>
          <a:sy n="66" d="100"/>
        </p:scale>
        <p:origin x="-34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297BCE-2CE6-47F6-8766-F30C3E969884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D70CD-2EDD-4445-AED2-D6E93B4F53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243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D70CD-2EDD-4445-AED2-D6E93B4F53E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79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D70CD-2EDD-4445-AED2-D6E93B4F53E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79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D70CD-2EDD-4445-AED2-D6E93B4F53E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79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D70CD-2EDD-4445-AED2-D6E93B4F53E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79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D70CD-2EDD-4445-AED2-D6E93B4F53E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79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D70CD-2EDD-4445-AED2-D6E93B4F53E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79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D70CD-2EDD-4445-AED2-D6E93B4F53E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7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D70CD-2EDD-4445-AED2-D6E93B4F53E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7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D70CD-2EDD-4445-AED2-D6E93B4F53E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7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D70CD-2EDD-4445-AED2-D6E93B4F53E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7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D70CD-2EDD-4445-AED2-D6E93B4F53E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79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D70CD-2EDD-4445-AED2-D6E93B4F53E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79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D70CD-2EDD-4445-AED2-D6E93B4F53E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79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D70CD-2EDD-4445-AED2-D6E93B4F53E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79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D70CD-2EDD-4445-AED2-D6E93B4F53E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7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928E-EE23-47F0-9EAC-43A298F29E37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80EFF-BE26-496B-9BB4-F827DEF38F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697036"/>
      </p:ext>
    </p:extLst>
  </p:cSld>
  <p:clrMapOvr>
    <a:masterClrMapping/>
  </p:clrMapOvr>
  <p:transition spd="slow" advTm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928E-EE23-47F0-9EAC-43A298F29E37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80EFF-BE26-496B-9BB4-F827DEF38F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557359"/>
      </p:ext>
    </p:extLst>
  </p:cSld>
  <p:clrMapOvr>
    <a:masterClrMapping/>
  </p:clrMapOvr>
  <p:transition spd="slow" advTm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928E-EE23-47F0-9EAC-43A298F29E37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80EFF-BE26-496B-9BB4-F827DEF38F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027036"/>
      </p:ext>
    </p:extLst>
  </p:cSld>
  <p:clrMapOvr>
    <a:masterClrMapping/>
  </p:clrMapOvr>
  <p:transition spd="slow" advTm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928E-EE23-47F0-9EAC-43A298F29E37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80EFF-BE26-496B-9BB4-F827DEF38F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261310"/>
      </p:ext>
    </p:extLst>
  </p:cSld>
  <p:clrMapOvr>
    <a:masterClrMapping/>
  </p:clrMapOvr>
  <p:transition spd="slow" advTm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928E-EE23-47F0-9EAC-43A298F29E37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80EFF-BE26-496B-9BB4-F827DEF38F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858724"/>
      </p:ext>
    </p:extLst>
  </p:cSld>
  <p:clrMapOvr>
    <a:masterClrMapping/>
  </p:clrMapOvr>
  <p:transition spd="slow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928E-EE23-47F0-9EAC-43A298F29E37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80EFF-BE26-496B-9BB4-F827DEF38F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114"/>
      </p:ext>
    </p:extLst>
  </p:cSld>
  <p:clrMapOvr>
    <a:masterClrMapping/>
  </p:clrMapOvr>
  <p:transition spd="slow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928E-EE23-47F0-9EAC-43A298F29E37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80EFF-BE26-496B-9BB4-F827DEF38F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5735"/>
      </p:ext>
    </p:extLst>
  </p:cSld>
  <p:clrMapOvr>
    <a:masterClrMapping/>
  </p:clrMapOvr>
  <p:transition spd="slow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928E-EE23-47F0-9EAC-43A298F29E37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80EFF-BE26-496B-9BB4-F827DEF38F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469519"/>
      </p:ext>
    </p:extLst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928E-EE23-47F0-9EAC-43A298F29E37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80EFF-BE26-496B-9BB4-F827DEF38F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46983"/>
      </p:ext>
    </p:extLst>
  </p:cSld>
  <p:clrMapOvr>
    <a:masterClrMapping/>
  </p:clrMapOvr>
  <p:transition spd="slow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928E-EE23-47F0-9EAC-43A298F29E37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80EFF-BE26-496B-9BB4-F827DEF38F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55392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928E-EE23-47F0-9EAC-43A298F29E37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80EFF-BE26-496B-9BB4-F827DEF38F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970457"/>
      </p:ext>
    </p:extLst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2928E-EE23-47F0-9EAC-43A298F29E37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C80EFF-BE26-496B-9BB4-F827DEF38F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917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6.jp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484979" y="427336"/>
            <a:ext cx="634821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itchFamily="2" charset="-122"/>
                <a:ea typeface="华文楷体" pitchFamily="2" charset="-122"/>
              </a:rPr>
              <a:t>陋室铭</a:t>
            </a:r>
            <a:r>
              <a:rPr lang="en-US" altLang="zh-CN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itchFamily="2" charset="-122"/>
                <a:ea typeface="华文楷体" pitchFamily="2" charset="-122"/>
              </a:rPr>
              <a:t>》</a:t>
            </a:r>
            <a:endParaRPr lang="zh-CN" alt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59267" y="1675563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zh-CN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——</a:t>
            </a:r>
            <a:r>
              <a:rPr lang="zh-CN" alt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刘禹锡</a:t>
            </a:r>
            <a:endParaRPr lang="zh-CN" alt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97888" y="3033486"/>
            <a:ext cx="10682913" cy="3193145"/>
            <a:chOff x="797888" y="3033486"/>
            <a:chExt cx="10682913" cy="3193145"/>
          </a:xfrm>
        </p:grpSpPr>
        <p:sp>
          <p:nvSpPr>
            <p:cNvPr id="13" name="矩形 12"/>
            <p:cNvSpPr/>
            <p:nvPr/>
          </p:nvSpPr>
          <p:spPr>
            <a:xfrm>
              <a:off x="797888" y="3033486"/>
              <a:ext cx="10682913" cy="3193145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3" t="7448" r="1155" b="9574"/>
            <a:stretch/>
          </p:blipFill>
          <p:spPr>
            <a:xfrm>
              <a:off x="1034031" y="3400017"/>
              <a:ext cx="8372492" cy="251218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  <a:alpha val="17000"/>
              </a:srgbClr>
            </a:solidFill>
            <a:ln>
              <a:noFill/>
            </a:ln>
            <a:effectLst/>
          </p:spPr>
        </p:pic>
      </p:grpSp>
      <p:grpSp>
        <p:nvGrpSpPr>
          <p:cNvPr id="23" name="组合 22"/>
          <p:cNvGrpSpPr/>
          <p:nvPr/>
        </p:nvGrpSpPr>
        <p:grpSpPr>
          <a:xfrm>
            <a:off x="792362" y="2837544"/>
            <a:ext cx="204542" cy="3585028"/>
            <a:chOff x="874087" y="2786744"/>
            <a:chExt cx="204542" cy="3585028"/>
          </a:xfrm>
        </p:grpSpPr>
        <p:sp>
          <p:nvSpPr>
            <p:cNvPr id="16" name="圆柱形 15"/>
            <p:cNvSpPr/>
            <p:nvPr/>
          </p:nvSpPr>
          <p:spPr>
            <a:xfrm>
              <a:off x="874087" y="2786744"/>
              <a:ext cx="201312" cy="3585028"/>
            </a:xfrm>
            <a:prstGeom prst="can">
              <a:avLst>
                <a:gd name="adj" fmla="val 54292"/>
              </a:avLst>
            </a:prstGeom>
            <a:solidFill>
              <a:schemeClr val="accent4">
                <a:lumMod val="75000"/>
              </a:schemeClr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flipH="1">
              <a:off x="874087" y="2786744"/>
              <a:ext cx="201312" cy="12465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flipH="1">
              <a:off x="877317" y="6241146"/>
              <a:ext cx="201312" cy="12465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87820" y="2844804"/>
            <a:ext cx="204542" cy="3585028"/>
            <a:chOff x="874087" y="2786744"/>
            <a:chExt cx="204542" cy="3585028"/>
          </a:xfrm>
        </p:grpSpPr>
        <p:sp>
          <p:nvSpPr>
            <p:cNvPr id="26" name="圆柱形 25"/>
            <p:cNvSpPr/>
            <p:nvPr/>
          </p:nvSpPr>
          <p:spPr>
            <a:xfrm>
              <a:off x="874087" y="2786744"/>
              <a:ext cx="201312" cy="3585028"/>
            </a:xfrm>
            <a:prstGeom prst="can">
              <a:avLst>
                <a:gd name="adj" fmla="val 54292"/>
              </a:avLst>
            </a:prstGeom>
            <a:solidFill>
              <a:schemeClr val="accent4">
                <a:lumMod val="75000"/>
              </a:schemeClr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flipH="1">
              <a:off x="874087" y="2786744"/>
              <a:ext cx="201312" cy="12465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flipH="1">
              <a:off x="877317" y="6241146"/>
              <a:ext cx="201312" cy="12465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6693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46821E-7 L 0.87148 3.46821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56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85923" y="404383"/>
            <a:ext cx="595227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0541" cmpd="sng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楷体" pitchFamily="49" charset="-122"/>
                <a:ea typeface="楷体" pitchFamily="49" charset="-122"/>
              </a:rPr>
              <a:t>无丝竹之乱耳，无案牍之劳形。</a:t>
            </a:r>
            <a:endParaRPr lang="zh-CN" altLang="en-US" sz="3200" b="1" cap="none" spc="0" dirty="0">
              <a:ln w="10541" cmpd="sng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85922" y="931103"/>
            <a:ext cx="75821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丝：指弦乐器，琴、瑟等。</a:t>
            </a:r>
            <a:endParaRPr lang="en-US" altLang="zh-CN" sz="20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竹：指管乐器，箫、笛等。</a:t>
            </a:r>
            <a:endParaRPr lang="en-US" altLang="zh-CN" sz="20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之：助词，放在主谓之间，取消句子独立性。</a:t>
            </a:r>
            <a:endParaRPr lang="en-US" altLang="zh-CN" sz="20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乱：形容词的使动用法，使</a:t>
            </a:r>
            <a:r>
              <a:rPr lang="en-US" altLang="zh-CN" sz="2000" dirty="0" smtClean="0">
                <a:latin typeface="仿宋" pitchFamily="49" charset="-122"/>
                <a:ea typeface="仿宋" pitchFamily="49" charset="-122"/>
              </a:rPr>
              <a:t>……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受到扰乱。</a:t>
            </a:r>
            <a:endParaRPr lang="en-US" altLang="zh-CN" sz="20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案牍：官府的公文。</a:t>
            </a:r>
            <a:endParaRPr lang="en-US" altLang="zh-CN" sz="20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劳：形容词的使动用法，使</a:t>
            </a:r>
            <a:r>
              <a:rPr lang="en-US" altLang="zh-CN" sz="2000" dirty="0" smtClean="0">
                <a:latin typeface="仿宋" pitchFamily="49" charset="-122"/>
                <a:ea typeface="仿宋" pitchFamily="49" charset="-122"/>
              </a:rPr>
              <a:t>……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劳累。</a:t>
            </a:r>
            <a:endParaRPr lang="en-US" altLang="zh-CN" sz="2000" dirty="0" smtClean="0">
              <a:latin typeface="仿宋" pitchFamily="49" charset="-122"/>
              <a:ea typeface="仿宋" pitchFamily="49" charset="-122"/>
            </a:endParaRPr>
          </a:p>
          <a:p>
            <a:pPr indent="457200"/>
            <a:r>
              <a:rPr lang="zh-CN" altLang="en-US" sz="2400" b="1" dirty="0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没有</a:t>
            </a:r>
            <a:r>
              <a:rPr lang="zh-CN" altLang="en-US" sz="2400" b="1" dirty="0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世俗的乐曲扰乱心境，没有官府公文劳神伤身。</a:t>
            </a:r>
            <a:endParaRPr lang="en-US" altLang="zh-CN" sz="24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85923" y="3544159"/>
            <a:ext cx="512832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0541" cmpd="sng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楷体" pitchFamily="49" charset="-122"/>
                <a:ea typeface="楷体" pitchFamily="49" charset="-122"/>
              </a:rPr>
              <a:t>南阳诸葛庐，西蜀子云亭。</a:t>
            </a:r>
            <a:endParaRPr lang="zh-CN" altLang="en-US" sz="3200" b="1" cap="none" spc="0" dirty="0">
              <a:ln w="10541" cmpd="sng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85922" y="4027336"/>
            <a:ext cx="7408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b="1" dirty="0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南阳有诸葛亮的草庐，西蜀有扬子云的亭子。</a:t>
            </a:r>
            <a:endParaRPr lang="zh-CN" altLang="en-US" sz="2400" b="1" dirty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85923" y="4735222"/>
            <a:ext cx="389241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0541" cmpd="sng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楷体" pitchFamily="49" charset="-122"/>
                <a:ea typeface="楷体" pitchFamily="49" charset="-122"/>
              </a:rPr>
              <a:t>孔子云：何陋之有？</a:t>
            </a:r>
            <a:endParaRPr lang="zh-CN" altLang="en-US" sz="3200" b="1" cap="none" spc="0" dirty="0">
              <a:ln w="10541" cmpd="sng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85923" y="5303781"/>
            <a:ext cx="72723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之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：宾语前置的标志，无意义。</a:t>
            </a:r>
            <a:endParaRPr lang="en-US" altLang="zh-CN" sz="2000" dirty="0" smtClean="0">
              <a:latin typeface="仿宋" pitchFamily="49" charset="-122"/>
              <a:ea typeface="仿宋" pitchFamily="49" charset="-122"/>
            </a:endParaRPr>
          </a:p>
          <a:p>
            <a:pPr indent="457200"/>
            <a:r>
              <a:rPr lang="zh-CN" altLang="en-US" sz="2400" b="1" dirty="0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孔子说：“有什么简陋的呢？”</a:t>
            </a:r>
            <a:endParaRPr lang="zh-CN" altLang="en-US" sz="2400" b="1" dirty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8874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dir="u"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4410" y="470878"/>
            <a:ext cx="244169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华文新魏" pitchFamily="2" charset="-122"/>
                <a:ea typeface="华文新魏" pitchFamily="2" charset="-122"/>
              </a:rPr>
              <a:t>研读课文</a:t>
            </a:r>
            <a:endParaRPr lang="zh-CN" altLang="en-US" sz="4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75657" y="1393371"/>
            <a:ext cx="8694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accent1"/>
                </a:solidFill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sz="2800" dirty="0" smtClean="0">
                <a:solidFill>
                  <a:schemeClr val="accent1"/>
                </a:solidFill>
                <a:latin typeface="仿宋" pitchFamily="49" charset="-122"/>
                <a:ea typeface="仿宋" pitchFamily="49" charset="-122"/>
              </a:rPr>
              <a:t>、你觉得“陋室”陋吗？为什么？</a:t>
            </a:r>
            <a:endParaRPr lang="zh-CN" altLang="en-US" sz="2800" dirty="0">
              <a:solidFill>
                <a:schemeClr val="accent1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5657" y="1916590"/>
            <a:ext cx="4441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（斯是陋室，惟吾德馨）</a:t>
            </a:r>
            <a:endParaRPr lang="zh-CN" altLang="en-US" sz="3200" dirty="0">
              <a:solidFill>
                <a:srgbClr val="C0000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75657" y="2559422"/>
            <a:ext cx="538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accent1"/>
                </a:solidFill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sz="2800" dirty="0" smtClean="0">
                <a:solidFill>
                  <a:schemeClr val="accent1"/>
                </a:solidFill>
                <a:latin typeface="仿宋" pitchFamily="49" charset="-122"/>
                <a:ea typeface="仿宋" pitchFamily="49" charset="-122"/>
              </a:rPr>
              <a:t>、作者写陋室，是怎样开篇的？</a:t>
            </a:r>
            <a:endParaRPr lang="zh-CN" altLang="en-US" sz="2800" dirty="0">
              <a:solidFill>
                <a:schemeClr val="accent1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75657" y="3066180"/>
            <a:ext cx="64153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（以</a:t>
            </a:r>
            <a:r>
              <a:rPr lang="zh-CN" altLang="en-US" sz="3200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比兴手法开篇。以</a:t>
            </a:r>
            <a:r>
              <a:rPr lang="zh-CN" altLang="en-US" sz="3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山水作</a:t>
            </a:r>
            <a:r>
              <a:rPr lang="zh-CN" altLang="en-US" sz="3200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类比，引出陋室也可因主人品德好而名和灵的</a:t>
            </a:r>
            <a:r>
              <a:rPr lang="zh-CN" altLang="en-US" sz="3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性质。）</a:t>
            </a:r>
            <a:endParaRPr lang="zh-CN" altLang="en-US" sz="3200" dirty="0">
              <a:solidFill>
                <a:srgbClr val="C0000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75657" y="4673769"/>
            <a:ext cx="5805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accent1"/>
                </a:solidFill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sz="2800" dirty="0" smtClean="0">
                <a:solidFill>
                  <a:schemeClr val="accent1"/>
                </a:solidFill>
                <a:latin typeface="仿宋" pitchFamily="49" charset="-122"/>
                <a:ea typeface="仿宋" pitchFamily="49" charset="-122"/>
              </a:rPr>
              <a:t>、作者</a:t>
            </a:r>
            <a:r>
              <a:rPr lang="zh-CN" altLang="en-US" sz="2800" dirty="0">
                <a:solidFill>
                  <a:schemeClr val="accent1"/>
                </a:solidFill>
                <a:latin typeface="仿宋" pitchFamily="49" charset="-122"/>
                <a:ea typeface="仿宋" pitchFamily="49" charset="-122"/>
              </a:rPr>
              <a:t>从哪几方面写陋室不陋？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75657" y="5181600"/>
            <a:ext cx="4245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景</a:t>
            </a:r>
            <a:r>
              <a:rPr lang="en-US" altLang="zh-CN" sz="3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3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环境清幽</a:t>
            </a:r>
            <a:endParaRPr lang="en-US" altLang="zh-CN" sz="3200" dirty="0" smtClean="0">
              <a:solidFill>
                <a:srgbClr val="C00000"/>
              </a:solidFill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人</a:t>
            </a:r>
            <a:r>
              <a:rPr lang="en-US" altLang="zh-CN" sz="3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3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人物不俗</a:t>
            </a:r>
            <a:endParaRPr lang="en-US" altLang="zh-CN" sz="3200" dirty="0" smtClean="0">
              <a:solidFill>
                <a:srgbClr val="C00000"/>
              </a:solidFill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事</a:t>
            </a:r>
            <a:r>
              <a:rPr lang="en-US" altLang="zh-CN" sz="3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3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情趣高雅</a:t>
            </a:r>
            <a:endParaRPr lang="zh-CN" altLang="en-US" sz="3200" dirty="0">
              <a:solidFill>
                <a:srgbClr val="C00000"/>
              </a:solidFill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3854" y="1240319"/>
            <a:ext cx="4068203" cy="5174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25013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27199" y="569893"/>
            <a:ext cx="76490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accent1"/>
                </a:solidFill>
                <a:latin typeface="仿宋" pitchFamily="49" charset="-122"/>
                <a:ea typeface="仿宋" pitchFamily="49" charset="-122"/>
              </a:rPr>
              <a:t>4</a:t>
            </a:r>
            <a:r>
              <a:rPr lang="zh-CN" altLang="en-US" sz="2800" dirty="0" smtClean="0">
                <a:solidFill>
                  <a:schemeClr val="accent1"/>
                </a:solidFill>
                <a:latin typeface="仿宋" pitchFamily="49" charset="-122"/>
                <a:ea typeface="仿宋" pitchFamily="49" charset="-122"/>
              </a:rPr>
              <a:t>、作者</a:t>
            </a:r>
            <a:r>
              <a:rPr lang="zh-CN" altLang="en-US" sz="2800" dirty="0">
                <a:solidFill>
                  <a:schemeClr val="accent1"/>
                </a:solidFill>
                <a:latin typeface="仿宋" pitchFamily="49" charset="-122"/>
                <a:ea typeface="仿宋" pitchFamily="49" charset="-122"/>
              </a:rPr>
              <a:t>已经写明“陋室不陋”，为何还要写“诸葛庐”、“子云亭”？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27199" y="1524000"/>
            <a:ext cx="84763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作者借此来</a:t>
            </a:r>
            <a:r>
              <a:rPr lang="zh-CN" altLang="en-US" sz="3200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和自己的陋室对比，举例论证“陋室不陋”，同时亦是以古代圣贤对比，表明陋室主人也有远大志向，暗示“陋室不陋”的原因</a:t>
            </a:r>
            <a:r>
              <a:rPr lang="zh-CN" altLang="en-US" sz="3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。</a:t>
            </a:r>
            <a:r>
              <a:rPr lang="en-US" altLang="zh-CN" sz="3200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27199" y="3800536"/>
            <a:ext cx="66185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accent1"/>
                </a:solidFill>
                <a:latin typeface="仿宋" pitchFamily="49" charset="-122"/>
                <a:ea typeface="仿宋" pitchFamily="49" charset="-122"/>
              </a:rPr>
              <a:t>5</a:t>
            </a:r>
            <a:r>
              <a:rPr lang="zh-CN" altLang="en-US" sz="2800" dirty="0">
                <a:solidFill>
                  <a:schemeClr val="accent1"/>
                </a:solidFill>
                <a:latin typeface="仿宋" pitchFamily="49" charset="-122"/>
                <a:ea typeface="仿宋" pitchFamily="49" charset="-122"/>
              </a:rPr>
              <a:t>、作者在文末引用孔子的话有何作用？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27199" y="4323756"/>
            <a:ext cx="898434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孔子</a:t>
            </a:r>
            <a:r>
              <a:rPr lang="zh-CN" altLang="en-US" sz="3200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作为万世师表，他的话语更具有雄辩的力量。作者引用孔子的话是为了引证“斯是陋室，惟吾德馨”，在文中起画龙点睛、总结全文的作用，有力表现陋室主人甘居陋室而不以为陋的品质</a:t>
            </a:r>
            <a:r>
              <a:rPr lang="zh-CN" altLang="en-US" sz="3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。</a:t>
            </a:r>
            <a:r>
              <a:rPr lang="en-US" altLang="zh-CN" sz="32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5525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620084" y="561159"/>
            <a:ext cx="2313203" cy="1229389"/>
            <a:chOff x="4620084" y="256359"/>
            <a:chExt cx="2313203" cy="1229389"/>
          </a:xfrm>
        </p:grpSpPr>
        <p:sp>
          <p:nvSpPr>
            <p:cNvPr id="6" name="圆角矩形 5"/>
            <p:cNvSpPr/>
            <p:nvPr/>
          </p:nvSpPr>
          <p:spPr>
            <a:xfrm>
              <a:off x="4620084" y="256359"/>
              <a:ext cx="2313203" cy="1229389"/>
            </a:xfrm>
            <a:prstGeom prst="roundRect">
              <a:avLst/>
            </a:prstGeom>
            <a:noFill/>
            <a:ln cmpd="tri">
              <a:solidFill>
                <a:schemeClr val="accent4">
                  <a:lumMod val="50000"/>
                </a:schemeClr>
              </a:solidFill>
              <a:prstDash val="solid"/>
            </a:ln>
          </p:spPr>
          <p:txBody>
            <a:bodyPr wrap="none" lIns="91440" tIns="45720" rIns="91440" bIns="45720" rtlCol="0" anchor="ctr">
              <a:spAutoFit/>
            </a:bodyPr>
            <a:lstStyle/>
            <a:p>
              <a:pPr algn="ctr"/>
              <a:endPara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4914911" y="363223"/>
              <a:ext cx="1723550" cy="101566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zh-CN" altLang="en-US" sz="6000" cap="all" spc="0" dirty="0" smtClean="0">
                  <a:ln/>
                  <a:solidFill>
                    <a:schemeClr val="accent1"/>
                  </a:solidFill>
                  <a:effectLst>
                    <a:reflection blurRad="10000" stA="55000" endPos="48000" dist="500" dir="5400000" sy="-100000" algn="bl" rotWithShape="0"/>
                  </a:effectLst>
                  <a:latin typeface="华文行楷" pitchFamily="2" charset="-122"/>
                  <a:ea typeface="华文行楷" pitchFamily="2" charset="-122"/>
                </a:rPr>
                <a:t>总结</a:t>
              </a:r>
              <a:endParaRPr lang="zh-CN" altLang="en-US" sz="6000" cap="all" spc="0" dirty="0">
                <a:ln/>
                <a:solidFill>
                  <a:schemeClr val="accent1"/>
                </a:solidFill>
                <a:effectLst>
                  <a:reflection blurRad="10000" stA="55000" endPos="48000" dist="500" dir="5400000" sy="-100000" algn="bl" rotWithShape="0"/>
                </a:effectLst>
                <a:latin typeface="华文行楷" pitchFamily="2" charset="-122"/>
                <a:ea typeface="华文行楷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87002" y="2156766"/>
            <a:ext cx="2223969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600" b="1" cap="none" spc="0" dirty="0" smtClean="0">
                <a:ln w="10541" cmpd="sng">
                  <a:noFill/>
                  <a:prstDash val="solid"/>
                </a:ln>
                <a:solidFill>
                  <a:schemeClr val="accent1"/>
                </a:solidFill>
                <a:effectLst/>
                <a:latin typeface="华文行楷" pitchFamily="2" charset="-122"/>
                <a:ea typeface="华文行楷" pitchFamily="2" charset="-122"/>
              </a:rPr>
              <a:t>托物言志</a:t>
            </a:r>
            <a:endParaRPr lang="zh-CN" altLang="en-US" sz="6600" b="1" cap="none" spc="0" dirty="0">
              <a:ln w="10541" cmpd="sng">
                <a:noFill/>
                <a:prstDash val="solid"/>
              </a:ln>
              <a:solidFill>
                <a:schemeClr val="accent1"/>
              </a:solidFill>
              <a:effectLst/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29671" y="2318525"/>
            <a:ext cx="96952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4000" b="1" dirty="0" smtClean="0">
                <a:solidFill>
                  <a:schemeClr val="accent2">
                    <a:lumMod val="75000"/>
                  </a:schemeClr>
                </a:solidFill>
                <a:latin typeface="仿宋" pitchFamily="49" charset="-122"/>
                <a:ea typeface="仿宋" pitchFamily="49" charset="-122"/>
              </a:rPr>
              <a:t>陋室（陋室的环境及主人日常生活）</a:t>
            </a:r>
            <a:endParaRPr lang="zh-CN" altLang="en-US" sz="4000" b="1" dirty="0">
              <a:solidFill>
                <a:schemeClr val="accent2">
                  <a:lumMod val="75000"/>
                </a:schemeClr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29671" y="3369338"/>
            <a:ext cx="8868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4000" b="1" dirty="0" smtClean="0">
                <a:solidFill>
                  <a:schemeClr val="accent2">
                    <a:lumMod val="75000"/>
                  </a:schemeClr>
                </a:solidFill>
                <a:latin typeface="仿宋" pitchFamily="49" charset="-122"/>
                <a:ea typeface="仿宋" pitchFamily="49" charset="-122"/>
              </a:rPr>
              <a:t>高洁傲岸的情操和安贫乐道的情趣</a:t>
            </a:r>
            <a:endParaRPr lang="zh-CN" altLang="en-US" sz="4000" b="1" dirty="0">
              <a:solidFill>
                <a:schemeClr val="accent2">
                  <a:lumMod val="75000"/>
                </a:schemeClr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794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6742" y="609770"/>
            <a:ext cx="11742057" cy="1015663"/>
          </a:xfrm>
          <a:prstGeom prst="rect">
            <a:avLst/>
          </a:prstGeom>
          <a:solidFill>
            <a:schemeClr val="accent4">
              <a:lumMod val="90000"/>
              <a:alpha val="62000"/>
            </a:schemeClr>
          </a:solidFill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zh-CN" altLang="en-US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华文彩云" pitchFamily="2" charset="-122"/>
                <a:ea typeface="华文彩云" pitchFamily="2" charset="-122"/>
              </a:rPr>
              <a:t>课外相关知识拓展</a:t>
            </a:r>
            <a:endParaRPr lang="zh-CN" altLang="en-US" sz="60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4627" y="1915883"/>
            <a:ext cx="420914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>
                    <a:lumMod val="50000"/>
                  </a:schemeClr>
                </a:solidFill>
                <a:latin typeface="仿宋" pitchFamily="49" charset="-122"/>
                <a:ea typeface="仿宋" pitchFamily="49" charset="-122"/>
              </a:rPr>
              <a:t>诗豪：</a:t>
            </a:r>
            <a:endParaRPr lang="en-US" altLang="zh-CN" sz="3200" b="1" dirty="0" smtClean="0">
              <a:solidFill>
                <a:schemeClr val="accent2">
                  <a:lumMod val="50000"/>
                </a:schemeClr>
              </a:solidFill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200" b="1" dirty="0" smtClean="0">
                <a:solidFill>
                  <a:schemeClr val="accent2">
                    <a:lumMod val="50000"/>
                  </a:schemeClr>
                </a:solidFill>
                <a:latin typeface="仿宋" pitchFamily="49" charset="-122"/>
                <a:ea typeface="仿宋" pitchFamily="49" charset="-122"/>
              </a:rPr>
              <a:t>诗圣：</a:t>
            </a:r>
            <a:endParaRPr lang="en-US" altLang="zh-CN" sz="3200" b="1" dirty="0" smtClean="0">
              <a:solidFill>
                <a:schemeClr val="accent2">
                  <a:lumMod val="50000"/>
                </a:schemeClr>
              </a:solidFill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仿宋" pitchFamily="49" charset="-122"/>
                <a:ea typeface="仿宋" pitchFamily="49" charset="-122"/>
              </a:rPr>
              <a:t>诗</a:t>
            </a:r>
            <a:r>
              <a:rPr lang="zh-CN" altLang="en-US" sz="3200" b="1" dirty="0" smtClean="0">
                <a:solidFill>
                  <a:schemeClr val="accent2">
                    <a:lumMod val="50000"/>
                  </a:schemeClr>
                </a:solidFill>
                <a:latin typeface="仿宋" pitchFamily="49" charset="-122"/>
                <a:ea typeface="仿宋" pitchFamily="49" charset="-122"/>
              </a:rPr>
              <a:t>鬼：</a:t>
            </a:r>
            <a:endParaRPr lang="en-US" altLang="zh-CN" sz="3200" b="1" dirty="0" smtClean="0">
              <a:solidFill>
                <a:schemeClr val="accent2">
                  <a:lumMod val="50000"/>
                </a:schemeClr>
              </a:solidFill>
              <a:latin typeface="仿宋" pitchFamily="49" charset="-122"/>
              <a:ea typeface="仿宋" pitchFamily="49" charset="-122"/>
            </a:endParaRPr>
          </a:p>
          <a:p>
            <a:endParaRPr lang="en-US" altLang="zh-CN" sz="3200" b="1" dirty="0" smtClean="0">
              <a:solidFill>
                <a:schemeClr val="accent2">
                  <a:lumMod val="50000"/>
                </a:schemeClr>
              </a:solidFill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200" b="1" dirty="0" smtClean="0">
                <a:solidFill>
                  <a:schemeClr val="accent2">
                    <a:lumMod val="50000"/>
                  </a:schemeClr>
                </a:solidFill>
                <a:latin typeface="仿宋" pitchFamily="49" charset="-122"/>
                <a:ea typeface="仿宋" pitchFamily="49" charset="-122"/>
              </a:rPr>
              <a:t>诗词界的“神魔仙佛”</a:t>
            </a:r>
            <a:endParaRPr lang="en-US" altLang="zh-CN" sz="3200" b="1" dirty="0" smtClean="0">
              <a:solidFill>
                <a:schemeClr val="accent2">
                  <a:lumMod val="50000"/>
                </a:schemeClr>
              </a:solidFill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仿宋" pitchFamily="49" charset="-122"/>
                <a:ea typeface="仿宋" pitchFamily="49" charset="-122"/>
              </a:rPr>
              <a:t>诗</a:t>
            </a:r>
            <a:r>
              <a:rPr lang="zh-CN" altLang="en-US" sz="3200" b="1" dirty="0" smtClean="0">
                <a:solidFill>
                  <a:schemeClr val="accent2">
                    <a:lumMod val="50000"/>
                  </a:schemeClr>
                </a:solidFill>
                <a:latin typeface="仿宋" pitchFamily="49" charset="-122"/>
                <a:ea typeface="仿宋" pitchFamily="49" charset="-122"/>
              </a:rPr>
              <a:t>神：</a:t>
            </a:r>
            <a:endParaRPr lang="en-US" altLang="zh-CN" sz="3200" b="1" dirty="0" smtClean="0">
              <a:solidFill>
                <a:schemeClr val="accent2">
                  <a:lumMod val="50000"/>
                </a:schemeClr>
              </a:solidFill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仿宋" pitchFamily="49" charset="-122"/>
                <a:ea typeface="仿宋" pitchFamily="49" charset="-122"/>
              </a:rPr>
              <a:t>诗</a:t>
            </a:r>
            <a:r>
              <a:rPr lang="zh-CN" altLang="en-US" sz="3200" b="1" dirty="0" smtClean="0">
                <a:solidFill>
                  <a:schemeClr val="accent2">
                    <a:lumMod val="50000"/>
                  </a:schemeClr>
                </a:solidFill>
                <a:latin typeface="仿宋" pitchFamily="49" charset="-122"/>
                <a:ea typeface="仿宋" pitchFamily="49" charset="-122"/>
              </a:rPr>
              <a:t>魔：</a:t>
            </a:r>
            <a:endParaRPr lang="en-US" altLang="zh-CN" sz="3200" b="1" dirty="0" smtClean="0">
              <a:solidFill>
                <a:schemeClr val="accent2">
                  <a:lumMod val="50000"/>
                </a:schemeClr>
              </a:solidFill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200" b="1" dirty="0" smtClean="0">
                <a:solidFill>
                  <a:schemeClr val="accent2">
                    <a:lumMod val="50000"/>
                  </a:schemeClr>
                </a:solidFill>
                <a:latin typeface="仿宋" pitchFamily="49" charset="-122"/>
                <a:ea typeface="仿宋" pitchFamily="49" charset="-122"/>
              </a:rPr>
              <a:t>诗仙：</a:t>
            </a:r>
            <a:endParaRPr lang="en-US" altLang="zh-CN" sz="3200" b="1" dirty="0" smtClean="0">
              <a:solidFill>
                <a:schemeClr val="accent2">
                  <a:lumMod val="50000"/>
                </a:schemeClr>
              </a:solidFill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仿宋" pitchFamily="49" charset="-122"/>
                <a:ea typeface="仿宋" pitchFamily="49" charset="-122"/>
              </a:rPr>
              <a:t>诗</a:t>
            </a:r>
            <a:r>
              <a:rPr lang="zh-CN" altLang="en-US" sz="3200" b="1" dirty="0" smtClean="0">
                <a:solidFill>
                  <a:schemeClr val="accent2">
                    <a:lumMod val="50000"/>
                  </a:schemeClr>
                </a:solidFill>
                <a:latin typeface="仿宋" pitchFamily="49" charset="-122"/>
                <a:ea typeface="仿宋" pitchFamily="49" charset="-122"/>
              </a:rPr>
              <a:t>佛：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74457" y="1915883"/>
            <a:ext cx="28593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仿宋" pitchFamily="49" charset="-122"/>
                <a:ea typeface="仿宋" pitchFamily="49" charset="-122"/>
              </a:rPr>
              <a:t>刘禹锡</a:t>
            </a:r>
            <a:endParaRPr lang="en-US" altLang="zh-CN" sz="32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200" dirty="0" smtClean="0">
                <a:latin typeface="仿宋" pitchFamily="49" charset="-122"/>
                <a:ea typeface="仿宋" pitchFamily="49" charset="-122"/>
              </a:rPr>
              <a:t>杜甫</a:t>
            </a:r>
            <a:endParaRPr lang="en-US" altLang="zh-CN" sz="32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200" dirty="0">
                <a:latin typeface="仿宋" pitchFamily="49" charset="-122"/>
                <a:ea typeface="仿宋" pitchFamily="49" charset="-122"/>
              </a:rPr>
              <a:t>李贺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74457" y="4378095"/>
            <a:ext cx="169817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仿宋" pitchFamily="49" charset="-122"/>
                <a:ea typeface="仿宋" pitchFamily="49" charset="-122"/>
              </a:rPr>
              <a:t>苏轼</a:t>
            </a:r>
            <a:endParaRPr lang="en-US" altLang="zh-CN" sz="32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200" dirty="0" smtClean="0">
                <a:latin typeface="仿宋" pitchFamily="49" charset="-122"/>
                <a:ea typeface="仿宋" pitchFamily="49" charset="-122"/>
              </a:rPr>
              <a:t>白居易</a:t>
            </a:r>
            <a:endParaRPr lang="en-US" altLang="zh-CN" sz="32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200" dirty="0" smtClean="0">
                <a:latin typeface="仿宋" pitchFamily="49" charset="-122"/>
                <a:ea typeface="仿宋" pitchFamily="49" charset="-122"/>
              </a:rPr>
              <a:t>李白</a:t>
            </a:r>
            <a:endParaRPr lang="en-US" altLang="zh-CN" sz="32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200" dirty="0">
                <a:latin typeface="仿宋" pitchFamily="49" charset="-122"/>
                <a:ea typeface="仿宋" pitchFamily="49" charset="-122"/>
              </a:rPr>
              <a:t>王维</a:t>
            </a:r>
          </a:p>
        </p:txBody>
      </p:sp>
    </p:spTree>
    <p:extLst>
      <p:ext uri="{BB962C8B-B14F-4D97-AF65-F5344CB8AC3E}">
        <p14:creationId xmlns:p14="http://schemas.microsoft.com/office/powerpoint/2010/main" val="3686257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6455" y="1761644"/>
            <a:ext cx="471635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仿宋" pitchFamily="49" charset="-122"/>
                <a:ea typeface="仿宋" pitchFamily="49" charset="-122"/>
              </a:rPr>
              <a:t>（斯是陋室，惟吾德馨）</a:t>
            </a:r>
            <a:endParaRPr lang="zh-CN" altLang="en-US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仿宋" pitchFamily="49" charset="-122"/>
              <a:ea typeface="仿宋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220397" y="658656"/>
            <a:ext cx="8999535" cy="5448471"/>
            <a:chOff x="1220397" y="658656"/>
            <a:chExt cx="8999535" cy="5448471"/>
          </a:xfrm>
        </p:grpSpPr>
        <p:sp>
          <p:nvSpPr>
            <p:cNvPr id="3" name="矩形 2"/>
            <p:cNvSpPr/>
            <p:nvPr/>
          </p:nvSpPr>
          <p:spPr>
            <a:xfrm>
              <a:off x="2456313" y="658656"/>
              <a:ext cx="596637" cy="107721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32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  <a:latin typeface="仿宋" pitchFamily="49" charset="-122"/>
                  <a:ea typeface="仿宋" pitchFamily="49" charset="-122"/>
                </a:rPr>
                <a:t>山</a:t>
              </a:r>
              <a:endParaRPr lang="en-US" altLang="zh-CN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仿宋" pitchFamily="49" charset="-122"/>
                <a:ea typeface="仿宋" pitchFamily="49" charset="-122"/>
              </a:endParaRPr>
            </a:p>
            <a:p>
              <a:pPr algn="ctr"/>
              <a:r>
                <a:rPr lang="zh-CN" altLang="en-US" sz="32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仿宋" pitchFamily="49" charset="-122"/>
                  <a:ea typeface="仿宋" pitchFamily="49" charset="-122"/>
                </a:rPr>
                <a:t>水</a:t>
              </a:r>
              <a:endParaRPr lang="zh-CN" altLang="en-US" sz="32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仿宋" pitchFamily="49" charset="-122"/>
                <a:ea typeface="仿宋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456312" y="2346419"/>
              <a:ext cx="596637" cy="15696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32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  <a:latin typeface="仿宋" pitchFamily="49" charset="-122"/>
                  <a:ea typeface="仿宋" pitchFamily="49" charset="-122"/>
                </a:rPr>
                <a:t>景</a:t>
              </a:r>
              <a:endParaRPr lang="en-US" altLang="zh-CN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仿宋" pitchFamily="49" charset="-122"/>
                <a:ea typeface="仿宋" pitchFamily="49" charset="-122"/>
              </a:endParaRPr>
            </a:p>
            <a:p>
              <a:pPr algn="ctr"/>
              <a:r>
                <a:rPr lang="zh-CN" altLang="en-US" sz="32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仿宋" pitchFamily="49" charset="-122"/>
                  <a:ea typeface="仿宋" pitchFamily="49" charset="-122"/>
                </a:rPr>
                <a:t>人</a:t>
              </a:r>
              <a:endParaRPr lang="en-US" altLang="zh-CN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仿宋" pitchFamily="49" charset="-122"/>
                <a:ea typeface="仿宋" pitchFamily="49" charset="-122"/>
              </a:endParaRPr>
            </a:p>
            <a:p>
              <a:pPr algn="ctr"/>
              <a:r>
                <a:rPr lang="zh-CN" altLang="en-US" sz="3200" b="1" cap="none" spc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  <a:latin typeface="仿宋" pitchFamily="49" charset="-122"/>
                  <a:ea typeface="仿宋" pitchFamily="49" charset="-122"/>
                </a:rPr>
                <a:t>事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1220397" y="3795878"/>
              <a:ext cx="3068469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32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  <a:latin typeface="仿宋" pitchFamily="49" charset="-122"/>
                  <a:ea typeface="仿宋" pitchFamily="49" charset="-122"/>
                </a:rPr>
                <a:t>（无乱，无劳）</a:t>
              </a:r>
              <a:endParaRPr lang="zh-CN" altLang="en-US" sz="32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仿宋" pitchFamily="49" charset="-122"/>
                <a:ea typeface="仿宋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456311" y="4415873"/>
              <a:ext cx="596637" cy="107721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32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  <a:latin typeface="仿宋" pitchFamily="49" charset="-122"/>
                  <a:ea typeface="仿宋" pitchFamily="49" charset="-122"/>
                </a:rPr>
                <a:t>庐</a:t>
              </a:r>
              <a:endParaRPr lang="en-US" altLang="zh-CN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仿宋" pitchFamily="49" charset="-122"/>
                <a:ea typeface="仿宋" pitchFamily="49" charset="-122"/>
              </a:endParaRPr>
            </a:p>
            <a:p>
              <a:pPr algn="ctr"/>
              <a:r>
                <a:rPr lang="zh-CN" altLang="en-US" sz="32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仿宋" pitchFamily="49" charset="-122"/>
                  <a:ea typeface="仿宋" pitchFamily="49" charset="-122"/>
                </a:rPr>
                <a:t>亭</a:t>
              </a:r>
              <a:endParaRPr lang="zh-CN" altLang="en-US" sz="32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仿宋" pitchFamily="49" charset="-122"/>
                <a:ea typeface="仿宋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426384" y="5493091"/>
              <a:ext cx="2656496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32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仿宋" pitchFamily="49" charset="-122"/>
                  <a:ea typeface="仿宋" pitchFamily="49" charset="-122"/>
                </a:rPr>
                <a:t>（何陋之有）</a:t>
              </a:r>
              <a:endParaRPr lang="zh-CN" altLang="en-US" sz="32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仿宋" pitchFamily="49" charset="-122"/>
                <a:ea typeface="仿宋" pitchFamily="49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846964" y="658656"/>
              <a:ext cx="61795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 smtClean="0">
                  <a:latin typeface="仿宋" pitchFamily="49" charset="-122"/>
                  <a:ea typeface="仿宋" pitchFamily="49" charset="-122"/>
                </a:rPr>
                <a:t>｝</a:t>
              </a:r>
              <a:endParaRPr lang="zh-CN" altLang="en-US" sz="6000" dirty="0">
                <a:latin typeface="仿宋" pitchFamily="49" charset="-122"/>
                <a:ea typeface="仿宋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753130" y="2346419"/>
              <a:ext cx="599635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8800" dirty="0">
                  <a:latin typeface="仿宋" pitchFamily="49" charset="-122"/>
                  <a:ea typeface="仿宋" pitchFamily="49" charset="-122"/>
                </a:rPr>
                <a:t>｝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362849" y="904877"/>
              <a:ext cx="545341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28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  <a:latin typeface="仿宋" pitchFamily="49" charset="-122"/>
                  <a:ea typeface="仿宋" pitchFamily="49" charset="-122"/>
                </a:rPr>
                <a:t>引</a:t>
              </a:r>
              <a:endParaRPr lang="zh-CN" altLang="en-US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仿宋" pitchFamily="49" charset="-122"/>
                <a:ea typeface="仿宋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352765" y="2850935"/>
              <a:ext cx="545341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28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  <a:latin typeface="仿宋" pitchFamily="49" charset="-122"/>
                  <a:ea typeface="仿宋" pitchFamily="49" charset="-122"/>
                </a:rPr>
                <a:t>描</a:t>
              </a:r>
              <a:endParaRPr lang="zh-CN" altLang="en-US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仿宋" pitchFamily="49" charset="-122"/>
                <a:ea typeface="仿宋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846965" y="4446650"/>
              <a:ext cx="617958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6000" dirty="0">
                  <a:latin typeface="仿宋" pitchFamily="49" charset="-122"/>
                  <a:ea typeface="仿宋" pitchFamily="49" charset="-122"/>
                </a:rPr>
                <a:t>｝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3282915" y="4708260"/>
              <a:ext cx="545341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28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  <a:latin typeface="仿宋" pitchFamily="49" charset="-122"/>
                  <a:ea typeface="仿宋" pitchFamily="49" charset="-122"/>
                </a:rPr>
                <a:t>赞</a:t>
              </a:r>
              <a:endParaRPr lang="zh-CN" altLang="en-US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仿宋" pitchFamily="49" charset="-122"/>
                <a:ea typeface="仿宋" pitchFamily="49" charset="-122"/>
              </a:endParaRPr>
            </a:p>
          </p:txBody>
        </p:sp>
        <p:sp>
          <p:nvSpPr>
            <p:cNvPr id="23" name="右大括号 22"/>
            <p:cNvSpPr/>
            <p:nvPr/>
          </p:nvSpPr>
          <p:spPr>
            <a:xfrm>
              <a:off x="4982182" y="904876"/>
              <a:ext cx="609600" cy="5002437"/>
            </a:xfrm>
            <a:prstGeom prst="rightBrace">
              <a:avLst>
                <a:gd name="adj1" fmla="val 8333"/>
                <a:gd name="adj2" fmla="val 50290"/>
              </a:avLst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仿宋" pitchFamily="49" charset="-122"/>
                <a:ea typeface="仿宋" pitchFamily="49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845483" y="2850935"/>
              <a:ext cx="227177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  <a:latin typeface="仿宋" pitchFamily="49" charset="-122"/>
                  <a:ea typeface="仿宋" pitchFamily="49" charset="-122"/>
                </a:rPr>
                <a:t>陋室铭</a:t>
              </a:r>
              <a:endParaRPr lang="zh-CN" altLang="en-US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仿宋" pitchFamily="49" charset="-122"/>
                <a:ea typeface="仿宋" pitchFamily="49" charset="-122"/>
              </a:endParaRPr>
            </a:p>
          </p:txBody>
        </p:sp>
        <p:sp>
          <p:nvSpPr>
            <p:cNvPr id="26" name="左大括号 25"/>
            <p:cNvSpPr/>
            <p:nvPr/>
          </p:nvSpPr>
          <p:spPr>
            <a:xfrm>
              <a:off x="8040913" y="2960314"/>
              <a:ext cx="328457" cy="704571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387379" y="2773990"/>
              <a:ext cx="1832553" cy="107721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32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  <a:latin typeface="仿宋" pitchFamily="49" charset="-122"/>
                  <a:ea typeface="仿宋" pitchFamily="49" charset="-122"/>
                </a:rPr>
                <a:t>淡泊名利</a:t>
              </a:r>
              <a:endParaRPr lang="en-US" altLang="zh-CN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仿宋" pitchFamily="49" charset="-122"/>
                <a:ea typeface="仿宋" pitchFamily="49" charset="-122"/>
              </a:endParaRPr>
            </a:p>
            <a:p>
              <a:pPr algn="ctr"/>
              <a:r>
                <a:rPr lang="zh-CN" altLang="en-US" sz="32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仿宋" pitchFamily="49" charset="-122"/>
                  <a:ea typeface="仿宋" pitchFamily="49" charset="-122"/>
                </a:rPr>
                <a:t>安贫乐道</a:t>
              </a:r>
              <a:endParaRPr lang="zh-CN" altLang="en-US" sz="32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仿宋" pitchFamily="49" charset="-122"/>
                <a:ea typeface="仿宋" pitchFamily="49" charset="-122"/>
              </a:endParaRPr>
            </a:p>
          </p:txBody>
        </p:sp>
        <p:sp>
          <p:nvSpPr>
            <p:cNvPr id="28" name="下箭头 27"/>
            <p:cNvSpPr/>
            <p:nvPr/>
          </p:nvSpPr>
          <p:spPr>
            <a:xfrm>
              <a:off x="6640286" y="4274638"/>
              <a:ext cx="188686" cy="866216"/>
            </a:xfrm>
            <a:prstGeom prst="downArrow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none" lIns="91440" tIns="45720" rIns="91440" bIns="45720" rtlCol="0" anchor="ctr">
              <a:spAutoFit/>
            </a:bodyPr>
            <a:lstStyle/>
            <a:p>
              <a:pPr algn="ctr"/>
              <a:endPara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8853490" y="4216582"/>
              <a:ext cx="188913" cy="865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矩形 28"/>
            <p:cNvSpPr/>
            <p:nvPr/>
          </p:nvSpPr>
          <p:spPr>
            <a:xfrm>
              <a:off x="6101923" y="5183797"/>
              <a:ext cx="331693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  <a:latin typeface="仿宋" pitchFamily="49" charset="-122"/>
                  <a:ea typeface="仿宋" pitchFamily="49" charset="-122"/>
                </a:rPr>
                <a:t>托物 言志</a:t>
              </a:r>
              <a:endParaRPr lang="zh-CN" altLang="en-US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仿宋" pitchFamily="49" charset="-122"/>
                <a:ea typeface="仿宋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4074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05" y="586799"/>
            <a:ext cx="3672115" cy="55599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矩形 2"/>
          <p:cNvSpPr/>
          <p:nvPr/>
        </p:nvSpPr>
        <p:spPr>
          <a:xfrm>
            <a:off x="4260034" y="710259"/>
            <a:ext cx="1032975" cy="2656496"/>
          </a:xfrm>
          <a:prstGeom prst="rect">
            <a:avLst/>
          </a:prstGeom>
          <a:noFill/>
        </p:spPr>
        <p:txBody>
          <a:bodyPr vert="wordArtVertRtl"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刘禹锡</a:t>
            </a:r>
            <a:endParaRPr lang="zh-CN" altLang="en-US" sz="5400" b="1" cap="none" spc="50" dirty="0">
              <a:ln w="11430"/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93009" y="2038507"/>
            <a:ext cx="641531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36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刘禹锡（</a:t>
            </a:r>
            <a:r>
              <a:rPr lang="en-US" altLang="zh-CN" sz="36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772-842</a:t>
            </a:r>
            <a:r>
              <a:rPr lang="zh-CN" altLang="en-US" sz="36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），字梦得，唐代文学家、哲学家、政治家。永贞年间，与柳宗元等人参与王叔文政治革新运动，失败后被贬为和州（今安徽和州县）通判。</a:t>
            </a:r>
            <a:endParaRPr lang="zh-CN" altLang="en-US" sz="36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7554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649" y="3196773"/>
            <a:ext cx="3906157" cy="26035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3" name="矩形 2"/>
          <p:cNvSpPr/>
          <p:nvPr/>
        </p:nvSpPr>
        <p:spPr>
          <a:xfrm>
            <a:off x="6474276" y="678271"/>
            <a:ext cx="50545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华文行楷" pitchFamily="2" charset="-122"/>
                <a:ea typeface="华文行楷" pitchFamily="2" charset="-122"/>
              </a:rPr>
              <a:t>“天下第一铭”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" name="竖卷形 5"/>
          <p:cNvSpPr/>
          <p:nvPr/>
        </p:nvSpPr>
        <p:spPr>
          <a:xfrm>
            <a:off x="679143" y="1139936"/>
            <a:ext cx="1915388" cy="4838437"/>
          </a:xfrm>
          <a:prstGeom prst="verticalScroll">
            <a:avLst/>
          </a:prstGeom>
          <a:solidFill>
            <a:schemeClr val="accent1">
              <a:lumMod val="40000"/>
              <a:lumOff val="60000"/>
              <a:alpha val="72000"/>
            </a:schemeClr>
          </a:solidFill>
        </p:spPr>
        <p:txBody>
          <a:bodyPr vert="wordArtVert" wrap="none" lIns="91440" tIns="45720" rIns="91440" bIns="45720" rtlCol="0" anchor="ctr">
            <a:spAutoFit/>
          </a:bodyPr>
          <a:lstStyle/>
          <a:p>
            <a:pPr algn="ctr"/>
            <a:r>
              <a:rPr lang="zh-CN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/>
                <a:latin typeface="华文行楷" pitchFamily="2" charset="-122"/>
                <a:ea typeface="华文行楷" pitchFamily="2" charset="-122"/>
              </a:rPr>
              <a:t>面对大江观白帆</a:t>
            </a:r>
            <a:endParaRPr lang="en-US" altLang="zh-CN" sz="4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/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zh-CN" altLang="en-US" sz="4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/>
                <a:latin typeface="华文行楷" pitchFamily="2" charset="-122"/>
                <a:ea typeface="华文行楷" pitchFamily="2" charset="-122"/>
              </a:rPr>
              <a:t>身</a:t>
            </a:r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/>
                <a:latin typeface="华文行楷" pitchFamily="2" charset="-122"/>
                <a:ea typeface="华文行楷" pitchFamily="2" charset="-122"/>
              </a:rPr>
              <a:t>在和州思争辩</a:t>
            </a:r>
          </a:p>
        </p:txBody>
      </p:sp>
      <p:sp>
        <p:nvSpPr>
          <p:cNvPr id="7" name="右箭头 6"/>
          <p:cNvSpPr/>
          <p:nvPr/>
        </p:nvSpPr>
        <p:spPr>
          <a:xfrm>
            <a:off x="2538782" y="3292568"/>
            <a:ext cx="956583" cy="364126"/>
          </a:xfrm>
          <a:prstGeom prst="rightArrow">
            <a:avLst/>
          </a:prstGeom>
          <a:solidFill>
            <a:schemeClr val="accent2"/>
          </a:solidFill>
        </p:spPr>
        <p:txBody>
          <a:bodyPr wrap="none" lIns="91440" tIns="45720" rIns="91440" bIns="45720" rtlCol="0" anchor="ctr">
            <a:spAutoFit/>
          </a:bodyPr>
          <a:lstStyle/>
          <a:p>
            <a:pPr algn="ctr"/>
            <a:endParaRPr lang="zh-CN" altLang="en-US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5410753" y="3292568"/>
            <a:ext cx="956583" cy="364126"/>
          </a:xfrm>
          <a:prstGeom prst="rightArrow">
            <a:avLst/>
          </a:prstGeom>
          <a:solidFill>
            <a:schemeClr val="accent2"/>
          </a:solidFill>
        </p:spPr>
        <p:txBody>
          <a:bodyPr wrap="none" lIns="91440" tIns="45720" rIns="91440" bIns="45720" rtlCol="0" anchor="ctr">
            <a:spAutoFit/>
          </a:bodyPr>
          <a:lstStyle/>
          <a:p>
            <a:pPr algn="ctr"/>
            <a:endParaRPr lang="zh-CN" altLang="en-US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竖卷形 8"/>
          <p:cNvSpPr/>
          <p:nvPr/>
        </p:nvSpPr>
        <p:spPr>
          <a:xfrm>
            <a:off x="3495365" y="1139936"/>
            <a:ext cx="1915388" cy="4838437"/>
          </a:xfrm>
          <a:prstGeom prst="verticalScroll">
            <a:avLst/>
          </a:prstGeom>
          <a:solidFill>
            <a:schemeClr val="accent1">
              <a:lumMod val="40000"/>
              <a:lumOff val="60000"/>
              <a:alpha val="72000"/>
            </a:schemeClr>
          </a:solidFill>
        </p:spPr>
        <p:txBody>
          <a:bodyPr vert="wordArtVert" wrap="none" lIns="91440" tIns="45720" rIns="91440" bIns="45720" rtlCol="0" anchor="ctr">
            <a:spAutoFit/>
          </a:bodyPr>
          <a:lstStyle/>
          <a:p>
            <a:pPr algn="ctr"/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/>
                <a:latin typeface="华文行楷" pitchFamily="2" charset="-122"/>
                <a:ea typeface="华文行楷" pitchFamily="2" charset="-122"/>
              </a:rPr>
              <a:t>垂柳青青江水边</a:t>
            </a:r>
            <a:endParaRPr lang="en-US" altLang="zh-CN" sz="40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/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zh-CN" alt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/>
                <a:latin typeface="华文行楷" pitchFamily="2" charset="-122"/>
                <a:ea typeface="华文行楷" pitchFamily="2" charset="-122"/>
              </a:rPr>
              <a:t>人</a:t>
            </a:r>
            <a:r>
              <a:rPr lang="zh-CN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/>
                <a:latin typeface="华文行楷" pitchFamily="2" charset="-122"/>
                <a:ea typeface="华文行楷" pitchFamily="2" charset="-122"/>
              </a:rPr>
              <a:t>在历阳心在京</a:t>
            </a:r>
            <a:endParaRPr lang="zh-CN" altLang="en-US" sz="40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/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74276" y="1845856"/>
            <a:ext cx="923330" cy="3257549"/>
          </a:xfrm>
          <a:prstGeom prst="rect">
            <a:avLst/>
          </a:prstGeom>
          <a:solidFill>
            <a:schemeClr val="accent1">
              <a:lumMod val="40000"/>
              <a:lumOff val="60000"/>
              <a:alpha val="72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en-US" altLang="zh-CN" sz="4800" dirty="0" smtClean="0">
                <a:latin typeface="华文行楷" pitchFamily="2" charset="-122"/>
                <a:ea typeface="华文行楷" pitchFamily="2" charset="-122"/>
              </a:rPr>
              <a:t>《</a:t>
            </a:r>
            <a:r>
              <a:rPr lang="zh-CN" altLang="en-US" sz="4800" dirty="0" smtClean="0">
                <a:latin typeface="华文行楷" pitchFamily="2" charset="-122"/>
                <a:ea typeface="华文行楷" pitchFamily="2" charset="-122"/>
              </a:rPr>
              <a:t>陋室铭</a:t>
            </a:r>
            <a:r>
              <a:rPr lang="en-US" altLang="zh-CN" sz="4800" dirty="0" smtClean="0">
                <a:latin typeface="华文行楷" pitchFamily="2" charset="-122"/>
                <a:ea typeface="华文行楷" pitchFamily="2" charset="-122"/>
              </a:rPr>
              <a:t>》  </a:t>
            </a:r>
            <a:endParaRPr lang="zh-CN" altLang="en-US" sz="4800" dirty="0"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348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uild="p" animBg="1"/>
      <p:bldP spid="7" grpId="0" animBg="1"/>
      <p:bldP spid="8" grpId="0" animBg="1"/>
      <p:bldP spid="9" grpId="0" build="p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43310" y="1912703"/>
            <a:ext cx="9107718" cy="4401205"/>
          </a:xfrm>
          <a:prstGeom prst="rect">
            <a:avLst/>
          </a:prstGeom>
          <a:solidFill>
            <a:schemeClr val="bg2">
              <a:lumMod val="90000"/>
              <a:alpha val="46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铭</a:t>
            </a:r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4000" dirty="0" smtClean="0">
                <a:solidFill>
                  <a:schemeClr val="accent1"/>
                </a:solidFill>
                <a:latin typeface="华文楷体" pitchFamily="2" charset="-122"/>
                <a:ea typeface="华文楷体" pitchFamily="2" charset="-122"/>
              </a:rPr>
              <a:t>古代刻在器物上用来警诫自己或者称述功德的文字，后来成为一种文体。</a:t>
            </a:r>
            <a:endParaRPr lang="en-US" altLang="zh-CN" sz="4000" dirty="0" smtClean="0">
              <a:solidFill>
                <a:schemeClr val="accent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4000" b="1" dirty="0" smtClean="0">
                <a:solidFill>
                  <a:schemeClr val="accent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4000" b="1" dirty="0" smtClean="0">
                <a:solidFill>
                  <a:schemeClr val="accent1"/>
                </a:solidFill>
                <a:latin typeface="华文楷体" pitchFamily="2" charset="-122"/>
                <a:ea typeface="华文楷体" pitchFamily="2" charset="-122"/>
              </a:rPr>
              <a:t>陋室铭</a:t>
            </a:r>
            <a:r>
              <a:rPr lang="en-US" altLang="zh-CN" sz="4000" b="1" dirty="0">
                <a:solidFill>
                  <a:schemeClr val="accent1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4000" dirty="0" smtClean="0">
                <a:solidFill>
                  <a:schemeClr val="accent1"/>
                </a:solidFill>
                <a:latin typeface="华文楷体" pitchFamily="2" charset="-122"/>
                <a:ea typeface="华文楷体" pitchFamily="2" charset="-122"/>
              </a:rPr>
              <a:t>就是</a:t>
            </a:r>
            <a:r>
              <a:rPr lang="zh-CN" altLang="en-US" sz="4000" dirty="0">
                <a:solidFill>
                  <a:schemeClr val="accent1"/>
                </a:solidFill>
                <a:latin typeface="华文楷体" pitchFamily="2" charset="-122"/>
                <a:ea typeface="华文楷体" pitchFamily="2" charset="-122"/>
              </a:rPr>
              <a:t>通过对陋室的描绘和论说来表达主人的心境和生活情趣的一篇铭文</a:t>
            </a:r>
            <a:r>
              <a:rPr lang="zh-CN" altLang="en-US" sz="4000" dirty="0" smtClean="0">
                <a:solidFill>
                  <a:schemeClr val="accent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4000" dirty="0" smtClean="0">
              <a:solidFill>
                <a:schemeClr val="accent1"/>
              </a:solidFill>
              <a:latin typeface="华文楷体" pitchFamily="2" charset="-122"/>
              <a:ea typeface="华文楷体" pitchFamily="2" charset="-122"/>
            </a:endParaRPr>
          </a:p>
          <a:p>
            <a:pPr indent="457200"/>
            <a:r>
              <a:rPr lang="zh-CN" altLang="en-US" sz="4000" dirty="0">
                <a:solidFill>
                  <a:schemeClr val="accent1"/>
                </a:solidFill>
                <a:latin typeface="华文楷体" pitchFamily="2" charset="-122"/>
                <a:ea typeface="华文楷体" pitchFamily="2" charset="-122"/>
              </a:rPr>
              <a:t>这种文体一般形式短小，文字简洁，句式工整，而且押韵</a:t>
            </a:r>
            <a:r>
              <a:rPr lang="zh-CN" altLang="en-US" sz="4000" dirty="0" smtClean="0">
                <a:solidFill>
                  <a:schemeClr val="accent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4000" dirty="0">
              <a:solidFill>
                <a:schemeClr val="accent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43310" y="639775"/>
            <a:ext cx="188064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6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华文楷体" pitchFamily="2" charset="-122"/>
                <a:ea typeface="华文楷体" pitchFamily="2" charset="-122"/>
              </a:rPr>
              <a:t>题解</a:t>
            </a:r>
            <a:endParaRPr lang="zh-CN" altLang="en-US" sz="6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半闭框 3"/>
          <p:cNvSpPr/>
          <p:nvPr/>
        </p:nvSpPr>
        <p:spPr>
          <a:xfrm>
            <a:off x="391886" y="328554"/>
            <a:ext cx="885371" cy="865219"/>
          </a:xfrm>
          <a:prstGeom prst="halfFrame">
            <a:avLst>
              <a:gd name="adj1" fmla="val 11729"/>
              <a:gd name="adj2" fmla="val 16312"/>
            </a:avLst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半闭框 4"/>
          <p:cNvSpPr/>
          <p:nvPr/>
        </p:nvSpPr>
        <p:spPr>
          <a:xfrm rot="10800000">
            <a:off x="10951028" y="5678525"/>
            <a:ext cx="885371" cy="865219"/>
          </a:xfrm>
          <a:prstGeom prst="halfFrame">
            <a:avLst>
              <a:gd name="adj1" fmla="val 11729"/>
              <a:gd name="adj2" fmla="val 16312"/>
            </a:avLst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862411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WVdfifsTJ28PPis2dtngg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1258" y="193329"/>
            <a:ext cx="11713028" cy="648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676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conveyor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内部贮存 4"/>
          <p:cNvSpPr/>
          <p:nvPr/>
        </p:nvSpPr>
        <p:spPr>
          <a:xfrm>
            <a:off x="275770" y="217714"/>
            <a:ext cx="11713029" cy="6443506"/>
          </a:xfrm>
          <a:prstGeom prst="flowChartInternalStorage">
            <a:avLst/>
          </a:prstGeom>
          <a:solidFill>
            <a:schemeClr val="accent2">
              <a:lumMod val="20000"/>
              <a:lumOff val="80000"/>
              <a:alpha val="49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54912" y="188686"/>
            <a:ext cx="57502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楷体" pitchFamily="2" charset="-122"/>
                <a:ea typeface="华文楷体" pitchFamily="2" charset="-122"/>
              </a:rPr>
              <a:t>注意下列字词读音</a:t>
            </a:r>
            <a:endParaRPr lang="zh-CN" altLang="en-US" sz="5400" b="1" cap="none" spc="0" dirty="0">
              <a:ln w="1905"/>
              <a:solidFill>
                <a:schemeClr val="accent4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01655" y="1814290"/>
            <a:ext cx="7286172" cy="3970318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仿宋" pitchFamily="49" charset="-122"/>
                <a:ea typeface="仿宋" pitchFamily="49" charset="-122"/>
              </a:rPr>
              <a:t>惟吾（</a:t>
            </a:r>
            <a:r>
              <a:rPr lang="en-US" altLang="zh-CN" sz="3600" dirty="0" smtClean="0">
                <a:latin typeface="仿宋" pitchFamily="49" charset="-122"/>
                <a:ea typeface="仿宋" pitchFamily="49" charset="-122"/>
              </a:rPr>
              <a:t>wú</a:t>
            </a:r>
            <a:r>
              <a:rPr lang="zh-CN" altLang="en-US" sz="3600" dirty="0" smtClean="0">
                <a:latin typeface="仿宋" pitchFamily="49" charset="-122"/>
                <a:ea typeface="仿宋" pitchFamily="49" charset="-122"/>
              </a:rPr>
              <a:t>）德馨（</a:t>
            </a:r>
            <a:r>
              <a:rPr lang="en-US" altLang="zh-CN" sz="3600" dirty="0" smtClean="0">
                <a:latin typeface="仿宋" pitchFamily="49" charset="-122"/>
                <a:ea typeface="仿宋" pitchFamily="49" charset="-122"/>
              </a:rPr>
              <a:t>xīn</a:t>
            </a:r>
            <a:r>
              <a:rPr lang="zh-CN" altLang="en-US" sz="3600" dirty="0" smtClean="0">
                <a:latin typeface="仿宋" pitchFamily="49" charset="-122"/>
                <a:ea typeface="仿宋" pitchFamily="49" charset="-122"/>
              </a:rPr>
              <a:t>）</a:t>
            </a:r>
            <a:endParaRPr lang="en-US" altLang="zh-CN" sz="36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600" dirty="0" smtClean="0">
                <a:latin typeface="仿宋" pitchFamily="49" charset="-122"/>
                <a:ea typeface="仿宋" pitchFamily="49" charset="-122"/>
              </a:rPr>
              <a:t>苔（</a:t>
            </a:r>
            <a:r>
              <a:rPr lang="en-US" altLang="zh-CN" sz="3600" dirty="0" smtClean="0">
                <a:latin typeface="仿宋" pitchFamily="49" charset="-122"/>
                <a:ea typeface="仿宋" pitchFamily="49" charset="-122"/>
              </a:rPr>
              <a:t>tái</a:t>
            </a:r>
            <a:r>
              <a:rPr lang="zh-CN" altLang="en-US" sz="3600" dirty="0" smtClean="0">
                <a:latin typeface="仿宋" pitchFamily="49" charset="-122"/>
                <a:ea typeface="仿宋" pitchFamily="49" charset="-122"/>
              </a:rPr>
              <a:t>）痕</a:t>
            </a:r>
            <a:endParaRPr lang="en-US" altLang="zh-CN" sz="36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600" dirty="0" smtClean="0">
                <a:latin typeface="仿宋" pitchFamily="49" charset="-122"/>
                <a:ea typeface="仿宋" pitchFamily="49" charset="-122"/>
              </a:rPr>
              <a:t>鸿儒（</a:t>
            </a:r>
            <a:r>
              <a:rPr lang="en-US" altLang="zh-CN" sz="3600" dirty="0" smtClean="0">
                <a:latin typeface="仿宋" pitchFamily="49" charset="-122"/>
                <a:ea typeface="仿宋" pitchFamily="49" charset="-122"/>
              </a:rPr>
              <a:t>rú</a:t>
            </a:r>
            <a:r>
              <a:rPr lang="zh-CN" altLang="en-US" sz="3600" dirty="0" smtClean="0">
                <a:latin typeface="仿宋" pitchFamily="49" charset="-122"/>
                <a:ea typeface="仿宋" pitchFamily="49" charset="-122"/>
              </a:rPr>
              <a:t>）</a:t>
            </a:r>
            <a:endParaRPr lang="en-US" altLang="zh-CN" sz="36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600" dirty="0" smtClean="0">
                <a:latin typeface="仿宋" pitchFamily="49" charset="-122"/>
                <a:ea typeface="仿宋" pitchFamily="49" charset="-122"/>
              </a:rPr>
              <a:t>调（</a:t>
            </a:r>
            <a:r>
              <a:rPr lang="en-US" altLang="zh-CN" sz="3600" dirty="0" smtClean="0">
                <a:latin typeface="仿宋" pitchFamily="49" charset="-122"/>
                <a:ea typeface="仿宋" pitchFamily="49" charset="-122"/>
              </a:rPr>
              <a:t>tiáo</a:t>
            </a:r>
            <a:r>
              <a:rPr lang="zh-CN" altLang="en-US" sz="3600" dirty="0" smtClean="0">
                <a:latin typeface="仿宋" pitchFamily="49" charset="-122"/>
                <a:ea typeface="仿宋" pitchFamily="49" charset="-122"/>
              </a:rPr>
              <a:t>）素琴</a:t>
            </a:r>
            <a:endParaRPr lang="en-US" altLang="zh-CN" sz="36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600" dirty="0" smtClean="0">
                <a:latin typeface="仿宋" pitchFamily="49" charset="-122"/>
                <a:ea typeface="仿宋" pitchFamily="49" charset="-122"/>
              </a:rPr>
              <a:t>案牍（</a:t>
            </a:r>
            <a:r>
              <a:rPr lang="en-US" altLang="zh-CN" sz="3600" dirty="0" smtClean="0">
                <a:latin typeface="仿宋" pitchFamily="49" charset="-122"/>
                <a:ea typeface="仿宋" pitchFamily="49" charset="-122"/>
              </a:rPr>
              <a:t>dú</a:t>
            </a:r>
            <a:r>
              <a:rPr lang="zh-CN" altLang="en-US" sz="3600" dirty="0" smtClean="0">
                <a:latin typeface="仿宋" pitchFamily="49" charset="-122"/>
                <a:ea typeface="仿宋" pitchFamily="49" charset="-122"/>
              </a:rPr>
              <a:t>）</a:t>
            </a:r>
            <a:endParaRPr lang="en-US" altLang="zh-CN" sz="36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600" dirty="0" smtClean="0">
                <a:latin typeface="仿宋" pitchFamily="49" charset="-122"/>
                <a:ea typeface="仿宋" pitchFamily="49" charset="-122"/>
              </a:rPr>
              <a:t>诸葛（</a:t>
            </a:r>
            <a:r>
              <a:rPr lang="en-US" altLang="zh-CN" sz="3600" dirty="0" smtClean="0">
                <a:latin typeface="仿宋" pitchFamily="49" charset="-122"/>
                <a:ea typeface="仿宋" pitchFamily="49" charset="-122"/>
              </a:rPr>
              <a:t>gě</a:t>
            </a:r>
            <a:r>
              <a:rPr lang="zh-CN" altLang="en-US" sz="3600" dirty="0" smtClean="0">
                <a:latin typeface="仿宋" pitchFamily="49" charset="-122"/>
                <a:ea typeface="仿宋" pitchFamily="49" charset="-122"/>
              </a:rPr>
              <a:t>）</a:t>
            </a:r>
            <a:endParaRPr lang="en-US" altLang="zh-CN" sz="36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3600" dirty="0" smtClean="0">
                <a:latin typeface="仿宋" pitchFamily="49" charset="-122"/>
                <a:ea typeface="仿宋" pitchFamily="49" charset="-122"/>
              </a:rPr>
              <a:t>西蜀（</a:t>
            </a:r>
            <a:r>
              <a:rPr lang="en-US" altLang="zh-CN" sz="3600" dirty="0" smtClean="0">
                <a:latin typeface="仿宋" pitchFamily="49" charset="-122"/>
                <a:ea typeface="仿宋" pitchFamily="49" charset="-122"/>
              </a:rPr>
              <a:t>shǔ</a:t>
            </a:r>
            <a:r>
              <a:rPr lang="zh-CN" altLang="en-US" sz="3600" dirty="0" smtClean="0">
                <a:latin typeface="仿宋" pitchFamily="49" charset="-122"/>
                <a:ea typeface="仿宋" pitchFamily="49" charset="-122"/>
              </a:rPr>
              <a:t>）</a:t>
            </a:r>
            <a:endParaRPr lang="zh-CN" altLang="en-US" sz="3600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9086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4165" y="793042"/>
            <a:ext cx="1148263" cy="2983124"/>
          </a:xfrm>
          <a:prstGeom prst="rect">
            <a:avLst/>
          </a:prstGeom>
          <a:noFill/>
        </p:spPr>
        <p:txBody>
          <a:bodyPr vert="wordArtVertRtl"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华文楷体" pitchFamily="2" charset="-122"/>
                <a:ea typeface="华文楷体" pitchFamily="2" charset="-122"/>
              </a:rPr>
              <a:t>陋室铭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32428" y="1625605"/>
            <a:ext cx="612925" cy="1377108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刘禹锡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352806" y="459215"/>
            <a:ext cx="5994394" cy="6072215"/>
            <a:chOff x="3352806" y="502757"/>
            <a:chExt cx="5994394" cy="6072215"/>
          </a:xfrm>
        </p:grpSpPr>
        <p:sp>
          <p:nvSpPr>
            <p:cNvPr id="5" name="对角圆角矩形 4"/>
            <p:cNvSpPr/>
            <p:nvPr/>
          </p:nvSpPr>
          <p:spPr>
            <a:xfrm>
              <a:off x="3352806" y="502757"/>
              <a:ext cx="5965371" cy="6072215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367314" y="560814"/>
              <a:ext cx="5979886" cy="5909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山</a:t>
              </a:r>
              <a:r>
                <a:rPr lang="en-US" altLang="zh-CN" sz="2800" b="1" dirty="0" smtClean="0">
                  <a:solidFill>
                    <a:schemeClr val="accent4">
                      <a:lumMod val="50000"/>
                    </a:schemeClr>
                  </a:solidFill>
                  <a:latin typeface="仿宋" pitchFamily="49" charset="-122"/>
                  <a:ea typeface="仿宋" pitchFamily="49" charset="-122"/>
                </a:rPr>
                <a:t>/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不在高，有仙</a:t>
              </a:r>
              <a:r>
                <a:rPr lang="en-US" altLang="zh-CN" sz="2800" b="1" dirty="0" smtClean="0">
                  <a:solidFill>
                    <a:schemeClr val="accent4">
                      <a:lumMod val="50000"/>
                    </a:schemeClr>
                  </a:solidFill>
                  <a:latin typeface="仿宋" pitchFamily="49" charset="-122"/>
                  <a:ea typeface="仿宋" pitchFamily="49" charset="-122"/>
                </a:rPr>
                <a:t>/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则</a:t>
              </a:r>
              <a:r>
                <a:rPr lang="zh-CN" altLang="en-US" sz="2800" b="1" dirty="0" smtClean="0">
                  <a:latin typeface="仿宋" pitchFamily="49" charset="-122"/>
                  <a:ea typeface="仿宋" pitchFamily="49" charset="-122"/>
                </a:rPr>
                <a:t>名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。</a:t>
              </a:r>
              <a:endParaRPr lang="en-US" altLang="zh-CN" sz="2800" dirty="0" smtClean="0">
                <a:latin typeface="仿宋" pitchFamily="49" charset="-122"/>
                <a:ea typeface="仿宋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水</a:t>
              </a:r>
              <a:r>
                <a:rPr lang="en-US" altLang="zh-CN" sz="2800" b="1" dirty="0" smtClean="0">
                  <a:solidFill>
                    <a:schemeClr val="accent4">
                      <a:lumMod val="50000"/>
                    </a:schemeClr>
                  </a:solidFill>
                  <a:latin typeface="仿宋" pitchFamily="49" charset="-122"/>
                  <a:ea typeface="仿宋" pitchFamily="49" charset="-122"/>
                </a:rPr>
                <a:t>/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不在深，有龙</a:t>
              </a:r>
              <a:r>
                <a:rPr lang="en-US" altLang="zh-CN" sz="2800" b="1" dirty="0" smtClean="0">
                  <a:solidFill>
                    <a:schemeClr val="accent4">
                      <a:lumMod val="50000"/>
                    </a:schemeClr>
                  </a:solidFill>
                  <a:latin typeface="仿宋" pitchFamily="49" charset="-122"/>
                  <a:ea typeface="仿宋" pitchFamily="49" charset="-122"/>
                </a:rPr>
                <a:t>/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则</a:t>
              </a:r>
              <a:r>
                <a:rPr lang="zh-CN" altLang="en-US" sz="2800" b="1" dirty="0" smtClean="0">
                  <a:latin typeface="仿宋" pitchFamily="49" charset="-122"/>
                  <a:ea typeface="仿宋" pitchFamily="49" charset="-122"/>
                </a:rPr>
                <a:t>灵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。</a:t>
              </a:r>
              <a:endParaRPr lang="en-US" altLang="zh-CN" sz="2800" dirty="0" smtClean="0">
                <a:latin typeface="仿宋" pitchFamily="49" charset="-122"/>
                <a:ea typeface="仿宋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斯</a:t>
              </a:r>
              <a:r>
                <a:rPr lang="en-US" altLang="zh-CN" sz="2800" b="1" dirty="0" smtClean="0">
                  <a:solidFill>
                    <a:schemeClr val="accent4">
                      <a:lumMod val="50000"/>
                    </a:schemeClr>
                  </a:solidFill>
                  <a:latin typeface="仿宋" pitchFamily="49" charset="-122"/>
                  <a:ea typeface="仿宋" pitchFamily="49" charset="-122"/>
                </a:rPr>
                <a:t>/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是陋室，惟吾</a:t>
              </a:r>
              <a:r>
                <a:rPr lang="en-US" altLang="zh-CN" sz="2800" b="1" dirty="0" smtClean="0">
                  <a:solidFill>
                    <a:schemeClr val="accent4">
                      <a:lumMod val="50000"/>
                    </a:schemeClr>
                  </a:solidFill>
                  <a:latin typeface="仿宋" pitchFamily="49" charset="-122"/>
                  <a:ea typeface="仿宋" pitchFamily="49" charset="-122"/>
                </a:rPr>
                <a:t>/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德</a:t>
              </a:r>
              <a:r>
                <a:rPr lang="zh-CN" altLang="en-US" sz="2800" b="1" dirty="0" smtClean="0">
                  <a:latin typeface="仿宋" pitchFamily="49" charset="-122"/>
                  <a:ea typeface="仿宋" pitchFamily="49" charset="-122"/>
                </a:rPr>
                <a:t>馨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。</a:t>
              </a:r>
              <a:endParaRPr lang="en-US" altLang="zh-CN" sz="2800" dirty="0" smtClean="0">
                <a:latin typeface="仿宋" pitchFamily="49" charset="-122"/>
                <a:ea typeface="仿宋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800" dirty="0">
                  <a:latin typeface="仿宋" pitchFamily="49" charset="-122"/>
                  <a:ea typeface="仿宋" pitchFamily="49" charset="-122"/>
                </a:rPr>
                <a:t>苔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痕</a:t>
              </a:r>
              <a:r>
                <a:rPr lang="en-US" altLang="zh-CN" sz="2800" b="1" dirty="0" smtClean="0">
                  <a:solidFill>
                    <a:schemeClr val="accent4">
                      <a:lumMod val="50000"/>
                    </a:schemeClr>
                  </a:solidFill>
                  <a:latin typeface="仿宋" pitchFamily="49" charset="-122"/>
                  <a:ea typeface="仿宋" pitchFamily="49" charset="-122"/>
                </a:rPr>
                <a:t>/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上</a:t>
              </a:r>
              <a:r>
                <a:rPr lang="zh-CN" altLang="en-US" sz="2800" dirty="0">
                  <a:latin typeface="仿宋" pitchFamily="49" charset="-122"/>
                  <a:ea typeface="仿宋" pitchFamily="49" charset="-122"/>
                </a:rPr>
                <a:t>阶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绿，草色</a:t>
              </a:r>
              <a:r>
                <a:rPr lang="en-US" altLang="zh-CN" sz="2800" b="1" dirty="0" smtClean="0">
                  <a:solidFill>
                    <a:schemeClr val="accent4">
                      <a:lumMod val="50000"/>
                    </a:schemeClr>
                  </a:solidFill>
                  <a:latin typeface="仿宋" pitchFamily="49" charset="-122"/>
                  <a:ea typeface="仿宋" pitchFamily="49" charset="-122"/>
                </a:rPr>
                <a:t>/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入帘</a:t>
              </a:r>
              <a:r>
                <a:rPr lang="zh-CN" altLang="en-US" sz="2800" b="1" dirty="0" smtClean="0">
                  <a:latin typeface="仿宋" pitchFamily="49" charset="-122"/>
                  <a:ea typeface="仿宋" pitchFamily="49" charset="-122"/>
                </a:rPr>
                <a:t>青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。</a:t>
              </a:r>
              <a:endParaRPr lang="en-US" altLang="zh-CN" sz="2800" dirty="0" smtClean="0">
                <a:latin typeface="仿宋" pitchFamily="49" charset="-122"/>
                <a:ea typeface="仿宋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谈笑</a:t>
              </a:r>
              <a:r>
                <a:rPr lang="en-US" altLang="zh-CN" sz="2800" b="1" dirty="0" smtClean="0">
                  <a:solidFill>
                    <a:schemeClr val="accent4">
                      <a:lumMod val="50000"/>
                    </a:schemeClr>
                  </a:solidFill>
                  <a:latin typeface="仿宋" pitchFamily="49" charset="-122"/>
                  <a:ea typeface="仿宋" pitchFamily="49" charset="-122"/>
                </a:rPr>
                <a:t>/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有鸿儒，往来</a:t>
              </a:r>
              <a:r>
                <a:rPr lang="en-US" altLang="zh-CN" sz="2800" b="1" dirty="0" smtClean="0">
                  <a:solidFill>
                    <a:schemeClr val="accent4">
                      <a:lumMod val="50000"/>
                    </a:schemeClr>
                  </a:solidFill>
                  <a:latin typeface="仿宋" pitchFamily="49" charset="-122"/>
                  <a:ea typeface="仿宋" pitchFamily="49" charset="-122"/>
                </a:rPr>
                <a:t>/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无白</a:t>
              </a:r>
              <a:r>
                <a:rPr lang="zh-CN" altLang="en-US" sz="2800" b="1" dirty="0" smtClean="0">
                  <a:latin typeface="仿宋" pitchFamily="49" charset="-122"/>
                  <a:ea typeface="仿宋" pitchFamily="49" charset="-122"/>
                </a:rPr>
                <a:t>丁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。</a:t>
              </a:r>
              <a:endParaRPr lang="en-US" altLang="zh-CN" sz="2800" dirty="0" smtClean="0">
                <a:latin typeface="仿宋" pitchFamily="49" charset="-122"/>
                <a:ea typeface="仿宋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可以</a:t>
              </a:r>
              <a:r>
                <a:rPr lang="en-US" altLang="zh-CN" sz="2800" b="1" dirty="0" smtClean="0">
                  <a:solidFill>
                    <a:schemeClr val="accent4">
                      <a:lumMod val="50000"/>
                    </a:schemeClr>
                  </a:solidFill>
                  <a:latin typeface="仿宋" pitchFamily="49" charset="-122"/>
                  <a:ea typeface="仿宋" pitchFamily="49" charset="-122"/>
                </a:rPr>
                <a:t>/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调素琴，阅金</a:t>
              </a:r>
              <a:r>
                <a:rPr lang="zh-CN" altLang="en-US" sz="2800" b="1" dirty="0" smtClean="0">
                  <a:latin typeface="仿宋" pitchFamily="49" charset="-122"/>
                  <a:ea typeface="仿宋" pitchFamily="49" charset="-122"/>
                </a:rPr>
                <a:t>经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。</a:t>
              </a:r>
              <a:endParaRPr lang="en-US" altLang="zh-CN" sz="2800" dirty="0" smtClean="0">
                <a:latin typeface="仿宋" pitchFamily="49" charset="-122"/>
                <a:ea typeface="仿宋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无</a:t>
              </a:r>
              <a:r>
                <a:rPr lang="en-US" altLang="zh-CN" sz="2800" b="1" dirty="0" smtClean="0">
                  <a:solidFill>
                    <a:schemeClr val="accent4">
                      <a:lumMod val="50000"/>
                    </a:schemeClr>
                  </a:solidFill>
                  <a:latin typeface="仿宋" pitchFamily="49" charset="-122"/>
                  <a:ea typeface="仿宋" pitchFamily="49" charset="-122"/>
                </a:rPr>
                <a:t>/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丝竹之乱耳，无</a:t>
              </a:r>
              <a:r>
                <a:rPr lang="en-US" altLang="zh-CN" sz="2800" b="1" dirty="0" smtClean="0">
                  <a:solidFill>
                    <a:schemeClr val="accent4">
                      <a:lumMod val="50000"/>
                    </a:schemeClr>
                  </a:solidFill>
                  <a:latin typeface="仿宋" pitchFamily="49" charset="-122"/>
                  <a:ea typeface="仿宋" pitchFamily="49" charset="-122"/>
                </a:rPr>
                <a:t>/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案牍之劳</a:t>
              </a:r>
              <a:r>
                <a:rPr lang="zh-CN" altLang="en-US" sz="2800" b="1" dirty="0" smtClean="0">
                  <a:latin typeface="仿宋" pitchFamily="49" charset="-122"/>
                  <a:ea typeface="仿宋" pitchFamily="49" charset="-122"/>
                </a:rPr>
                <a:t>形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。</a:t>
              </a:r>
              <a:endParaRPr lang="en-US" altLang="zh-CN" sz="2800" dirty="0" smtClean="0">
                <a:latin typeface="仿宋" pitchFamily="49" charset="-122"/>
                <a:ea typeface="仿宋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南阳</a:t>
              </a:r>
              <a:r>
                <a:rPr lang="en-US" altLang="zh-CN" sz="2800" b="1" dirty="0" smtClean="0">
                  <a:solidFill>
                    <a:schemeClr val="accent4">
                      <a:lumMod val="50000"/>
                    </a:schemeClr>
                  </a:solidFill>
                  <a:latin typeface="仿宋" pitchFamily="49" charset="-122"/>
                  <a:ea typeface="仿宋" pitchFamily="49" charset="-122"/>
                </a:rPr>
                <a:t>/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诸葛庐，西蜀</a:t>
              </a:r>
              <a:r>
                <a:rPr lang="en-US" altLang="zh-CN" sz="2800" b="1" dirty="0" smtClean="0">
                  <a:solidFill>
                    <a:schemeClr val="accent4">
                      <a:lumMod val="50000"/>
                    </a:schemeClr>
                  </a:solidFill>
                  <a:latin typeface="仿宋" pitchFamily="49" charset="-122"/>
                  <a:ea typeface="仿宋" pitchFamily="49" charset="-122"/>
                </a:rPr>
                <a:t>/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子云</a:t>
              </a:r>
              <a:r>
                <a:rPr lang="zh-CN" altLang="en-US" sz="2800" b="1" dirty="0" smtClean="0">
                  <a:latin typeface="仿宋" pitchFamily="49" charset="-122"/>
                  <a:ea typeface="仿宋" pitchFamily="49" charset="-122"/>
                </a:rPr>
                <a:t>亭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。</a:t>
              </a:r>
              <a:endParaRPr lang="en-US" altLang="zh-CN" sz="2800" dirty="0" smtClean="0">
                <a:latin typeface="仿宋" pitchFamily="49" charset="-122"/>
                <a:ea typeface="仿宋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孔子</a:t>
              </a:r>
              <a:r>
                <a:rPr lang="en-US" altLang="zh-CN" sz="2800" b="1" dirty="0" smtClean="0">
                  <a:solidFill>
                    <a:schemeClr val="accent4">
                      <a:lumMod val="50000"/>
                    </a:schemeClr>
                  </a:solidFill>
                  <a:latin typeface="仿宋" pitchFamily="49" charset="-122"/>
                  <a:ea typeface="仿宋" pitchFamily="49" charset="-122"/>
                </a:rPr>
                <a:t>/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云：何陋</a:t>
              </a:r>
              <a:r>
                <a:rPr lang="en-US" altLang="zh-CN" sz="2800" b="1" dirty="0" smtClean="0">
                  <a:solidFill>
                    <a:schemeClr val="accent4">
                      <a:lumMod val="50000"/>
                    </a:schemeClr>
                  </a:solidFill>
                  <a:latin typeface="仿宋" pitchFamily="49" charset="-122"/>
                  <a:ea typeface="仿宋" pitchFamily="49" charset="-122"/>
                </a:rPr>
                <a:t>/</a:t>
              </a:r>
              <a:r>
                <a:rPr lang="zh-CN" altLang="en-US" sz="2800" dirty="0" smtClean="0">
                  <a:latin typeface="仿宋" pitchFamily="49" charset="-122"/>
                  <a:ea typeface="仿宋" pitchFamily="49" charset="-122"/>
                </a:rPr>
                <a:t>之有？</a:t>
              </a:r>
              <a:endParaRPr lang="zh-CN" altLang="en-US" sz="2800" dirty="0">
                <a:latin typeface="仿宋" pitchFamily="49" charset="-122"/>
                <a:ea typeface="仿宋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5588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Content="1"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2479" y="223499"/>
            <a:ext cx="961097" cy="6424044"/>
          </a:xfrm>
          <a:prstGeom prst="rect">
            <a:avLst/>
          </a:prstGeom>
          <a:solidFill>
            <a:schemeClr val="accent4">
              <a:lumMod val="90000"/>
              <a:alpha val="64000"/>
            </a:schemeClr>
          </a:solidFill>
        </p:spPr>
        <p:txBody>
          <a:bodyPr vert="wordArtVertRtl" wrap="square" lIns="91440" tIns="45720" rIns="91440" bIns="45720">
            <a:spAutoFit/>
          </a:bodyPr>
          <a:lstStyle/>
          <a:p>
            <a:pPr algn="ctr"/>
            <a:r>
              <a:rPr lang="zh-CN" altLang="en-US" sz="5000" b="1" dirty="0" smtClean="0">
                <a:ln w="10541" cmpd="sng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仿宋" pitchFamily="49" charset="-122"/>
                <a:ea typeface="仿宋" pitchFamily="49" charset="-122"/>
              </a:rPr>
              <a:t>结合注释翻译课文</a:t>
            </a:r>
            <a:endParaRPr lang="zh-CN" altLang="en-US" sz="5000" b="1" cap="none" spc="0" dirty="0">
              <a:ln w="10541" cmpd="sng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08017" y="833735"/>
            <a:ext cx="945002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0541" cmpd="sng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楷体" pitchFamily="49" charset="-122"/>
                <a:ea typeface="楷体" pitchFamily="49" charset="-122"/>
              </a:rPr>
              <a:t>山不在高，有仙则名。水不在深，有龙则灵。</a:t>
            </a:r>
            <a:endParaRPr lang="zh-CN" altLang="en-US" sz="3600" b="1" cap="none" spc="0" dirty="0">
              <a:ln w="10541" cmpd="sng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8018" y="1629743"/>
            <a:ext cx="720695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名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：名词活用作动词，出名，有名。</a:t>
            </a:r>
            <a:endParaRPr lang="en-US" altLang="zh-CN" sz="20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灵：形容词活用做动词，灵验，灵异，显出灵气。</a:t>
            </a:r>
            <a:endParaRPr lang="en-US" altLang="zh-CN" sz="2000" dirty="0" smtClean="0">
              <a:latin typeface="仿宋" pitchFamily="49" charset="-122"/>
              <a:ea typeface="仿宋" pitchFamily="49" charset="-122"/>
            </a:endParaRPr>
          </a:p>
          <a:p>
            <a:pPr indent="457200"/>
            <a:r>
              <a:rPr lang="zh-CN" altLang="en-US" sz="2400" b="1" dirty="0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山不一定要高，有仙人（居住）就有名；水不一定要深，有龙（居住）就有灵气了。</a:t>
            </a:r>
            <a:endParaRPr lang="zh-CN" altLang="en-US" sz="2400" b="1" dirty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8017" y="3471089"/>
            <a:ext cx="481734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0541" cmpd="sng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楷体" pitchFamily="49" charset="-122"/>
                <a:ea typeface="楷体" pitchFamily="49" charset="-122"/>
              </a:rPr>
              <a:t>斯是陋室，惟吾德馨。</a:t>
            </a:r>
            <a:endParaRPr lang="zh-CN" altLang="en-US" sz="3600" b="1" cap="none" spc="0" dirty="0">
              <a:ln w="10541" cmpd="sng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08018" y="4219018"/>
            <a:ext cx="60458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斯：代词，这，这个。</a:t>
            </a:r>
            <a:endParaRPr lang="en-US" altLang="zh-CN" sz="20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惟：副词，只。</a:t>
            </a:r>
            <a:endParaRPr lang="en-US" altLang="zh-CN" sz="20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馨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：香气，这里指品德高尚，德行美好。</a:t>
            </a:r>
            <a:endParaRPr lang="en-US" altLang="zh-CN" sz="2000" dirty="0" smtClean="0">
              <a:latin typeface="仿宋" pitchFamily="49" charset="-122"/>
              <a:ea typeface="仿宋" pitchFamily="49" charset="-122"/>
            </a:endParaRPr>
          </a:p>
          <a:p>
            <a:pPr indent="457200"/>
            <a:r>
              <a:rPr lang="zh-CN" altLang="en-US" sz="2400" b="1" dirty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这</a:t>
            </a:r>
            <a:r>
              <a:rPr lang="zh-CN" altLang="en-US" sz="2400" b="1" dirty="0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是简陋的屋子，只因我（住屋的人）的品德好（就不感到简陋了。）</a:t>
            </a:r>
            <a:endParaRPr lang="zh-CN" altLang="en-US" sz="2400" b="1" dirty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159923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4006" y="624114"/>
            <a:ext cx="5611626" cy="72827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10541" cmpd="sng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苔痕上阶</a:t>
            </a:r>
            <a:r>
              <a:rPr lang="zh-CN" altLang="en-US" sz="3200" b="1" dirty="0" smtClean="0">
                <a:ln w="10541" cmpd="sng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绿，草色入帘青。</a:t>
            </a:r>
            <a:endParaRPr lang="zh-CN" altLang="en-US" sz="3200" b="1" cap="none" spc="0" dirty="0">
              <a:ln w="10541" cmpd="sng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4006" y="1338183"/>
            <a:ext cx="5685802" cy="1815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上：长到。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入：映入。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pPr indent="457200"/>
            <a:r>
              <a:rPr lang="zh-CN" altLang="en-US" sz="2400" b="1" dirty="0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青苔的痕迹长到台阶上，使台阶都绿了。青草的颜色映入竹帘，使室内染上了青色。</a:t>
            </a:r>
            <a:endParaRPr lang="zh-CN" altLang="en-US" sz="2400" b="1" dirty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6718" y="3484665"/>
            <a:ext cx="5611626" cy="72827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0541" cmpd="sng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楷体" pitchFamily="49" charset="-122"/>
                <a:ea typeface="楷体" pitchFamily="49" charset="-122"/>
              </a:rPr>
              <a:t>谈笑有鸿儒，往来无白丁。</a:t>
            </a:r>
            <a:endParaRPr lang="zh-CN" altLang="en-US" sz="3200" b="1" cap="none" spc="0" dirty="0">
              <a:ln w="10541" cmpd="sng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4007" y="4183282"/>
            <a:ext cx="53803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鸿儒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：博学的人。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白丁：平民，指没有功名的人。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pPr indent="457200"/>
            <a:r>
              <a:rPr lang="zh-CN" altLang="en-US" sz="2400" b="1" dirty="0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（</a:t>
            </a:r>
            <a:r>
              <a:rPr lang="zh-CN" altLang="en-US" sz="2400" b="1" dirty="0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到这里）谈笑的都是知识渊博的大学者，来往的没有知识浅薄的人。</a:t>
            </a:r>
            <a:endParaRPr lang="en-US" altLang="zh-CN" sz="2400" b="1" dirty="0" smtClean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1343" y="3297264"/>
            <a:ext cx="5027714" cy="30599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矩形 7"/>
          <p:cNvSpPr/>
          <p:nvPr/>
        </p:nvSpPr>
        <p:spPr>
          <a:xfrm>
            <a:off x="7271657" y="624114"/>
            <a:ext cx="430438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0541" cmpd="sng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楷体" pitchFamily="49" charset="-122"/>
                <a:ea typeface="楷体" pitchFamily="49" charset="-122"/>
              </a:rPr>
              <a:t>可以调素琴，阅金经。</a:t>
            </a:r>
            <a:endParaRPr lang="zh-CN" altLang="en-US" sz="3200" b="1" cap="none" spc="0" dirty="0">
              <a:ln w="10541" cmpd="sng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71658" y="1352384"/>
            <a:ext cx="41365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调：调弄。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b="1" dirty="0">
                <a:latin typeface="仿宋" pitchFamily="49" charset="-122"/>
                <a:ea typeface="仿宋" pitchFamily="49" charset="-122"/>
              </a:rPr>
              <a:t>素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琴：不加装饰的琴。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000" b="1" dirty="0">
                <a:latin typeface="仿宋" pitchFamily="49" charset="-122"/>
                <a:ea typeface="仿宋" pitchFamily="49" charset="-122"/>
              </a:rPr>
              <a:t>金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经：指佛经。</a:t>
            </a:r>
            <a:endParaRPr lang="en-US" altLang="zh-CN" sz="2000" b="1" dirty="0" smtClean="0">
              <a:latin typeface="仿宋" pitchFamily="49" charset="-122"/>
              <a:ea typeface="仿宋" pitchFamily="49" charset="-122"/>
            </a:endParaRPr>
          </a:p>
          <a:p>
            <a:pPr indent="457200"/>
            <a:r>
              <a:rPr lang="zh-CN" altLang="en-US" sz="2400" b="1" dirty="0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可以弹奏素朴的古琴，阅览（珍贵的）佛经。</a:t>
            </a:r>
            <a:endParaRPr lang="zh-CN" altLang="en-US" sz="2400" b="1" dirty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3563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0-文艺清新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4423B"/>
      </a:accent1>
      <a:accent2>
        <a:srgbClr val="BFAAA7"/>
      </a:accent2>
      <a:accent3>
        <a:srgbClr val="A6A6A6"/>
      </a:accent3>
      <a:accent4>
        <a:srgbClr val="F7F0E4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0-枫叶">
      <a:majorFont>
        <a:latin typeface="Helvetica"/>
        <a:ea typeface="康熙字典"/>
        <a:cs typeface=""/>
      </a:majorFont>
      <a:minorFont>
        <a:latin typeface="微软雅黑 Light"/>
        <a:ea typeface="方正苏新诗柳楷简体-yola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</a:spPr>
      <a:bodyPr wrap="none" lIns="91440" tIns="45720" rIns="91440" bIns="45720">
        <a:spAutoFit/>
      </a:bodyPr>
      <a:lstStyle>
        <a:defPPr algn="ctr">
          <a:defRPr sz="5400" b="1" cap="all" spc="0" dirty="0" smtClean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1659</TotalTime>
  <Words>1042</Words>
  <Application>Microsoft Office PowerPoint</Application>
  <PresentationFormat>自定义</PresentationFormat>
  <Paragraphs>138</Paragraphs>
  <Slides>15</Slides>
  <Notes>15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dc:description>语文备课大师【全免费】_x000d_
</dc:description>
  <cp:lastModifiedBy>Administrator</cp:lastModifiedBy>
  <cp:revision>语文备课大师【全免费】</cp:revision>
  <dcterms:created xsi:type="dcterms:W3CDTF">2016-11-25T12:12:02Z</dcterms:created>
  <dcterms:modified xsi:type="dcterms:W3CDTF">2017-03-22T15:45:27Z</dcterms:modified>
</cp:coreProperties>
</file>