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6" r:id="rId4"/>
    <p:sldId id="277" r:id="rId5"/>
    <p:sldId id="278" r:id="rId6"/>
    <p:sldId id="257" r:id="rId7"/>
    <p:sldId id="270" r:id="rId8"/>
    <p:sldId id="271" r:id="rId9"/>
    <p:sldId id="272" r:id="rId10"/>
    <p:sldId id="273" r:id="rId11"/>
    <p:sldId id="274" r:id="rId12"/>
    <p:sldId id="275" r:id="rId13"/>
    <p:sldId id="264" r:id="rId14"/>
    <p:sldId id="258" r:id="rId15"/>
    <p:sldId id="260" r:id="rId16"/>
    <p:sldId id="263" r:id="rId17"/>
    <p:sldId id="279" r:id="rId18"/>
    <p:sldId id="291" r:id="rId19"/>
    <p:sldId id="292" r:id="rId20"/>
    <p:sldId id="293" r:id="rId21"/>
    <p:sldId id="294" r:id="rId22"/>
    <p:sldId id="295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SzPct val="75000"/>
      <a:buFont typeface="Wingdings" panose="05000000000000000000" pitchFamily="2" charset="2"/>
      <a:buChar char="v"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SzPct val="75000"/>
      <a:buFont typeface="Wingdings" panose="05000000000000000000" pitchFamily="2" charset="2"/>
      <a:buChar char="v"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SzPct val="75000"/>
      <a:buFont typeface="Wingdings" panose="05000000000000000000" pitchFamily="2" charset="2"/>
      <a:buChar char="v"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SzPct val="75000"/>
      <a:buFont typeface="Wingdings" panose="05000000000000000000" pitchFamily="2" charset="2"/>
      <a:buChar char="v"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SzPct val="75000"/>
      <a:buFont typeface="Wingdings" panose="05000000000000000000" pitchFamily="2" charset="2"/>
      <a:buChar char="v"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SzPct val="75000"/>
      <a:buFont typeface="Wingdings" panose="05000000000000000000" pitchFamily="2" charset="2"/>
      <a:buChar char="v"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SzPct val="75000"/>
      <a:buFont typeface="Wingdings" panose="05000000000000000000" pitchFamily="2" charset="2"/>
      <a:buChar char="v"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SzPct val="75000"/>
      <a:buFont typeface="Wingdings" panose="05000000000000000000" pitchFamily="2" charset="2"/>
      <a:buChar char="v"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SzPct val="75000"/>
      <a:buFont typeface="Wingdings" panose="05000000000000000000" pitchFamily="2" charset="2"/>
      <a:buChar char="v"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7C80"/>
    <a:srgbClr val="FF33CC"/>
    <a:srgbClr val="009900"/>
    <a:srgbClr val="FFCC00"/>
    <a:srgbClr val="CC6600"/>
    <a:srgbClr val="FF99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606" y="-90"/>
      </p:cViewPr>
      <p:guideLst>
        <p:guide orient="horz" pos="2160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SzTx/>
              <a:buFontTx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7" name="Text Box 5"/>
          <p:cNvSpPr txBox="1"/>
          <p:nvPr/>
        </p:nvSpPr>
        <p:spPr>
          <a:xfrm>
            <a:off x="1702435" y="1407795"/>
            <a:ext cx="5920740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8000" b="1" dirty="0">
                <a:solidFill>
                  <a:schemeClr val="accent2"/>
                </a:solidFill>
                <a:latin typeface="华文彩云" panose="02010800040101010101" charset="-122"/>
                <a:ea typeface="华文彩云" panose="02010800040101010101" charset="-122"/>
              </a:rPr>
              <a:t>一颗小桃树</a:t>
            </a:r>
            <a:endParaRPr lang="zh-CN" altLang="en-US" sz="8000" b="1" dirty="0">
              <a:solidFill>
                <a:schemeClr val="accent2"/>
              </a:solidFill>
              <a:latin typeface="华文彩云" panose="02010800040101010101" charset="-122"/>
              <a:ea typeface="华文彩云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985" y="2592705"/>
            <a:ext cx="3542665" cy="26619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412" name="内容占位符 14411"/>
          <p:cNvGraphicFramePr/>
          <p:nvPr>
            <p:ph/>
          </p:nvPr>
        </p:nvGraphicFramePr>
        <p:xfrm>
          <a:off x="609600" y="457200"/>
          <a:ext cx="7467600" cy="5257800"/>
        </p:xfrm>
        <a:graphic>
          <a:graphicData uri="http://schemas.openxmlformats.org/drawingml/2006/table">
            <a:tbl>
              <a:tblPr/>
              <a:tblGrid>
                <a:gridCol w="933450"/>
                <a:gridCol w="933450"/>
                <a:gridCol w="933450"/>
                <a:gridCol w="933450"/>
                <a:gridCol w="933450"/>
                <a:gridCol w="933450"/>
                <a:gridCol w="933450"/>
                <a:gridCol w="933450"/>
              </a:tblGrid>
              <a:tr h="8683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生字</a:t>
                      </a: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核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孕 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芽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偏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瓣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艳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航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836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音节</a:t>
                      </a: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9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部首</a:t>
                      </a: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47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课内词语</a:t>
                      </a: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6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课外词语</a:t>
                      </a: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03" name="文本框 14402"/>
          <p:cNvSpPr txBox="1"/>
          <p:nvPr/>
        </p:nvSpPr>
        <p:spPr>
          <a:xfrm>
            <a:off x="1815465" y="1524000"/>
            <a:ext cx="6350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None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hé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04" name="文本框 14403"/>
          <p:cNvSpPr txBox="1"/>
          <p:nvPr/>
        </p:nvSpPr>
        <p:spPr>
          <a:xfrm>
            <a:off x="2514600" y="1524000"/>
            <a:ext cx="8382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None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yùn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05" name="文本框 14404"/>
          <p:cNvSpPr txBox="1"/>
          <p:nvPr/>
        </p:nvSpPr>
        <p:spPr>
          <a:xfrm>
            <a:off x="3653155" y="1524000"/>
            <a:ext cx="61214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None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yá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06" name="文本框 14405"/>
          <p:cNvSpPr txBox="1"/>
          <p:nvPr/>
        </p:nvSpPr>
        <p:spPr>
          <a:xfrm>
            <a:off x="4419600" y="1524000"/>
            <a:ext cx="85407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None/>
            </a:pPr>
            <a:r>
              <a:rPr lang="en-US" altLang="zh-CN" sz="28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piān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07" name="文本框 14406"/>
          <p:cNvSpPr txBox="1"/>
          <p:nvPr/>
        </p:nvSpPr>
        <p:spPr>
          <a:xfrm>
            <a:off x="5262245" y="1524000"/>
            <a:ext cx="86106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None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bàn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08" name="文本框 14407"/>
          <p:cNvSpPr txBox="1"/>
          <p:nvPr/>
        </p:nvSpPr>
        <p:spPr>
          <a:xfrm>
            <a:off x="6248400" y="1524000"/>
            <a:ext cx="8382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None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yàn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09" name="文本框 14408"/>
          <p:cNvSpPr txBox="1"/>
          <p:nvPr/>
        </p:nvSpPr>
        <p:spPr>
          <a:xfrm>
            <a:off x="7162800" y="1524000"/>
            <a:ext cx="97282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None/>
            </a:pPr>
            <a:r>
              <a:rPr lang="en-US" altLang="zh-CN" sz="28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háng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14" name="文本框 14413"/>
          <p:cNvSpPr txBox="1"/>
          <p:nvPr/>
        </p:nvSpPr>
        <p:spPr>
          <a:xfrm>
            <a:off x="1812925" y="2994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15" name="文本框 14414"/>
          <p:cNvSpPr txBox="1"/>
          <p:nvPr/>
        </p:nvSpPr>
        <p:spPr>
          <a:xfrm>
            <a:off x="2595245" y="2362200"/>
            <a:ext cx="53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子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16" name="文本框 14415"/>
          <p:cNvSpPr txBox="1"/>
          <p:nvPr/>
        </p:nvSpPr>
        <p:spPr>
          <a:xfrm>
            <a:off x="4424045" y="23622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亻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17" name="文本框 14416"/>
          <p:cNvSpPr txBox="1"/>
          <p:nvPr/>
        </p:nvSpPr>
        <p:spPr>
          <a:xfrm>
            <a:off x="1604645" y="23622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木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18" name="文本框 14417"/>
          <p:cNvSpPr txBox="1"/>
          <p:nvPr/>
        </p:nvSpPr>
        <p:spPr>
          <a:xfrm>
            <a:off x="5338445" y="23622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瓜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19" name="文本框 14418"/>
          <p:cNvSpPr txBox="1"/>
          <p:nvPr/>
        </p:nvSpPr>
        <p:spPr>
          <a:xfrm>
            <a:off x="7243445" y="23622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舟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20" name="文本框 14419"/>
          <p:cNvSpPr txBox="1"/>
          <p:nvPr/>
        </p:nvSpPr>
        <p:spPr>
          <a:xfrm>
            <a:off x="3509645" y="23622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艹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21" name="文本框 14420"/>
          <p:cNvSpPr txBox="1"/>
          <p:nvPr/>
        </p:nvSpPr>
        <p:spPr>
          <a:xfrm>
            <a:off x="6252845" y="23622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endParaRPr lang="zh-CN" altLang="en-US" sz="32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23" name="文本框 14422"/>
          <p:cNvSpPr txBox="1"/>
          <p:nvPr/>
        </p:nvSpPr>
        <p:spPr>
          <a:xfrm>
            <a:off x="1600200" y="3124200"/>
            <a:ext cx="1143000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桃核儿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24" name="文本框 14423"/>
          <p:cNvSpPr txBox="1"/>
          <p:nvPr/>
        </p:nvSpPr>
        <p:spPr>
          <a:xfrm>
            <a:off x="2334260" y="3352800"/>
            <a:ext cx="117094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孕育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25" name="文本框 14424"/>
          <p:cNvSpPr txBox="1"/>
          <p:nvPr/>
        </p:nvSpPr>
        <p:spPr>
          <a:xfrm>
            <a:off x="3429000" y="3124200"/>
            <a:ext cx="9302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嫩芽儿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26" name="文本框 14425"/>
          <p:cNvSpPr txBox="1"/>
          <p:nvPr/>
        </p:nvSpPr>
        <p:spPr>
          <a:xfrm>
            <a:off x="4419600" y="3137535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偏要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27" name="文本框 14426"/>
          <p:cNvSpPr txBox="1"/>
          <p:nvPr/>
        </p:nvSpPr>
        <p:spPr>
          <a:xfrm>
            <a:off x="5257800" y="3124200"/>
            <a:ext cx="9302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花瓣儿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28" name="文本框 14427"/>
          <p:cNvSpPr txBox="1"/>
          <p:nvPr/>
        </p:nvSpPr>
        <p:spPr>
          <a:xfrm>
            <a:off x="6384925" y="3984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29" name="文本框 14428"/>
          <p:cNvSpPr txBox="1"/>
          <p:nvPr/>
        </p:nvSpPr>
        <p:spPr>
          <a:xfrm>
            <a:off x="6248400" y="313309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更艳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30" name="文本框 14429"/>
          <p:cNvSpPr txBox="1"/>
          <p:nvPr/>
        </p:nvSpPr>
        <p:spPr>
          <a:xfrm>
            <a:off x="7162800" y="3137535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航道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31" name="文本框 14430"/>
          <p:cNvSpPr txBox="1"/>
          <p:nvPr/>
        </p:nvSpPr>
        <p:spPr>
          <a:xfrm>
            <a:off x="1600200" y="41910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32" name="文本框 14431"/>
          <p:cNvSpPr txBox="1"/>
          <p:nvPr/>
        </p:nvSpPr>
        <p:spPr>
          <a:xfrm>
            <a:off x="1600200" y="4114800"/>
            <a:ext cx="9906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核武器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33" name="文本框 14432"/>
          <p:cNvSpPr txBox="1"/>
          <p:nvPr/>
        </p:nvSpPr>
        <p:spPr>
          <a:xfrm>
            <a:off x="1600200" y="4957445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核实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34" name="文本框 14433"/>
          <p:cNvSpPr txBox="1"/>
          <p:nvPr/>
        </p:nvSpPr>
        <p:spPr>
          <a:xfrm>
            <a:off x="2743200" y="42672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36" name="文本框 14435"/>
          <p:cNvSpPr txBox="1"/>
          <p:nvPr/>
        </p:nvSpPr>
        <p:spPr>
          <a:xfrm>
            <a:off x="2514600" y="4113213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怀孕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37" name="文本框 14436"/>
          <p:cNvSpPr txBox="1"/>
          <p:nvPr/>
        </p:nvSpPr>
        <p:spPr>
          <a:xfrm>
            <a:off x="2514600" y="48768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孕妇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38" name="文本框 14437"/>
          <p:cNvSpPr txBox="1"/>
          <p:nvPr/>
        </p:nvSpPr>
        <p:spPr>
          <a:xfrm>
            <a:off x="3565525" y="4059238"/>
            <a:ext cx="854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发芽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39" name="文本框 14438"/>
          <p:cNvSpPr txBox="1"/>
          <p:nvPr/>
        </p:nvSpPr>
        <p:spPr>
          <a:xfrm>
            <a:off x="3565525" y="4897438"/>
            <a:ext cx="854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豆芽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40" name="文本框 14439"/>
          <p:cNvSpPr txBox="1"/>
          <p:nvPr/>
        </p:nvSpPr>
        <p:spPr>
          <a:xfrm>
            <a:off x="4419600" y="41148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偏僻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41" name="文本框 14440"/>
          <p:cNvSpPr txBox="1"/>
          <p:nvPr/>
        </p:nvSpPr>
        <p:spPr>
          <a:xfrm>
            <a:off x="4419600" y="49530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偏执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42" name="文本框 14441"/>
          <p:cNvSpPr txBox="1"/>
          <p:nvPr/>
        </p:nvSpPr>
        <p:spPr>
          <a:xfrm>
            <a:off x="5334000" y="41148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豆瓣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44" name="文本框 14443"/>
          <p:cNvSpPr txBox="1"/>
          <p:nvPr/>
        </p:nvSpPr>
        <p:spPr>
          <a:xfrm>
            <a:off x="6308725" y="4211638"/>
            <a:ext cx="854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鲜艳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45" name="文本框 14444"/>
          <p:cNvSpPr txBox="1"/>
          <p:nvPr/>
        </p:nvSpPr>
        <p:spPr>
          <a:xfrm>
            <a:off x="6248400" y="48768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艳丽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46" name="文本框 14445"/>
          <p:cNvSpPr txBox="1"/>
          <p:nvPr/>
        </p:nvSpPr>
        <p:spPr>
          <a:xfrm>
            <a:off x="7239000" y="4113213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航行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47" name="文本框 14446"/>
          <p:cNvSpPr txBox="1"/>
          <p:nvPr/>
        </p:nvSpPr>
        <p:spPr>
          <a:xfrm>
            <a:off x="7239000" y="48006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远航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448" name="文本框 14447"/>
          <p:cNvSpPr txBox="1"/>
          <p:nvPr/>
        </p:nvSpPr>
        <p:spPr>
          <a:xfrm>
            <a:off x="1219200" y="60198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49" name="文本框 14448"/>
          <p:cNvSpPr txBox="1"/>
          <p:nvPr/>
        </p:nvSpPr>
        <p:spPr>
          <a:xfrm>
            <a:off x="1279525" y="59658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4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14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4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4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4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4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14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4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4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4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4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4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4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4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4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4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4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4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03" grpId="0"/>
      <p:bldP spid="14404" grpId="0"/>
      <p:bldP spid="14405" grpId="0"/>
      <p:bldP spid="14406" grpId="0"/>
      <p:bldP spid="14407" grpId="0"/>
      <p:bldP spid="14408" grpId="0"/>
      <p:bldP spid="14409" grpId="0"/>
      <p:bldP spid="14415" grpId="0"/>
      <p:bldP spid="14416" grpId="0"/>
      <p:bldP spid="14417" grpId="0"/>
      <p:bldP spid="14418" grpId="0"/>
      <p:bldP spid="14419" grpId="1"/>
      <p:bldP spid="14420" grpId="0"/>
      <p:bldP spid="14421" grpId="0"/>
      <p:bldP spid="14423" grpId="0"/>
      <p:bldP spid="14424" grpId="0"/>
      <p:bldP spid="14425" grpId="0"/>
      <p:bldP spid="14426" grpId="0"/>
      <p:bldP spid="14427" grpId="0"/>
      <p:bldP spid="14429" grpId="0"/>
      <p:bldP spid="14430" grpId="0"/>
      <p:bldP spid="14432" grpId="0"/>
      <p:bldP spid="14433" grpId="0"/>
      <p:bldP spid="14436" grpId="0"/>
      <p:bldP spid="14437" grpId="0"/>
      <p:bldP spid="14438" grpId="0"/>
      <p:bldP spid="14439" grpId="0"/>
      <p:bldP spid="14440" grpId="0"/>
      <p:bldP spid="14441" grpId="0"/>
      <p:bldP spid="14442" grpId="0"/>
      <p:bldP spid="14444" grpId="0"/>
      <p:bldP spid="14445" grpId="0"/>
      <p:bldP spid="14446" grpId="0"/>
      <p:bldP spid="144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1" name="图片 9220" descr="2009926221917900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609600" y="762000"/>
            <a:ext cx="8229600" cy="1143000"/>
          </a:xfrm>
        </p:spPr>
        <p:txBody>
          <a:bodyPr anchor="ctr"/>
          <a:p>
            <a:pPr algn="l"/>
            <a:r>
              <a:rPr lang="en-US" altLang="zh-CN" sz="36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6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拱       涩      裸       苞</a:t>
            </a:r>
            <a:endParaRPr lang="zh-CN" altLang="en-US" sz="36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685800" y="2514600"/>
            <a:ext cx="7696200" cy="4525963"/>
          </a:xfrm>
        </p:spPr>
        <p:txBody>
          <a:bodyPr/>
          <a:p>
            <a:pPr>
              <a:buNone/>
            </a:pPr>
            <a:r>
              <a:rPr lang="zh-CN" altLang="en-US" sz="3600" b="1" dirty="0">
                <a:ea typeface="楷体_GB2312" panose="02010609030101010101" pitchFamily="49" charset="-122"/>
              </a:rPr>
              <a:t>孕育    孤零零    花瓣     苍白     苦涩    </a:t>
            </a:r>
            <a:endParaRPr lang="zh-CN" altLang="en-US" sz="3600" b="1" dirty="0">
              <a:ea typeface="楷体_GB2312" panose="0201060903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ea typeface="楷体_GB2312" panose="02010609030101010101" pitchFamily="49" charset="-122"/>
              </a:rPr>
              <a:t>纷纷    眼睁睁    挣扎     羽毛     剥落    </a:t>
            </a:r>
            <a:endParaRPr lang="zh-CN" altLang="en-US" sz="3600" b="1" dirty="0">
              <a:ea typeface="楷体_GB2312" panose="0201060903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ea typeface="楷体_GB2312" panose="02010609030101010101" pitchFamily="49" charset="-122"/>
              </a:rPr>
              <a:t>赤裸    花苞        风浪     航道     精灵</a:t>
            </a:r>
            <a:endParaRPr lang="zh-CN" altLang="en-US" sz="3600" b="1" dirty="0">
              <a:ea typeface="楷体_GB2312" panose="02010609030101010101" pitchFamily="49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762000" y="457200"/>
            <a:ext cx="9572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gǒng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1147445" y="1066800"/>
            <a:ext cx="18161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（拱出）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2686685" y="533400"/>
            <a:ext cx="90614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en-US" altLang="zh-CN" sz="28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sè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3281045" y="995045"/>
            <a:ext cx="1612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苦涩）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4724400" y="533400"/>
            <a:ext cx="6397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luǒ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5253355" y="1066800"/>
            <a:ext cx="1612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赤裸）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7548880" y="533400"/>
            <a:ext cx="7588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8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bāo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文本框 9228"/>
          <p:cNvSpPr txBox="1"/>
          <p:nvPr/>
        </p:nvSpPr>
        <p:spPr>
          <a:xfrm>
            <a:off x="7131685" y="10668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（花苞）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19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3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219">
                                            <p:txEl>
                                              <p:charRg st="34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6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219">
                                            <p:txEl>
                                              <p:charRg st="68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endParaRPr lang="en-US" altLang="zh-CN" dirty="0"/>
          </a:p>
        </p:txBody>
      </p:sp>
      <p:sp>
        <p:nvSpPr>
          <p:cNvPr id="11268" name="Text Box 4"/>
          <p:cNvSpPr txBox="1"/>
          <p:nvPr/>
        </p:nvSpPr>
        <p:spPr>
          <a:xfrm>
            <a:off x="395288" y="3716338"/>
            <a:ext cx="25923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托物言志</a:t>
            </a:r>
            <a:endParaRPr lang="zh-CN" altLang="en-US" sz="3600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2916238" y="2060575"/>
            <a:ext cx="39608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FF33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一颗小桃树</a:t>
            </a:r>
            <a:endParaRPr lang="zh-CN" altLang="en-US" sz="4400" b="1" dirty="0">
              <a:solidFill>
                <a:srgbClr val="FF33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2916238" y="3213100"/>
            <a:ext cx="43195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小桃树</a:t>
            </a:r>
            <a:r>
              <a:rPr lang="en-US" altLang="zh-CN" b="1" dirty="0">
                <a:solidFill>
                  <a:schemeClr val="hlink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---</a:t>
            </a: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可怜</a:t>
            </a:r>
            <a:r>
              <a:rPr lang="en-US" altLang="zh-CN" b="1" dirty="0">
                <a:solidFill>
                  <a:schemeClr val="hlink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---</a:t>
            </a: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花蕾</a:t>
            </a:r>
            <a:endParaRPr lang="zh-CN" altLang="en-US" b="1" dirty="0">
              <a:solidFill>
                <a:schemeClr val="hlink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2987675" y="4508500"/>
            <a:ext cx="42497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b="1" dirty="0">
                <a:solidFill>
                  <a:schemeClr val="hlink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我”  </a:t>
            </a:r>
            <a:r>
              <a:rPr lang="en-US" altLang="zh-CN" b="1" dirty="0">
                <a:solidFill>
                  <a:schemeClr val="hlink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---</a:t>
            </a: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挫折</a:t>
            </a:r>
            <a:r>
              <a:rPr lang="en-US" altLang="zh-CN" b="1" dirty="0">
                <a:solidFill>
                  <a:schemeClr val="hlink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---</a:t>
            </a: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理想</a:t>
            </a:r>
            <a:endParaRPr lang="zh-CN" altLang="en-US" b="1" dirty="0">
              <a:solidFill>
                <a:schemeClr val="hlink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1272" name="AutoShape 8"/>
          <p:cNvSpPr/>
          <p:nvPr/>
        </p:nvSpPr>
        <p:spPr>
          <a:xfrm>
            <a:off x="2987675" y="3500438"/>
            <a:ext cx="71438" cy="1223962"/>
          </a:xfrm>
          <a:prstGeom prst="leftBrace">
            <a:avLst>
              <a:gd name="adj1" fmla="val 142776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AutoShape 10"/>
          <p:cNvSpPr/>
          <p:nvPr/>
        </p:nvSpPr>
        <p:spPr>
          <a:xfrm rot="-127549">
            <a:off x="6732588" y="3500438"/>
            <a:ext cx="360362" cy="1368425"/>
          </a:xfrm>
          <a:prstGeom prst="rightBrace">
            <a:avLst>
              <a:gd name="adj1" fmla="val 31644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AutoShape 11"/>
          <p:cNvSpPr/>
          <p:nvPr/>
        </p:nvSpPr>
        <p:spPr>
          <a:xfrm>
            <a:off x="2627313" y="3500438"/>
            <a:ext cx="144462" cy="1439862"/>
          </a:xfrm>
          <a:prstGeom prst="bracePair">
            <a:avLst>
              <a:gd name="adj" fmla="val 8333"/>
            </a:avLst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AutoShape 13"/>
          <p:cNvSpPr/>
          <p:nvPr/>
        </p:nvSpPr>
        <p:spPr>
          <a:xfrm>
            <a:off x="2700338" y="3500438"/>
            <a:ext cx="73025" cy="1441450"/>
          </a:xfrm>
          <a:prstGeom prst="leftBrace">
            <a:avLst>
              <a:gd name="adj1" fmla="val 164492"/>
              <a:gd name="adj2" fmla="val 50000"/>
            </a:avLst>
          </a:prstGeom>
          <a:solidFill>
            <a:schemeClr val="hlink"/>
          </a:solidFill>
          <a:ln w="31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AutoShape 14"/>
          <p:cNvSpPr/>
          <p:nvPr/>
        </p:nvSpPr>
        <p:spPr>
          <a:xfrm>
            <a:off x="2411413" y="3429000"/>
            <a:ext cx="647700" cy="1439863"/>
          </a:xfrm>
          <a:prstGeom prst="leftBrace">
            <a:avLst>
              <a:gd name="adj1" fmla="val 24751"/>
              <a:gd name="adj2" fmla="val 50056"/>
            </a:avLst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AutoShape 16"/>
          <p:cNvSpPr/>
          <p:nvPr/>
        </p:nvSpPr>
        <p:spPr>
          <a:xfrm>
            <a:off x="7019925" y="3500438"/>
            <a:ext cx="71438" cy="1368425"/>
          </a:xfrm>
          <a:prstGeom prst="rightBrace">
            <a:avLst>
              <a:gd name="adj1" fmla="val 159628"/>
              <a:gd name="adj2" fmla="val 50000"/>
            </a:avLst>
          </a:prstGeom>
          <a:solidFill>
            <a:schemeClr val="hlink"/>
          </a:solidFill>
          <a:ln w="31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Text Box 18"/>
          <p:cNvSpPr txBox="1"/>
          <p:nvPr/>
        </p:nvSpPr>
        <p:spPr>
          <a:xfrm>
            <a:off x="7451725" y="3357563"/>
            <a:ext cx="576263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明</a:t>
            </a:r>
            <a:endParaRPr lang="zh-CN" altLang="en-US" sz="3600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marL="342900" lvl="0" indent="-342900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暗</a:t>
            </a:r>
            <a:endParaRPr lang="zh-CN" altLang="en-US" sz="3600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Rectangle 3"/>
          <p:cNvSpPr>
            <a:spLocks noGrp="1" noRot="1"/>
          </p:cNvSpPr>
          <p:nvPr>
            <p:ph idx="1"/>
          </p:nvPr>
        </p:nvSpPr>
        <p:spPr>
          <a:xfrm>
            <a:off x="313690" y="1610360"/>
            <a:ext cx="8540750" cy="296735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2800" b="1" dirty="0">
                <a:solidFill>
                  <a:srgbClr val="33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2800" b="1" dirty="0">
                <a:solidFill>
                  <a:srgbClr val="33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理解重点句段，体会文章表达的感情。</a:t>
            </a:r>
            <a:endParaRPr lang="zh-CN" altLang="en-US" sz="2800" b="1" dirty="0">
              <a:solidFill>
                <a:srgbClr val="3366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2800" b="1" dirty="0">
              <a:solidFill>
                <a:srgbClr val="FF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满怀真情地抓住事物特征，学习插叙这一叙述方式。</a:t>
            </a:r>
            <a:endParaRPr lang="zh-CN" altLang="en-US" sz="2800" b="1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2800" b="1" dirty="0">
              <a:solidFill>
                <a:srgbClr val="FF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3.</a:t>
            </a:r>
            <a:r>
              <a:rPr lang="zh-CN" altLang="en-US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树立对人生理想执着追求的坚定信念。</a:t>
            </a:r>
            <a:endParaRPr lang="zh-CN" altLang="en-US" sz="2800" b="1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en-US" altLang="zh-CN" sz="2800" dirty="0">
              <a:solidFill>
                <a:srgbClr val="FF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Rectangle 3"/>
          <p:cNvSpPr>
            <a:spLocks noGrp="1" noRot="1"/>
          </p:cNvSpPr>
          <p:nvPr>
            <p:ph idx="1"/>
          </p:nvPr>
        </p:nvSpPr>
        <p:spPr>
          <a:xfrm>
            <a:off x="142875" y="877570"/>
            <a:ext cx="8858250" cy="45370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endParaRPr lang="zh-CN" altLang="en-US" sz="4000" b="1" dirty="0">
              <a:solidFill>
                <a:srgbClr val="CC0000"/>
              </a:solidFill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solidFill>
                  <a:srgbClr val="FF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4.</a:t>
            </a:r>
            <a:r>
              <a:rPr lang="zh-CN" altLang="en-US" b="1" dirty="0">
                <a:solidFill>
                  <a:srgbClr val="FF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对逆境中的小桃树的细致描写，体会作者对小桃树的感情。</a:t>
            </a:r>
            <a:endParaRPr lang="zh-CN" altLang="en-US" b="1" dirty="0">
              <a:solidFill>
                <a:srgbClr val="FF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buNone/>
            </a:pPr>
            <a:endParaRPr lang="zh-CN" altLang="en-US" b="1" dirty="0">
              <a:solidFill>
                <a:srgbClr val="FF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5.</a:t>
            </a:r>
            <a:r>
              <a:rPr lang="zh-CN" altLang="en-US" b="1" dirty="0">
                <a:solidFill>
                  <a:srgbClr val="FF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引导学生抓住重点句段，联系生活实际，领悟文章蕴涵的道理</a:t>
            </a:r>
            <a:r>
              <a:rPr lang="en-US" altLang="zh-CN" b="1" dirty="0">
                <a:solidFill>
                  <a:srgbClr val="FF33CC"/>
                </a:solidFill>
                <a:ea typeface="隶书" panose="02010509060101010101" pitchFamily="49" charset="-122"/>
              </a:rPr>
              <a:t>——</a:t>
            </a:r>
            <a:r>
              <a:rPr lang="zh-CN" altLang="en-US" b="1" dirty="0">
                <a:solidFill>
                  <a:srgbClr val="FF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即使遭遇无数艰辛与磨难，心头的希望之火不能熄灭，只要坚持顽强奋斗，定会实现理想，创造美好未来。</a:t>
            </a:r>
            <a:endParaRPr lang="zh-CN" altLang="en-US" b="1" dirty="0">
              <a:solidFill>
                <a:srgbClr val="FF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301625" y="189230"/>
            <a:ext cx="7380605" cy="57594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  <a:t>走近桃树，感受形象。</a:t>
            </a:r>
            <a:endParaRPr lang="zh-CN" altLang="en-US" sz="4000" b="1" dirty="0">
              <a:solidFill>
                <a:schemeClr val="hlink"/>
              </a:solidFill>
              <a:ea typeface="隶书" panose="02010509060101010101" pitchFamily="49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301625" y="648335"/>
            <a:ext cx="8893175" cy="607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我的小桃树，枝条被风雨摇晃着，花一片片落了，大半陷在泥里，三点两点地在黄水里打着转。</a:t>
            </a:r>
            <a:endParaRPr lang="zh-CN" altLang="en-US" sz="2800" b="1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它长得很委屈，瘦瘦的，黄黄的，似乎一碰便立即会断。</a:t>
            </a:r>
            <a:endParaRPr lang="zh-CN" altLang="en-US" sz="2800" b="1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3.</a:t>
            </a:r>
            <a:r>
              <a:rPr lang="zh-CN" altLang="en-US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大家都笑话它，奶奶也说：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这种桃树是没出息的，长出来也不会结出桃子。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endParaRPr lang="zh-CN" altLang="en-US" sz="2800" b="1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4.</a:t>
            </a:r>
            <a:r>
              <a:rPr lang="zh-CN" altLang="en-US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我每次看着它，却发现从来没有一只蜜蜂，一只蝴蝶飞来。</a:t>
            </a:r>
            <a:endParaRPr lang="zh-CN" altLang="en-US" sz="2800" b="1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5.</a:t>
            </a:r>
            <a:r>
              <a:rPr lang="zh-CN" altLang="en-US" sz="28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我的小桃树千百次地俯下身去，又千百次挣扎起来，就在那俯下去的一刹那，我突然看见在树顶的高高的枝上，竟还保留着一个花骨朵，嫩红的，在风中摇着，却没有掉下来。</a:t>
            </a:r>
            <a:endParaRPr lang="zh-CN" altLang="en-US" sz="2800" b="1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64770" y="2652395"/>
            <a:ext cx="9100820" cy="57594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rgbClr val="FFFF00"/>
                </a:solidFill>
                <a:ea typeface="隶书" panose="02010509060101010101" pitchFamily="49" charset="-122"/>
              </a:rPr>
              <a:t>走进语言</a:t>
            </a:r>
            <a:b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</a:br>
            <a: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  <a:t>1.作者多次写道“桃核儿在院子角落里”“它长得不是地方”意味着什么？ </a:t>
            </a:r>
            <a:b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</a:br>
            <a:b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</a:br>
            <a:b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</a:br>
            <a:r>
              <a:rPr lang="zh-CN" altLang="en-US" sz="4000" b="1" dirty="0">
                <a:solidFill>
                  <a:schemeClr val="accent2"/>
                </a:solidFill>
                <a:ea typeface="隶书" panose="02010509060101010101" pitchFamily="49" charset="-122"/>
              </a:rPr>
              <a:t>小桃树生长环境差，遭受冷落。</a:t>
            </a:r>
            <a: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  <a:t> </a:t>
            </a:r>
            <a:b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</a:br>
            <a:endParaRPr lang="zh-CN" altLang="en-US" sz="4000" b="1" dirty="0">
              <a:solidFill>
                <a:schemeClr val="hlink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168275" y="2652395"/>
            <a:ext cx="8531225" cy="57594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  <a:sym typeface="+mn-ea"/>
              </a:rPr>
              <a:t>2.作者说埋桃核儿是“蓄着我的梦”，后来又说“它是我的梦种儿长的”，这些话应当怎样理解？ </a:t>
            </a:r>
            <a:endParaRPr lang="zh-CN" altLang="en-US" sz="4000" dirty="0">
              <a:solidFill>
                <a:schemeClr val="hlink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548640" y="2652395"/>
            <a:ext cx="7380605" cy="57594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  <a:t>3.第6段中说：“我的梦是绿色的，将来开了花，我会幸福呢。”这句话该怎样理解？ </a:t>
            </a:r>
            <a:b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</a:br>
            <a:r>
              <a:rPr lang="zh-CN" altLang="en-US" sz="4000" b="1" dirty="0">
                <a:solidFill>
                  <a:srgbClr val="FFFF00"/>
                </a:solidFill>
                <a:ea typeface="隶书" panose="02010509060101010101" pitchFamily="49" charset="-122"/>
              </a:rPr>
              <a:t>这句话的意思是说，“我”的理想是美好的，是生机勃勃的，是充满希望的。“绿色”是和平、希望的象征。 </a:t>
            </a:r>
            <a:endParaRPr lang="zh-CN" altLang="en-US" sz="4000" b="1" dirty="0">
              <a:solidFill>
                <a:srgbClr val="FFFF00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548640" y="2652395"/>
            <a:ext cx="7380605" cy="57594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  <a:t>请老师布置课后作业。</a:t>
            </a:r>
            <a:endParaRPr lang="zh-CN" altLang="en-US" sz="4000" b="1" dirty="0">
              <a:solidFill>
                <a:schemeClr val="hlink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120775"/>
            <a:ext cx="5760085" cy="31426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450" y="464185"/>
            <a:ext cx="3371215" cy="58832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652780" y="2633345"/>
            <a:ext cx="7380605" cy="57594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  <a:t>4.“你那花是会开得美的，而且会孕育出一个桃儿来的。”这句话有什么深层含义？ </a:t>
            </a:r>
            <a:b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</a:br>
            <a:r>
              <a:rPr lang="zh-CN" altLang="en-US" sz="4000" b="1" dirty="0">
                <a:solidFill>
                  <a:schemeClr val="accent4">
                    <a:lumMod val="75000"/>
                  </a:schemeClr>
                </a:solidFill>
                <a:ea typeface="隶书" panose="02010509060101010101" pitchFamily="49" charset="-122"/>
              </a:rPr>
              <a:t>尽管经历了生活的磨难，但是坚信只要不屈不挠地奋斗下去，定会创造美好的未来，实现自己的理想，定会开出美丽的花朵，结出丰硕的果实。</a:t>
            </a:r>
            <a:endParaRPr lang="zh-CN" altLang="en-US" sz="4000" b="1" dirty="0">
              <a:solidFill>
                <a:schemeClr val="accent4">
                  <a:lumMod val="75000"/>
                </a:schemeClr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548640" y="2652395"/>
            <a:ext cx="7380605" cy="57594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chemeClr val="accent4">
                    <a:lumMod val="75000"/>
                  </a:schemeClr>
                </a:solidFill>
                <a:ea typeface="隶书" panose="02010509060101010101" pitchFamily="49" charset="-122"/>
              </a:rPr>
              <a:t>课堂小结</a:t>
            </a:r>
            <a:br>
              <a:rPr lang="zh-CN" altLang="en-US" sz="4000" b="1" dirty="0">
                <a:solidFill>
                  <a:schemeClr val="accent4">
                    <a:lumMod val="75000"/>
                  </a:schemeClr>
                </a:solidFill>
                <a:ea typeface="隶书" panose="02010509060101010101" pitchFamily="49" charset="-122"/>
              </a:rPr>
            </a:br>
            <a:r>
              <a:rPr lang="zh-CN" altLang="en-US" sz="4000" b="1" dirty="0">
                <a:solidFill>
                  <a:schemeClr val="hlink"/>
                </a:solidFill>
                <a:ea typeface="隶书" panose="02010509060101010101" pitchFamily="49" charset="-122"/>
              </a:rPr>
              <a:t>   这篇课文，记叙了作者在一个黄昏坐在窗前看他的小桃树的情景。中间采用插叙的方式，回忆了小桃树的生长过程和自己的的人生经历。他寄情于物，表达了自己要不屈不挠，执著追求幸福人生的思想情感。</a:t>
            </a:r>
            <a:endParaRPr lang="zh-CN" altLang="en-US" sz="4000" b="1" dirty="0">
              <a:solidFill>
                <a:schemeClr val="hlink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" y="858520"/>
            <a:ext cx="8768080" cy="51409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8555" y="1567180"/>
            <a:ext cx="6866890" cy="37236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3"/>
          <p:cNvSpPr>
            <a:spLocks noGrp="1" noRot="1"/>
          </p:cNvSpPr>
          <p:nvPr>
            <p:ph idx="1"/>
          </p:nvPr>
        </p:nvSpPr>
        <p:spPr>
          <a:xfrm>
            <a:off x="388620" y="1494155"/>
            <a:ext cx="8289290" cy="461962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endParaRPr lang="zh-CN" altLang="en-US" sz="3600" b="1" dirty="0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1800" dirty="0">
                <a:latin typeface="隶书" panose="02010509060101010101" pitchFamily="49" charset="-122"/>
                <a:ea typeface="隶书" panose="02010509060101010101" pitchFamily="49" charset="-122"/>
              </a:rPr>
              <a:t>         </a:t>
            </a:r>
            <a:r>
              <a:rPr lang="en-US" altLang="zh-CN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一颗小桃树</a:t>
            </a:r>
            <a:r>
              <a:rPr lang="en-US" altLang="zh-CN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是当代作家贾平凹写的一篇托物言志的散文，借一棵小桃树的顽强生长抒写自己的理想和情志。在叙述顺序上采用了明暗两条线。第一条线是小桃树的成长经历，这是文章的明线，第二条是</a:t>
            </a:r>
            <a:r>
              <a:rPr lang="zh-CN" altLang="en-US" sz="2400" b="1" dirty="0">
                <a:solidFill>
                  <a:schemeClr val="accent2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我</a:t>
            </a:r>
            <a:r>
              <a:rPr lang="zh-CN" altLang="en-US" sz="2400" b="1" dirty="0">
                <a:solidFill>
                  <a:schemeClr val="accent2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的成长经历，是文章的暗线。文章对小桃树在成长过程中经历的艰辛与磨难，描写得细致生动，真挚感人，这是文章的重点部分。而</a:t>
            </a:r>
            <a:r>
              <a:rPr lang="zh-CN" altLang="en-US" sz="2400" b="1" dirty="0">
                <a:solidFill>
                  <a:schemeClr val="accent2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我</a:t>
            </a:r>
            <a:r>
              <a:rPr lang="zh-CN" altLang="en-US" sz="2400" b="1" dirty="0">
                <a:solidFill>
                  <a:schemeClr val="accent2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的成长经历，</a:t>
            </a:r>
            <a:r>
              <a:rPr lang="zh-CN" altLang="en-US" sz="2400" b="1" dirty="0">
                <a:solidFill>
                  <a:schemeClr val="accent2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我</a:t>
            </a:r>
            <a:r>
              <a:rPr lang="zh-CN" altLang="en-US" sz="2400" b="1" dirty="0">
                <a:solidFill>
                  <a:schemeClr val="accent2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对理想的执着追求显得含蓄，是文章的难点部分。将这两条线索联系起来的是作者多次提到的梦，</a:t>
            </a:r>
            <a:r>
              <a:rPr lang="zh-CN" altLang="en-US" sz="2400" b="1" dirty="0">
                <a:solidFill>
                  <a:schemeClr val="accent2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桃核存着的梦</a:t>
            </a:r>
            <a:r>
              <a:rPr lang="zh-CN" altLang="en-US" sz="2400" b="1" dirty="0">
                <a:solidFill>
                  <a:schemeClr val="accent2"/>
                </a:solidFill>
                <a:ea typeface="隶书" panose="02010509060101010101" pitchFamily="49" charset="-122"/>
              </a:rPr>
              <a:t>”“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绿色的梦</a:t>
            </a:r>
            <a:r>
              <a:rPr lang="zh-CN" altLang="en-US" sz="2400" b="1" dirty="0">
                <a:solidFill>
                  <a:schemeClr val="accent2"/>
                </a:solidFill>
                <a:ea typeface="隶书" panose="02010509060101010101" pitchFamily="49" charset="-122"/>
              </a:rPr>
              <a:t>”“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梦的精灵</a:t>
            </a:r>
            <a:r>
              <a:rPr lang="zh-CN" altLang="en-US" sz="2400" b="1" dirty="0">
                <a:solidFill>
                  <a:schemeClr val="accent2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2400" b="1" dirty="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。小桃树种下了作者理想的种子，小桃树给作者前景的力量，在小桃树身上寄托了作者对美好理想、美好人生的执着。在表达方式上，这篇课文最大的特点是托物言志，采用插叙这一叙述方式。</a:t>
            </a:r>
            <a:endParaRPr lang="zh-CN" altLang="en-US" sz="2400" b="1" dirty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194" name="Rectangle 2"/>
          <p:cNvSpPr>
            <a:spLocks noGrp="1" noRot="1"/>
          </p:cNvSpPr>
          <p:nvPr>
            <p:ph type="title"/>
          </p:nvPr>
        </p:nvSpPr>
        <p:spPr>
          <a:xfrm>
            <a:off x="2835275" y="935355"/>
            <a:ext cx="2712085" cy="6477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作家作品简介</a:t>
            </a:r>
            <a:endParaRPr lang="zh-CN" altLang="en-US" sz="4000" b="1" dirty="0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1" name="图片 4100" descr="1213229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副标题 4098"/>
          <p:cNvSpPr>
            <a:spLocks noGrp="1"/>
          </p:cNvSpPr>
          <p:nvPr>
            <p:ph type="subTitle" idx="1"/>
          </p:nvPr>
        </p:nvSpPr>
        <p:spPr>
          <a:xfrm>
            <a:off x="2362200" y="914400"/>
            <a:ext cx="4648200" cy="5105400"/>
          </a:xfrm>
        </p:spPr>
        <p:txBody>
          <a:bodyPr/>
          <a:p>
            <a:pPr algn="l" defTabSz="914400">
              <a:lnSpc>
                <a:spcPct val="90000"/>
              </a:lnSpc>
            </a:pPr>
            <a:r>
              <a:rPr lang="en-US" altLang="zh-CN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能用普通话正确、流利地朗读课文。</a:t>
            </a:r>
            <a:endParaRPr lang="zh-CN" altLang="en-US" sz="3200" b="1" kern="1200" baseline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 defTabSz="914400">
              <a:lnSpc>
                <a:spcPct val="90000"/>
              </a:lnSpc>
            </a:pPr>
            <a:r>
              <a:rPr lang="zh-CN" altLang="en-US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3200" b="1" kern="1200" baseline="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 defTabSz="914400">
              <a:lnSpc>
                <a:spcPct val="90000"/>
              </a:lnSpc>
            </a:pPr>
            <a:r>
              <a:rPr lang="en-US" altLang="zh-CN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读课文，概括课文主要写了什么。</a:t>
            </a:r>
            <a:endParaRPr lang="zh-CN" altLang="en-US" sz="3200" b="1" kern="1200" baseline="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 defTabSz="914400">
              <a:lnSpc>
                <a:spcPct val="90000"/>
              </a:lnSpc>
            </a:pPr>
            <a:r>
              <a:rPr lang="zh-CN" altLang="en-US" sz="3200" b="1" kern="1200" baseline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3200" b="1" kern="1200" baseline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 defTabSz="914400">
              <a:lnSpc>
                <a:spcPct val="90000"/>
              </a:lnSpc>
            </a:pPr>
            <a:r>
              <a:rPr lang="zh-CN" altLang="en-US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学会</a:t>
            </a:r>
            <a:r>
              <a:rPr lang="en-US" altLang="zh-CN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</a:t>
            </a:r>
            <a:r>
              <a:rPr lang="zh-CN" altLang="en-US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个生字；认识</a:t>
            </a:r>
            <a:r>
              <a:rPr lang="en-US" altLang="zh-CN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个难字；学会“孕育、孤零零等”</a:t>
            </a:r>
            <a:r>
              <a:rPr lang="en-US" altLang="zh-CN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zh-CN" altLang="en-US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个词语。</a:t>
            </a:r>
            <a:endParaRPr lang="zh-CN" altLang="en-US" sz="3200" b="1" kern="1200" baseline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 defTabSz="914400">
              <a:lnSpc>
                <a:spcPct val="90000"/>
              </a:lnSpc>
            </a:pPr>
            <a:r>
              <a:rPr lang="zh-CN" altLang="en-US" sz="3200" b="1" kern="1200" baseline="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3200" b="1" kern="1200" baseline="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09" name="动作按钮: 前进或下一项 4108">
            <a:hlinkClick r:id="" action="ppaction://hlinkshowjump?jump=nextslide"/>
          </p:cNvPr>
          <p:cNvSpPr/>
          <p:nvPr/>
        </p:nvSpPr>
        <p:spPr>
          <a:xfrm>
            <a:off x="6705600" y="1752600"/>
            <a:ext cx="228600" cy="15240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0" name="动作按钮: 自定义 4109">
            <a:hlinkClick r:id="rId2" action="ppaction://hlinksldjump"/>
          </p:cNvPr>
          <p:cNvSpPr/>
          <p:nvPr/>
        </p:nvSpPr>
        <p:spPr>
          <a:xfrm>
            <a:off x="6705600" y="2895600"/>
            <a:ext cx="228600" cy="1524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1" name="动作按钮: 结束 4110">
            <a:hlinkClick r:id="" action="ppaction://noaction"/>
          </p:cNvPr>
          <p:cNvSpPr/>
          <p:nvPr/>
        </p:nvSpPr>
        <p:spPr>
          <a:xfrm>
            <a:off x="6629400" y="4953000"/>
            <a:ext cx="280988" cy="204788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741680" y="209550"/>
            <a:ext cx="2285365" cy="1143000"/>
          </a:xfrm>
        </p:spPr>
        <p:txBody>
          <a:bodyPr anchor="ctr"/>
          <a:p>
            <a:pPr algn="l"/>
            <a:r>
              <a:rPr lang="zh-CN" altLang="en-US" b="1" dirty="0">
                <a:solidFill>
                  <a:srgbClr val="9900CC"/>
                </a:solidFill>
                <a:ea typeface="楷体_GB2312" panose="02010609030101010101" pitchFamily="49" charset="-122"/>
              </a:rPr>
              <a:t>读一读</a:t>
            </a:r>
            <a:endParaRPr lang="zh-CN" altLang="en-US" b="1" dirty="0">
              <a:solidFill>
                <a:srgbClr val="9900CC"/>
              </a:solidFill>
              <a:ea typeface="楷体_GB2312" panose="02010609030101010101" pitchFamily="49" charset="-122"/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952500" y="1143000"/>
            <a:ext cx="6324600" cy="5334000"/>
          </a:xfrm>
        </p:spPr>
        <p:txBody>
          <a:bodyPr/>
          <a:p>
            <a:pPr marL="609600" indent="-609600">
              <a:buAutoNum type="arabicPeriod"/>
            </a:pPr>
            <a:r>
              <a:rPr lang="zh-CN" altLang="en-US" sz="3600" b="1" dirty="0">
                <a:ea typeface="楷体_GB2312" panose="02010609030101010101" pitchFamily="49" charset="-122"/>
              </a:rPr>
              <a:t>朗读课文，注意读准生字、多音字和儿化音，用</a:t>
            </a:r>
            <a:r>
              <a:rPr lang="zh-CN" altLang="en-US" b="1">
                <a:latin typeface="宋体" panose="02010600030101010101" pitchFamily="2" charset="-122"/>
              </a:rPr>
              <a:t>﹏</a:t>
            </a:r>
            <a:r>
              <a:rPr lang="zh-CN" altLang="en-US" b="1" dirty="0"/>
              <a:t>标记生字。</a:t>
            </a:r>
            <a:endParaRPr lang="zh-CN" altLang="en-US" sz="3600" b="1" dirty="0">
              <a:ea typeface="楷体_GB2312" panose="02010609030101010101" pitchFamily="49" charset="-122"/>
            </a:endParaRPr>
          </a:p>
          <a:p>
            <a:pPr marL="609600" indent="-609600">
              <a:buAutoNum type="arabicPeriod"/>
            </a:pPr>
            <a:endParaRPr lang="zh-CN" altLang="en-US" sz="3600" b="1" dirty="0">
              <a:ea typeface="楷体_GB2312" panose="02010609030101010101" pitchFamily="49" charset="-122"/>
            </a:endParaRPr>
          </a:p>
          <a:p>
            <a:pPr marL="609600" indent="-609600">
              <a:buAutoNum type="arabicPeriod"/>
            </a:pPr>
            <a:r>
              <a:rPr lang="zh-CN" altLang="en-US" sz="3600" b="1" dirty="0">
                <a:ea typeface="楷体_GB2312" panose="02010609030101010101" pitchFamily="49" charset="-122"/>
              </a:rPr>
              <a:t>按自然段轮读课文，互相检查读的是否正确流利。</a:t>
            </a:r>
            <a:endParaRPr lang="zh-CN" altLang="en-US" sz="3600" b="1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07" name="图片 8206" descr="2009926221917900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 anchor="ctr"/>
          <a:p>
            <a:pPr algn="l"/>
            <a:r>
              <a:rPr lang="zh-CN" altLang="en-US" sz="3200" dirty="0">
                <a:solidFill>
                  <a:srgbClr val="9900CC"/>
                </a:solidFill>
                <a:ea typeface="楷体_GB2312" panose="02010609030101010101" pitchFamily="49" charset="-122"/>
              </a:rPr>
              <a:t>生字：</a:t>
            </a:r>
            <a:endParaRPr lang="zh-CN" altLang="en-US" sz="3200" dirty="0">
              <a:solidFill>
                <a:srgbClr val="9900CC"/>
              </a:solidFill>
              <a:ea typeface="楷体_GB2312" panose="02010609030101010101" pitchFamily="49" charset="-122"/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533400" y="914400"/>
            <a:ext cx="8229600" cy="4525963"/>
          </a:xfrm>
        </p:spPr>
        <p:txBody>
          <a:bodyPr/>
          <a:p>
            <a:pPr>
              <a:buNone/>
            </a:pPr>
            <a:r>
              <a:rPr lang="en-US" altLang="zh-CN" sz="4000" b="1">
                <a:solidFill>
                  <a:srgbClr val="99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000" b="1" err="1">
                <a:latin typeface="楷体_GB2312" panose="02010609030101010101" pitchFamily="49" charset="-122"/>
                <a:ea typeface="楷体_GB2312" panose="02010609030101010101" pitchFamily="49" charset="-122"/>
              </a:rPr>
              <a:t>h</a:t>
            </a:r>
            <a:r>
              <a:rPr lang="en-US" altLang="zh-CN" b="1" err="1"/>
              <a:t>é     yùn     yá    piān   bàn   yàn    háng</a:t>
            </a:r>
            <a:endParaRPr lang="en-US" altLang="zh-CN" sz="4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r>
              <a:rPr lang="en-US" altLang="zh-CN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核  孕   芽  偏   瓣  艳   航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533400" y="23622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99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儿化音：</a:t>
            </a:r>
            <a:endParaRPr lang="zh-CN" altLang="en-US" sz="3200" b="1" dirty="0">
              <a:solidFill>
                <a:srgbClr val="99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990600" y="37338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1066800" y="2895600"/>
            <a:ext cx="7010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桃核儿   嫩芽儿   桃儿  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花瓣儿   骨朵儿   花儿  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533400" y="44196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多音字：</a:t>
            </a:r>
            <a:endParaRPr lang="zh-CN" altLang="en-US" sz="3200" b="1" dirty="0">
              <a:solidFill>
                <a:srgbClr val="99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文本框 8203"/>
          <p:cNvSpPr txBox="1"/>
          <p:nvPr/>
        </p:nvSpPr>
        <p:spPr>
          <a:xfrm>
            <a:off x="1295400" y="4907280"/>
            <a:ext cx="7341870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en-US" altLang="zh-CN" sz="4000" b="1">
                <a:solidFill>
                  <a:srgbClr val="99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000" b="1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s</a:t>
            </a:r>
            <a:r>
              <a:rPr lang="en-US" altLang="zh-CN" sz="4000" dirty="0" err="1"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  <a:r>
              <a:rPr lang="en-US" altLang="zh-CN" sz="4000" b="1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      zh</a:t>
            </a:r>
            <a:r>
              <a:rPr lang="en-US" altLang="zh-CN" sz="4000" dirty="0" err="1">
                <a:latin typeface="Arial" panose="020B0604020202020204" pitchFamily="34" charset="0"/>
                <a:ea typeface="宋体" panose="02010600030101010101" pitchFamily="2" charset="-122"/>
              </a:rPr>
              <a:t>ǒ</a:t>
            </a:r>
            <a:r>
              <a:rPr lang="en-US" altLang="zh-CN" sz="4000" b="1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ng       b</a:t>
            </a:r>
            <a:r>
              <a:rPr lang="en-US" altLang="zh-CN" sz="4000" dirty="0" err="1">
                <a:latin typeface="Arial" panose="020B0604020202020204" pitchFamily="34" charset="0"/>
                <a:ea typeface="宋体" panose="02010600030101010101" pitchFamily="2" charset="-122"/>
              </a:rPr>
              <a:t>ó</a:t>
            </a:r>
            <a:endParaRPr lang="en-US" altLang="zh-CN" sz="4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en-US" altLang="zh-CN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似乎     种子     单薄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210" name="动作按钮: 后退或前一项 8209">
            <a:hlinkClick r:id="" action="ppaction://hlinkshowjump?jump=previousslide"/>
          </p:cNvPr>
          <p:cNvSpPr/>
          <p:nvPr/>
        </p:nvSpPr>
        <p:spPr>
          <a:xfrm>
            <a:off x="8305800" y="6553200"/>
            <a:ext cx="433388" cy="3048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12" name="动作按钮: 自定义 8211">
            <a:hlinkClick r:id="rId2" action="ppaction://hlinksldjump"/>
          </p:cNvPr>
          <p:cNvSpPr/>
          <p:nvPr/>
        </p:nvSpPr>
        <p:spPr>
          <a:xfrm>
            <a:off x="8763000" y="6553200"/>
            <a:ext cx="381000" cy="3048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charRg st="47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  <p:bldP spid="8200" grpId="0"/>
      <p:bldP spid="8202" grpId="0"/>
      <p:bldP spid="8203" grpId="0"/>
      <p:bldP spid="82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6" name="矩形 7175"/>
          <p:cNvSpPr/>
          <p:nvPr/>
        </p:nvSpPr>
        <p:spPr>
          <a:xfrm>
            <a:off x="1295400" y="914400"/>
            <a:ext cx="662622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>
              <a:spcBef>
                <a:spcPct val="2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默读课文，用横线画出表明小桃树生长过程的词语，试着连起来说说课文主要写了什么。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1508125" y="3749675"/>
            <a:ext cx="187198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1" dirty="0">
                <a:solidFill>
                  <a:srgbClr val="99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埋种</a:t>
            </a:r>
            <a:endParaRPr lang="zh-CN" altLang="en-US" sz="3600" b="1" dirty="0">
              <a:solidFill>
                <a:srgbClr val="99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3733800" y="3810000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99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萌芽</a:t>
            </a:r>
            <a:endParaRPr lang="zh-CN" altLang="en-US" sz="3600" b="1" dirty="0">
              <a:solidFill>
                <a:srgbClr val="99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80" name="直接连接符 7179"/>
          <p:cNvSpPr/>
          <p:nvPr/>
        </p:nvSpPr>
        <p:spPr>
          <a:xfrm>
            <a:off x="2819400" y="4114800"/>
            <a:ext cx="762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81" name="直接连接符 7180"/>
          <p:cNvSpPr/>
          <p:nvPr/>
        </p:nvSpPr>
        <p:spPr>
          <a:xfrm>
            <a:off x="4953000" y="4114800"/>
            <a:ext cx="838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82" name="文本框 7181"/>
          <p:cNvSpPr txBox="1"/>
          <p:nvPr/>
        </p:nvSpPr>
        <p:spPr>
          <a:xfrm>
            <a:off x="6019800" y="3733800"/>
            <a:ext cx="190119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1" dirty="0">
                <a:solidFill>
                  <a:srgbClr val="99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开花</a:t>
            </a:r>
            <a:endParaRPr lang="zh-CN" altLang="en-US" sz="3600" b="1" dirty="0">
              <a:solidFill>
                <a:srgbClr val="99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83" name="动作按钮: 自定义 7182">
            <a:hlinkClick r:id="rId1" action="ppaction://hlinksldjump"/>
          </p:cNvPr>
          <p:cNvSpPr/>
          <p:nvPr/>
        </p:nvSpPr>
        <p:spPr>
          <a:xfrm>
            <a:off x="7162800" y="6577013"/>
            <a:ext cx="381000" cy="280987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7" grpId="0"/>
      <p:bldP spid="7179" grpId="0"/>
      <p:bldP spid="7182" grpId="0"/>
    </p:bld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75000"/>
          <a:buFont typeface="Wingdings" panose="05000000000000000000" pitchFamily="2" charset="2"/>
          <a:buChar char="v"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75000"/>
          <a:buFont typeface="Wingdings" panose="05000000000000000000" pitchFamily="2" charset="2"/>
          <a:buChar char="v"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1766</Words>
  <Application>WPS 演示</Application>
  <PresentationFormat>全屏显示(4:3)</PresentationFormat>
  <Paragraphs>201</Paragraphs>
  <Slides>21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华文彩云</vt:lpstr>
      <vt:lpstr>隶书</vt:lpstr>
      <vt:lpstr>楷体_GB2312</vt:lpstr>
      <vt:lpstr>微软雅黑</vt:lpstr>
      <vt:lpstr>Calibri</vt:lpstr>
      <vt:lpstr>诗情画意</vt:lpstr>
      <vt:lpstr>PowerPoint 演示文稿</vt:lpstr>
      <vt:lpstr>PowerPoint 演示文稿</vt:lpstr>
      <vt:lpstr>PowerPoint 演示文稿</vt:lpstr>
      <vt:lpstr>PowerPoint 演示文稿</vt:lpstr>
      <vt:lpstr>作家作品简介</vt:lpstr>
      <vt:lpstr>PowerPoint 演示文稿</vt:lpstr>
      <vt:lpstr>读一读</vt:lpstr>
      <vt:lpstr>生字：</vt:lpstr>
      <vt:lpstr>PowerPoint 演示文稿</vt:lpstr>
      <vt:lpstr>PowerPoint 演示文稿</vt:lpstr>
      <vt:lpstr> 拱       涩      裸       苞</vt:lpstr>
      <vt:lpstr>PowerPoint 演示文稿</vt:lpstr>
      <vt:lpstr>PowerPoint 演示文稿</vt:lpstr>
      <vt:lpstr>PowerPoint 演示文稿</vt:lpstr>
      <vt:lpstr>走近桃树，感受形象。</vt:lpstr>
      <vt:lpstr>请老师布置课后作业。</vt:lpstr>
      <vt:lpstr>请老师布置课后作业。</vt:lpstr>
      <vt:lpstr>请老师布置课后作业。</vt:lpstr>
      <vt:lpstr>请老师布置课后作业。</vt:lpstr>
      <vt:lpstr>请老师布置课后作业。</vt:lpstr>
      <vt:lpstr>请老师布置课后作业。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2013-04-02T11:19:00Z</dcterms:created>
  <dcterms:modified xsi:type="dcterms:W3CDTF">2016-12-29T08:07:41Z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  <property fmtid="{64440492-4C8B-11D1-8B70-080036B11A03}" pid="4">
    <vt:lpwstr>语文备课大师【全免费】</vt:lpwstr>
  </property>
</Properties>
</file>