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A6946516-6A26-4C2F-A223-BDB4E9C3C3D7}" type="datetimeFigureOut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FED4AB2-50D6-4103-AB64-58E3A78D6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jtv.net/html/canz/canz.htm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28-3-47726_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275"/>
            <a:ext cx="9144000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468313" y="2708275"/>
            <a:ext cx="83518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9600" b="1">
                <a:solidFill>
                  <a:srgbClr val="FF5050"/>
                </a:solidFill>
                <a:latin typeface="Times New Roman" pitchFamily="18" charset="0"/>
                <a:ea typeface="华文行楷" pitchFamily="2" charset="-122"/>
              </a:rPr>
              <a:t>老山界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284663" y="4365625"/>
            <a:ext cx="2895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</a:rPr>
              <a:t>陆定一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52578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5400">
              <a:latin typeface="Times New Roman" pitchFamily="18" charset="0"/>
            </a:endParaRPr>
          </a:p>
        </p:txBody>
      </p:sp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0" y="3810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华文行楷" pitchFamily="2" charset="-122"/>
              </a:rPr>
              <a:t>为自由而战的人，人们将永远记住你们！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5050"/>
                </a:solidFill>
              </a:rPr>
              <a:t>当堂训练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543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zh-CN" sz="2800" dirty="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accent2"/>
                </a:solidFill>
              </a:rPr>
              <a:t>生品味划线词的作用。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accent2"/>
                </a:solidFill>
              </a:rPr>
              <a:t>（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1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）远远地还听见敌人飞机的</a:t>
            </a:r>
            <a:r>
              <a:rPr lang="zh-CN" altLang="en-US" sz="2800" b="1" u="sng" dirty="0" smtClean="0">
                <a:solidFill>
                  <a:schemeClr val="accent2"/>
                </a:solidFill>
              </a:rPr>
              <a:t>叹息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，大概是在叹息自己的命运：为什么不到抗日的战线上去显显身手呢？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accent2"/>
                </a:solidFill>
              </a:rPr>
              <a:t>（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2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）我们完成了任务，把一个坚强的意志</a:t>
            </a:r>
            <a:r>
              <a:rPr lang="zh-CN" altLang="en-US" sz="2800" b="1" u="sng" dirty="0" smtClean="0">
                <a:solidFill>
                  <a:schemeClr val="accent2"/>
                </a:solidFill>
              </a:rPr>
              <a:t>灌输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到整个纵队每个人心中，饥饿。疲劳甚至受伤的痛苦都被这个意志克服了。难翻的老山界被我们这样</a:t>
            </a:r>
            <a:r>
              <a:rPr lang="zh-CN" altLang="en-US" sz="2800" b="1" u="sng" dirty="0" smtClean="0">
                <a:solidFill>
                  <a:schemeClr val="accent2"/>
                </a:solidFill>
              </a:rPr>
              <a:t>笨重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的队伍战胜了。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accent2"/>
                </a:solidFill>
              </a:rPr>
              <a:t>（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3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）她的房子如篱笆都是枯竹编成的，我们</a:t>
            </a:r>
            <a:r>
              <a:rPr lang="zh-CN" altLang="en-US" sz="2800" b="1" u="sng" dirty="0" smtClean="0">
                <a:solidFill>
                  <a:schemeClr val="accent2"/>
                </a:solidFill>
              </a:rPr>
              <a:t>生怕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有人拆下来当火把点，就写了几条标语，用米汤贴在外面</a:t>
            </a:r>
            <a:r>
              <a:rPr lang="zh-CN" altLang="en-US" sz="2800" b="1" u="sng" dirty="0" smtClean="0">
                <a:solidFill>
                  <a:schemeClr val="accent2"/>
                </a:solidFill>
              </a:rPr>
              <a:t>显眼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的地方。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5050"/>
                </a:solidFill>
              </a:rPr>
              <a:t>第二课时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accent2"/>
                </a:solidFill>
              </a:rPr>
              <a:t>教学目标：</a:t>
            </a:r>
          </a:p>
          <a:p>
            <a:pPr eaLnBrk="1" hangingPunct="1"/>
            <a:r>
              <a:rPr lang="en-US" altLang="zh-CN" b="1" smtClean="0">
                <a:solidFill>
                  <a:schemeClr val="accent2"/>
                </a:solidFill>
              </a:rPr>
              <a:t>1</a:t>
            </a:r>
            <a:r>
              <a:rPr lang="zh-CN" altLang="en-US" b="1" smtClean="0">
                <a:solidFill>
                  <a:schemeClr val="accent2"/>
                </a:solidFill>
              </a:rPr>
              <a:t>．体会生动的描写对表达中心的作用；</a:t>
            </a:r>
          </a:p>
          <a:p>
            <a:pPr eaLnBrk="1" hangingPunct="1"/>
            <a:r>
              <a:rPr lang="en-US" altLang="zh-CN" b="1" smtClean="0">
                <a:solidFill>
                  <a:schemeClr val="accent2"/>
                </a:solidFill>
              </a:rPr>
              <a:t>2</a:t>
            </a:r>
            <a:r>
              <a:rPr lang="zh-CN" altLang="en-US" b="1" smtClean="0">
                <a:solidFill>
                  <a:schemeClr val="accent2"/>
                </a:solidFill>
              </a:rPr>
              <a:t>．背诵一些优美的段落。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5050"/>
                </a:solidFill>
              </a:rPr>
              <a:t>复习巩固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964612" cy="42481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）给下列红字注音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弯（  ） 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倾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斜（  ）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骨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碌（  ）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酣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然入梦（  ） 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惊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惶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缴租（  ）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欺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侮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）冷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颤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盛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饭（  ）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咀嚼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）（  ）呜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咽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2800" b="1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蜷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曲（  ）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）根据拼音写出汉字 </a:t>
            </a:r>
          </a:p>
          <a:p>
            <a:pPr eaLnBrk="1" hangingPunct="1">
              <a:buFontTx/>
              <a:buNone/>
            </a:pP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pān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谈（  ）  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kē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捐杂税（  ）   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chān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扶（  ） </a:t>
            </a:r>
          </a:p>
          <a:p>
            <a:pPr eaLnBrk="1" hangingPunct="1">
              <a:buFontTx/>
              <a:buNone/>
            </a:pP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qi</a:t>
            </a:r>
            <a:r>
              <a:rPr lang="en-US" altLang="zh-CN" sz="2800" b="1" smtClean="0">
                <a:solidFill>
                  <a:schemeClr val="accent2"/>
                </a:solidFill>
                <a:ea typeface="黑体" pitchFamily="49" charset="-122"/>
              </a:rPr>
              <a:t>à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o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壁（  ）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2800" b="1" smtClean="0">
                <a:solidFill>
                  <a:schemeClr val="accent2"/>
                </a:solidFill>
                <a:ea typeface="黑体" pitchFamily="49" charset="-122"/>
              </a:rPr>
              <a:t>ù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立（  ）  点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zhu</a:t>
            </a:r>
            <a:r>
              <a:rPr lang="en-US" altLang="zh-CN" sz="2800" b="1" smtClean="0">
                <a:solidFill>
                  <a:schemeClr val="accent2"/>
                </a:solidFill>
                <a:ea typeface="黑体" pitchFamily="49" charset="-122"/>
              </a:rPr>
              <a:t>ì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  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波涛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p</a:t>
            </a:r>
            <a:r>
              <a:rPr lang="en-US" altLang="zh-CN" sz="2800" b="1" smtClean="0">
                <a:solidFill>
                  <a:schemeClr val="accent2"/>
                </a:solidFill>
                <a:ea typeface="黑体" pitchFamily="49" charset="-122"/>
              </a:rPr>
              <a:t>é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ngp</a:t>
            </a:r>
            <a:r>
              <a:rPr lang="en-US" altLang="zh-CN" sz="2800" b="1" smtClean="0">
                <a:solidFill>
                  <a:schemeClr val="accent2"/>
                </a:solidFill>
                <a:ea typeface="黑体" pitchFamily="49" charset="-122"/>
              </a:rPr>
              <a:t>à</a:t>
            </a: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zh-CN" altLang="en-US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11188" y="0"/>
            <a:ext cx="1281112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72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学生细读品味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979613" y="1052513"/>
            <a:ext cx="36576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  3</a:t>
            </a:r>
            <a:r>
              <a:rPr kumimoji="1" lang="zh-CN" altLang="en-US" sz="3600" b="1">
                <a:latin typeface="Times New Roman" pitchFamily="18" charset="0"/>
              </a:rPr>
              <a:t>、本文把红军战士的顽强意志和乐观刻画得具体形象，靠的是生动的描写。你能揣摩出来吗？ 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4400">
              <a:latin typeface="Times New Roman" pitchFamily="18" charset="0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18175" y="1722438"/>
            <a:ext cx="3708400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en-US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提示：</a:t>
            </a:r>
            <a:r>
              <a:rPr kumimoji="1" lang="zh-CN" altLang="en-US" sz="3600" b="1" u="sng">
                <a:latin typeface="Times New Roman" pitchFamily="18" charset="0"/>
              </a:rPr>
              <a:t>行动、语言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、场面、景物 </a:t>
            </a:r>
            <a:b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</a:br>
            <a:endParaRPr kumimoji="1" lang="zh-CN" altLang="en-US" sz="36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4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5"/>
          <p:cNvSpPr>
            <a:spLocks noChangeArrowheads="1"/>
          </p:cNvSpPr>
          <p:nvPr/>
        </p:nvSpPr>
        <p:spPr bwMode="auto">
          <a:xfrm>
            <a:off x="1524000" y="228600"/>
            <a:ext cx="4572000" cy="1066800"/>
          </a:xfrm>
          <a:prstGeom prst="flowChartMagneticDrum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447800" y="304800"/>
            <a:ext cx="495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精彩段落欣赏</a:t>
            </a:r>
            <a:endParaRPr kumimoji="1" lang="zh-CN" altLang="en-US" sz="54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533400" y="1905000"/>
            <a:ext cx="8229600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</a:t>
            </a:r>
            <a:r>
              <a:rPr kumimoji="1" lang="zh-CN" altLang="en-US" sz="3600" b="1">
                <a:latin typeface="Times New Roman" pitchFamily="18" charset="0"/>
              </a:rPr>
              <a:t>场面描写： “之”字奇观 </a:t>
            </a:r>
            <a:br>
              <a:rPr kumimoji="1" lang="zh-CN" altLang="en-US" sz="3600" b="1">
                <a:latin typeface="Times New Roman" pitchFamily="18" charset="0"/>
              </a:rPr>
            </a:br>
            <a:r>
              <a:rPr kumimoji="1" lang="zh-CN" altLang="en-US" sz="3600" b="1">
                <a:latin typeface="Times New Roman" pitchFamily="18" charset="0"/>
              </a:rPr>
              <a:t>（</a:t>
            </a:r>
            <a:r>
              <a:rPr kumimoji="1" lang="en-US" altLang="zh-CN" sz="3600" b="1">
                <a:latin typeface="Times New Roman" pitchFamily="18" charset="0"/>
              </a:rPr>
              <a:t>1</a:t>
            </a:r>
            <a:r>
              <a:rPr kumimoji="1" lang="zh-CN" altLang="en-US" sz="3600" b="1">
                <a:latin typeface="Times New Roman" pitchFamily="18" charset="0"/>
              </a:rPr>
              <a:t>）作者是怎样描绘这一奇观的？ </a:t>
            </a:r>
            <a:br>
              <a:rPr kumimoji="1" lang="zh-CN" altLang="en-US" sz="3600" b="1">
                <a:latin typeface="Times New Roman" pitchFamily="18" charset="0"/>
              </a:rPr>
            </a:br>
            <a:r>
              <a:rPr kumimoji="1" lang="zh-CN" altLang="en-US" sz="3600" b="1">
                <a:latin typeface="Times New Roman" pitchFamily="18" charset="0"/>
              </a:rPr>
              <a:t/>
            </a:r>
            <a:br>
              <a:rPr kumimoji="1" lang="zh-CN" altLang="en-US" sz="3600" b="1">
                <a:latin typeface="Times New Roman" pitchFamily="18" charset="0"/>
              </a:rPr>
            </a:br>
            <a:r>
              <a:rPr kumimoji="1" lang="zh-CN" altLang="en-US" sz="3600" b="1">
                <a:latin typeface="Times New Roman" pitchFamily="18" charset="0"/>
              </a:rPr>
              <a:t>（</a:t>
            </a:r>
            <a:r>
              <a:rPr kumimoji="1" lang="en-US" altLang="zh-CN" sz="3600" b="1">
                <a:latin typeface="Times New Roman" pitchFamily="18" charset="0"/>
              </a:rPr>
              <a:t>2</a:t>
            </a:r>
            <a:r>
              <a:rPr kumimoji="1" lang="zh-CN" altLang="en-US" sz="3600" b="1">
                <a:latin typeface="Times New Roman" pitchFamily="18" charset="0"/>
              </a:rPr>
              <a:t>）这样描写表现了红军战士的什么精神？ </a:t>
            </a:r>
            <a:endParaRPr kumimoji="1" lang="zh-CN" altLang="en-US" sz="4400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4400">
              <a:latin typeface="Times New Roman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14400" y="5029200"/>
            <a:ext cx="79248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chemeClr val="accent2"/>
                </a:solidFill>
                <a:latin typeface="Times New Roman" pitchFamily="18" charset="0"/>
              </a:rPr>
              <a:t>烘托出红军英勇豪迈的乐观主义英雄气魄。</a:t>
            </a:r>
            <a:r>
              <a:rPr kumimoji="1" lang="zh-CN" altLang="en-US" sz="4400" b="1">
                <a:solidFill>
                  <a:srgbClr val="FF505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4400" b="1">
              <a:solidFill>
                <a:srgbClr val="FF505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"/>
          <p:cNvSpPr>
            <a:spLocks noChangeArrowheads="1"/>
          </p:cNvSpPr>
          <p:nvPr/>
        </p:nvSpPr>
        <p:spPr bwMode="auto">
          <a:xfrm>
            <a:off x="1447800" y="228600"/>
            <a:ext cx="4495800" cy="1066800"/>
          </a:xfrm>
          <a:prstGeom prst="flowChartMagneticDrum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1447800" y="228600"/>
            <a:ext cx="472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精彩段落欣赏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395288" y="1557338"/>
            <a:ext cx="998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景物描写：半夜醒来观赏夜景（所见所闻）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250825" y="2349500"/>
            <a:ext cx="8893175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（</a:t>
            </a:r>
            <a:r>
              <a:rPr kumimoji="1" lang="en-US" altLang="zh-CN" sz="3200" b="1">
                <a:latin typeface="Times New Roman" pitchFamily="18" charset="0"/>
              </a:rPr>
              <a:t>1</a:t>
            </a:r>
            <a:r>
              <a:rPr kumimoji="1" lang="zh-CN" altLang="en-US" sz="3200" b="1">
                <a:latin typeface="Times New Roman" pitchFamily="18" charset="0"/>
              </a:rPr>
              <a:t>）“见”主要写了哪些景物？以什么为序？用了哪些修辞手法？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（</a:t>
            </a:r>
            <a:r>
              <a:rPr kumimoji="1" lang="en-US" altLang="zh-CN" sz="3200" b="1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）所“见”景象给人什么感受？“闻”突出了什么特点？ </a:t>
            </a:r>
            <a:br>
              <a:rPr kumimoji="1" lang="zh-CN" altLang="en-US" sz="3200" b="1">
                <a:latin typeface="Times New Roman" pitchFamily="18" charset="0"/>
              </a:rPr>
            </a:br>
            <a:endParaRPr kumimoji="1" lang="zh-CN" altLang="en-US" sz="3200" b="1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3200" b="1">
              <a:latin typeface="Times New Roman" pitchFamily="18" charset="0"/>
            </a:endParaRPr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990600" y="3886200"/>
            <a:ext cx="701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23850" y="3644900"/>
            <a:ext cx="8496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星星、山峰、山谷（自上而下）；比喻、排比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219200" y="5486400"/>
            <a:ext cx="6934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庄严、奇伟、 寂静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utoUpdateAnimBg="0"/>
      <p:bldP spid="163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3"/>
          <p:cNvSpPr>
            <a:spLocks noChangeArrowheads="1"/>
          </p:cNvSpPr>
          <p:nvPr/>
        </p:nvSpPr>
        <p:spPr bwMode="auto">
          <a:xfrm>
            <a:off x="1600200" y="228600"/>
            <a:ext cx="4648200" cy="990600"/>
          </a:xfrm>
          <a:prstGeom prst="flowChartMagneticDrum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600200" y="304800"/>
            <a:ext cx="487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精彩段落欣赏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04800" y="1524000"/>
            <a:ext cx="88392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</a:t>
            </a:r>
            <a:r>
              <a:rPr kumimoji="1" lang="zh-CN" altLang="en-US" sz="3600" b="1">
                <a:latin typeface="Times New Roman" pitchFamily="18" charset="0"/>
              </a:rPr>
              <a:t>（</a:t>
            </a:r>
            <a:r>
              <a:rPr kumimoji="1" lang="en-US" altLang="zh-CN" sz="3600" b="1">
                <a:latin typeface="Times New Roman" pitchFamily="18" charset="0"/>
              </a:rPr>
              <a:t>3</a:t>
            </a:r>
            <a:r>
              <a:rPr kumimoji="1" lang="zh-CN" altLang="en-US" sz="3600" b="1">
                <a:latin typeface="Times New Roman" pitchFamily="18" charset="0"/>
              </a:rPr>
              <a:t>）可作者描写的却是各种“声响”，这不是自相矛盾吗？ </a:t>
            </a:r>
            <a:br>
              <a:rPr kumimoji="1" lang="zh-CN" altLang="en-US" sz="3600" b="1">
                <a:latin typeface="Times New Roman" pitchFamily="18" charset="0"/>
              </a:rPr>
            </a:br>
            <a:endParaRPr kumimoji="1" lang="zh-CN" altLang="en-US" sz="3600" b="1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（</a:t>
            </a:r>
            <a:r>
              <a:rPr kumimoji="1" lang="en-US" altLang="zh-CN" sz="3200" b="1">
                <a:latin typeface="Times New Roman" pitchFamily="18" charset="0"/>
              </a:rPr>
              <a:t>4</a:t>
            </a:r>
            <a:r>
              <a:rPr kumimoji="1" lang="zh-CN" altLang="en-US" sz="3200" b="1">
                <a:latin typeface="Times New Roman" pitchFamily="18" charset="0"/>
              </a:rPr>
              <a:t>）这些声音有何特点？采用什么修辞方法写出。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（</a:t>
            </a:r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）这段景物描写对表现中心意思有何作用？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066800" y="27432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不矛盾。以动写静，角度巧，效果好。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1066800" y="4495800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990600" y="4648200"/>
            <a:ext cx="815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远、近、大、细； 比喻、拟人、排比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900113" y="6092825"/>
            <a:ext cx="7775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红军战士镇定豪迈，英雄主义和乐观主义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6" grpId="0" autoUpdateAnimBg="0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0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600200" y="228600"/>
            <a:ext cx="4648200" cy="990600"/>
          </a:xfrm>
          <a:prstGeom prst="flowChartMagneticDrum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00200" y="304800"/>
            <a:ext cx="487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课堂小结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3850" y="1484313"/>
            <a:ext cx="8299450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 </a:t>
            </a:r>
            <a:r>
              <a:rPr kumimoji="1" lang="zh-CN" altLang="en-US" sz="2800" b="1">
                <a:latin typeface="Times New Roman" pitchFamily="18" charset="0"/>
              </a:rPr>
              <a:t>一、中心归纳：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　　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本文真实、生动地叙述了红军翻越老山界的全过程，写出了在中国共产党领导下的工农红军不怕困难、艰苦奋斗的坚强意志和革命乐观主义精神。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二、艺术特色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　　</a:t>
            </a:r>
            <a:r>
              <a:rPr kumimoji="1" lang="en-US" altLang="zh-CN" sz="2800" b="1">
                <a:solidFill>
                  <a:schemeClr val="accent2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、采用顺序的方法，按时间变化和地点转移安排层次。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　　</a:t>
            </a:r>
            <a:r>
              <a:rPr kumimoji="1" lang="en-US" altLang="zh-CN" sz="2800" b="1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、描写生动，语言朴实优美、凝练而细腻。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1066800" y="4495800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背景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Oval 8"/>
          <p:cNvSpPr>
            <a:spLocks noChangeArrowheads="1"/>
          </p:cNvSpPr>
          <p:nvPr/>
        </p:nvSpPr>
        <p:spPr bwMode="auto">
          <a:xfrm>
            <a:off x="7391400" y="1524000"/>
            <a:ext cx="1524000" cy="3505200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7512050" y="1905000"/>
            <a:ext cx="10985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60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写一写</a:t>
            </a: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457200" y="990600"/>
            <a:ext cx="66294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      </a:t>
            </a:r>
            <a: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  <a:t>写寂静，可以以静写静，也可以</a:t>
            </a:r>
            <a:r>
              <a:rPr kumimoji="1" lang="zh-CN" altLang="en-US" sz="3200" b="1" u="sng">
                <a:solidFill>
                  <a:schemeClr val="accent2"/>
                </a:solidFill>
                <a:latin typeface="Times New Roman" pitchFamily="18" charset="0"/>
              </a:rPr>
              <a:t>以声写静</a:t>
            </a:r>
            <a: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  <a:t>。这篇课文既说“寂静”，又说“耳朵里有不可捉摸的声响”，正是以声写静。恰恰因为静极了，才听到一般听不到的声音；恰恰因为听到了一般听不到的声音，才说明实在是静极了。你在生活中曾有这样的感受吗？试用一二百字写出来，练习用比喻。 </a:t>
            </a:r>
            <a:b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</a:br>
            <a:endParaRPr kumimoji="1" lang="zh-CN" altLang="en-US" sz="3200" b="1">
              <a:solidFill>
                <a:srgbClr val="808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QQ截图201903070924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3060"/>
            <a:ext cx="9144000" cy="49422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35" descr="56532FDA785DEFAE117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476250"/>
            <a:ext cx="197961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23850" y="692150"/>
            <a:ext cx="6696075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         </a:t>
            </a:r>
            <a:r>
              <a:rPr kumimoji="1" lang="zh-CN" altLang="en-US" sz="3200" b="1" u="sng">
                <a:solidFill>
                  <a:schemeClr val="tx2"/>
                </a:solidFill>
                <a:latin typeface="Times New Roman" pitchFamily="18" charset="0"/>
              </a:rPr>
              <a:t>老山界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是当年红军长征途中翻越的第一座大山。其主峰海拔</a:t>
            </a:r>
            <a:r>
              <a:rPr kumimoji="1" lang="en-US" altLang="zh-CN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2141.5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米，为华南第一高峰，素有</a:t>
            </a:r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五岭极顶，华南之颠</a:t>
            </a:r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之美誉。</a:t>
            </a:r>
            <a:r>
              <a:rPr kumimoji="1" lang="en-US" altLang="zh-CN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1934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kumimoji="1" lang="en-US" altLang="zh-CN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月，中央红军在湘江与国民党军队经过惨烈的激战，损失惨重，退入了山高路险的猫儿山，开始了翻越老山界的艰难历程。毛泽东、周恩来、邓小平、朱德、叶剑英等一代革命伟人率中央红军三军团、中央军委</a:t>
            </a:r>
            <a:r>
              <a:rPr kumimoji="1" lang="zh-CN" altLang="en-US" sz="3200" u="sng">
                <a:latin typeface="黑体" pitchFamily="49" charset="-122"/>
                <a:ea typeface="黑体" pitchFamily="49" charset="-122"/>
              </a:rPr>
              <a:t>纵队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3200" u="sng">
                <a:latin typeface="黑体" pitchFamily="49" charset="-122"/>
                <a:ea typeface="黑体" pitchFamily="49" charset="-122"/>
              </a:rPr>
              <a:t>后卫五军团、八军团</a:t>
            </a:r>
            <a:r>
              <a:rPr kumimoji="1"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日夜兼程翻越老山界。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195513" y="0"/>
            <a:ext cx="2447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>
                <a:latin typeface="Times New Roman" pitchFamily="18" charset="0"/>
                <a:ea typeface="华文行楷" pitchFamily="2" charset="-122"/>
              </a:rPr>
              <a:t>时代背景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5050"/>
                </a:solidFill>
              </a:rPr>
              <a:t>第一课时</a:t>
            </a:r>
            <a:r>
              <a:rPr lang="zh-CN" altLang="en-US" smtClean="0"/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accent2"/>
                </a:solidFill>
              </a:rPr>
              <a:t>出示目标：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</a:rPr>
              <a:t>     </a:t>
            </a:r>
            <a:r>
              <a:rPr lang="en-US" altLang="zh-CN" b="1" smtClean="0">
                <a:solidFill>
                  <a:schemeClr val="accent2"/>
                </a:solidFill>
              </a:rPr>
              <a:t>1.</a:t>
            </a:r>
            <a:r>
              <a:rPr lang="zh-CN" altLang="en-US" b="1" smtClean="0">
                <a:solidFill>
                  <a:schemeClr val="accent2"/>
                </a:solidFill>
              </a:rPr>
              <a:t>掌握按时间变化和地点转移安排文章层次的方法。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</a:rPr>
              <a:t>     </a:t>
            </a:r>
            <a:r>
              <a:rPr lang="en-US" altLang="zh-CN" b="1" smtClean="0">
                <a:solidFill>
                  <a:schemeClr val="accent2"/>
                </a:solidFill>
              </a:rPr>
              <a:t>2.</a:t>
            </a:r>
            <a:r>
              <a:rPr lang="zh-CN" altLang="en-US" b="1" smtClean="0">
                <a:solidFill>
                  <a:schemeClr val="accent2"/>
                </a:solidFill>
              </a:rPr>
              <a:t>生动的描写对表达中心的作用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</a:rPr>
              <a:t>     </a:t>
            </a:r>
            <a:r>
              <a:rPr lang="en-US" altLang="zh-CN" b="1" smtClean="0">
                <a:solidFill>
                  <a:schemeClr val="accent2"/>
                </a:solidFill>
              </a:rPr>
              <a:t>3.</a:t>
            </a:r>
            <a:r>
              <a:rPr lang="zh-CN" altLang="en-US" b="1" smtClean="0">
                <a:solidFill>
                  <a:schemeClr val="accent2"/>
                </a:solidFill>
              </a:rPr>
              <a:t>感悟红军战士不怕困难的坚强意志和革命乐观主义精神。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838200" y="4572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你预习了吗？</a:t>
            </a:r>
            <a:endParaRPr kumimoji="1" lang="zh-CN" altLang="en-US" sz="44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79388" y="1484313"/>
            <a:ext cx="876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t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      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为下列加线字注音：</a:t>
            </a:r>
          </a:p>
          <a:p>
            <a:pPr eaLnBrk="1" fontAlgn="t" hangingPunct="1">
              <a:lnSpc>
                <a:spcPct val="150000"/>
              </a:lnSpc>
            </a:pP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惊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惶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      ） 呜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咽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  ） 咀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嚼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）</a:t>
            </a:r>
          </a:p>
          <a:p>
            <a:pPr eaLnBrk="1" fontAlgn="t" hangingPunct="1">
              <a:lnSpc>
                <a:spcPct val="150000"/>
              </a:lnSpc>
            </a:pP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矗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立（         ）      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蜷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缩（          ） 点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缀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  ）    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 落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下（         ）      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酣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   ）然入梦</a:t>
            </a:r>
          </a:p>
          <a:p>
            <a:pPr eaLnBrk="1" fontAlgn="t" hangingPunct="1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rgbClr val="A50021"/>
                </a:solidFill>
                <a:latin typeface="Times New Roman" pitchFamily="18" charset="0"/>
              </a:rPr>
              <a:t>军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阀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）　</a:t>
            </a:r>
          </a:p>
          <a:p>
            <a:pPr eaLnBrk="1" fontAlgn="t" hangingPunct="1">
              <a:lnSpc>
                <a:spcPct val="150000"/>
              </a:lnSpc>
            </a:pP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缴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租（         ）　  欺</a:t>
            </a:r>
            <a:r>
              <a:rPr kumimoji="1" lang="zh-CN" altLang="en-US" sz="3200" b="1" u="sng" dirty="0">
                <a:solidFill>
                  <a:srgbClr val="A50021"/>
                </a:solidFill>
                <a:latin typeface="Times New Roman" pitchFamily="18" charset="0"/>
              </a:rPr>
              <a:t>侮</a:t>
            </a:r>
            <a:r>
              <a:rPr kumimoji="1" lang="zh-CN" altLang="en-US" sz="3200" b="1" dirty="0">
                <a:solidFill>
                  <a:srgbClr val="A50021"/>
                </a:solidFill>
                <a:latin typeface="Times New Roman" pitchFamily="18" charset="0"/>
              </a:rPr>
              <a:t>（        ） 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5651500" y="476250"/>
            <a:ext cx="936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4400">
              <a:latin typeface="Times New Roman" pitchFamily="18" charset="0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398588" y="2254250"/>
            <a:ext cx="18716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 dirty="0" err="1" smtClean="0">
                <a:latin typeface="Times New Roman" pitchFamily="18" charset="0"/>
              </a:rPr>
              <a:t>huáng</a:t>
            </a:r>
            <a:r>
              <a:rPr kumimoji="1" lang="en-US" altLang="zh-CN" sz="4400" dirty="0" smtClean="0">
                <a:latin typeface="Times New Roman" pitchFamily="18" charset="0"/>
              </a:rPr>
              <a:t> </a:t>
            </a:r>
            <a:endParaRPr kumimoji="1" lang="en-US" altLang="zh-CN" sz="4400" dirty="0">
              <a:latin typeface="Times New Roman" pitchFamily="18" charset="0"/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4787900" y="2276475"/>
            <a:ext cx="7921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yè 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7380288" y="2276475"/>
            <a:ext cx="100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jué 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476375" y="2997200"/>
            <a:ext cx="11509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chù 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530725" y="2986088"/>
            <a:ext cx="129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quán 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7302500" y="2997200"/>
            <a:ext cx="1366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zhuì 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619250" y="3716338"/>
            <a:ext cx="7921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là  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4319588" y="3746500"/>
            <a:ext cx="1438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hān 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1475656" y="4509120"/>
            <a:ext cx="7921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 dirty="0" err="1">
                <a:latin typeface="Times New Roman" pitchFamily="18" charset="0"/>
              </a:rPr>
              <a:t>fá</a:t>
            </a:r>
            <a:r>
              <a:rPr kumimoji="1" lang="en-US" altLang="zh-CN" sz="4400" dirty="0">
                <a:latin typeface="Times New Roman" pitchFamily="18" charset="0"/>
              </a:rPr>
              <a:t> </a:t>
            </a: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1403350" y="5229225"/>
            <a:ext cx="1509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jiǎo 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594225" y="5194300"/>
            <a:ext cx="1438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wǔ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1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61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61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61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61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61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61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70" decel="100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770" decel="100000"/>
                                        <p:tgtEl>
                                          <p:spTgt spid="61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77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70" decel="100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770" decel="100000"/>
                                        <p:tgtEl>
                                          <p:spTgt spid="61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70" decel="100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770" decel="100000"/>
                                        <p:tgtEl>
                                          <p:spTgt spid="61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0" dur="77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70" decel="100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770" decel="100000"/>
                                        <p:tgtEl>
                                          <p:spTgt spid="61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1" dur="77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60" grpId="0"/>
      <p:bldP spid="6161" grpId="0"/>
      <p:bldP spid="6162" grpId="0"/>
      <p:bldP spid="6163" grpId="0"/>
      <p:bldP spid="6164" grpId="0"/>
      <p:bldP spid="6165" grpId="0"/>
      <p:bldP spid="6166" grpId="0"/>
      <p:bldP spid="6167" grpId="0"/>
      <p:bldP spid="6169" grpId="0"/>
      <p:bldP spid="6170" grpId="0"/>
      <p:bldP spid="6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4"/>
          <p:cNvSpPr>
            <a:spLocks noChangeArrowheads="1"/>
          </p:cNvSpPr>
          <p:nvPr/>
        </p:nvSpPr>
        <p:spPr bwMode="auto">
          <a:xfrm>
            <a:off x="7239000" y="990600"/>
            <a:ext cx="1905000" cy="4724400"/>
          </a:xfrm>
          <a:prstGeom prst="upDownArrow">
            <a:avLst>
              <a:gd name="adj1" fmla="val 50000"/>
              <a:gd name="adj2" fmla="val 496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7764463" y="1752600"/>
            <a:ext cx="10064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chemeClr val="tx2"/>
                </a:solidFill>
                <a:latin typeface="Times New Roman" pitchFamily="18" charset="0"/>
                <a:ea typeface="华文行楷" pitchFamily="2" charset="-122"/>
              </a:rPr>
              <a:t>自主探究</a:t>
            </a:r>
            <a:endParaRPr kumimoji="1" lang="zh-CN" altLang="en-US" sz="4000" b="1">
              <a:latin typeface="Times New Roman" pitchFamily="18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163513" y="274638"/>
            <a:ext cx="8077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、写文章首先得有条有理、顺序清楚。本文以什么为顺序呢</a:t>
            </a:r>
            <a:r>
              <a:rPr kumimoji="1" lang="zh-CN" altLang="en-US" sz="4400" b="1">
                <a:solidFill>
                  <a:srgbClr val="0000FF"/>
                </a:solidFill>
                <a:latin typeface="Times New Roman" pitchFamily="18" charset="0"/>
              </a:rPr>
              <a:t>？</a:t>
            </a:r>
            <a:endParaRPr kumimoji="1" lang="zh-CN" altLang="en-US" sz="4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33388" y="2276475"/>
            <a:ext cx="6172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时间变化、地点转移 </a:t>
            </a: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12713" y="3609975"/>
            <a:ext cx="77962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、在文中勾画出表明时间、地点的词句。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3200" b="1">
                <a:solidFill>
                  <a:srgbClr val="FF3300"/>
                </a:solidFill>
                <a:latin typeface="Arial Unicode MS" pitchFamily="34" charset="-122"/>
              </a:rPr>
              <a:t>                   </a:t>
            </a:r>
          </a:p>
          <a:p>
            <a:pPr eaLnBrk="1" hangingPunct="1"/>
            <a:r>
              <a:rPr kumimoji="1" lang="en-US" altLang="zh-CN" sz="3200" b="1">
                <a:solidFill>
                  <a:srgbClr val="FF3300"/>
                </a:solidFill>
                <a:latin typeface="Arial Unicode MS" pitchFamily="34" charset="-122"/>
              </a:rPr>
              <a:t>     </a:t>
            </a:r>
          </a:p>
          <a:p>
            <a:pPr eaLnBrk="1" hangingPunct="1"/>
            <a:r>
              <a:rPr kumimoji="1" lang="en-US" altLang="zh-CN" sz="3200" b="1">
                <a:solidFill>
                  <a:srgbClr val="FF3300"/>
                </a:solidFill>
                <a:latin typeface="Arial Unicode MS" pitchFamily="34" charset="-122"/>
              </a:rPr>
              <a:t>    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09600" y="5410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57200" y="50292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3200" b="1">
              <a:solidFill>
                <a:srgbClr val="FF3300"/>
              </a:solidFill>
              <a:latin typeface="Arial Unicode MS" pitchFamily="34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62000" y="44958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3200" b="1">
              <a:solidFill>
                <a:srgbClr val="FF3300"/>
              </a:solidFill>
              <a:latin typeface="Arial Unicode MS" pitchFamily="34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838200" y="40386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838200" y="3429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914400" y="3124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graphicFrame>
        <p:nvGraphicFramePr>
          <p:cNvPr id="21579" name="Group 75"/>
          <p:cNvGraphicFramePr>
            <a:graphicFrameLocks noGrp="1"/>
          </p:cNvGraphicFramePr>
          <p:nvPr/>
        </p:nvGraphicFramePr>
        <p:xfrm>
          <a:off x="228600" y="304800"/>
          <a:ext cx="8534400" cy="5351463"/>
        </p:xfrm>
        <a:graphic>
          <a:graphicData uri="http://schemas.openxmlformats.org/drawingml/2006/table">
            <a:tbl>
              <a:tblPr/>
              <a:tblGrid>
                <a:gridCol w="806450"/>
                <a:gridCol w="1022350"/>
                <a:gridCol w="1524000"/>
                <a:gridCol w="1600200"/>
                <a:gridCol w="3581400"/>
              </a:tblGrid>
              <a:tr h="64014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时间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地点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人物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FFFF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         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00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活动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764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第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一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天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 Unicode MS" panose="020B0604020202020204" pitchFamily="34" charset="-122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下午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天黑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9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夜里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9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半夜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914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天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黎明以后</a:t>
                      </a: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7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 Unicode MS" panose="020B0604020202020204" pitchFamily="34" charset="-122"/>
                          <a:ea typeface="宋体" panose="02010600030101010101" pitchFamily="2" charset="-122"/>
                        </a:rPr>
                        <a:t>下午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58" name="Text Box 54"/>
          <p:cNvSpPr txBox="1">
            <a:spLocks noChangeArrowheads="1"/>
          </p:cNvSpPr>
          <p:nvPr/>
        </p:nvSpPr>
        <p:spPr bwMode="auto">
          <a:xfrm>
            <a:off x="2057400" y="9906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FF5050"/>
                </a:solidFill>
                <a:latin typeface="Times New Roman" pitchFamily="18" charset="0"/>
              </a:rPr>
              <a:t>瑶民家</a:t>
            </a:r>
          </a:p>
        </p:txBody>
      </p:sp>
      <p:sp>
        <p:nvSpPr>
          <p:cNvPr id="21559" name="Text Box 55"/>
          <p:cNvSpPr txBox="1">
            <a:spLocks noChangeArrowheads="1"/>
          </p:cNvSpPr>
          <p:nvPr/>
        </p:nvSpPr>
        <p:spPr bwMode="auto">
          <a:xfrm>
            <a:off x="3581400" y="990600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FF"/>
                </a:solidFill>
                <a:latin typeface="Times New Roman" pitchFamily="18" charset="0"/>
              </a:rPr>
              <a:t>瑶家大嫂</a:t>
            </a:r>
          </a:p>
        </p:txBody>
      </p:sp>
      <p:sp>
        <p:nvSpPr>
          <p:cNvPr id="21560" name="Text Box 56"/>
          <p:cNvSpPr txBox="1">
            <a:spLocks noChangeArrowheads="1"/>
          </p:cNvSpPr>
          <p:nvPr/>
        </p:nvSpPr>
        <p:spPr bwMode="auto">
          <a:xfrm>
            <a:off x="5181600" y="914400"/>
            <a:ext cx="3505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808000"/>
                </a:solidFill>
                <a:latin typeface="Times New Roman" pitchFamily="18" charset="0"/>
              </a:rPr>
              <a:t>攀谈，宣传红军政策，使瑶民理解了红军。</a:t>
            </a:r>
          </a:p>
        </p:txBody>
      </p:sp>
      <p:sp>
        <p:nvSpPr>
          <p:cNvPr id="21561" name="Text Box 57"/>
          <p:cNvSpPr txBox="1">
            <a:spLocks noChangeArrowheads="1"/>
          </p:cNvSpPr>
          <p:nvPr/>
        </p:nvSpPr>
        <p:spPr bwMode="auto">
          <a:xfrm>
            <a:off x="2133600" y="17526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5050"/>
                </a:solidFill>
                <a:latin typeface="Times New Roman" pitchFamily="18" charset="0"/>
              </a:rPr>
              <a:t>山脚下</a:t>
            </a:r>
          </a:p>
        </p:txBody>
      </p:sp>
      <p:sp>
        <p:nvSpPr>
          <p:cNvPr id="21562" name="Text Box 58"/>
          <p:cNvSpPr txBox="1">
            <a:spLocks noChangeArrowheads="1"/>
          </p:cNvSpPr>
          <p:nvPr/>
        </p:nvSpPr>
        <p:spPr bwMode="auto">
          <a:xfrm>
            <a:off x="3505200" y="1828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FF"/>
                </a:solidFill>
                <a:latin typeface="Times New Roman" pitchFamily="18" charset="0"/>
              </a:rPr>
              <a:t>红军战士</a:t>
            </a:r>
          </a:p>
        </p:txBody>
      </p:sp>
      <p:sp>
        <p:nvSpPr>
          <p:cNvPr id="21563" name="Text Box 59"/>
          <p:cNvSpPr txBox="1">
            <a:spLocks noChangeArrowheads="1"/>
          </p:cNvSpPr>
          <p:nvPr/>
        </p:nvSpPr>
        <p:spPr bwMode="auto">
          <a:xfrm>
            <a:off x="5791200" y="18288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  <a:t>准备爬山</a:t>
            </a:r>
          </a:p>
        </p:txBody>
      </p:sp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2057400" y="22860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5050"/>
                </a:solidFill>
                <a:latin typeface="Times New Roman" pitchFamily="18" charset="0"/>
              </a:rPr>
              <a:t>半山腰</a:t>
            </a:r>
          </a:p>
        </p:txBody>
      </p:sp>
      <p:sp>
        <p:nvSpPr>
          <p:cNvPr id="21565" name="Text Box 61"/>
          <p:cNvSpPr txBox="1">
            <a:spLocks noChangeArrowheads="1"/>
          </p:cNvSpPr>
          <p:nvPr/>
        </p:nvSpPr>
        <p:spPr bwMode="auto">
          <a:xfrm>
            <a:off x="3505200" y="2362200"/>
            <a:ext cx="173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FF"/>
                </a:solidFill>
                <a:latin typeface="Times New Roman" pitchFamily="18" charset="0"/>
              </a:rPr>
              <a:t>红军战士</a:t>
            </a:r>
          </a:p>
        </p:txBody>
      </p:sp>
      <p:sp>
        <p:nvSpPr>
          <p:cNvPr id="21566" name="Text Box 62"/>
          <p:cNvSpPr txBox="1">
            <a:spLocks noChangeArrowheads="1"/>
          </p:cNvSpPr>
          <p:nvPr/>
        </p:nvSpPr>
        <p:spPr bwMode="auto">
          <a:xfrm>
            <a:off x="5791200" y="22860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  <a:t>夜行军</a:t>
            </a:r>
          </a:p>
        </p:txBody>
      </p:sp>
      <p:sp>
        <p:nvSpPr>
          <p:cNvPr id="21567" name="Text Box 63"/>
          <p:cNvSpPr txBox="1">
            <a:spLocks noChangeArrowheads="1"/>
          </p:cNvSpPr>
          <p:nvPr/>
        </p:nvSpPr>
        <p:spPr bwMode="auto">
          <a:xfrm>
            <a:off x="2133600" y="30480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5050"/>
                </a:solidFill>
                <a:latin typeface="Times New Roman" pitchFamily="18" charset="0"/>
              </a:rPr>
              <a:t>山路上</a:t>
            </a:r>
          </a:p>
        </p:txBody>
      </p:sp>
      <p:sp>
        <p:nvSpPr>
          <p:cNvPr id="7232" name="Text Box 64"/>
          <p:cNvSpPr txBox="1">
            <a:spLocks noChangeArrowheads="1"/>
          </p:cNvSpPr>
          <p:nvPr/>
        </p:nvSpPr>
        <p:spPr bwMode="auto">
          <a:xfrm>
            <a:off x="3717925" y="2459038"/>
            <a:ext cx="1006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1569" name="Text Box 65"/>
          <p:cNvSpPr txBox="1">
            <a:spLocks noChangeArrowheads="1"/>
          </p:cNvSpPr>
          <p:nvPr/>
        </p:nvSpPr>
        <p:spPr bwMode="auto">
          <a:xfrm>
            <a:off x="3581400" y="3048000"/>
            <a:ext cx="173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FF"/>
                </a:solidFill>
                <a:latin typeface="Times New Roman" pitchFamily="18" charset="0"/>
              </a:rPr>
              <a:t>红军战士</a:t>
            </a:r>
          </a:p>
        </p:txBody>
      </p:sp>
      <p:sp>
        <p:nvSpPr>
          <p:cNvPr id="21570" name="Text Box 66"/>
          <p:cNvSpPr txBox="1">
            <a:spLocks noChangeArrowheads="1"/>
          </p:cNvSpPr>
          <p:nvPr/>
        </p:nvSpPr>
        <p:spPr bwMode="auto">
          <a:xfrm>
            <a:off x="5410200" y="29718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808000"/>
                </a:solidFill>
                <a:latin typeface="Times New Roman" pitchFamily="18" charset="0"/>
              </a:rPr>
              <a:t>半夜露宿</a:t>
            </a:r>
          </a:p>
        </p:txBody>
      </p:sp>
      <p:sp>
        <p:nvSpPr>
          <p:cNvPr id="21571" name="Text Box 67"/>
          <p:cNvSpPr txBox="1">
            <a:spLocks noChangeArrowheads="1"/>
          </p:cNvSpPr>
          <p:nvPr/>
        </p:nvSpPr>
        <p:spPr bwMode="auto">
          <a:xfrm>
            <a:off x="2133600" y="3733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5050"/>
                </a:solidFill>
                <a:latin typeface="Times New Roman" pitchFamily="18" charset="0"/>
              </a:rPr>
              <a:t>雷公岩</a:t>
            </a:r>
          </a:p>
        </p:txBody>
      </p:sp>
      <p:sp>
        <p:nvSpPr>
          <p:cNvPr id="21572" name="Text Box 68"/>
          <p:cNvSpPr txBox="1">
            <a:spLocks noChangeArrowheads="1"/>
          </p:cNvSpPr>
          <p:nvPr/>
        </p:nvSpPr>
        <p:spPr bwMode="auto">
          <a:xfrm>
            <a:off x="3505200" y="3733800"/>
            <a:ext cx="18589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66FF"/>
                </a:solidFill>
                <a:latin typeface="Times New Roman" pitchFamily="18" charset="0"/>
              </a:rPr>
              <a:t>红军战士、医务人员</a:t>
            </a:r>
          </a:p>
        </p:txBody>
      </p:sp>
      <p:sp>
        <p:nvSpPr>
          <p:cNvPr id="21573" name="Text Box 69"/>
          <p:cNvSpPr txBox="1">
            <a:spLocks noChangeArrowheads="1"/>
          </p:cNvSpPr>
          <p:nvPr/>
        </p:nvSpPr>
        <p:spPr bwMode="auto">
          <a:xfrm>
            <a:off x="5257800" y="381000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808000"/>
                </a:solidFill>
                <a:latin typeface="Times New Roman" pitchFamily="18" charset="0"/>
              </a:rPr>
              <a:t>翻越雷公岩</a:t>
            </a:r>
          </a:p>
        </p:txBody>
      </p:sp>
      <p:sp>
        <p:nvSpPr>
          <p:cNvPr id="21574" name="Text Box 70"/>
          <p:cNvSpPr txBox="1">
            <a:spLocks noChangeArrowheads="1"/>
          </p:cNvSpPr>
          <p:nvPr/>
        </p:nvSpPr>
        <p:spPr bwMode="auto">
          <a:xfrm>
            <a:off x="2286000" y="48768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5050"/>
                </a:solidFill>
                <a:latin typeface="Times New Roman" pitchFamily="18" charset="0"/>
              </a:rPr>
              <a:t>山顶</a:t>
            </a:r>
          </a:p>
        </p:txBody>
      </p:sp>
      <p:sp>
        <p:nvSpPr>
          <p:cNvPr id="21575" name="Text Box 71"/>
          <p:cNvSpPr txBox="1">
            <a:spLocks noChangeArrowheads="1"/>
          </p:cNvSpPr>
          <p:nvPr/>
        </p:nvSpPr>
        <p:spPr bwMode="auto">
          <a:xfrm>
            <a:off x="3505200" y="4876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FF"/>
                </a:solidFill>
                <a:latin typeface="Times New Roman" pitchFamily="18" charset="0"/>
              </a:rPr>
              <a:t>红军战士</a:t>
            </a:r>
          </a:p>
        </p:txBody>
      </p:sp>
      <p:sp>
        <p:nvSpPr>
          <p:cNvPr id="21576" name="Text Box 72"/>
          <p:cNvSpPr txBox="1">
            <a:spLocks noChangeArrowheads="1"/>
          </p:cNvSpPr>
          <p:nvPr/>
        </p:nvSpPr>
        <p:spPr bwMode="auto">
          <a:xfrm>
            <a:off x="5334000" y="4724400"/>
            <a:ext cx="3048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808000"/>
                </a:solidFill>
                <a:latin typeface="Times New Roman" pitchFamily="18" charset="0"/>
              </a:rPr>
              <a:t>任务完成，征服老山界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8" grpId="0" autoUpdateAnimBg="0"/>
      <p:bldP spid="21559" grpId="0" autoUpdateAnimBg="0"/>
      <p:bldP spid="21560" grpId="0" autoUpdateAnimBg="0"/>
      <p:bldP spid="21561" grpId="0" autoUpdateAnimBg="0"/>
      <p:bldP spid="21562" grpId="0" autoUpdateAnimBg="0"/>
      <p:bldP spid="21563" grpId="0" autoUpdateAnimBg="0"/>
      <p:bldP spid="21564" grpId="0" autoUpdateAnimBg="0"/>
      <p:bldP spid="21565" grpId="0" autoUpdateAnimBg="0"/>
      <p:bldP spid="21566" grpId="0" autoUpdateAnimBg="0"/>
      <p:bldP spid="21567" grpId="0" autoUpdateAnimBg="0"/>
      <p:bldP spid="21569" grpId="0" autoUpdateAnimBg="0"/>
      <p:bldP spid="21570" grpId="0" autoUpdateAnimBg="0"/>
      <p:bldP spid="21571" grpId="0" autoUpdateAnimBg="0"/>
      <p:bldP spid="21572" grpId="0" autoUpdateAnimBg="0"/>
      <p:bldP spid="21573" grpId="0" autoUpdateAnimBg="0"/>
      <p:bldP spid="21574" grpId="0" autoUpdateAnimBg="0"/>
      <p:bldP spid="21575" grpId="0" autoUpdateAnimBg="0"/>
      <p:bldP spid="215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976688" y="1143000"/>
            <a:ext cx="1281112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72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细读品味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0" y="381000"/>
            <a:ext cx="38862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 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   1</a:t>
            </a:r>
            <a:r>
              <a:rPr kumimoji="1" lang="zh-CN" altLang="en-US" sz="3600" b="1">
                <a:latin typeface="Times New Roman" pitchFamily="18" charset="0"/>
              </a:rPr>
              <a:t>、</a:t>
            </a:r>
            <a:r>
              <a:rPr kumimoji="1" lang="zh-CN" altLang="en-US" sz="4000" b="1">
                <a:solidFill>
                  <a:schemeClr val="tx2"/>
                </a:solidFill>
                <a:latin typeface="Times New Roman" pitchFamily="18" charset="0"/>
              </a:rPr>
              <a:t>老山界是一座难翻的山。其“难”表现在哪些方面呢？ 在课文中勾画出有关的句子来。</a:t>
            </a:r>
          </a:p>
          <a:p>
            <a:pPr algn="ctr" eaLnBrk="1" hangingPunct="1">
              <a:spcBef>
                <a:spcPct val="50000"/>
              </a:spcBef>
            </a:pPr>
            <a:endParaRPr kumimoji="1" lang="en-US" altLang="zh-CN" sz="40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0" y="1600200"/>
            <a:ext cx="3048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走路难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睡觉难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吃饭难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处境难</a:t>
            </a:r>
          </a:p>
        </p:txBody>
      </p:sp>
      <p:sp>
        <p:nvSpPr>
          <p:cNvPr id="8197" name="AutoShape 7"/>
          <p:cNvSpPr>
            <a:spLocks/>
          </p:cNvSpPr>
          <p:nvPr/>
        </p:nvSpPr>
        <p:spPr bwMode="auto">
          <a:xfrm>
            <a:off x="5791200" y="1828800"/>
            <a:ext cx="228600" cy="2895600"/>
          </a:xfrm>
          <a:prstGeom prst="leftBrace">
            <a:avLst>
              <a:gd name="adj1" fmla="val 105556"/>
              <a:gd name="adj2" fmla="val 50000"/>
            </a:avLst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7772400" y="228600"/>
            <a:ext cx="9159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4800" b="1">
                <a:solidFill>
                  <a:srgbClr val="3333FF"/>
                </a:solidFill>
                <a:latin typeface="Times New Roman" pitchFamily="18" charset="0"/>
                <a:ea typeface="华文行楷" pitchFamily="2" charset="-122"/>
              </a:rPr>
              <a:t>细读品味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28600" y="228600"/>
            <a:ext cx="70866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 2</a:t>
            </a:r>
            <a:r>
              <a:rPr kumimoji="1" lang="zh-CN" altLang="en-US" sz="3600" b="1">
                <a:latin typeface="Times New Roman" pitchFamily="18" charset="0"/>
              </a:rPr>
              <a:t>、面对这般重重困难，我们的红军战士是如何对待的呢？表现了红军战士怎样的思想性格？ 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4400">
              <a:latin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352800" y="2590800"/>
            <a:ext cx="459581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打趣逗笑、奋勇登山。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酣然入梦、观赏夜景。  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鼓着勇气、继续前进。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毫不畏惧、嘲笑敌机</a:t>
            </a:r>
            <a:r>
              <a:rPr kumimoji="1" lang="zh-CN" altLang="en-US" sz="3200">
                <a:latin typeface="Times New Roman" pitchFamily="18" charset="0"/>
              </a:rPr>
              <a:t> 。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09600" y="5791200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表现红军顽强的意志、乐观的精神 </a:t>
            </a:r>
            <a:endParaRPr kumimoji="1" lang="zh-CN" altLang="en-US" sz="4400">
              <a:latin typeface="Times New Roman" pitchFamily="18" charset="0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1295400" y="2514600"/>
            <a:ext cx="18288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走路难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睡觉难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吃饭难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处境难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 autoUpdateAnimBg="0"/>
      <p:bldP spid="12294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老山界_课件6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老山界_课件6</Template>
  <TotalTime>204</TotalTime>
  <Words>1416</Words>
  <Application>Microsoft Office PowerPoint</Application>
  <PresentationFormat>全屏显示(4:3)</PresentationFormat>
  <Paragraphs>135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老山界_课件6</vt:lpstr>
      <vt:lpstr>幻灯片 1</vt:lpstr>
      <vt:lpstr>幻灯片 2</vt:lpstr>
      <vt:lpstr>幻灯片 3</vt:lpstr>
      <vt:lpstr>第一课时 </vt:lpstr>
      <vt:lpstr>幻灯片 5</vt:lpstr>
      <vt:lpstr>幻灯片 6</vt:lpstr>
      <vt:lpstr>幻灯片 7</vt:lpstr>
      <vt:lpstr>幻灯片 8</vt:lpstr>
      <vt:lpstr>幻灯片 9</vt:lpstr>
      <vt:lpstr>当堂训练</vt:lpstr>
      <vt:lpstr>第二课时</vt:lpstr>
      <vt:lpstr>复习巩固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</cp:revision>
  <dcterms:created xsi:type="dcterms:W3CDTF">2019-03-06T08:07:30Z</dcterms:created>
  <dcterms:modified xsi:type="dcterms:W3CDTF">2019-03-07T07:52:47Z</dcterms:modified>
</cp:coreProperties>
</file>