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88" r:id="rId4"/>
    <p:sldId id="258" r:id="rId5"/>
    <p:sldId id="259" r:id="rId6"/>
    <p:sldId id="264" r:id="rId7"/>
    <p:sldId id="263" r:id="rId8"/>
    <p:sldId id="262" r:id="rId9"/>
    <p:sldId id="261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89" r:id="rId18"/>
    <p:sldId id="290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91" r:id="rId28"/>
    <p:sldId id="280" r:id="rId29"/>
    <p:sldId id="283" r:id="rId30"/>
    <p:sldId id="284" r:id="rId31"/>
    <p:sldId id="292" r:id="rId32"/>
    <p:sldId id="293" r:id="rId33"/>
    <p:sldId id="285" r:id="rId34"/>
    <p:sldId id="282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GIF"/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050" name="文本占位符 3074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dirty="0"/>
              <a:t>          </a:t>
            </a:r>
            <a:r>
              <a:rPr lang="zh-CN" altLang="en-US" sz="4400" b="1" dirty="0"/>
              <a:t>星空以其无比的广阔和神秘，引起人们纷繁多姿的遐想，创造出众多美丽动人的传说。朋友，面对星空，你想到了些什么呢</a:t>
            </a:r>
            <a:r>
              <a:rPr lang="en-US" altLang="zh-CN" sz="4400" b="1" dirty="0"/>
              <a:t>?</a:t>
            </a:r>
            <a:r>
              <a:rPr lang="zh-CN" altLang="en-US" sz="4400" b="1" dirty="0"/>
              <a:t>我们说，诗人的想象最瑰丽，那么，我国现代大诗人郭沫若又想到了什么呢</a:t>
            </a:r>
            <a:r>
              <a:rPr lang="en-US" altLang="zh-CN" sz="4400" b="1" dirty="0"/>
              <a:t>?</a:t>
            </a:r>
            <a:r>
              <a:rPr lang="zh-CN" altLang="en-US" sz="4400" b="1" dirty="0"/>
              <a:t>今天我们将一起学习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天上的街市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，与诗人共同进入神奇美妙的星空世界。 </a:t>
            </a:r>
            <a:endParaRPr lang="zh-CN" altLang="en-US" sz="4400" b="1" dirty="0"/>
          </a:p>
        </p:txBody>
      </p:sp>
    </p:spTree>
  </p:cSld>
  <p:clrMapOvr>
    <a:masterClrMapping/>
  </p:clrMapOvr>
  <p:transition spd="med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6" name="文本占位符 1229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11267" name="文本框 12291"/>
          <p:cNvSpPr txBox="1"/>
          <p:nvPr/>
        </p:nvSpPr>
        <p:spPr>
          <a:xfrm>
            <a:off x="0" y="2997200"/>
            <a:ext cx="11160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奇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左大括号 12292"/>
          <p:cNvSpPr/>
          <p:nvPr/>
        </p:nvSpPr>
        <p:spPr>
          <a:xfrm>
            <a:off x="611188" y="908050"/>
            <a:ext cx="720725" cy="5040313"/>
          </a:xfrm>
          <a:prstGeom prst="leftBrace">
            <a:avLst>
              <a:gd name="adj1" fmla="val 582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2293"/>
          <p:cNvSpPr txBox="1"/>
          <p:nvPr/>
        </p:nvSpPr>
        <p:spPr>
          <a:xfrm>
            <a:off x="1258888" y="404813"/>
            <a:ext cx="1296987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qí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2294"/>
          <p:cNvSpPr txBox="1"/>
          <p:nvPr/>
        </p:nvSpPr>
        <p:spPr>
          <a:xfrm>
            <a:off x="1331913" y="5589588"/>
            <a:ext cx="10795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jī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文本框 12295"/>
          <p:cNvSpPr txBox="1"/>
          <p:nvPr/>
        </p:nvSpPr>
        <p:spPr>
          <a:xfrm>
            <a:off x="1835150" y="333375"/>
            <a:ext cx="172878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珍奇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12296"/>
          <p:cNvSpPr txBox="1"/>
          <p:nvPr/>
        </p:nvSpPr>
        <p:spPr>
          <a:xfrm>
            <a:off x="1835150" y="5516563"/>
            <a:ext cx="14414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奇偶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文本框 12297"/>
          <p:cNvSpPr txBox="1"/>
          <p:nvPr/>
        </p:nvSpPr>
        <p:spPr>
          <a:xfrm>
            <a:off x="4211638" y="2924175"/>
            <a:ext cx="7921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骑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左大括号 12298"/>
          <p:cNvSpPr/>
          <p:nvPr/>
        </p:nvSpPr>
        <p:spPr>
          <a:xfrm>
            <a:off x="4859338" y="765175"/>
            <a:ext cx="720725" cy="5040313"/>
          </a:xfrm>
          <a:prstGeom prst="leftBrace">
            <a:avLst>
              <a:gd name="adj1" fmla="val 582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文本框 12299"/>
          <p:cNvSpPr txBox="1"/>
          <p:nvPr/>
        </p:nvSpPr>
        <p:spPr>
          <a:xfrm>
            <a:off x="5867400" y="404813"/>
            <a:ext cx="12255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qí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文本框 12300"/>
          <p:cNvSpPr txBox="1"/>
          <p:nvPr/>
        </p:nvSpPr>
        <p:spPr>
          <a:xfrm>
            <a:off x="6011863" y="5589588"/>
            <a:ext cx="10080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jì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文本框 12301"/>
          <p:cNvSpPr txBox="1"/>
          <p:nvPr/>
        </p:nvSpPr>
        <p:spPr>
          <a:xfrm>
            <a:off x="7019925" y="260350"/>
            <a:ext cx="19431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骑牛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文本框 12303"/>
          <p:cNvSpPr txBox="1"/>
          <p:nvPr/>
        </p:nvSpPr>
        <p:spPr>
          <a:xfrm>
            <a:off x="6516688" y="5589588"/>
            <a:ext cx="26273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骑千余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9" name="图片 12305" descr="t01a3b387fc818579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557338"/>
            <a:ext cx="1533525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图片 12306" descr="t01a3b387fc818579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1700213"/>
            <a:ext cx="1533525" cy="3455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0" name="文本占位符 1331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12291" name="文本框 13315"/>
          <p:cNvSpPr txBox="1"/>
          <p:nvPr/>
        </p:nvSpPr>
        <p:spPr>
          <a:xfrm>
            <a:off x="0" y="2924175"/>
            <a:ext cx="11160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提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左大括号 13316"/>
          <p:cNvSpPr/>
          <p:nvPr/>
        </p:nvSpPr>
        <p:spPr>
          <a:xfrm>
            <a:off x="611188" y="836613"/>
            <a:ext cx="720725" cy="5040312"/>
          </a:xfrm>
          <a:prstGeom prst="leftBrace">
            <a:avLst>
              <a:gd name="adj1" fmla="val 582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3317"/>
          <p:cNvSpPr txBox="1"/>
          <p:nvPr/>
        </p:nvSpPr>
        <p:spPr>
          <a:xfrm>
            <a:off x="1258888" y="549275"/>
            <a:ext cx="12255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tí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3318"/>
          <p:cNvSpPr txBox="1"/>
          <p:nvPr/>
        </p:nvSpPr>
        <p:spPr>
          <a:xfrm>
            <a:off x="1258888" y="5373688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dī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13319"/>
          <p:cNvSpPr txBox="1"/>
          <p:nvPr/>
        </p:nvSpPr>
        <p:spPr>
          <a:xfrm>
            <a:off x="1763713" y="476250"/>
            <a:ext cx="16557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提问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13320"/>
          <p:cNvSpPr txBox="1"/>
          <p:nvPr/>
        </p:nvSpPr>
        <p:spPr>
          <a:xfrm>
            <a:off x="1908175" y="5300663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提防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文本框 13321"/>
          <p:cNvSpPr txBox="1"/>
          <p:nvPr/>
        </p:nvSpPr>
        <p:spPr>
          <a:xfrm>
            <a:off x="4140200" y="2852738"/>
            <a:ext cx="12239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笼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左大括号 13322"/>
          <p:cNvSpPr/>
          <p:nvPr/>
        </p:nvSpPr>
        <p:spPr>
          <a:xfrm>
            <a:off x="5003800" y="692150"/>
            <a:ext cx="720725" cy="5040313"/>
          </a:xfrm>
          <a:prstGeom prst="leftBrace">
            <a:avLst>
              <a:gd name="adj1" fmla="val 582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3323"/>
          <p:cNvSpPr txBox="1"/>
          <p:nvPr/>
        </p:nvSpPr>
        <p:spPr>
          <a:xfrm>
            <a:off x="6011863" y="260350"/>
            <a:ext cx="23050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ó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3324"/>
          <p:cNvSpPr txBox="1"/>
          <p:nvPr/>
        </p:nvSpPr>
        <p:spPr>
          <a:xfrm>
            <a:off x="5940425" y="5300663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lǒng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3325"/>
          <p:cNvSpPr txBox="1"/>
          <p:nvPr/>
        </p:nvSpPr>
        <p:spPr>
          <a:xfrm>
            <a:off x="7451725" y="260350"/>
            <a:ext cx="151288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灯笼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文本框 13326"/>
          <p:cNvSpPr txBox="1"/>
          <p:nvPr/>
        </p:nvSpPr>
        <p:spPr>
          <a:xfrm>
            <a:off x="7308850" y="5373688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笼罩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303" name="图片 13330" descr="t0183491fd20136fe1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341438"/>
            <a:ext cx="2376488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4" name="图片 13331" descr="t0183491fd20136fe1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1341438"/>
            <a:ext cx="2376487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433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学习词语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314" name="文本占位符 14338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  <a:ln/>
        </p:spPr>
        <p:txBody>
          <a:bodyPr anchor="t"/>
          <a:p>
            <a:pPr>
              <a:buNone/>
            </a:pPr>
            <a:r>
              <a:rPr lang="zh-CN" altLang="en-US" sz="4400" b="1" dirty="0"/>
              <a:t>缥缈</a:t>
            </a:r>
            <a:r>
              <a:rPr lang="en-US" altLang="zh-CN" sz="4400" b="1" dirty="0">
                <a:solidFill>
                  <a:srgbClr val="FF0000"/>
                </a:solidFill>
              </a:rPr>
              <a:t>piāo  miǎo</a:t>
            </a:r>
            <a:r>
              <a:rPr lang="zh-CN" altLang="en-US" sz="4400" b="1" dirty="0"/>
              <a:t>形容隐隐约约，若有若无。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珍奇</a:t>
            </a:r>
            <a:r>
              <a:rPr lang="en-US" altLang="zh-CN" sz="4400" b="1" dirty="0">
                <a:solidFill>
                  <a:srgbClr val="FF0000"/>
                </a:solidFill>
              </a:rPr>
              <a:t>zhēn   qí</a:t>
            </a:r>
            <a:r>
              <a:rPr lang="zh-CN" altLang="en-US" sz="4400" b="1" dirty="0"/>
              <a:t>稀有而珍贵。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陈列</a:t>
            </a:r>
            <a:r>
              <a:rPr lang="en-US" altLang="zh-CN" sz="4400" b="1" dirty="0">
                <a:solidFill>
                  <a:srgbClr val="FF0000"/>
                </a:solidFill>
              </a:rPr>
              <a:t>chén   liè</a:t>
            </a:r>
            <a:r>
              <a:rPr lang="en-US" altLang="zh-CN" sz="4400" b="1" dirty="0"/>
              <a:t> </a:t>
            </a:r>
            <a:r>
              <a:rPr lang="zh-CN" altLang="en-US" sz="4400" b="1" dirty="0"/>
              <a:t>把物品摆放出来供人看。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天河</a:t>
            </a:r>
            <a:r>
              <a:rPr lang="en-US" altLang="zh-CN" sz="4400" b="1" dirty="0">
                <a:solidFill>
                  <a:srgbClr val="FF0000"/>
                </a:solidFill>
              </a:rPr>
              <a:t>tiān   hé</a:t>
            </a:r>
            <a:r>
              <a:rPr lang="en-US" altLang="zh-CN" sz="4400" b="1" dirty="0"/>
              <a:t>  </a:t>
            </a:r>
            <a:r>
              <a:rPr lang="zh-CN" altLang="en-US" sz="4400" b="1" dirty="0"/>
              <a:t>银河。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闲游 </a:t>
            </a:r>
            <a:r>
              <a:rPr lang="en-US" altLang="zh-CN" sz="4400" b="1" dirty="0">
                <a:solidFill>
                  <a:srgbClr val="FF0000"/>
                </a:solidFill>
              </a:rPr>
              <a:t>xián   y</a:t>
            </a:r>
            <a:r>
              <a:rPr lang="en-US" altLang="en-US" sz="4400" b="1" dirty="0">
                <a:solidFill>
                  <a:srgbClr val="FF0000"/>
                </a:solidFill>
              </a:rPr>
              <a:t>ó</a:t>
            </a:r>
            <a:r>
              <a:rPr lang="en-US" altLang="zh-CN" sz="4400" b="1" dirty="0">
                <a:solidFill>
                  <a:srgbClr val="FF0000"/>
                </a:solidFill>
              </a:rPr>
              <a:t>u</a:t>
            </a:r>
            <a:r>
              <a:rPr lang="en-US" altLang="zh-CN" sz="4400" b="1" dirty="0"/>
              <a:t> </a:t>
            </a:r>
            <a:r>
              <a:rPr lang="zh-CN" altLang="en-US" sz="4400" b="1" dirty="0"/>
              <a:t>闲暇时到外面随便走走。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</p:txBody>
      </p:sp>
    </p:spTree>
  </p:cSld>
  <p:clrMapOvr>
    <a:masterClrMapping/>
  </p:clrMapOvr>
  <p:transition spd="med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638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分析诗歌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   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第一节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、“远远的</a:t>
            </a:r>
            <a:r>
              <a:rPr lang="en-US" altLang="x-none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/>
              <a:t>街灯明了，好像是闪着无数的明星。”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形象生动而又准确地写出了明星若隐若现的状态。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、“天上的明星现了，好像是</a:t>
            </a:r>
            <a:r>
              <a:rPr lang="en-US" altLang="x-none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/>
              <a:t>点着无数的街灯。”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由街灯联想到明星，由明星联想到街灯。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4339" name="图片 16388" descr="t01746bd2b71e0916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132138" cy="148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55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13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charRg st="113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内容占位符 1741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、远远的街灯告诉我们什么信息（时间）？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晚上，天黑了。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、诗人面对黑夜看到了什么？想到了什么？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】街灯、明星；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】由街灯联想到明星，由明星联想到街灯。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/>
              <a:t>      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15363" name="图片 17412" descr="t01c3ee8f9b4e7130a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5157788"/>
            <a:ext cx="5508625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63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charRg st="63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8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charRg st="81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5</a:t>
            </a:r>
            <a:r>
              <a:rPr lang="zh-CN" altLang="en-US" sz="4000" b="1" dirty="0"/>
              <a:t>、分析两个比喻句。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第一节的两个比喻句特别美。第一个比喻的本体是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街灯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，喻体是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明星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；第二个比喻的本体是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明星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”，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喻体是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街灯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。这是一种回环往复的比喻，读起来特别美，而内容上又从地上联想到了天上。这两个比喻句构成了从地上写到天上的桥梁或天梯，写得天衣无缝。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16387" name="图片 18436" descr="t0125279bf08a4bb07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5229225"/>
            <a:ext cx="5364162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11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5843" name="内容占位符 3584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6</a:t>
            </a:r>
            <a:r>
              <a:rPr lang="zh-CN" altLang="en-US" sz="4000" b="1" dirty="0"/>
              <a:t>、诗人从夜色中眺望远远的街灯，他联想到了什么？为什么会产生这样的联想？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】诗人由人间远远近近星星点点的万家灯火联想到天上璀璨的明星，联想到它们好像是无数的明星洒落到了人间，而遥望星空，那缀满天际的明星又多么像是人间地上的街灯！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7411" name="图片 35844" descr="t01b89a8a589ebd5ca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5300663"/>
            <a:ext cx="7380287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37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charRg st="37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36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4" name="文本占位符 3686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</a:t>
            </a:r>
            <a:r>
              <a:rPr lang="zh-CN" altLang="en-US" sz="4400" b="1" dirty="0"/>
              <a:t>【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】在作者的视野中，地上有星一样的灯，天上有灯一样的星，它们都在黑夜里远远近近的闪着无数的光亮，自然由此产生了联想。由近及远，再由远及近，形成一种循环复沓的诗境美。</a:t>
            </a:r>
            <a:r>
              <a:rPr lang="zh-CN" altLang="en-US" sz="3600" dirty="0"/>
              <a:t> </a:t>
            </a:r>
            <a:endParaRPr lang="zh-CN" altLang="en-US" sz="3600" dirty="0"/>
          </a:p>
          <a:p>
            <a:endParaRPr lang="zh-CN" altLang="en-US" dirty="0"/>
          </a:p>
        </p:txBody>
      </p:sp>
      <p:pic>
        <p:nvPicPr>
          <p:cNvPr id="18435" name="图片 36868" descr="t0140363e37b38cb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52963"/>
            <a:ext cx="9144000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内容占位符 1945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7</a:t>
            </a:r>
            <a:r>
              <a:rPr lang="zh-CN" altLang="en-US" sz="4400" b="1" dirty="0"/>
              <a:t>、第一节中的两个“街灯”含义一样吗？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不一样，前一个指人间现实中的“街灯”；后一个指想象中的街灯。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/>
              <a:t>第一部分：（第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节）从地上的街灯写到天上的明星。</a:t>
            </a:r>
            <a:endParaRPr lang="zh-CN" altLang="en-US" sz="4400" b="1" dirty="0"/>
          </a:p>
        </p:txBody>
      </p:sp>
      <p:pic>
        <p:nvPicPr>
          <p:cNvPr id="2" name="图片 19460" descr="t01ae96e8b12cdd04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57788"/>
            <a:ext cx="9144000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2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2048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0000"/>
                </a:solidFill>
              </a:rPr>
              <a:t>第二节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20483" name="内容占位符 20482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、“我想那缥渺的空中”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“缥渺”从隐隐约约当中表现出天空的高原深邃。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、“定然有美丽的</a:t>
            </a:r>
            <a:r>
              <a:rPr lang="en-US" altLang="x-none" sz="4000" b="1" dirty="0"/>
              <a:t> </a:t>
            </a:r>
            <a:r>
              <a:rPr lang="zh-CN" altLang="en-US" sz="4000" b="1" dirty="0"/>
              <a:t>街市。”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总写街市的美好。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        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" name="图片 20486" descr="t013577b8358de7d5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1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6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charRg st="60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7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charRg st="7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3" name="Object 2"/>
          <p:cNvGraphicFramePr>
            <a:graphicFrameLocks noChangeAspect="1"/>
          </p:cNvGraphicFramePr>
          <p:nvPr/>
        </p:nvGraphicFramePr>
        <p:xfrm>
          <a:off x="-36512" y="47625"/>
          <a:ext cx="9180512" cy="511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257550" imgH="2276475" progId="Paint.Picture">
                  <p:embed/>
                </p:oleObj>
              </mc:Choice>
              <mc:Fallback>
                <p:oleObj name="" r:id="rId1" imgW="3257550" imgH="2276475" progId="Paint.Picture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36512" y="47625"/>
                        <a:ext cx="9180512" cy="5111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4" name="Picture 3" descr="$(0)1511#9488199992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533400"/>
            <a:ext cx="525463" cy="72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4" descr="$(0)1511#9488199992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138" y="1395413"/>
            <a:ext cx="525462" cy="72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5" descr="$(0)1511#9488199992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2133600"/>
            <a:ext cx="525462" cy="72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6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063" y="963613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7" descr="$(0)1511#367441629699"/>
          <p:cNvPicPr>
            <a:picLocks noChangeAspect="1"/>
          </p:cNvPicPr>
          <p:nvPr/>
        </p:nvPicPr>
        <p:blipFill>
          <a:blip r:embed="rId4">
            <a:lum bright="-12000" contrast="-12000"/>
          </a:blip>
          <a:stretch>
            <a:fillRect/>
          </a:stretch>
        </p:blipFill>
        <p:spPr>
          <a:xfrm>
            <a:off x="3995738" y="2182813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8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775" y="990600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Picture 9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975" y="304800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10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457200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Picture 11" descr="$(0)1511#367441629699"/>
          <p:cNvPicPr>
            <a:picLocks noChangeAspect="1"/>
          </p:cNvPicPr>
          <p:nvPr/>
        </p:nvPicPr>
        <p:blipFill>
          <a:blip r:embed="rId4">
            <a:lum bright="-12000" contrast="-24001"/>
          </a:blip>
          <a:stretch>
            <a:fillRect/>
          </a:stretch>
        </p:blipFill>
        <p:spPr>
          <a:xfrm>
            <a:off x="2195513" y="2420938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Picture 12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175" y="381000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Picture 13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1975" y="1412875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5" name="Picture 14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125" y="1628775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6" name="Picture 15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819275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Picture 16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0575" y="828675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8" name="Picture 17" descr="$(0)1511#367441629699"/>
          <p:cNvPicPr>
            <a:picLocks noChangeAspect="1"/>
          </p:cNvPicPr>
          <p:nvPr/>
        </p:nvPicPr>
        <p:blipFill>
          <a:blip r:embed="rId4">
            <a:lum bright="-23999"/>
          </a:blip>
          <a:stretch>
            <a:fillRect/>
          </a:stretch>
        </p:blipFill>
        <p:spPr>
          <a:xfrm>
            <a:off x="6888163" y="1174750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9" name="Picture 18" descr="$(0)1511#367441629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763" y="333375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Picture 19" descr="$(0)1511#367441629699"/>
          <p:cNvPicPr>
            <a:picLocks noChangeAspect="1"/>
          </p:cNvPicPr>
          <p:nvPr/>
        </p:nvPicPr>
        <p:blipFill>
          <a:blip r:embed="rId4">
            <a:lum bright="-17999"/>
          </a:blip>
          <a:stretch>
            <a:fillRect/>
          </a:stretch>
        </p:blipFill>
        <p:spPr>
          <a:xfrm>
            <a:off x="5795963" y="2182813"/>
            <a:ext cx="276225" cy="238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91" name="Group 20"/>
          <p:cNvGrpSpPr/>
          <p:nvPr/>
        </p:nvGrpSpPr>
        <p:grpSpPr>
          <a:xfrm>
            <a:off x="1812925" y="644525"/>
            <a:ext cx="5475288" cy="2957513"/>
            <a:chOff x="1142" y="406"/>
            <a:chExt cx="3449" cy="1862"/>
          </a:xfrm>
        </p:grpSpPr>
        <p:sp>
          <p:nvSpPr>
            <p:cNvPr id="3092" name="WordArt 21"/>
            <p:cNvSpPr>
              <a:spLocks noTextEdit="1"/>
            </p:cNvSpPr>
            <p:nvPr/>
          </p:nvSpPr>
          <p:spPr>
            <a:xfrm>
              <a:off x="1141" y="406"/>
              <a:ext cx="3452" cy="10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19050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3300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新魏" charset="0"/>
                  <a:ea typeface="华文新魏" charset="0"/>
                </a:rPr>
                <a:t>天上的街市</a:t>
              </a:r>
              <a:endParaRPr lang="zh-CN" altLang="en-US" sz="3600" b="1">
                <a:ln w="1905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  <p:sp>
          <p:nvSpPr>
            <p:cNvPr id="3093" name="WordArt 22"/>
            <p:cNvSpPr>
              <a:spLocks noTextEdit="1"/>
            </p:cNvSpPr>
            <p:nvPr/>
          </p:nvSpPr>
          <p:spPr>
            <a:xfrm>
              <a:off x="2259" y="1931"/>
              <a:ext cx="1362" cy="3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3300"/>
                  </a:solidFill>
                  <a:effectLst>
                    <a:outerShdw dist="35921" dir="2699999" algn="ctr" rotWithShape="0">
                      <a:srgbClr val="C0C0C0"/>
                    </a:outerShdw>
                  </a:effectLst>
                  <a:latin typeface="幼圆" charset="0"/>
                  <a:ea typeface="幼圆" charset="0"/>
                </a:rPr>
                <a:t>郭 沫 若</a:t>
              </a:r>
              <a:endParaRPr lang="zh-CN" altLang="en-US" sz="3600" b="1">
                <a:ln w="9525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幼圆" charset="0"/>
                <a:ea typeface="幼圆" charset="0"/>
              </a:endParaRPr>
            </a:p>
          </p:txBody>
        </p:sp>
      </p:grpSp>
      <p:sp>
        <p:nvSpPr>
          <p:cNvPr id="3094" name="文本框 1"/>
          <p:cNvSpPr txBox="1"/>
          <p:nvPr/>
        </p:nvSpPr>
        <p:spPr>
          <a:xfrm>
            <a:off x="73025" y="5511800"/>
            <a:ext cx="8963025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禄丰县彩云中学何春祥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1507" name="内容占位符 2150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、“街市上</a:t>
            </a:r>
            <a:r>
              <a:rPr lang="en-US" altLang="x-none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/>
              <a:t>陈列的</a:t>
            </a:r>
            <a:r>
              <a:rPr lang="en-US" altLang="x-none" sz="4000" b="1" dirty="0"/>
              <a:t> </a:t>
            </a:r>
            <a:r>
              <a:rPr lang="zh-CN" altLang="en-US" sz="4000" b="1" dirty="0"/>
              <a:t>一些物品，定然是</a:t>
            </a:r>
            <a:r>
              <a:rPr lang="en-US" altLang="x-none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/>
              <a:t>世上</a:t>
            </a:r>
            <a:r>
              <a:rPr lang="en-US" altLang="x-none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/>
              <a:t>没有的</a:t>
            </a:r>
            <a:r>
              <a:rPr lang="en-US" altLang="x-none" sz="4000" b="1" dirty="0"/>
              <a:t> </a:t>
            </a:r>
            <a:r>
              <a:rPr lang="zh-CN" altLang="en-US" sz="4000" b="1" dirty="0"/>
              <a:t>珍奇。”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描写天上街市的繁荣、光明、富裕。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   第二部分：（第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节）写天上街市的繁荣。</a:t>
            </a:r>
            <a:endParaRPr lang="zh-CN" altLang="en-US" sz="4400" b="1" dirty="0"/>
          </a:p>
        </p:txBody>
      </p:sp>
      <p:pic>
        <p:nvPicPr>
          <p:cNvPr id="2" name="图片 21508" descr="t0183491fd20136fe1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3860800"/>
            <a:ext cx="521970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3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2252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第三、四节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2531" name="内容占位符 22530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、体会用得好的词语。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定然有（是）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定能够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不信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这些极其肯定的词语，表明作者坚信这样的理想世界是存在的，对美好的未来充满了信心。 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、什么是联想？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联想：就是由一事物想到另一事物的心理过程。联想的双方要有类似的地方，有一定的联系，才能由此及彼，联想开去。</a:t>
            </a:r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12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97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charRg st="97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3555" name="内容占位符 2355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、由这天上的街灯，诗人发挥了他大胆的想象力，他奇思妙想想到了什么？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美丽的街市、珍奇的物品、牛郎织女 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、什么是想象？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想象：就是在头脑中对已知的事物形象进行加工，创造出新的事物形象的过程。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" name="图片 23556" descr="t018bc41774100f98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4868863"/>
            <a:ext cx="5795962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3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75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75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4579" name="内容占位符 24578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088"/>
          </a:xfrm>
          <a:ln/>
        </p:spPr>
        <p:txBody>
          <a:bodyPr anchor="t"/>
          <a:p>
            <a:pPr>
              <a:buNone/>
            </a:pPr>
            <a:r>
              <a:rPr lang="en-US" altLang="zh-CN" sz="3600" b="1" dirty="0"/>
              <a:t>5</a:t>
            </a:r>
            <a:r>
              <a:rPr lang="zh-CN" altLang="en-US" sz="3600" b="1" dirty="0"/>
              <a:t>、天上的人们过着怎样的生活？</a:t>
            </a:r>
            <a:r>
              <a:rPr lang="zh-CN" altLang="en-US" sz="4000" b="1" dirty="0"/>
              <a:t>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街市繁华富贵、牛郎织女自由来往、闲游，人们的生活是自由、美满、幸福、光明的。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dirty="0"/>
              <a:t>6</a:t>
            </a:r>
            <a:r>
              <a:rPr lang="zh-CN" altLang="en-US" sz="3600" b="1" dirty="0"/>
              <a:t>、传说中牛郎织女的爱情生活是悲惨的，而诗人却想象他们过着自由、美满、幸福的光明生活，为什么要作这样的改造</a:t>
            </a:r>
            <a:r>
              <a:rPr lang="en-US" altLang="zh-CN" sz="3600" b="1" dirty="0"/>
              <a:t>? </a:t>
            </a:r>
            <a:endParaRPr lang="en-US" altLang="zh-CN" sz="3600" b="1" dirty="0"/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诗人这样写是要表达自己的理想，抒发自己的感情，表达自己对黑暗势力压迫的不满，对自由美满幸福生活的向往和追求。</a:t>
            </a:r>
            <a:r>
              <a:rPr lang="zh-CN" altLang="en-US" sz="4000" b="1" dirty="0"/>
              <a:t> </a:t>
            </a:r>
            <a:endParaRPr lang="zh-CN" altLang="en-US" sz="4000" b="1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20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charRg st="120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3" name="内容占位符 2560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7</a:t>
            </a:r>
            <a:r>
              <a:rPr lang="zh-CN" altLang="en-US" sz="4000" b="1" dirty="0"/>
              <a:t>、</a:t>
            </a:r>
            <a:r>
              <a:rPr lang="en-US" altLang="x-none" sz="4000" b="1" dirty="0"/>
              <a:t>作者是怎样展开联想和想像的？诗人这样的想像合理吗？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街灯、明星</a:t>
            </a:r>
            <a:r>
              <a:rPr lang="en-US" altLang="x-none" sz="4000" b="1" dirty="0">
                <a:solidFill>
                  <a:srgbClr val="FF0000"/>
                </a:solidFill>
                <a:ea typeface="楷体_GB2312" pitchFamily="49" charset="-122"/>
              </a:rPr>
              <a:t>—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街市、物品、珍奇</a:t>
            </a:r>
            <a:r>
              <a:rPr lang="en-US" altLang="x-none" sz="4000" b="1" dirty="0">
                <a:solidFill>
                  <a:srgbClr val="FF0000"/>
                </a:solidFill>
                <a:ea typeface="楷体_GB2312" pitchFamily="49" charset="-122"/>
              </a:rPr>
              <a:t>—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天河、牛郎织女</a:t>
            </a:r>
            <a:r>
              <a:rPr lang="en-US" altLang="x-none" sz="4000" b="1" dirty="0">
                <a:solidFill>
                  <a:srgbClr val="FF0000"/>
                </a:solidFill>
                <a:ea typeface="楷体_GB2312" pitchFamily="49" charset="-122"/>
              </a:rPr>
              <a:t>—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流星、灯笼。</a:t>
            </a:r>
            <a:endParaRPr lang="zh-CN" altLang="en-US" sz="40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诗人的想像是合理的。他是依据星象来想像的，因为淡淡的银河，看上去确是浅浅的，也不很宽广。 </a:t>
            </a:r>
            <a:endParaRPr lang="zh-CN" altLang="en-US" sz="40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          </a:t>
            </a:r>
            <a:r>
              <a:rPr lang="zh-CN" altLang="en-US" sz="4000" b="1" dirty="0"/>
              <a:t>第三部分：（第</a:t>
            </a:r>
            <a:r>
              <a:rPr lang="en-US" altLang="zh-CN" sz="4000" b="1" dirty="0"/>
              <a:t>3——4</a:t>
            </a:r>
            <a:r>
              <a:rPr lang="zh-CN" altLang="en-US" sz="4000" b="1" dirty="0"/>
              <a:t>节）写天上牛郎织女的幸福生活。</a:t>
            </a:r>
            <a:endParaRPr lang="zh-CN" altLang="en-US" sz="4000" b="1" dirty="0"/>
          </a:p>
          <a:p>
            <a:pPr>
              <a:buNone/>
            </a:pPr>
            <a:endParaRPr lang="en-US" altLang="x-none" sz="40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" name="图片 25603" descr="t0194e56a143f48fb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5518150"/>
            <a:ext cx="3132137" cy="133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6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charRg st="69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2764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写作特色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6626" name="文本占位符 27650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、联想自然，想象丰富；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诗歌的第一节用联想，由街灯联想到了明星，又由明星联想到了街灯。诗歌第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节，都运用了想象。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、用词准确，富有表现力；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</a:rPr>
              <a:t>、节奏和谐优美，琅琅上口；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6627" name="图片 27652" descr="t01cc019b1d9a880c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5157788"/>
            <a:ext cx="5076825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37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0" name="文本占位符 3789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4</a:t>
            </a:r>
            <a:r>
              <a:rPr lang="zh-CN" altLang="en-US" sz="4400" b="1" dirty="0">
                <a:solidFill>
                  <a:srgbClr val="FF0000"/>
                </a:solidFill>
              </a:rPr>
              <a:t>、引用民间传说，寄托向往。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  诗人没有按民间故事那样写牛郎织女，而是把他们写的很自由，这是因为他希望人间也能出现自由幸福的世界。作者是借改造后的牛郎织女的形象来寄托自己的理想，表达对美好生活的追求。</a:t>
            </a:r>
            <a:endParaRPr lang="zh-CN" altLang="en-US" sz="4400" b="1" dirty="0"/>
          </a:p>
        </p:txBody>
      </p:sp>
      <p:pic>
        <p:nvPicPr>
          <p:cNvPr id="27651" name="图片 37892" descr="t01fc74fa7ac50545c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7894" descr="t01bd4b9d303b9036a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57788"/>
            <a:ext cx="6659563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2662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巩固练习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8674" name="文本占位符 26626"/>
          <p:cNvSpPr>
            <a:spLocks noGrp="1"/>
          </p:cNvSpPr>
          <p:nvPr>
            <p:ph idx="1"/>
          </p:nvPr>
        </p:nvSpPr>
        <p:spPr>
          <a:xfrm>
            <a:off x="0" y="1268413"/>
            <a:ext cx="9144000" cy="5589587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天上的人们生活是怎样的呢？请用课文原句回答。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、在诗人眼中，天上的社会是光明美丽的：</a:t>
            </a:r>
            <a:r>
              <a:rPr lang="en-US" altLang="zh-CN" sz="4000" b="1" u="sng" dirty="0"/>
              <a:t>                                     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        2</a:t>
            </a:r>
            <a:r>
              <a:rPr lang="zh-CN" altLang="en-US" sz="4000" b="1" dirty="0"/>
              <a:t>、在诗人眼中，天上的社会是繁华富足的：</a:t>
            </a:r>
            <a:r>
              <a:rPr lang="en-US" altLang="zh-CN" sz="4000" b="1" u="sng" dirty="0"/>
              <a:t>                                    </a:t>
            </a:r>
            <a:endParaRPr lang="en-US" altLang="zh-CN" sz="4000" b="1" dirty="0"/>
          </a:p>
        </p:txBody>
      </p:sp>
      <p:pic>
        <p:nvPicPr>
          <p:cNvPr id="28675" name="图片 26628" descr="t01cbfd51a5aca5a6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987675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6630" descr="t015b2374e0eb0fb0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5429250"/>
            <a:ext cx="2555875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9698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3</a:t>
            </a:r>
            <a:r>
              <a:rPr lang="zh-CN" altLang="en-US" sz="4000" b="1" dirty="0"/>
              <a:t>、在诗人眼中，天上的生活是自由美满的：</a:t>
            </a:r>
            <a:r>
              <a:rPr lang="en-US" altLang="zh-CN" sz="4000" b="1" u="sng" dirty="0"/>
              <a:t>                                   </a:t>
            </a:r>
            <a:endParaRPr lang="en-US" altLang="zh-CN" sz="4000" b="1" u="sng" dirty="0"/>
          </a:p>
          <a:p>
            <a:pPr>
              <a:buNone/>
            </a:pPr>
            <a:r>
              <a:rPr lang="en-US" altLang="zh-CN" sz="4000" b="1" u="sng" dirty="0"/>
              <a:t>                  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       4</a:t>
            </a:r>
            <a:r>
              <a:rPr lang="zh-CN" altLang="en-US" sz="4000" b="1" dirty="0"/>
              <a:t>、在诗人眼中，天上的社会是幸福理想的：</a:t>
            </a:r>
            <a:r>
              <a:rPr lang="en-US" altLang="zh-CN" sz="4000" b="1" u="sng" dirty="0"/>
              <a:t>                                    </a:t>
            </a:r>
            <a:endParaRPr lang="en-US" altLang="zh-CN" sz="4000" b="1" u="sng" dirty="0"/>
          </a:p>
          <a:p>
            <a:endParaRPr lang="en-US" altLang="zh-CN" sz="4000" dirty="0"/>
          </a:p>
        </p:txBody>
      </p:sp>
      <p:pic>
        <p:nvPicPr>
          <p:cNvPr id="29699" name="图片 29702" descr="t01184715f8708f1e4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3072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拓展练习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0723" name="内容占位符 3072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 marL="609600" indent="-609600">
              <a:buNone/>
            </a:pPr>
            <a:r>
              <a:rPr lang="en-US" altLang="zh-CN" sz="4000" b="1" dirty="0"/>
              <a:t>           </a:t>
            </a:r>
            <a:r>
              <a:rPr lang="zh-CN" altLang="en-US" sz="4000" b="1" dirty="0"/>
              <a:t>仿照示例，发挥你的想象和联想，续写下边的句子。</a:t>
            </a:r>
            <a:r>
              <a:rPr lang="en-US" altLang="zh-CN" sz="4000" b="1" dirty="0"/>
              <a:t>  </a:t>
            </a:r>
            <a:endParaRPr lang="en-US" altLang="zh-CN" sz="4000" b="1" dirty="0"/>
          </a:p>
          <a:p>
            <a:pPr marL="609600" indent="-609600">
              <a:buNone/>
            </a:pPr>
            <a:r>
              <a:rPr lang="en-US" altLang="zh-CN" sz="4000" b="1" dirty="0"/>
              <a:t>           [</a:t>
            </a:r>
            <a:r>
              <a:rPr lang="zh-CN" altLang="en-US" sz="4000" b="1" dirty="0"/>
              <a:t>例</a:t>
            </a:r>
            <a:r>
              <a:rPr lang="en-US" altLang="zh-CN" sz="4000" b="1" dirty="0"/>
              <a:t>]</a:t>
            </a:r>
            <a:r>
              <a:rPr lang="zh-CN" altLang="en-US" sz="4000" b="1" dirty="0"/>
              <a:t>甜蜜的梦像一条小鱼，在水里游来游去，想捉住他，它已经跑了。</a:t>
            </a:r>
            <a:endParaRPr lang="zh-CN" altLang="en-US" sz="4000" b="1" dirty="0"/>
          </a:p>
          <a:p>
            <a:pPr marL="609600" indent="-609600">
              <a:buNone/>
            </a:pPr>
            <a:r>
              <a:rPr lang="zh-CN" altLang="en-US" sz="4000" b="1" dirty="0"/>
              <a:t>       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、月光照在地上</a:t>
            </a:r>
            <a:r>
              <a:rPr lang="en-US" altLang="zh-CN" sz="4000" b="1" dirty="0">
                <a:ea typeface="Arial" panose="020B0604020202020204" pitchFamily="34" charset="0"/>
              </a:rPr>
              <a:t>……</a:t>
            </a:r>
            <a:r>
              <a:rPr lang="en-US" altLang="zh-CN" sz="4000" b="1" dirty="0"/>
              <a:t>    </a:t>
            </a:r>
            <a:endParaRPr lang="en-US" altLang="zh-CN" sz="4000" b="1" dirty="0"/>
          </a:p>
          <a:p>
            <a:pPr marL="609600" indent="-609600">
              <a:buNone/>
            </a:pPr>
            <a:r>
              <a:rPr lang="en-US" altLang="zh-CN" sz="4000" b="1" dirty="0"/>
              <a:t>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月光照在地上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好像清冷的寒霜，让人思念家乡。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marL="609600" indent="-609600">
              <a:buNone/>
            </a:pPr>
            <a:r>
              <a:rPr lang="en-US" altLang="zh-CN" sz="4000" dirty="0"/>
              <a:t>                                                            </a:t>
            </a:r>
            <a:br>
              <a:rPr lang="en-US" altLang="zh-CN" sz="4000" dirty="0"/>
            </a:br>
            <a:endParaRPr lang="en-US" altLang="zh-CN" sz="4000" dirty="0"/>
          </a:p>
        </p:txBody>
      </p:sp>
      <p:pic>
        <p:nvPicPr>
          <p:cNvPr id="2" name="图片 30725" descr="t018f61455af8d329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5084763"/>
            <a:ext cx="3635375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04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charRg st="104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学习目标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098" name="文本占位符 4098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x-none" sz="4000" b="1" dirty="0"/>
              <a:t>1</a:t>
            </a:r>
            <a:r>
              <a:rPr lang="zh-CN" altLang="en-US" sz="4000" b="1" dirty="0"/>
              <a:t>、能正确、流利、有感情地朗读并背诵诗歌；</a:t>
            </a:r>
            <a:endParaRPr lang="zh-CN" altLang="en-US" sz="4000" b="1" dirty="0"/>
          </a:p>
          <a:p>
            <a:pPr>
              <a:buNone/>
            </a:pPr>
            <a:r>
              <a:rPr lang="en-US" altLang="x-none" sz="4000" b="1" dirty="0"/>
              <a:t>2</a:t>
            </a:r>
            <a:r>
              <a:rPr lang="zh-CN" altLang="en-US" sz="4000" b="1" dirty="0"/>
              <a:t>、通过学习理解诗歌深刻的思想内容；</a:t>
            </a:r>
            <a:endParaRPr lang="zh-CN" altLang="en-US" sz="4000" b="1" dirty="0"/>
          </a:p>
          <a:p>
            <a:pPr>
              <a:buNone/>
            </a:pPr>
            <a:r>
              <a:rPr lang="en-US" altLang="x-none" sz="4000" b="1" dirty="0"/>
              <a:t>3</a:t>
            </a:r>
            <a:r>
              <a:rPr lang="zh-CN" altLang="en-US" sz="4000" b="1" dirty="0"/>
              <a:t>、领会理解联想和想像的作用</a:t>
            </a:r>
            <a:r>
              <a:rPr lang="en-US" altLang="zh-CN" sz="4000" b="1" dirty="0"/>
              <a:t>;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、感悟诗人对理想生活的向往与追求。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pic>
        <p:nvPicPr>
          <p:cNvPr id="4099" name="图片 4100" descr="t015a7a1e2ab3f4d7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389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8915" name="内容占位符 3891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dirty="0"/>
              <a:t>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、牵牛花开放</a:t>
            </a:r>
            <a:r>
              <a:rPr lang="en-US" altLang="x-none" sz="4000" b="1" dirty="0"/>
              <a:t>……</a:t>
            </a:r>
            <a:br>
              <a:rPr lang="en-US" altLang="x-none" sz="4000" b="1" dirty="0"/>
            </a:br>
            <a:r>
              <a:rPr lang="zh-CN" altLang="en-US" sz="4000" b="1" dirty="0"/>
              <a:t>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牵牛花开放了，好像一个个小喇叭，吹奏着欢快的乐曲 。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     3</a:t>
            </a:r>
            <a:r>
              <a:rPr lang="zh-CN" altLang="en-US" sz="4000" b="1" dirty="0"/>
              <a:t>、笼子的小鹦鹉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好像</a:t>
            </a:r>
            <a:r>
              <a:rPr lang="en-US" altLang="zh-CN" sz="4000" b="1" dirty="0"/>
              <a:t> </a:t>
            </a:r>
            <a:r>
              <a:rPr lang="en-US" altLang="x-none" sz="4000" b="1" dirty="0"/>
              <a:t>……</a:t>
            </a:r>
            <a:br>
              <a:rPr lang="en-US" altLang="x-none" sz="4000" b="1" dirty="0"/>
            </a:br>
            <a:r>
              <a:rPr lang="en-US" altLang="zh-CN" sz="4000" b="1" dirty="0"/>
              <a:t>      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笼中的小鹦鹉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好像小精灵一样，欢乐的跳来跳去 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</a:t>
            </a:r>
            <a:endParaRPr lang="zh-CN" altLang="en-US" sz="4000" b="1" dirty="0"/>
          </a:p>
        </p:txBody>
      </p:sp>
      <p:pic>
        <p:nvPicPr>
          <p:cNvPr id="31747" name="图片 38916" descr="t01c1e7a3fd9555248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5084763"/>
            <a:ext cx="4714875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charRg st="2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86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charRg st="86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399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9939" name="内容占位符 3993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</a:t>
            </a:r>
            <a:r>
              <a:rPr lang="en-US" altLang="x-none" sz="4000" b="1" dirty="0"/>
              <a:t>我不在父母身边的时候，……</a:t>
            </a:r>
            <a:br>
              <a:rPr lang="en-US" altLang="x-none" sz="4000" b="1" dirty="0"/>
            </a:br>
            <a:r>
              <a:rPr lang="zh-CN" altLang="en-US" sz="4000" b="1" dirty="0"/>
              <a:t>  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我不</a:t>
            </a:r>
            <a:r>
              <a:rPr lang="en-US" altLang="x-none" sz="4000" b="1" dirty="0">
                <a:solidFill>
                  <a:srgbClr val="FF0000"/>
                </a:solidFill>
              </a:rPr>
              <a:t>在</a:t>
            </a:r>
            <a:r>
              <a:rPr lang="zh-CN" altLang="en-US" sz="4000" b="1" dirty="0">
                <a:solidFill>
                  <a:srgbClr val="FF0000"/>
                </a:solidFill>
              </a:rPr>
              <a:t>父母身边的时候，好像没有根基的浮萍，总是没有安定的感觉。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5</a:t>
            </a:r>
            <a:r>
              <a:rPr lang="zh-CN" altLang="en-US" sz="4000" b="1" dirty="0"/>
              <a:t>、春雨细细的，密密的，好像</a:t>
            </a:r>
            <a:r>
              <a:rPr lang="en-US" altLang="x-none" sz="4000" b="1" dirty="0"/>
              <a:t>……</a:t>
            </a:r>
            <a:endParaRPr lang="zh-CN" altLang="en-US" sz="4000" b="1" dirty="0"/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春雨细细的，密密的，好像是一个脾气特好的小姑娘，悄悄的把甘霖洒向静谧的大地。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2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charRg st="25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96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charRg st="96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317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小结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3794" name="文本占位符 31746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诗人郭沫若不仅用眼睛眺望星空，而且以心灵去感受星空，从地上的街灯到天上的街市，由街市上的物品到街市上的人，虚实交错，想像奇特，展示了心目中的天国乐园，透露出诗人对未来美好生活的向往。相信大家读后会深有感悟，更加憎恶那个人压迫人的社会，同时，更加珍惜我们今天的幸福生活。</a:t>
            </a:r>
            <a:endParaRPr lang="zh-CN" altLang="en-US" sz="4000" b="1" dirty="0"/>
          </a:p>
          <a:p>
            <a:endParaRPr lang="en-US" altLang="zh-CN" sz="4000" b="1" dirty="0"/>
          </a:p>
        </p:txBody>
      </p:sp>
      <p:pic>
        <p:nvPicPr>
          <p:cNvPr id="33795" name="图片 31750" descr="t01f0adb95dba668e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5805488"/>
            <a:ext cx="4500562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286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主题思想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4818" name="文本占位符 28674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本诗通过由远远的街灯产生联想和想象，描绘了天上的街市及美好的生活，表现了作者对黑暗现实的痛恨，对光明、自由、幸福、快乐生活的向往和追求，激发人们为实现这一理想而奋斗。</a:t>
            </a:r>
            <a:endParaRPr lang="zh-CN" altLang="en-US" sz="4000" b="1" dirty="0"/>
          </a:p>
          <a:p>
            <a:pPr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4000" b="1" dirty="0"/>
          </a:p>
        </p:txBody>
      </p:sp>
      <p:pic>
        <p:nvPicPr>
          <p:cNvPr id="34819" name="图片 28676" descr="t01e9c7ceda85e7fc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4076700"/>
            <a:ext cx="6300787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2339975" cy="1417638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走近作者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5122" name="Picture 5" descr="GMR2"/>
          <p:cNvPicPr>
            <a:picLocks noGrp="1" noChangeAspect="1"/>
          </p:cNvPicPr>
          <p:nvPr>
            <p:ph idx="1"/>
          </p:nvPr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0" y="1125538"/>
            <a:ext cx="1979613" cy="5732462"/>
          </a:xfrm>
          <a:solidFill>
            <a:schemeClr val="lt1"/>
          </a:solidFill>
          <a:ln/>
        </p:spPr>
      </p:pic>
      <p:sp>
        <p:nvSpPr>
          <p:cNvPr id="5123" name="文本框 5124"/>
          <p:cNvSpPr txBox="1"/>
          <p:nvPr/>
        </p:nvSpPr>
        <p:spPr>
          <a:xfrm>
            <a:off x="2195513" y="0"/>
            <a:ext cx="6948487" cy="7712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000" b="1" dirty="0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郭沫若</a:t>
            </a: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(1892—1978)</a:t>
            </a:r>
            <a:endParaRPr lang="en-US" altLang="x-none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原名郭开贞，笔名沫若，四川省乐山县人，我国著名的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作家、诗人、历史学家、考古学家、古文字学家、社会活动家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。他在文学方面的著作很多，有诗集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女神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星空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，话剧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屈原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女神</a:t>
            </a:r>
            <a:r>
              <a:rPr lang="en-US" altLang="x-none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是中国新文化运动诗坛的奠基之作，郭沫若也成为中国新诗的奠基人。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02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写作背景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146" name="文本占位符 10242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b="1" dirty="0"/>
              <a:t>            </a:t>
            </a:r>
            <a:r>
              <a:rPr lang="zh-CN" altLang="en-US" sz="4000" b="1" dirty="0"/>
              <a:t>这首诗写于</a:t>
            </a:r>
            <a:r>
              <a:rPr lang="en-US" altLang="x-none" sz="4000" b="1" dirty="0"/>
              <a:t>1921</a:t>
            </a:r>
            <a:r>
              <a:rPr lang="zh-CN" altLang="en-US" sz="4000" b="1" dirty="0"/>
              <a:t>年，五四运动高潮已过，中国处于军阀混战时期。面对社会那“冷酷如铁！黑暗如漆！腥秽如血！”的黑暗现实，诗人感到极大的愤怒，陷入了苦闷感伤中，但他并没有悲观失望，依然不倦地探索和追求。就在这一时期，诗人写下了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天上的街市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这一首新诗。</a:t>
            </a:r>
            <a:endParaRPr lang="zh-CN" altLang="en-US" sz="4000" b="1" dirty="0"/>
          </a:p>
        </p:txBody>
      </p:sp>
      <p:pic>
        <p:nvPicPr>
          <p:cNvPr id="6147" name="图片 10244" descr="t01f93bd791401297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5157788"/>
            <a:ext cx="3995737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92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0" name="文本占位符 9218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街灯</a:t>
            </a:r>
            <a:r>
              <a:rPr lang="en-US" altLang="zh-CN" sz="4000" b="1" dirty="0">
                <a:solidFill>
                  <a:srgbClr val="FF0000"/>
                </a:solidFill>
              </a:rPr>
              <a:t>dēng </a:t>
            </a:r>
            <a:r>
              <a:rPr lang="en-US" altLang="zh-CN" sz="4000" b="1" dirty="0"/>
              <a:t>                   </a:t>
            </a:r>
            <a:r>
              <a:rPr lang="zh-CN" altLang="en-US" sz="4000" b="1" dirty="0"/>
              <a:t>无数</a:t>
            </a:r>
            <a:r>
              <a:rPr lang="en-US" altLang="zh-CN" sz="4000" b="1" dirty="0">
                <a:solidFill>
                  <a:srgbClr val="FF0000"/>
                </a:solidFill>
              </a:rPr>
              <a:t>shù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明星</a:t>
            </a:r>
            <a:r>
              <a:rPr lang="en-US" altLang="zh-CN" sz="4000" b="1" dirty="0">
                <a:solidFill>
                  <a:srgbClr val="FF0000"/>
                </a:solidFill>
              </a:rPr>
              <a:t>xīng  </a:t>
            </a:r>
            <a:r>
              <a:rPr lang="en-US" altLang="zh-CN" sz="4000" b="1" dirty="0"/>
              <a:t>                  </a:t>
            </a:r>
            <a:r>
              <a:rPr lang="zh-CN" altLang="en-US" sz="4000" b="1" dirty="0"/>
              <a:t>缥</a:t>
            </a:r>
            <a:r>
              <a:rPr lang="en-US" altLang="zh-CN" sz="4000" b="1" dirty="0">
                <a:solidFill>
                  <a:srgbClr val="FF0000"/>
                </a:solidFill>
              </a:rPr>
              <a:t>piāo</a:t>
            </a:r>
            <a:r>
              <a:rPr lang="zh-CN" altLang="en-US" sz="4000" b="1" dirty="0"/>
              <a:t>缈</a:t>
            </a:r>
            <a:r>
              <a:rPr lang="en-US" altLang="zh-CN" sz="4000" b="1" dirty="0">
                <a:solidFill>
                  <a:srgbClr val="FF0000"/>
                </a:solidFill>
              </a:rPr>
              <a:t>miǎo 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定</a:t>
            </a:r>
            <a:r>
              <a:rPr lang="en-US" altLang="zh-CN" sz="4000" b="1" dirty="0">
                <a:solidFill>
                  <a:srgbClr val="FF0000"/>
                </a:solidFill>
              </a:rPr>
              <a:t>dìng</a:t>
            </a:r>
            <a:r>
              <a:rPr lang="zh-CN" altLang="en-US" sz="4000" b="1" dirty="0"/>
              <a:t>然                    不甚</a:t>
            </a:r>
            <a:r>
              <a:rPr lang="en-US" altLang="zh-CN" sz="4000" b="1" dirty="0">
                <a:solidFill>
                  <a:srgbClr val="FF0000"/>
                </a:solidFill>
              </a:rPr>
              <a:t>shèn 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/>
              <a:t>   </a:t>
            </a:r>
            <a:r>
              <a:rPr lang="zh-CN" altLang="en-US" sz="4000" b="1" dirty="0"/>
              <a:t>宽</a:t>
            </a:r>
            <a:r>
              <a:rPr lang="en-US" altLang="zh-CN" sz="4000" b="1" dirty="0">
                <a:solidFill>
                  <a:srgbClr val="FF0000"/>
                </a:solidFill>
              </a:rPr>
              <a:t>ku</a:t>
            </a:r>
            <a:r>
              <a:rPr lang="en-US" altLang="zh-CN" sz="4400" b="1" dirty="0">
                <a:solidFill>
                  <a:srgbClr val="FF0000"/>
                </a:solidFill>
              </a:rPr>
              <a:t>ān</a:t>
            </a:r>
            <a:r>
              <a:rPr lang="zh-CN" altLang="en-US" sz="4000" b="1" dirty="0"/>
              <a:t>广</a:t>
            </a:r>
            <a:r>
              <a:rPr lang="en-US" altLang="zh-CN" sz="4000" b="1" dirty="0">
                <a:solidFill>
                  <a:srgbClr val="FF0000"/>
                </a:solidFill>
              </a:rPr>
              <a:t>guǎng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en-US" altLang="zh-CN" b="1" dirty="0"/>
              <a:t>         </a:t>
            </a:r>
            <a:r>
              <a:rPr lang="zh-CN" altLang="en-US" sz="4000" b="1" dirty="0"/>
              <a:t>隔</a:t>
            </a:r>
            <a:r>
              <a:rPr lang="en-US" altLang="zh-CN" sz="4000" b="1" dirty="0">
                <a:solidFill>
                  <a:srgbClr val="FF0000"/>
                </a:solidFill>
              </a:rPr>
              <a:t>gé</a:t>
            </a:r>
            <a:r>
              <a:rPr lang="zh-CN" altLang="en-US" sz="4000" b="1" dirty="0"/>
              <a:t>着</a:t>
            </a:r>
            <a:r>
              <a:rPr lang="en-US" altLang="zh-CN" sz="4000" b="1" dirty="0">
                <a:solidFill>
                  <a:srgbClr val="FF0000"/>
                </a:solidFill>
              </a:rPr>
              <a:t>zhe </a:t>
            </a:r>
            <a:r>
              <a:rPr lang="en-US" altLang="zh-CN" sz="4000" b="1" dirty="0"/>
              <a:t>        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</a:t>
            </a:r>
            <a:r>
              <a:rPr lang="zh-CN" altLang="en-US" sz="4000" b="1" dirty="0"/>
              <a:t>陈列</a:t>
            </a:r>
            <a:r>
              <a:rPr lang="en-US" altLang="zh-CN" sz="4000" b="1" dirty="0">
                <a:solidFill>
                  <a:srgbClr val="FF0000"/>
                </a:solidFill>
              </a:rPr>
              <a:t>liè  </a:t>
            </a:r>
            <a:r>
              <a:rPr lang="en-US" altLang="zh-CN" sz="4000" b="1" dirty="0"/>
              <a:t>                     </a:t>
            </a:r>
            <a:r>
              <a:rPr lang="zh-CN" altLang="en-US" sz="4000" b="1" dirty="0"/>
              <a:t>牛郎织</a:t>
            </a:r>
            <a:r>
              <a:rPr lang="en-US" altLang="zh-CN" sz="4000" b="1" dirty="0">
                <a:solidFill>
                  <a:srgbClr val="FF0000"/>
                </a:solidFill>
              </a:rPr>
              <a:t>zhī</a:t>
            </a:r>
            <a:r>
              <a:rPr lang="zh-CN" altLang="en-US" sz="4000" b="1" dirty="0"/>
              <a:t>女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珍</a:t>
            </a:r>
            <a:r>
              <a:rPr lang="en-US" altLang="zh-CN" sz="4000" b="1" dirty="0">
                <a:solidFill>
                  <a:srgbClr val="FF0000"/>
                </a:solidFill>
              </a:rPr>
              <a:t>zhēn</a:t>
            </a:r>
            <a:r>
              <a:rPr lang="zh-CN" altLang="en-US" sz="4000" b="1" dirty="0"/>
              <a:t>奇                    闲</a:t>
            </a:r>
            <a:r>
              <a:rPr lang="en-US" altLang="zh-CN" sz="4000" b="1" dirty="0">
                <a:solidFill>
                  <a:srgbClr val="FF0000"/>
                </a:solidFill>
              </a:rPr>
              <a:t>xián</a:t>
            </a:r>
            <a:r>
              <a:rPr lang="zh-CN" altLang="en-US" sz="4000" b="1" dirty="0"/>
              <a:t>游      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提</a:t>
            </a:r>
            <a:r>
              <a:rPr lang="en-US" altLang="zh-CN" sz="4000" b="1" dirty="0">
                <a:solidFill>
                  <a:srgbClr val="FF0000"/>
                </a:solidFill>
              </a:rPr>
              <a:t>tí</a:t>
            </a:r>
            <a:r>
              <a:rPr lang="zh-CN" altLang="en-US" sz="4000" b="1" dirty="0"/>
              <a:t>着</a:t>
            </a:r>
            <a:r>
              <a:rPr lang="en-US" altLang="zh-CN" sz="4000" b="1" dirty="0">
                <a:solidFill>
                  <a:srgbClr val="FF0000"/>
                </a:solidFill>
              </a:rPr>
              <a:t>zhe </a:t>
            </a:r>
            <a:r>
              <a:rPr lang="en-US" altLang="zh-CN" sz="4000" b="1" dirty="0"/>
              <a:t>                  </a:t>
            </a:r>
            <a:r>
              <a:rPr lang="zh-CN" altLang="en-US" sz="4000" b="1" dirty="0"/>
              <a:t>灯笼</a:t>
            </a:r>
            <a:r>
              <a:rPr lang="en-US" altLang="zh-CN" sz="4000" b="1" dirty="0">
                <a:solidFill>
                  <a:srgbClr val="FF0000"/>
                </a:solidFill>
              </a:rPr>
              <a:t>l</a:t>
            </a:r>
            <a:r>
              <a:rPr lang="en-US" altLang="en-US" sz="4000" b="1" dirty="0">
                <a:solidFill>
                  <a:srgbClr val="FF0000"/>
                </a:solidFill>
              </a:rPr>
              <a:t>ó</a:t>
            </a:r>
            <a:r>
              <a:rPr lang="en-US" altLang="zh-CN" sz="4000" b="1" dirty="0">
                <a:solidFill>
                  <a:srgbClr val="FF0000"/>
                </a:solidFill>
              </a:rPr>
              <a:t>ng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7171" name="图片 9219" descr="t0114deca6b6ba60fd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3933825"/>
            <a:ext cx="2016125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8194" name="文本占位符 819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400" dirty="0"/>
              <a:t>                 </a:t>
            </a:r>
            <a:r>
              <a:rPr lang="zh-CN" altLang="en-US" sz="3600" b="1" dirty="0">
                <a:solidFill>
                  <a:srgbClr val="FF0000"/>
                </a:solidFill>
              </a:rPr>
              <a:t>读准节奏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              </a:t>
            </a:r>
            <a:r>
              <a:rPr lang="zh-CN" altLang="en-US" sz="3600" b="1" dirty="0"/>
              <a:t>天上的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dirty="0"/>
              <a:t>街市        郭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dirty="0"/>
              <a:t>沫若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 远远的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街灯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明了，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 好像是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闪着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无数的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明星。 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 天上的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en-US" altLang="x-none" sz="3600" b="1" dirty="0"/>
              <a:t> </a:t>
            </a:r>
            <a:r>
              <a:rPr lang="zh-CN" altLang="en-US" sz="3600" b="1" dirty="0"/>
              <a:t>明星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en-US" altLang="x-none" sz="3600" b="1" dirty="0"/>
              <a:t> </a:t>
            </a:r>
            <a:r>
              <a:rPr lang="zh-CN" altLang="en-US" sz="3600" b="1" dirty="0"/>
              <a:t>现了，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 好像是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点着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无数的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街灯。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我想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dirty="0"/>
              <a:t>那缥渺的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空中， 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定然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zh-CN" altLang="en-US" sz="3600" b="1" dirty="0"/>
              <a:t>有美丽的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en-US" altLang="x-none" sz="3600" b="1" dirty="0"/>
              <a:t> </a:t>
            </a:r>
            <a:r>
              <a:rPr lang="zh-CN" altLang="en-US" sz="3600" b="1" dirty="0"/>
              <a:t>街市。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街市上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陈列的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en-US" altLang="x-none" sz="3600" b="1" dirty="0"/>
              <a:t> </a:t>
            </a:r>
            <a:r>
              <a:rPr lang="zh-CN" altLang="en-US" sz="3600" b="1" dirty="0"/>
              <a:t>一些物品，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定然是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世上</a:t>
            </a:r>
            <a:r>
              <a:rPr lang="en-US" altLang="x-none" sz="3600" b="1" dirty="0">
                <a:solidFill>
                  <a:srgbClr val="FF0000"/>
                </a:solidFill>
              </a:rPr>
              <a:t>/ </a:t>
            </a:r>
            <a:r>
              <a:rPr lang="zh-CN" altLang="en-US" sz="3600" b="1" dirty="0"/>
              <a:t>没有的</a:t>
            </a:r>
            <a:r>
              <a:rPr lang="en-US" altLang="x-none" sz="3600" b="1" dirty="0">
                <a:solidFill>
                  <a:srgbClr val="FF0000"/>
                </a:solidFill>
              </a:rPr>
              <a:t>/</a:t>
            </a:r>
            <a:r>
              <a:rPr lang="en-US" altLang="x-none" sz="3600" b="1" dirty="0"/>
              <a:t> </a:t>
            </a:r>
            <a:r>
              <a:rPr lang="zh-CN" altLang="en-US" sz="3600" b="1" dirty="0"/>
              <a:t>珍奇。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 </a:t>
            </a:r>
            <a:endParaRPr lang="zh-CN" altLang="en-US" sz="2800" b="1" dirty="0"/>
          </a:p>
        </p:txBody>
      </p:sp>
      <p:pic>
        <p:nvPicPr>
          <p:cNvPr id="8195" name="图片 8197" descr="t0110c0f3555540e9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0"/>
            <a:ext cx="19081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218" name="文本占位符 717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dirty="0"/>
              <a:t>           </a:t>
            </a:r>
            <a:r>
              <a:rPr lang="zh-CN" altLang="en-US" sz="4000" b="1" dirty="0"/>
              <a:t>你看，那浅浅的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天河，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然是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不甚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宽广。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那隔着河的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牛郎</a:t>
            </a:r>
            <a:r>
              <a:rPr lang="en-US" altLang="x-none" sz="4000" b="1" dirty="0">
                <a:solidFill>
                  <a:srgbClr val="FF0000"/>
                </a:solidFill>
              </a:rPr>
              <a:t>/</a:t>
            </a:r>
            <a:r>
              <a:rPr lang="zh-CN" altLang="en-US" sz="4000" b="1" dirty="0"/>
              <a:t>织女，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定能够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骑着牛儿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来往。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我想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他们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此刻，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定然在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天街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闲游。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不信，请看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那朵流星，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是他们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提着灯笼</a:t>
            </a:r>
            <a:r>
              <a:rPr lang="en-US" altLang="x-none" sz="4000" b="1" dirty="0">
                <a:solidFill>
                  <a:srgbClr val="FF0000"/>
                </a:solidFill>
              </a:rPr>
              <a:t>/ </a:t>
            </a:r>
            <a:r>
              <a:rPr lang="zh-CN" altLang="en-US" sz="4000" b="1" dirty="0"/>
              <a:t>在走。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9219" name="图片 7174" descr="t0103018aa741a632e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0"/>
            <a:ext cx="21240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1265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多音字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242" name="文本占位符 11266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10243" name="文本框 11267"/>
          <p:cNvSpPr txBox="1"/>
          <p:nvPr/>
        </p:nvSpPr>
        <p:spPr>
          <a:xfrm>
            <a:off x="0" y="3284538"/>
            <a:ext cx="11160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数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左大括号 11268"/>
          <p:cNvSpPr/>
          <p:nvPr/>
        </p:nvSpPr>
        <p:spPr>
          <a:xfrm>
            <a:off x="684213" y="1196975"/>
            <a:ext cx="720725" cy="5040313"/>
          </a:xfrm>
          <a:prstGeom prst="leftBrace">
            <a:avLst>
              <a:gd name="adj1" fmla="val 582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1269"/>
          <p:cNvSpPr txBox="1"/>
          <p:nvPr/>
        </p:nvSpPr>
        <p:spPr>
          <a:xfrm>
            <a:off x="1403350" y="692150"/>
            <a:ext cx="172878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shù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文本框 11270"/>
          <p:cNvSpPr txBox="1"/>
          <p:nvPr/>
        </p:nvSpPr>
        <p:spPr>
          <a:xfrm>
            <a:off x="1258888" y="3213100"/>
            <a:ext cx="15859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shǔ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11271"/>
          <p:cNvSpPr txBox="1"/>
          <p:nvPr/>
        </p:nvSpPr>
        <p:spPr>
          <a:xfrm>
            <a:off x="1258888" y="5661025"/>
            <a:ext cx="22336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shuò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文本框 11272"/>
          <p:cNvSpPr txBox="1"/>
          <p:nvPr/>
        </p:nvSpPr>
        <p:spPr>
          <a:xfrm>
            <a:off x="2484438" y="692150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数学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文本框 11273"/>
          <p:cNvSpPr txBox="1"/>
          <p:nvPr/>
        </p:nvSpPr>
        <p:spPr>
          <a:xfrm>
            <a:off x="2195513" y="3141663"/>
            <a:ext cx="27368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数不清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文本框 11274"/>
          <p:cNvSpPr txBox="1"/>
          <p:nvPr/>
        </p:nvSpPr>
        <p:spPr>
          <a:xfrm>
            <a:off x="2627313" y="5589588"/>
            <a:ext cx="2592387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数见不鲜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文本框 11275"/>
          <p:cNvSpPr txBox="1"/>
          <p:nvPr/>
        </p:nvSpPr>
        <p:spPr>
          <a:xfrm>
            <a:off x="4572000" y="3068638"/>
            <a:ext cx="10795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缥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左大括号 11276"/>
          <p:cNvSpPr/>
          <p:nvPr/>
        </p:nvSpPr>
        <p:spPr>
          <a:xfrm>
            <a:off x="5219700" y="908050"/>
            <a:ext cx="720725" cy="5040313"/>
          </a:xfrm>
          <a:prstGeom prst="leftBrace">
            <a:avLst>
              <a:gd name="adj1" fmla="val 582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文本框 11277"/>
          <p:cNvSpPr txBox="1"/>
          <p:nvPr/>
        </p:nvSpPr>
        <p:spPr>
          <a:xfrm>
            <a:off x="5724525" y="549275"/>
            <a:ext cx="15843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piāo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文本框 11278"/>
          <p:cNvSpPr txBox="1"/>
          <p:nvPr/>
        </p:nvSpPr>
        <p:spPr>
          <a:xfrm>
            <a:off x="7235825" y="549275"/>
            <a:ext cx="19081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缥缈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文本框 11279"/>
          <p:cNvSpPr txBox="1"/>
          <p:nvPr/>
        </p:nvSpPr>
        <p:spPr>
          <a:xfrm>
            <a:off x="5940425" y="5516563"/>
            <a:ext cx="1727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piǎo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文本框 11280"/>
          <p:cNvSpPr txBox="1"/>
          <p:nvPr/>
        </p:nvSpPr>
        <p:spPr>
          <a:xfrm>
            <a:off x="7451725" y="5516563"/>
            <a:ext cx="205263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缥碧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57" name="图片 11282" descr="t0125279bf08a4bb07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1628775"/>
            <a:ext cx="3048000" cy="3529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4159</Words>
  <Application>WPS 演示</Application>
  <PresentationFormat>在屏幕上显示</PresentationFormat>
  <Paragraphs>300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楷体_GB2312</vt:lpstr>
      <vt:lpstr>华文新魏</vt:lpstr>
      <vt:lpstr>幼圆</vt:lpstr>
      <vt:lpstr>微软雅黑</vt:lpstr>
      <vt:lpstr>Arial Unicode MS</vt:lpstr>
      <vt:lpstr>Calibri</vt:lpstr>
      <vt:lpstr>新宋体</vt:lpstr>
      <vt:lpstr>Segoe Print</vt:lpstr>
      <vt:lpstr>默认设计模板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17</cp:revision>
  <dcterms:created xsi:type="dcterms:W3CDTF">2016-10-10T06:34:40Z</dcterms:created>
  <dcterms:modified xsi:type="dcterms:W3CDTF">2018-10-08T01:25:01Z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