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73" r:id="rId3"/>
    <p:sldId id="259" r:id="rId4"/>
    <p:sldId id="260" r:id="rId5"/>
    <p:sldId id="257" r:id="rId6"/>
    <p:sldId id="258" r:id="rId7"/>
    <p:sldId id="261" r:id="rId8"/>
    <p:sldId id="262" r:id="rId9"/>
    <p:sldId id="272" r:id="rId10"/>
    <p:sldId id="263" r:id="rId11"/>
    <p:sldId id="264" r:id="rId12"/>
    <p:sldId id="266" r:id="rId13"/>
    <p:sldId id="267" r:id="rId14"/>
    <p:sldId id="269" r:id="rId15"/>
    <p:sldId id="270" r:id="rId16"/>
    <p:sldId id="271" r:id="rId17"/>
  </p:sldIdLst>
  <p:sldSz cx="12192000" cy="6858000"/>
  <p:notesSz cx="7104063" cy="10234613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/>
    <p:restoredTop sz="94660"/>
  </p:normalViewPr>
  <p:slideViewPr>
    <p:cSldViewPr snapToGrid="0" showGuides="1">
      <p:cViewPr varScale="1">
        <p:scale>
          <a:sx n="90" d="100"/>
          <a:sy n="90" d="100"/>
        </p:scale>
        <p:origin x="-126" y="-156"/>
      </p:cViewPr>
      <p:guideLst>
        <p:guide orient="horz" pos="218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4613" cy="737346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2017-3-4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2017-3-4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2017-3-4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2017-3-4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2017-3-4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2017-3-4</a:t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2017-3-4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2017-3-4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2017-3-4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2017-3-4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 indent="-228600"/>
            <a:r>
              <a:rPr lang="zh-CN" altLang="en-US"/>
              <a:t>单击此处编辑母版文本样式</a:t>
            </a:r>
          </a:p>
          <a:p>
            <a:pPr lvl="1" indent="-22860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2017-3-4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标题 1"/>
          <p:cNvSpPr>
            <a:spLocks noGrp="1"/>
          </p:cNvSpPr>
          <p:nvPr>
            <p:ph type="ctrTitle"/>
          </p:nvPr>
        </p:nvSpPr>
        <p:spPr>
          <a:xfrm>
            <a:off x="1524000" y="1355725"/>
            <a:ext cx="9144000" cy="1458913"/>
          </a:xfrm>
        </p:spPr>
        <p:txBody>
          <a:bodyPr lIns="91440" tIns="45720" rIns="91440" bIns="45720" anchor="b"/>
          <a:lstStyle/>
          <a:p>
            <a:pPr defTabSz="914400"/>
            <a:r>
              <a:rPr lang="zh-CN" altLang="en-US" kern="1200">
                <a:latin typeface="+mj-lt"/>
                <a:ea typeface="+mj-ea"/>
                <a:cs typeface="+mj-cs"/>
              </a:rPr>
              <a:t>回忆鲁迅先生</a:t>
            </a:r>
          </a:p>
        </p:txBody>
      </p:sp>
      <p:sp>
        <p:nvSpPr>
          <p:cNvPr id="2050" name="副标题 2"/>
          <p:cNvSpPr>
            <a:spLocks noGrp="1"/>
          </p:cNvSpPr>
          <p:nvPr>
            <p:ph type="subTitle" idx="1"/>
          </p:nvPr>
        </p:nvSpPr>
        <p:spPr/>
        <p:txBody>
          <a:bodyPr lIns="91440" tIns="45720" rIns="91440" bIns="45720" anchor="t"/>
          <a:lstStyle/>
          <a:p>
            <a:pPr defTabSz="914400"/>
            <a:r>
              <a:rPr lang="zh-CN" altLang="en-US" sz="4800" kern="1200">
                <a:latin typeface="+mn-lt"/>
                <a:ea typeface="+mn-ea"/>
                <a:cs typeface="+mn-cs"/>
              </a:rPr>
              <a:t>萧红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文本框 1"/>
          <p:cNvSpPr txBox="1"/>
          <p:nvPr/>
        </p:nvSpPr>
        <p:spPr>
          <a:xfrm>
            <a:off x="1189990" y="292100"/>
            <a:ext cx="9718675" cy="5943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600" b="1">
                <a:latin typeface="等线" panose="02010600030101010101" charset="-122"/>
                <a:ea typeface="等线" panose="02010600030101010101" charset="-122"/>
              </a:rPr>
              <a:t>自主学习（二）：写法探究</a:t>
            </a:r>
          </a:p>
          <a:p>
            <a:pPr lvl="0">
              <a:lnSpc>
                <a:spcPct val="150000"/>
              </a:lnSpc>
            </a:pPr>
            <a:r>
              <a:rPr lang="zh-CN" altLang="en-US" sz="2800" b="1">
                <a:latin typeface="等线" panose="02010600030101010101" charset="-122"/>
                <a:ea typeface="等线" panose="02010600030101010101" charset="-122"/>
              </a:rPr>
              <a:t>重读课文，想一想：</a:t>
            </a:r>
            <a:endParaRPr lang="zh-CN" altLang="en-US" sz="3200" b="1">
              <a:latin typeface="等线" panose="02010600030101010101" charset="-122"/>
              <a:ea typeface="等线" panose="02010600030101010101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b="1">
                <a:latin typeface="等线" panose="02010600030101010101" charset="-122"/>
                <a:ea typeface="等线" panose="02010600030101010101" charset="-122"/>
              </a:rPr>
              <a:t>1.</a:t>
            </a:r>
            <a:r>
              <a:rPr lang="zh-CN" altLang="en-US" sz="2800" b="1">
                <a:latin typeface="等线" panose="02010600030101010101" charset="-122"/>
                <a:ea typeface="等线" panose="02010600030101010101" charset="-122"/>
              </a:rPr>
              <a:t>鲁迅是伟大的文学家、思想家、革命家，但本文却大量细致地记叙他的工作、生活琐事，这样写有什么好处？</a:t>
            </a:r>
          </a:p>
          <a:p>
            <a:pPr lvl="0">
              <a:lnSpc>
                <a:spcPct val="150000"/>
              </a:lnSpc>
            </a:pPr>
            <a:r>
              <a:rPr lang="en-US" altLang="zh-CN" sz="2800" b="1">
                <a:latin typeface="等线" panose="02010600030101010101" charset="-122"/>
                <a:ea typeface="等线" panose="02010600030101010101" charset="-122"/>
              </a:rPr>
              <a:t>2.</a:t>
            </a:r>
            <a:r>
              <a:rPr lang="zh-CN" altLang="en-US" sz="2800" b="1">
                <a:latin typeface="等线" panose="02010600030101010101" charset="-122"/>
                <a:ea typeface="等线" panose="02010600030101010101" charset="-122"/>
              </a:rPr>
              <a:t>本文除了写鲁迅之外，还写了其他的什么人？写这些人有什么作用？作用一样吗？</a:t>
            </a:r>
          </a:p>
          <a:p>
            <a:pPr lvl="0">
              <a:lnSpc>
                <a:spcPct val="150000"/>
              </a:lnSpc>
            </a:pPr>
            <a:endParaRPr lang="zh-CN" altLang="en-US" sz="2400" b="1">
              <a:latin typeface="等线" panose="02010600030101010101" charset="-122"/>
              <a:ea typeface="等线" panose="02010600030101010101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</a:rPr>
              <a:t>学法指导：小组成员交流成果。自学时间</a:t>
            </a:r>
            <a:r>
              <a:rPr lang="en-US" altLang="zh-CN" sz="2800" b="1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</a:rPr>
              <a:t>4</a:t>
            </a:r>
            <a:r>
              <a:rPr lang="zh-CN" altLang="en-US" sz="2800" b="1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</a:rPr>
              <a:t>分钟，小组讨论</a:t>
            </a:r>
            <a:r>
              <a:rPr lang="en-US" altLang="zh-CN" sz="2800" b="1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</a:rPr>
              <a:t>分钟。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435100" y="335915"/>
            <a:ext cx="9175750" cy="6431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等线" panose="02010600030101010101" charset="-122"/>
                <a:ea typeface="等线" panose="02010600030101010101" charset="-122"/>
              </a:rPr>
              <a:t>       </a:t>
            </a:r>
            <a:r>
              <a:rPr lang="zh-CN" altLang="en-US" sz="3200" b="1">
                <a:latin typeface="等线" panose="02010600030101010101" charset="-122"/>
                <a:ea typeface="等线" panose="02010600030101010101" charset="-122"/>
              </a:rPr>
              <a:t>大量细致地记叙鲁迅的工作、生活琐事，有以下几个好处：</a:t>
            </a:r>
          </a:p>
          <a:p>
            <a:endParaRPr lang="zh-CN" altLang="en-US" sz="3200" b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3200" b="1">
                <a:latin typeface="等线" panose="02010600030101010101" charset="-122"/>
                <a:ea typeface="等线" panose="02010600030101010101" charset="-122"/>
              </a:rPr>
              <a:t>       文章选取的内容都是鲁迅先生生活中的琐事，包括饮食起居、待人接物、读书工作、娱乐休闲等方面的内容。通过这些内容，再现了一个</a:t>
            </a:r>
            <a:r>
              <a:rPr lang="zh-CN" altLang="en-US" sz="3200" b="1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</a:rPr>
              <a:t>真实</a:t>
            </a:r>
            <a:r>
              <a:rPr lang="zh-CN" altLang="en-US" sz="3200" b="1">
                <a:latin typeface="等线" panose="02010600030101010101" charset="-122"/>
                <a:ea typeface="等线" panose="02010600030101010101" charset="-122"/>
              </a:rPr>
              <a:t>的鲁迅，让读者知道作为伟人、文学家的鲁迅，和普通人一样，有自己的生活习惯和爱好，这样的鲁迅，</a:t>
            </a:r>
            <a:r>
              <a:rPr lang="zh-CN" altLang="en-US" sz="3200" b="1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</a:rPr>
              <a:t>更让人觉得可亲可近</a:t>
            </a:r>
            <a:r>
              <a:rPr lang="zh-CN" altLang="en-US" sz="3200" b="1">
                <a:latin typeface="等线" panose="02010600030101010101" charset="-122"/>
                <a:ea typeface="等线" panose="02010600030101010101" charset="-122"/>
              </a:rPr>
              <a:t>。</a:t>
            </a:r>
          </a:p>
          <a:p>
            <a:endParaRPr lang="zh-CN" altLang="en-US" sz="3200" b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</a:rPr>
              <a:t>（提示：写人的文章，往往通过典型事例来表现人物的性格和个性特点，使人物形象更鲜明，且更具真实性。）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535305"/>
            <a:ext cx="10515600" cy="564197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200" b="1">
                <a:latin typeface="等线" panose="02010600030101010101" charset="-122"/>
                <a:ea typeface="等线" panose="02010600030101010101" charset="-122"/>
              </a:rPr>
              <a:t>        </a:t>
            </a:r>
            <a:r>
              <a:rPr lang="zh-CN" altLang="en-US" sz="3200" b="1">
                <a:latin typeface="等线" panose="02010600030101010101" charset="-122"/>
                <a:ea typeface="等线" panose="02010600030101010101" charset="-122"/>
              </a:rPr>
              <a:t>除了鲁迅先生外，还写了“我”（作者萧红）、海婴、许广平，其作用是：</a:t>
            </a:r>
          </a:p>
          <a:p>
            <a:pPr marL="0" indent="0">
              <a:buNone/>
            </a:pPr>
            <a:r>
              <a:rPr lang="zh-CN" altLang="en-US" b="1">
                <a:latin typeface="等线" panose="02010600030101010101" charset="-122"/>
                <a:ea typeface="等线" panose="02010600030101010101" charset="-122"/>
              </a:rPr>
              <a:t>        从</a:t>
            </a:r>
            <a:r>
              <a:rPr lang="zh-CN" altLang="en-US" b="1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</a:rPr>
              <a:t>侧面烘托</a:t>
            </a:r>
            <a:r>
              <a:rPr lang="zh-CN" altLang="en-US" b="1">
                <a:latin typeface="等线" panose="02010600030101010101" charset="-122"/>
                <a:ea typeface="等线" panose="02010600030101010101" charset="-122"/>
              </a:rPr>
              <a:t>鲁迅，起到</a:t>
            </a:r>
            <a:r>
              <a:rPr lang="zh-CN" altLang="en-US" b="1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</a:rPr>
              <a:t>烘云托月</a:t>
            </a:r>
            <a:r>
              <a:rPr lang="zh-CN" altLang="en-US" b="1">
                <a:latin typeface="等线" panose="02010600030101010101" charset="-122"/>
                <a:ea typeface="等线" panose="02010600030101010101" charset="-122"/>
              </a:rPr>
              <a:t>的表达效果。但由于三个人的身份不同，所以作用也不一样。</a:t>
            </a:r>
          </a:p>
          <a:p>
            <a:pPr marL="0" indent="0">
              <a:buNone/>
            </a:pPr>
            <a:r>
              <a:rPr lang="zh-CN" altLang="en-US" b="1">
                <a:latin typeface="等线" panose="02010600030101010101" charset="-122"/>
                <a:ea typeface="等线" panose="02010600030101010101" charset="-122"/>
              </a:rPr>
              <a:t>        本文是回忆性散文，</a:t>
            </a:r>
            <a:r>
              <a:rPr lang="zh-CN" altLang="en-US" b="1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</a:rPr>
              <a:t>（用第一人称）写“我”的亲见、亲闻，一是使所叙之事更为真实，二是使情感的抒发更有感人的力量（抒情的张力）。</a:t>
            </a:r>
            <a:r>
              <a:rPr lang="zh-CN" altLang="en-US" b="1">
                <a:latin typeface="等线" panose="02010600030101010101" charset="-122"/>
                <a:ea typeface="等线" panose="02010600030101010101" charset="-122"/>
              </a:rPr>
              <a:t>例如平静的叙述中饱含的深刻的情感，尤其是“悲”感。</a:t>
            </a:r>
          </a:p>
          <a:p>
            <a:pPr marL="0" indent="0">
              <a:buNone/>
            </a:pPr>
            <a:r>
              <a:rPr lang="zh-CN" altLang="en-US" b="1">
                <a:latin typeface="等线" panose="02010600030101010101" charset="-122"/>
                <a:ea typeface="等线" panose="02010600030101010101" charset="-122"/>
              </a:rPr>
              <a:t>       写海婴，主要是通过海婴的年幼无知，童言无忌，从侧面表现鲁迅对孩子的慈爱；而且，海婴的无知、无忌，也与大人的内心的担忧形成对比。</a:t>
            </a:r>
          </a:p>
          <a:p>
            <a:pPr marL="0" indent="0">
              <a:buNone/>
            </a:pPr>
            <a:r>
              <a:rPr lang="zh-CN" altLang="en-US" b="1">
                <a:latin typeface="等线" panose="02010600030101010101" charset="-122"/>
                <a:ea typeface="等线" panose="02010600030101010101" charset="-122"/>
              </a:rPr>
              <a:t>       写许广平，是更典型的侧面烘托。例如，鲁迅病危时，她“很镇静，没有紊乱的神色”，虽然也曾“当着人哭过一次”，但“该做什么，人是做什么”，她的坚强，有力地衬托出鲁迅的坚强。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拓展提升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369185"/>
            <a:ext cx="10515600" cy="3462655"/>
          </a:xfrm>
        </p:spPr>
        <p:txBody>
          <a:bodyPr/>
          <a:lstStyle/>
          <a:p>
            <a:pPr marL="0" indent="0">
              <a:buNone/>
            </a:pPr>
            <a:r>
              <a:rPr lang="en-US" altLang="zh-CN"/>
              <a:t>         </a:t>
            </a:r>
            <a:r>
              <a:rPr lang="zh-CN" altLang="en-US"/>
              <a:t>提起鲁迅，我们总会觉得他是一位大文豪，给人高高在上的感觉。但通过本文的学习你对鲁迅又有了哪些新的认识？请你谈谈你的体会。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课堂小结</a:t>
            </a:r>
          </a:p>
        </p:txBody>
      </p:sp>
      <p:sp>
        <p:nvSpPr>
          <p:cNvPr id="23555" name="Rectangle 2"/>
          <p:cNvSpPr>
            <a:spLocks noGrp="1"/>
          </p:cNvSpPr>
          <p:nvPr/>
        </p:nvSpPr>
        <p:spPr>
          <a:xfrm>
            <a:off x="1353185" y="1125538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鲁迅先生是一位</a:t>
            </a:r>
          </a:p>
        </p:txBody>
      </p:sp>
      <p:sp>
        <p:nvSpPr>
          <p:cNvPr id="23556" name="Rectangle 3"/>
          <p:cNvSpPr>
            <a:spLocks noGrp="1"/>
          </p:cNvSpPr>
          <p:nvPr/>
        </p:nvSpPr>
        <p:spPr>
          <a:xfrm>
            <a:off x="2802890" y="1989455"/>
            <a:ext cx="8172450" cy="445897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90000"/>
              </a:lnSpc>
            </a:pPr>
            <a:endParaRPr lang="en-US" altLang="zh-CN" sz="400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en-US" altLang="zh-CN" sz="400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en-US" altLang="zh-CN" sz="400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en-US" altLang="zh-CN" sz="400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en-US" altLang="zh-CN" sz="400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4000">
                <a:solidFill>
                  <a:srgbClr val="FF0000"/>
                </a:solidFill>
              </a:rPr>
              <a:t>                                           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4000" b="1" dirty="0">
                <a:solidFill>
                  <a:srgbClr val="FF0000"/>
                </a:solidFill>
              </a:rPr>
              <a:t>的人</a:t>
            </a:r>
          </a:p>
        </p:txBody>
      </p:sp>
      <p:pic>
        <p:nvPicPr>
          <p:cNvPr id="23558" name="Picture 17" descr="2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85435" y="2492375"/>
            <a:ext cx="2324100" cy="2978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当堂检测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1、看清字形给加点字注音。</a:t>
            </a:r>
          </a:p>
          <a:p>
            <a:r>
              <a:rPr lang="zh-CN" altLang="en-US"/>
              <a:t>虔(    )诚       紊（   ）乱     肋（   ）膜       噢（    ）的一声</a:t>
            </a:r>
          </a:p>
          <a:p>
            <a:r>
              <a:rPr lang="zh-CN" altLang="en-US"/>
              <a:t>抽屉（    ）    解剖（    ）     遭殃（    ）   踌躇 （    ）（     ）  喘（    ）着    窘（    ）迫     鉴（    ）赏    阖（    ）一阖眼睛</a:t>
            </a:r>
          </a:p>
          <a:p>
            <a:r>
              <a:rPr lang="zh-CN" altLang="en-US"/>
              <a:t>2、识记作者。</a:t>
            </a:r>
          </a:p>
          <a:p>
            <a:r>
              <a:rPr lang="zh-CN" altLang="en-US"/>
              <a:t>本文作者是       ，现代著名女作家。其代表作有          、          ，等，她被      誉为“当今中国最有前途的女作家”。</a:t>
            </a:r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393825"/>
            <a:ext cx="10515600" cy="4351338"/>
          </a:xfrm>
        </p:spPr>
        <p:txBody>
          <a:bodyPr/>
          <a:lstStyle/>
          <a:p>
            <a:r>
              <a:rPr lang="zh-CN" altLang="en-US" sz="3600">
                <a:sym typeface="+mn-ea"/>
              </a:rPr>
              <a:t>3、分析下面加点动词所表现的人物特征。</a:t>
            </a:r>
          </a:p>
          <a:p>
            <a:r>
              <a:rPr lang="zh-CN" altLang="en-US" sz="3600">
                <a:sym typeface="+mn-ea"/>
              </a:rPr>
              <a:t>他刚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抓</a:t>
            </a:r>
            <a:r>
              <a:rPr lang="zh-CN" altLang="en-US" sz="3600">
                <a:sym typeface="+mn-ea"/>
              </a:rPr>
              <a:t>起帽子来往头上一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扣</a:t>
            </a:r>
            <a:r>
              <a:rPr lang="zh-CN" altLang="en-US" sz="3600">
                <a:sym typeface="+mn-ea"/>
              </a:rPr>
              <a:t>，同时左腿就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伸</a:t>
            </a:r>
            <a:r>
              <a:rPr lang="zh-CN" altLang="en-US" sz="3600">
                <a:sym typeface="+mn-ea"/>
              </a:rPr>
              <a:t>出去了，仿佛不顾一切地走去。</a:t>
            </a:r>
          </a:p>
          <a:p>
            <a:endParaRPr lang="zh-CN" altLang="en-US" sz="4000">
              <a:sym typeface="+mn-ea"/>
            </a:endParaRPr>
          </a:p>
          <a:p>
            <a:r>
              <a:rPr lang="zh-CN" altLang="en-US" sz="3200">
                <a:sym typeface="+mn-ea"/>
              </a:rPr>
              <a:t>4、请以“鲁迅先生，我想对你说”为开头，运用排比的修辞手法写一段话。</a:t>
            </a:r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6826072" y="762000"/>
            <a:ext cx="1200329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zh-CN" altLang="en-US" sz="66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  <a:ea typeface="华文琥珀" pitchFamily="2" charset="-122"/>
            </a:endParaRP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8651044" y="2362200"/>
            <a:ext cx="677108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zh-CN" altLang="en-US" sz="3200" b="1">
              <a:effectLst>
                <a:outerShdw blurRad="38100" dist="38100" dir="2700000" algn="tl">
                  <a:srgbClr val="C0C0C0"/>
                </a:outerShdw>
              </a:effectLst>
              <a:ea typeface="黑体" pitchFamily="2" charset="-122"/>
            </a:endParaRPr>
          </a:p>
        </p:txBody>
      </p:sp>
      <p:sp>
        <p:nvSpPr>
          <p:cNvPr id="7172" name="Text Box 7"/>
          <p:cNvSpPr txBox="1">
            <a:spLocks noChangeArrowheads="1"/>
          </p:cNvSpPr>
          <p:nvPr/>
        </p:nvSpPr>
        <p:spPr bwMode="auto">
          <a:xfrm>
            <a:off x="334433" y="260350"/>
            <a:ext cx="11184467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鲁迅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1881—1936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），</a:t>
            </a:r>
            <a:r>
              <a:rPr lang="en-US" altLang="zh-CN" sz="3200" b="1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20</a:t>
            </a:r>
            <a:r>
              <a:rPr lang="zh-CN" altLang="en-US" sz="3200" b="1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世纪中国伟大的思想家和文学家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，也是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20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世纪的文化巨人之一，鲁迅堪称现代中国的“民族魂”，文学不过是他传播思想的武器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sz="3200" b="1" dirty="0" smtClean="0">
              <a:latin typeface="宋体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3200" b="1" dirty="0" smtClean="0">
              <a:latin typeface="宋体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3200" b="1" dirty="0" smtClean="0">
              <a:latin typeface="宋体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3200" b="1" dirty="0" smtClean="0">
              <a:latin typeface="宋体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1" dirty="0">
              <a:latin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51128" y="2347411"/>
            <a:ext cx="843431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主要作品</a:t>
            </a:r>
            <a:endParaRPr lang="en-US" altLang="zh-CN" sz="36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600" b="1" u="sng" dirty="0" smtClean="0">
                <a:latin typeface="黑体" pitchFamily="49" charset="-122"/>
                <a:ea typeface="黑体" pitchFamily="49" charset="-122"/>
              </a:rPr>
              <a:t>小说集：</a:t>
            </a:r>
            <a:r>
              <a:rPr lang="en-US" altLang="zh-CN" sz="3600" b="1" u="sng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600" b="1" u="sng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呐喊</a:t>
            </a:r>
            <a:r>
              <a:rPr lang="en-US" altLang="zh-CN" sz="3600" b="1" u="sng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》《</a:t>
            </a:r>
            <a:r>
              <a:rPr lang="zh-CN" altLang="en-US" sz="3600" b="1" u="sng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彷徨</a:t>
            </a:r>
            <a:r>
              <a:rPr lang="en-US" altLang="zh-CN" sz="3600" b="1" u="sng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》《</a:t>
            </a:r>
            <a:r>
              <a:rPr lang="zh-CN" altLang="en-US" sz="3600" b="1" u="sng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故事新编</a:t>
            </a:r>
            <a:r>
              <a:rPr lang="en-US" altLang="zh-CN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r>
              <a:rPr lang="zh-CN" altLang="en-US" sz="3600" b="1" u="sng" dirty="0" smtClean="0">
                <a:latin typeface="黑体" pitchFamily="49" charset="-122"/>
                <a:ea typeface="黑体" pitchFamily="49" charset="-122"/>
              </a:rPr>
              <a:t>散文集：</a:t>
            </a:r>
            <a:r>
              <a:rPr lang="en-US" altLang="zh-CN" sz="3600" b="1" u="sng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600" b="1" u="sng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朝花夕拾</a:t>
            </a:r>
            <a:r>
              <a:rPr lang="en-US" altLang="zh-CN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r>
              <a:rPr lang="zh-CN" altLang="en-US" sz="3600" b="1" u="sng" dirty="0" smtClean="0">
                <a:latin typeface="黑体" pitchFamily="49" charset="-122"/>
                <a:ea typeface="黑体" pitchFamily="49" charset="-122"/>
              </a:rPr>
              <a:t>散文诗集：</a:t>
            </a:r>
            <a:r>
              <a:rPr lang="en-US" altLang="zh-CN" sz="3600" b="1" u="sng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600" b="1" u="sng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野草</a:t>
            </a:r>
            <a:r>
              <a:rPr lang="en-US" altLang="zh-CN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杂文集：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16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本</a:t>
            </a:r>
          </a:p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还有书信、日记和学术著作等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Text Box 2"/>
          <p:cNvSpPr txBox="1"/>
          <p:nvPr/>
        </p:nvSpPr>
        <p:spPr>
          <a:xfrm>
            <a:off x="1307148" y="513715"/>
            <a:ext cx="8001000" cy="2042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</a:t>
            </a: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itchFamily="49" charset="-122"/>
              </a:rPr>
              <a:t>自题小像</a:t>
            </a:r>
          </a:p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itchFamily="49" charset="-122"/>
              </a:rPr>
              <a:t>灵台无计逃神矢，风雨如磐暗故园。</a:t>
            </a:r>
          </a:p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itchFamily="49" charset="-122"/>
              </a:rPr>
              <a:t>寄意寒星荃不察，我以我血荐轩辕。</a:t>
            </a:r>
          </a:p>
        </p:txBody>
      </p:sp>
      <p:sp>
        <p:nvSpPr>
          <p:cNvPr id="25604" name="Text Box 3"/>
          <p:cNvSpPr txBox="1"/>
          <p:nvPr/>
        </p:nvSpPr>
        <p:spPr>
          <a:xfrm>
            <a:off x="1372553" y="5086985"/>
            <a:ext cx="53340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itchFamily="49" charset="-122"/>
              </a:rPr>
              <a:t>无情未必真豪杰，怜子如何不丈夫。</a:t>
            </a:r>
          </a:p>
        </p:txBody>
      </p:sp>
      <p:sp>
        <p:nvSpPr>
          <p:cNvPr id="25605" name="Text Box 4"/>
          <p:cNvSpPr txBox="1"/>
          <p:nvPr/>
        </p:nvSpPr>
        <p:spPr>
          <a:xfrm>
            <a:off x="1337628" y="3213100"/>
            <a:ext cx="49530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itchFamily="49" charset="-122"/>
              </a:rPr>
              <a:t>横眉冷对千夫指，俯首甘为孺子牛。</a:t>
            </a:r>
          </a:p>
        </p:txBody>
      </p:sp>
      <p:sp>
        <p:nvSpPr>
          <p:cNvPr id="25606" name="Text Box 5"/>
          <p:cNvSpPr txBox="1"/>
          <p:nvPr/>
        </p:nvSpPr>
        <p:spPr>
          <a:xfrm>
            <a:off x="9845040" y="457200"/>
            <a:ext cx="670560" cy="60198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                          </a:t>
            </a:r>
          </a:p>
        </p:txBody>
      </p:sp>
      <p:sp>
        <p:nvSpPr>
          <p:cNvPr id="16390" name="Text Box 6"/>
          <p:cNvSpPr txBox="1"/>
          <p:nvPr/>
        </p:nvSpPr>
        <p:spPr>
          <a:xfrm>
            <a:off x="9558020" y="2781300"/>
            <a:ext cx="670560" cy="1600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爱     民</a:t>
            </a:r>
          </a:p>
        </p:txBody>
      </p:sp>
      <p:sp>
        <p:nvSpPr>
          <p:cNvPr id="16391" name="Text Box 7"/>
          <p:cNvSpPr txBox="1"/>
          <p:nvPr/>
        </p:nvSpPr>
        <p:spPr>
          <a:xfrm>
            <a:off x="9588500" y="4972685"/>
            <a:ext cx="670560" cy="13716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爱    子</a:t>
            </a:r>
          </a:p>
        </p:txBody>
      </p:sp>
      <p:sp>
        <p:nvSpPr>
          <p:cNvPr id="16392" name="Text Box 8"/>
          <p:cNvSpPr txBox="1"/>
          <p:nvPr/>
        </p:nvSpPr>
        <p:spPr>
          <a:xfrm>
            <a:off x="9598025" y="908050"/>
            <a:ext cx="670560" cy="1219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爱   国</a:t>
            </a:r>
          </a:p>
        </p:txBody>
      </p:sp>
      <p:pic>
        <p:nvPicPr>
          <p:cNvPr id="25610" name="Picture 9" descr="1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65440" y="774700"/>
            <a:ext cx="1271270" cy="17329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11" name="Picture 10" descr="2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65440" y="4762500"/>
            <a:ext cx="1271270" cy="17919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12" name="Picture 12" descr="2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65123" y="2678748"/>
            <a:ext cx="1271587" cy="18049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/>
      <p:bldP spid="16391" grpId="0"/>
      <p:bldP spid="1639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2" descr="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10690" y="661035"/>
            <a:ext cx="2365375" cy="35058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Text Box 3"/>
          <p:cNvSpPr txBox="1"/>
          <p:nvPr/>
        </p:nvSpPr>
        <p:spPr>
          <a:xfrm>
            <a:off x="5862320" y="431800"/>
            <a:ext cx="3810000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3" name="Text Box 6"/>
          <p:cNvSpPr txBox="1"/>
          <p:nvPr/>
        </p:nvSpPr>
        <p:spPr>
          <a:xfrm>
            <a:off x="4206875" y="582930"/>
            <a:ext cx="6091555" cy="1584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1911</a:t>
            </a:r>
            <a:r>
              <a:rPr lang="zh-CN" altLang="en-US" sz="28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年出生于黑龙江省呼兰县一个地主家庭。</a:t>
            </a:r>
          </a:p>
          <a:p>
            <a:pPr lvl="0" eaLnBrk="1" hangingPunct="1">
              <a:spcBef>
                <a:spcPct val="50000"/>
              </a:spcBef>
            </a:pPr>
            <a:endParaRPr lang="zh-CN" altLang="en-US" sz="2800" b="1" dirty="0">
              <a:solidFill>
                <a:srgbClr val="0066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14" name="Text Box 7"/>
          <p:cNvSpPr txBox="1"/>
          <p:nvPr/>
        </p:nvSpPr>
        <p:spPr>
          <a:xfrm>
            <a:off x="4206875" y="1590675"/>
            <a:ext cx="6027420" cy="1584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1930</a:t>
            </a:r>
            <a:r>
              <a:rPr lang="zh-CN" altLang="en-US" sz="28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年为了反抗父母包办的婚姻离家出走。</a:t>
            </a:r>
          </a:p>
          <a:p>
            <a:pPr lvl="0" eaLnBrk="1" hangingPunct="1">
              <a:spcBef>
                <a:spcPct val="50000"/>
              </a:spcBef>
            </a:pPr>
            <a:endParaRPr lang="zh-CN" altLang="en-US" sz="2800" b="1" dirty="0">
              <a:solidFill>
                <a:srgbClr val="0066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15" name="Text Box 10"/>
          <p:cNvSpPr txBox="1"/>
          <p:nvPr/>
        </p:nvSpPr>
        <p:spPr>
          <a:xfrm>
            <a:off x="4206875" y="2527300"/>
            <a:ext cx="6092190" cy="944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1932</a:t>
            </a:r>
            <a:r>
              <a:rPr lang="zh-CN" altLang="en-US" sz="28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年认识萧军并与之结为志同道合的伴侣。</a:t>
            </a:r>
          </a:p>
        </p:txBody>
      </p:sp>
      <p:sp>
        <p:nvSpPr>
          <p:cNvPr id="17416" name="Text Box 11"/>
          <p:cNvSpPr txBox="1"/>
          <p:nvPr/>
        </p:nvSpPr>
        <p:spPr>
          <a:xfrm>
            <a:off x="4206875" y="3535680"/>
            <a:ext cx="6028055" cy="944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1934</a:t>
            </a:r>
            <a:r>
              <a:rPr lang="zh-CN" altLang="en-US" sz="28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年在鲁迅的帮助下和萧军一起来到上海。</a:t>
            </a:r>
          </a:p>
        </p:txBody>
      </p:sp>
      <p:sp>
        <p:nvSpPr>
          <p:cNvPr id="17417" name="Text Box 12"/>
          <p:cNvSpPr txBox="1"/>
          <p:nvPr/>
        </p:nvSpPr>
        <p:spPr>
          <a:xfrm>
            <a:off x="4206875" y="4470400"/>
            <a:ext cx="6027420" cy="944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抗战爆发后，上海沦陷，萧红到了香港，</a:t>
            </a:r>
            <a:r>
              <a:rPr lang="en-US" altLang="zh-CN" sz="2800" b="1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1942</a:t>
            </a:r>
            <a:r>
              <a:rPr lang="zh-CN" altLang="en-US" sz="28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年病逝于香港九龙。</a:t>
            </a:r>
          </a:p>
        </p:txBody>
      </p:sp>
      <p:sp>
        <p:nvSpPr>
          <p:cNvPr id="17419" name="Text Box 14"/>
          <p:cNvSpPr txBox="1"/>
          <p:nvPr/>
        </p:nvSpPr>
        <p:spPr>
          <a:xfrm>
            <a:off x="1804670" y="5552440"/>
            <a:ext cx="8746490" cy="1105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主要作品：</a:t>
            </a:r>
            <a:r>
              <a:rPr lang="en-US" altLang="zh-CN" sz="3200" b="1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2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生死场</a:t>
            </a:r>
            <a:r>
              <a:rPr lang="en-US" altLang="zh-CN" sz="3200" b="1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2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3200" b="1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2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马伯乐</a:t>
            </a:r>
            <a:r>
              <a:rPr lang="en-US" altLang="zh-CN" sz="3200" b="1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2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</a:p>
          <a:p>
            <a:pPr lvl="0" eaLnBrk="1" hangingPunct="1"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          </a:t>
            </a:r>
            <a:r>
              <a:rPr lang="en-US" altLang="zh-CN" sz="3200" b="1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2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呼兰河传</a:t>
            </a:r>
            <a:r>
              <a:rPr lang="en-US" altLang="zh-CN" sz="3200" b="1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2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3200" b="1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2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小城三月</a:t>
            </a:r>
            <a:r>
              <a:rPr lang="en-US" altLang="zh-CN" sz="3200" b="1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2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sp>
        <p:nvSpPr>
          <p:cNvPr id="17418" name="Text Box 13"/>
          <p:cNvSpPr txBox="1"/>
          <p:nvPr/>
        </p:nvSpPr>
        <p:spPr>
          <a:xfrm>
            <a:off x="1390650" y="4342765"/>
            <a:ext cx="3124200" cy="941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60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rgbClr val="80008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zh-CN" altLang="en-US" sz="2800" b="1" dirty="0">
                <a:solidFill>
                  <a:srgbClr val="80008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萧      红</a:t>
            </a:r>
          </a:p>
          <a:p>
            <a:pPr lvl="0" eaLnBrk="1" hangingPunct="1">
              <a:lnSpc>
                <a:spcPct val="6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80008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（</a:t>
            </a:r>
            <a:r>
              <a:rPr lang="en-US" altLang="zh-CN" sz="2800" b="1">
                <a:solidFill>
                  <a:srgbClr val="80008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1911—1942</a:t>
            </a:r>
            <a:r>
              <a:rPr lang="zh-CN" altLang="en-US" sz="2800" b="1" dirty="0">
                <a:solidFill>
                  <a:srgbClr val="80008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标题 1"/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ctr"/>
          <a:lstStyle/>
          <a:p>
            <a:pPr algn="ctr"/>
            <a:r>
              <a:rPr lang="zh-CN" altLang="en-US"/>
              <a:t>学习目标</a:t>
            </a:r>
          </a:p>
        </p:txBody>
      </p:sp>
      <p:sp>
        <p:nvSpPr>
          <p:cNvPr id="3074" name="Rectangle 3"/>
          <p:cNvSpPr>
            <a:spLocks noGrp="1"/>
          </p:cNvSpPr>
          <p:nvPr/>
        </p:nvSpPr>
        <p:spPr>
          <a:xfrm>
            <a:off x="2143125" y="2236788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None/>
            </a:pPr>
            <a:r>
              <a:rPr lang="en-US" altLang="zh-CN" sz="3200">
                <a:latin typeface="等线" panose="02010600030101010101" charset="-122"/>
                <a:ea typeface="等线" panose="02010600030101010101" charset="-122"/>
              </a:rPr>
              <a:t>1. </a:t>
            </a:r>
            <a:r>
              <a:rPr lang="zh-CN" altLang="en-US" sz="3200">
                <a:latin typeface="等线" panose="02010600030101010101" charset="-122"/>
                <a:ea typeface="等线" panose="02010600030101010101" charset="-122"/>
              </a:rPr>
              <a:t>会读会写生字词。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None/>
            </a:pPr>
            <a:r>
              <a:rPr lang="en-US" altLang="zh-CN" sz="3200">
                <a:latin typeface="等线" panose="02010600030101010101" charset="-122"/>
                <a:ea typeface="等线" panose="02010600030101010101" charset="-122"/>
              </a:rPr>
              <a:t>2.</a:t>
            </a:r>
            <a:r>
              <a:rPr lang="zh-CN" altLang="en-US" sz="3200">
                <a:latin typeface="等线" panose="02010600030101010101" charset="-122"/>
                <a:ea typeface="等线" panose="02010600030101010101" charset="-122"/>
              </a:rPr>
              <a:t>了解萧红相关文学常识。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None/>
            </a:pPr>
            <a:r>
              <a:rPr lang="en-US" altLang="zh-CN" sz="3200">
                <a:latin typeface="等线" panose="02010600030101010101" charset="-122"/>
                <a:ea typeface="等线" panose="02010600030101010101" charset="-122"/>
              </a:rPr>
              <a:t>3. </a:t>
            </a:r>
            <a:r>
              <a:rPr lang="zh-CN" altLang="en-US" sz="3200" dirty="0">
                <a:latin typeface="等线" panose="02010600030101010101" charset="-122"/>
                <a:ea typeface="等线" panose="02010600030101010101" charset="-122"/>
              </a:rPr>
              <a:t>体会伟人鲁迅日常生活中平易温和的一面。 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None/>
            </a:pPr>
            <a:r>
              <a:rPr lang="en-US" altLang="zh-CN" sz="3200">
                <a:latin typeface="等线" panose="02010600030101010101" charset="-122"/>
                <a:ea typeface="等线" panose="02010600030101010101" charset="-122"/>
              </a:rPr>
              <a:t>4. </a:t>
            </a:r>
            <a:r>
              <a:rPr lang="zh-CN" altLang="en-US" sz="3200" dirty="0">
                <a:latin typeface="等线" panose="02010600030101010101" charset="-122"/>
                <a:ea typeface="等线" panose="02010600030101010101" charset="-122"/>
              </a:rPr>
              <a:t>学习本文善于从撷取生活琐事中去展现人物性格的写作方法。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文本框 1"/>
          <p:cNvSpPr txBox="1"/>
          <p:nvPr/>
        </p:nvSpPr>
        <p:spPr>
          <a:xfrm>
            <a:off x="169863" y="349250"/>
            <a:ext cx="61182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000">
                <a:latin typeface="等线" panose="02010600030101010101" charset="-122"/>
                <a:ea typeface="等线" panose="02010600030101010101" charset="-122"/>
              </a:rPr>
              <a:t>预习检测：</a:t>
            </a:r>
          </a:p>
        </p:txBody>
      </p:sp>
      <p:sp>
        <p:nvSpPr>
          <p:cNvPr id="20484" name="Rectangle 3"/>
          <p:cNvSpPr>
            <a:spLocks noGrp="1"/>
          </p:cNvSpPr>
          <p:nvPr>
            <p:ph idx="1"/>
          </p:nvPr>
        </p:nvSpPr>
        <p:spPr>
          <a:xfrm>
            <a:off x="1913255" y="2068830"/>
            <a:ext cx="8208645" cy="3808095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4400" b="1" dirty="0">
                <a:solidFill>
                  <a:srgbClr val="800080"/>
                </a:solidFill>
                <a:latin typeface="楷体_GB2312" pitchFamily="49" charset="-122"/>
                <a:ea typeface="楷体_GB2312" pitchFamily="49" charset="-122"/>
              </a:rPr>
              <a:t>筵会   虔诚   紊乱    肋膜     </a:t>
            </a:r>
          </a:p>
          <a:p>
            <a:pPr eaLnBrk="1" hangingPunct="1"/>
            <a:endParaRPr lang="zh-CN" altLang="en-US" sz="4800" b="1" dirty="0">
              <a:solidFill>
                <a:srgbClr val="80008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4400" b="1" dirty="0">
                <a:solidFill>
                  <a:srgbClr val="800080"/>
                </a:solidFill>
                <a:latin typeface="楷体_GB2312" pitchFamily="49" charset="-122"/>
                <a:ea typeface="楷体_GB2312" pitchFamily="49" charset="-122"/>
              </a:rPr>
              <a:t>掠夺   抽屉   解剖   遭殃 </a:t>
            </a:r>
          </a:p>
          <a:p>
            <a:pPr eaLnBrk="1" hangingPunct="1"/>
            <a:endParaRPr lang="zh-CN" altLang="en-US" sz="4800" b="1" dirty="0">
              <a:solidFill>
                <a:srgbClr val="80008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4400" b="1" dirty="0">
                <a:solidFill>
                  <a:srgbClr val="800080"/>
                </a:solidFill>
                <a:latin typeface="楷体_GB2312" pitchFamily="49" charset="-122"/>
                <a:ea typeface="楷体_GB2312" pitchFamily="49" charset="-122"/>
              </a:rPr>
              <a:t>噢的一声         阖一阖眼睛</a:t>
            </a:r>
          </a:p>
          <a:p>
            <a:pPr eaLnBrk="1" hangingPunct="1">
              <a:buNone/>
            </a:pPr>
            <a:r>
              <a:rPr lang="zh-CN" altLang="en-US" sz="4400" dirty="0">
                <a:solidFill>
                  <a:srgbClr val="800080"/>
                </a:solidFill>
              </a:rPr>
              <a:t>                                         </a:t>
            </a:r>
          </a:p>
        </p:txBody>
      </p:sp>
      <p:sp>
        <p:nvSpPr>
          <p:cNvPr id="4" name="Text Box 14"/>
          <p:cNvSpPr txBox="1"/>
          <p:nvPr/>
        </p:nvSpPr>
        <p:spPr>
          <a:xfrm>
            <a:off x="2145030" y="1570990"/>
            <a:ext cx="9601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en-US" sz="36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yán</a:t>
            </a:r>
          </a:p>
        </p:txBody>
      </p:sp>
      <p:sp>
        <p:nvSpPr>
          <p:cNvPr id="27663" name="Text Box 15"/>
          <p:cNvSpPr txBox="1"/>
          <p:nvPr/>
        </p:nvSpPr>
        <p:spPr>
          <a:xfrm>
            <a:off x="3987483" y="1603058"/>
            <a:ext cx="1366837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360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qi</a:t>
            </a:r>
            <a:r>
              <a:rPr lang="en-US" altLang="en-US" sz="360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á</a:t>
            </a:r>
            <a:r>
              <a:rPr lang="en-US" altLang="zh-CN" sz="360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</a:p>
        </p:txBody>
      </p:sp>
      <p:sp>
        <p:nvSpPr>
          <p:cNvPr id="27664" name="Text Box 16"/>
          <p:cNvSpPr txBox="1"/>
          <p:nvPr/>
        </p:nvSpPr>
        <p:spPr>
          <a:xfrm>
            <a:off x="5884863" y="1624648"/>
            <a:ext cx="100806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360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wěn</a:t>
            </a:r>
          </a:p>
        </p:txBody>
      </p:sp>
      <p:sp>
        <p:nvSpPr>
          <p:cNvPr id="27665" name="Text Box 17"/>
          <p:cNvSpPr txBox="1"/>
          <p:nvPr/>
        </p:nvSpPr>
        <p:spPr>
          <a:xfrm>
            <a:off x="8347710" y="1661160"/>
            <a:ext cx="8636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360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lèi</a:t>
            </a:r>
          </a:p>
        </p:txBody>
      </p:sp>
      <p:sp>
        <p:nvSpPr>
          <p:cNvPr id="27666" name="Text Box 18"/>
          <p:cNvSpPr txBox="1"/>
          <p:nvPr/>
        </p:nvSpPr>
        <p:spPr>
          <a:xfrm>
            <a:off x="2165668" y="2846070"/>
            <a:ext cx="9366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360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altLang="zh-CN" sz="360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ü</a:t>
            </a:r>
            <a:r>
              <a:rPr lang="en-US" altLang="zh-CN" sz="360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è</a:t>
            </a:r>
          </a:p>
        </p:txBody>
      </p:sp>
      <p:sp>
        <p:nvSpPr>
          <p:cNvPr id="27667" name="Text Box 19"/>
          <p:cNvSpPr txBox="1"/>
          <p:nvPr/>
        </p:nvSpPr>
        <p:spPr>
          <a:xfrm>
            <a:off x="4283075" y="2846070"/>
            <a:ext cx="13684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400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tì</a:t>
            </a:r>
          </a:p>
        </p:txBody>
      </p:sp>
      <p:sp>
        <p:nvSpPr>
          <p:cNvPr id="27668" name="Text Box 20"/>
          <p:cNvSpPr txBox="1"/>
          <p:nvPr/>
        </p:nvSpPr>
        <p:spPr>
          <a:xfrm>
            <a:off x="6046788" y="2859405"/>
            <a:ext cx="100806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360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pōu</a:t>
            </a:r>
          </a:p>
        </p:txBody>
      </p:sp>
      <p:sp>
        <p:nvSpPr>
          <p:cNvPr id="27669" name="Text Box 21"/>
          <p:cNvSpPr txBox="1"/>
          <p:nvPr/>
        </p:nvSpPr>
        <p:spPr>
          <a:xfrm>
            <a:off x="8017193" y="2824480"/>
            <a:ext cx="165576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360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yāng</a:t>
            </a:r>
          </a:p>
        </p:txBody>
      </p:sp>
      <p:sp>
        <p:nvSpPr>
          <p:cNvPr id="27672" name="Text Box 24"/>
          <p:cNvSpPr txBox="1"/>
          <p:nvPr/>
        </p:nvSpPr>
        <p:spPr>
          <a:xfrm>
            <a:off x="2310130" y="4462780"/>
            <a:ext cx="108108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ō</a:t>
            </a:r>
          </a:p>
        </p:txBody>
      </p:sp>
      <p:sp>
        <p:nvSpPr>
          <p:cNvPr id="27673" name="Text Box 25"/>
          <p:cNvSpPr txBox="1"/>
          <p:nvPr/>
        </p:nvSpPr>
        <p:spPr>
          <a:xfrm>
            <a:off x="6952615" y="4484370"/>
            <a:ext cx="1008063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360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7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7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7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7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7663" grpId="0"/>
      <p:bldP spid="27664" grpId="0"/>
      <p:bldP spid="27665" grpId="0"/>
      <p:bldP spid="27666" grpId="0"/>
      <p:bldP spid="27667" grpId="0"/>
      <p:bldP spid="27668" grpId="0"/>
      <p:bldP spid="27669" grpId="0"/>
      <p:bldP spid="27672" grpId="0"/>
      <p:bldP spid="2767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文本框 1"/>
          <p:cNvSpPr txBox="1"/>
          <p:nvPr/>
        </p:nvSpPr>
        <p:spPr>
          <a:xfrm>
            <a:off x="1350645" y="562610"/>
            <a:ext cx="9344025" cy="472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90000"/>
              </a:lnSpc>
            </a:pPr>
            <a:r>
              <a:rPr lang="zh-CN" altLang="en-US" sz="3600" b="1">
                <a:latin typeface="等线" panose="02010600030101010101" charset="-122"/>
                <a:ea typeface="等线" panose="02010600030101010101" charset="-122"/>
              </a:rPr>
              <a:t>自主学习（一）：整体感知</a:t>
            </a:r>
          </a:p>
          <a:p>
            <a:pPr lvl="0">
              <a:lnSpc>
                <a:spcPct val="90000"/>
              </a:lnSpc>
            </a:pPr>
            <a:endParaRPr lang="zh-CN" altLang="en-US">
              <a:latin typeface="等线" panose="02010600030101010101" charset="-122"/>
              <a:ea typeface="等线" panose="02010600030101010101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3200" b="1">
                <a:latin typeface="等线" panose="02010600030101010101" charset="-122"/>
                <a:ea typeface="等线" panose="02010600030101010101" charset="-122"/>
              </a:rPr>
              <a:t>通读课文，思考并回答下列问题：</a:t>
            </a:r>
          </a:p>
          <a:p>
            <a:pPr lvl="0">
              <a:lnSpc>
                <a:spcPct val="120000"/>
              </a:lnSpc>
            </a:pPr>
            <a:r>
              <a:rPr lang="en-US" altLang="zh-CN" sz="3200" b="1" dirty="0">
                <a:latin typeface="等线" panose="02010600030101010101" charset="-122"/>
                <a:ea typeface="等线" panose="02010600030101010101" charset="-122"/>
                <a:sym typeface="+mn-ea"/>
              </a:rPr>
              <a:t>       本文</a:t>
            </a:r>
            <a:r>
              <a:rPr lang="zh-CN" altLang="en-US" sz="3200" b="1" dirty="0">
                <a:latin typeface="等线" panose="02010600030101010101" charset="-122"/>
                <a:ea typeface="等线" panose="02010600030101010101" charset="-122"/>
                <a:sym typeface="+mn-ea"/>
              </a:rPr>
              <a:t>讲了很多有关鲁迅先生的生活片段，从中挑选最吸引你的</a:t>
            </a:r>
            <a:r>
              <a:rPr lang="en-US" altLang="zh-CN" sz="3200" b="1" dirty="0">
                <a:latin typeface="等线" panose="02010600030101010101" charset="-122"/>
                <a:ea typeface="等线" panose="02010600030101010101" charset="-122"/>
                <a:sym typeface="+mn-ea"/>
              </a:rPr>
              <a:t>1-2</a:t>
            </a:r>
            <a:r>
              <a:rPr lang="zh-CN" altLang="en-US" sz="3200" b="1" dirty="0">
                <a:latin typeface="等线" panose="02010600030101010101" charset="-122"/>
                <a:ea typeface="等线" panose="02010600030101010101" charset="-122"/>
                <a:sym typeface="+mn-ea"/>
              </a:rPr>
              <a:t>个生活片段，仔细阅读，并体会这</a:t>
            </a:r>
            <a:r>
              <a:rPr lang="en-US" altLang="zh-CN" sz="3200" b="1" dirty="0">
                <a:latin typeface="等线" panose="02010600030101010101" charset="-122"/>
                <a:ea typeface="等线" panose="02010600030101010101" charset="-122"/>
                <a:sym typeface="+mn-ea"/>
              </a:rPr>
              <a:t>表现了鲁迅先生的什么品质或特性？</a:t>
            </a:r>
          </a:p>
          <a:p>
            <a:pPr lvl="0"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</a:rPr>
              <a:t>学法指导：默读课文，边读边用笔画出相关语句，将内容整理后用简洁的语言写在课本上，自学结束后举手展示，时间</a:t>
            </a:r>
            <a:r>
              <a:rPr lang="en-US" altLang="zh-CN" sz="2800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</a:rPr>
              <a:t>5</a:t>
            </a:r>
            <a:r>
              <a:rPr lang="zh-CN" altLang="en-US" sz="2800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</a:rPr>
              <a:t>分钟。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1165860" y="302895"/>
            <a:ext cx="6981190" cy="6200140"/>
          </a:xfrm>
        </p:spPr>
        <p:txBody>
          <a:bodyPr/>
          <a:lstStyle/>
          <a:p>
            <a:r>
              <a:rPr lang="en-US" altLang="zh-CN" sz="3200" b="1"/>
              <a:t>1.  </a:t>
            </a:r>
            <a:r>
              <a:rPr lang="zh-CN" altLang="en-US" sz="3200" b="1"/>
              <a:t>（</a:t>
            </a:r>
            <a:r>
              <a:rPr lang="en-US" altLang="zh-CN" sz="3200" b="1"/>
              <a:t>1  -  2</a:t>
            </a:r>
            <a:r>
              <a:rPr lang="zh-CN" altLang="en-US" sz="3200" b="1"/>
              <a:t>）  笑和走路的姿态</a:t>
            </a:r>
          </a:p>
          <a:p>
            <a:r>
              <a:rPr lang="en-US" altLang="zh-CN" sz="3200" b="1"/>
              <a:t>2.  </a:t>
            </a:r>
            <a:r>
              <a:rPr lang="zh-CN" altLang="en-US" sz="3200" b="1"/>
              <a:t>（</a:t>
            </a:r>
            <a:r>
              <a:rPr lang="en-US" altLang="zh-CN" sz="3200" b="1"/>
              <a:t>3  -  7</a:t>
            </a:r>
            <a:r>
              <a:rPr lang="zh-CN" altLang="en-US" sz="3200" b="1"/>
              <a:t>）  开始</a:t>
            </a:r>
            <a:r>
              <a:rPr lang="en-US" altLang="zh-CN" sz="3200" b="1"/>
              <a:t>“</a:t>
            </a:r>
            <a:r>
              <a:rPr lang="zh-CN" altLang="en-US" sz="3200" b="1"/>
              <a:t>我</a:t>
            </a:r>
            <a:r>
              <a:rPr lang="en-US" altLang="zh-CN" sz="3200" b="1"/>
              <a:t>”</a:t>
            </a:r>
            <a:r>
              <a:rPr lang="zh-CN" altLang="en-US" sz="3200" b="1"/>
              <a:t>在鲁迅先生家</a:t>
            </a:r>
          </a:p>
          <a:p>
            <a:pPr marL="0" indent="0">
              <a:buNone/>
            </a:pPr>
            <a:r>
              <a:rPr lang="zh-CN" altLang="en-US" sz="3200" b="1"/>
              <a:t>                            做客的情景</a:t>
            </a:r>
          </a:p>
          <a:p>
            <a:r>
              <a:rPr lang="en-US" altLang="zh-CN" sz="3200" b="1"/>
              <a:t>3.  </a:t>
            </a:r>
            <a:r>
              <a:rPr lang="zh-CN" altLang="en-US" sz="3200" b="1"/>
              <a:t>（</a:t>
            </a:r>
            <a:r>
              <a:rPr lang="en-US" altLang="zh-CN" sz="3200" b="1"/>
              <a:t>8 - 13</a:t>
            </a:r>
            <a:r>
              <a:rPr lang="zh-CN" altLang="en-US" sz="3200" b="1"/>
              <a:t>）  </a:t>
            </a:r>
            <a:r>
              <a:rPr lang="en-US" altLang="zh-CN" sz="3200" b="1"/>
              <a:t>“</a:t>
            </a:r>
            <a:r>
              <a:rPr lang="zh-CN" altLang="en-US" sz="3200" b="1"/>
              <a:t>我</a:t>
            </a:r>
            <a:r>
              <a:rPr lang="en-US" altLang="zh-CN" sz="3200" b="1"/>
              <a:t>”</a:t>
            </a:r>
            <a:r>
              <a:rPr lang="zh-CN" altLang="en-US" sz="3200" b="1"/>
              <a:t>在鲁迅先生家里吃</a:t>
            </a:r>
          </a:p>
          <a:p>
            <a:pPr marL="0" indent="0">
              <a:buNone/>
            </a:pPr>
            <a:r>
              <a:rPr lang="zh-CN" altLang="en-US" sz="3200" b="1"/>
              <a:t>                             饭的情景</a:t>
            </a:r>
          </a:p>
          <a:p>
            <a:r>
              <a:rPr lang="en-US" altLang="zh-CN" sz="3200" b="1"/>
              <a:t>4.  </a:t>
            </a:r>
            <a:r>
              <a:rPr lang="zh-CN" altLang="en-US" sz="3200" b="1"/>
              <a:t>（</a:t>
            </a:r>
            <a:r>
              <a:rPr lang="en-US" altLang="zh-CN" sz="3200" b="1"/>
              <a:t>14-17</a:t>
            </a:r>
            <a:r>
              <a:rPr lang="zh-CN" altLang="en-US" sz="3200" b="1"/>
              <a:t>）  和</a:t>
            </a:r>
            <a:r>
              <a:rPr lang="en-US" altLang="zh-CN" sz="3200" b="1"/>
              <a:t>“</a:t>
            </a:r>
            <a:r>
              <a:rPr lang="zh-CN" altLang="en-US" sz="3200" b="1"/>
              <a:t>我</a:t>
            </a:r>
            <a:r>
              <a:rPr lang="en-US" altLang="zh-CN" sz="3200" b="1"/>
              <a:t>”</a:t>
            </a:r>
            <a:r>
              <a:rPr lang="zh-CN" altLang="en-US" sz="3200" b="1"/>
              <a:t>开玩笑</a:t>
            </a:r>
          </a:p>
          <a:p>
            <a:r>
              <a:rPr lang="en-US" altLang="zh-CN" sz="3200" b="1"/>
              <a:t>5.  </a:t>
            </a:r>
            <a:r>
              <a:rPr lang="zh-CN" altLang="en-US" sz="3200" b="1"/>
              <a:t>（</a:t>
            </a:r>
            <a:r>
              <a:rPr lang="en-US" altLang="zh-CN" sz="3200" b="1"/>
              <a:t>18-23</a:t>
            </a:r>
            <a:r>
              <a:rPr lang="zh-CN" altLang="en-US" sz="3200" b="1"/>
              <a:t>）  梅雨放晴后</a:t>
            </a:r>
            <a:r>
              <a:rPr lang="en-US" altLang="zh-CN" sz="3200" b="1"/>
              <a:t>“</a:t>
            </a:r>
            <a:r>
              <a:rPr lang="zh-CN" altLang="en-US" sz="3200" b="1"/>
              <a:t>我</a:t>
            </a:r>
            <a:r>
              <a:rPr lang="en-US" altLang="zh-CN" sz="3200" b="1"/>
              <a:t>”</a:t>
            </a:r>
            <a:r>
              <a:rPr lang="zh-CN" altLang="en-US" sz="3200" b="1"/>
              <a:t>高兴地        </a:t>
            </a:r>
          </a:p>
          <a:p>
            <a:pPr marL="0" indent="0">
              <a:buNone/>
            </a:pPr>
            <a:r>
              <a:rPr lang="zh-CN" altLang="en-US" sz="3200" b="1"/>
              <a:t>                             跑到鲁迅先生家里</a:t>
            </a:r>
          </a:p>
          <a:p>
            <a:r>
              <a:rPr lang="en-US" altLang="zh-CN" sz="3200" b="1"/>
              <a:t>6.  </a:t>
            </a:r>
            <a:r>
              <a:rPr lang="zh-CN" altLang="en-US" sz="3200" b="1"/>
              <a:t>（</a:t>
            </a:r>
            <a:r>
              <a:rPr lang="en-US" altLang="zh-CN" sz="3200" b="1"/>
              <a:t>24-26</a:t>
            </a:r>
            <a:r>
              <a:rPr lang="zh-CN" altLang="en-US" sz="3200" b="1"/>
              <a:t>）  认真对待青年来信</a:t>
            </a:r>
          </a:p>
          <a:p>
            <a:r>
              <a:rPr lang="en-US" altLang="zh-CN" sz="3200" b="1"/>
              <a:t>7.  </a:t>
            </a:r>
            <a:r>
              <a:rPr lang="zh-CN" altLang="en-US" sz="3200" b="1"/>
              <a:t>（</a:t>
            </a:r>
            <a:r>
              <a:rPr lang="en-US" altLang="zh-CN" sz="3200" b="1"/>
              <a:t>27-30</a:t>
            </a:r>
            <a:r>
              <a:rPr lang="zh-CN" altLang="en-US" sz="3200" b="1"/>
              <a:t>）  对待自己的原稿和校样  </a:t>
            </a:r>
          </a:p>
          <a:p>
            <a:pPr marL="0" indent="0">
              <a:buNone/>
            </a:pPr>
            <a:r>
              <a:rPr lang="zh-CN" altLang="en-US" sz="3200" b="1"/>
              <a:t>                             并不看重</a:t>
            </a:r>
          </a:p>
          <a:p>
            <a:endParaRPr lang="zh-CN" altLang="en-US" sz="3200" b="1"/>
          </a:p>
        </p:txBody>
      </p:sp>
      <p:sp>
        <p:nvSpPr>
          <p:cNvPr id="4" name="文本框 3"/>
          <p:cNvSpPr txBox="1"/>
          <p:nvPr/>
        </p:nvSpPr>
        <p:spPr>
          <a:xfrm>
            <a:off x="7992745" y="296545"/>
            <a:ext cx="410019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开朗乐观、干练敏捷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990205" y="876935"/>
            <a:ext cx="410019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关心备至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041640" y="2029460"/>
            <a:ext cx="410019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体贴尊重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082280" y="3063240"/>
            <a:ext cx="410019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幽默风趣、平易近人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112125" y="4863465"/>
            <a:ext cx="410019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珍惜时间、关注青年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120380" y="5605780"/>
            <a:ext cx="410019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谦逊大度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01800" y="1350645"/>
            <a:ext cx="10515600" cy="4351338"/>
          </a:xfrm>
        </p:spPr>
        <p:txBody>
          <a:bodyPr/>
          <a:lstStyle/>
          <a:p>
            <a:r>
              <a:rPr lang="en-US" altLang="zh-CN" sz="3200" b="1">
                <a:sym typeface="+mn-ea"/>
              </a:rPr>
              <a:t>8.  </a:t>
            </a:r>
            <a:r>
              <a:rPr lang="zh-CN" altLang="en-US" sz="3200" b="1">
                <a:sym typeface="+mn-ea"/>
              </a:rPr>
              <a:t>（</a:t>
            </a:r>
            <a:r>
              <a:rPr lang="en-US" altLang="zh-CN" sz="3200" b="1">
                <a:sym typeface="+mn-ea"/>
              </a:rPr>
              <a:t>31-34</a:t>
            </a:r>
            <a:r>
              <a:rPr lang="zh-CN" altLang="en-US" sz="3600" b="1">
                <a:sym typeface="+mn-ea"/>
              </a:rPr>
              <a:t>）  许先生的忙碌</a:t>
            </a:r>
          </a:p>
          <a:p>
            <a:r>
              <a:rPr lang="en-US" altLang="zh-CN" sz="3200" b="1">
                <a:sym typeface="+mn-ea"/>
              </a:rPr>
              <a:t>9.  </a:t>
            </a:r>
            <a:r>
              <a:rPr lang="zh-CN" altLang="en-US" sz="3200" b="1">
                <a:sym typeface="+mn-ea"/>
              </a:rPr>
              <a:t>（</a:t>
            </a:r>
            <a:r>
              <a:rPr lang="en-US" altLang="zh-CN" sz="3200" b="1">
                <a:sym typeface="+mn-ea"/>
              </a:rPr>
              <a:t>35-40</a:t>
            </a:r>
            <a:r>
              <a:rPr lang="zh-CN" altLang="en-US" sz="3600" b="1">
                <a:sym typeface="+mn-ea"/>
              </a:rPr>
              <a:t>）  看电影时不肯坐车</a:t>
            </a:r>
          </a:p>
          <a:p>
            <a:r>
              <a:rPr lang="en-US" altLang="zh-CN" sz="3200" b="1">
                <a:sym typeface="+mn-ea"/>
              </a:rPr>
              <a:t>10.</a:t>
            </a:r>
            <a:r>
              <a:rPr lang="zh-CN" altLang="en-US" sz="3200" b="1">
                <a:sym typeface="+mn-ea"/>
              </a:rPr>
              <a:t>（</a:t>
            </a:r>
            <a:r>
              <a:rPr lang="en-US" altLang="zh-CN" sz="3200" b="1">
                <a:sym typeface="+mn-ea"/>
              </a:rPr>
              <a:t>41-42</a:t>
            </a:r>
            <a:r>
              <a:rPr lang="zh-CN" altLang="en-US" sz="3200" b="1">
                <a:sym typeface="+mn-ea"/>
              </a:rPr>
              <a:t>）  休息方式</a:t>
            </a:r>
            <a:r>
              <a:rPr lang="en-US" altLang="zh-CN" sz="3200" b="1">
                <a:sym typeface="+mn-ea"/>
              </a:rPr>
              <a:t>——</a:t>
            </a:r>
            <a:r>
              <a:rPr lang="zh-CN" altLang="en-US" sz="3600" b="1">
                <a:sym typeface="+mn-ea"/>
              </a:rPr>
              <a:t>翻翻书</a:t>
            </a:r>
          </a:p>
          <a:p>
            <a:r>
              <a:rPr lang="en-US" altLang="zh-CN" sz="3200" b="1">
                <a:sym typeface="+mn-ea"/>
              </a:rPr>
              <a:t>11.</a:t>
            </a:r>
            <a:r>
              <a:rPr lang="zh-CN" altLang="en-US" sz="3200" b="1">
                <a:sym typeface="+mn-ea"/>
              </a:rPr>
              <a:t>（</a:t>
            </a:r>
            <a:r>
              <a:rPr lang="en-US" altLang="zh-CN" sz="3200" b="1">
                <a:sym typeface="+mn-ea"/>
              </a:rPr>
              <a:t>43-54</a:t>
            </a:r>
            <a:r>
              <a:rPr lang="zh-CN" altLang="en-US" sz="3600" b="1">
                <a:sym typeface="+mn-ea"/>
              </a:rPr>
              <a:t>）  陪客人、彻夜工作</a:t>
            </a:r>
          </a:p>
          <a:p>
            <a:pPr>
              <a:lnSpc>
                <a:spcPct val="130000"/>
              </a:lnSpc>
            </a:pPr>
            <a:r>
              <a:rPr lang="en-US" altLang="zh-CN" sz="3200" b="1">
                <a:sym typeface="+mn-ea"/>
              </a:rPr>
              <a:t>12.</a:t>
            </a:r>
            <a:r>
              <a:rPr lang="zh-CN" altLang="en-US" sz="3200" b="1">
                <a:sym typeface="+mn-ea"/>
              </a:rPr>
              <a:t>（</a:t>
            </a:r>
            <a:r>
              <a:rPr lang="en-US" altLang="zh-CN" sz="3200" b="1">
                <a:sym typeface="+mn-ea"/>
              </a:rPr>
              <a:t>55-60</a:t>
            </a:r>
            <a:r>
              <a:rPr lang="zh-CN" altLang="en-US" sz="3200" b="1">
                <a:sym typeface="+mn-ea"/>
              </a:rPr>
              <a:t>）  海婴</a:t>
            </a:r>
            <a:r>
              <a:rPr lang="en-US" altLang="zh-CN" sz="3200" b="1">
                <a:sym typeface="+mn-ea"/>
              </a:rPr>
              <a:t>“</a:t>
            </a:r>
            <a:r>
              <a:rPr lang="zh-CN" altLang="en-US" sz="3200" b="1">
                <a:sym typeface="+mn-ea"/>
              </a:rPr>
              <a:t>吃鱼丸</a:t>
            </a:r>
            <a:r>
              <a:rPr lang="en-US" altLang="zh-CN" sz="3200" b="1">
                <a:sym typeface="+mn-ea"/>
              </a:rPr>
              <a:t>”</a:t>
            </a:r>
            <a:r>
              <a:rPr lang="zh-CN" altLang="en-US" sz="3600" b="1">
                <a:sym typeface="+mn-ea"/>
              </a:rPr>
              <a:t>事件</a:t>
            </a:r>
          </a:p>
          <a:p>
            <a:pPr>
              <a:lnSpc>
                <a:spcPct val="130000"/>
              </a:lnSpc>
            </a:pPr>
            <a:r>
              <a:rPr lang="en-US" altLang="zh-CN" sz="3200" b="1">
                <a:sym typeface="+mn-ea"/>
              </a:rPr>
              <a:t>13.</a:t>
            </a:r>
            <a:r>
              <a:rPr lang="zh-CN" altLang="en-US" sz="3200" b="1">
                <a:sym typeface="+mn-ea"/>
              </a:rPr>
              <a:t>（</a:t>
            </a:r>
            <a:r>
              <a:rPr lang="en-US" altLang="zh-CN" sz="3200" b="1">
                <a:sym typeface="+mn-ea"/>
              </a:rPr>
              <a:t>61-63</a:t>
            </a:r>
            <a:r>
              <a:rPr lang="zh-CN" altLang="en-US" sz="3600" b="1">
                <a:sym typeface="+mn-ea"/>
              </a:rPr>
              <a:t>）  包书非常认真</a:t>
            </a:r>
          </a:p>
          <a:p>
            <a:r>
              <a:rPr lang="en-US" altLang="zh-CN" sz="3200" b="1">
                <a:sym typeface="+mn-ea"/>
              </a:rPr>
              <a:t>14.</a:t>
            </a:r>
            <a:r>
              <a:rPr lang="zh-CN" altLang="en-US" sz="3200" b="1">
                <a:sym typeface="+mn-ea"/>
              </a:rPr>
              <a:t>（</a:t>
            </a:r>
            <a:r>
              <a:rPr lang="en-US" altLang="zh-CN" sz="3200" b="1">
                <a:sym typeface="+mn-ea"/>
              </a:rPr>
              <a:t>64-67</a:t>
            </a:r>
            <a:r>
              <a:rPr lang="zh-CN" altLang="en-US" sz="3200" b="1">
                <a:sym typeface="+mn-ea"/>
              </a:rPr>
              <a:t>）  不顾身体拼命工作</a:t>
            </a:r>
          </a:p>
          <a:p>
            <a:endParaRPr lang="zh-CN" altLang="en-US" b="1"/>
          </a:p>
        </p:txBody>
      </p:sp>
      <p:sp>
        <p:nvSpPr>
          <p:cNvPr id="9" name="文本框 8"/>
          <p:cNvSpPr txBox="1"/>
          <p:nvPr/>
        </p:nvSpPr>
        <p:spPr>
          <a:xfrm>
            <a:off x="8403590" y="5446395"/>
            <a:ext cx="410019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沥尽心血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401050" y="4850130"/>
            <a:ext cx="410019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认真周到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420100" y="3994785"/>
            <a:ext cx="347027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民主务实、认真严谨、关爱孩子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441690" y="3249930"/>
            <a:ext cx="410019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一丝不苟、治学严谨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439150" y="2610485"/>
            <a:ext cx="410019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热爱读书、珍惜时间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447405" y="2035810"/>
            <a:ext cx="410019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礼让、质朴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1818</Words>
  <Application>Microsoft Office PowerPoint</Application>
  <PresentationFormat>Custom</PresentationFormat>
  <Paragraphs>123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主题</vt:lpstr>
      <vt:lpstr>回忆鲁迅先生</vt:lpstr>
      <vt:lpstr>Slide 2</vt:lpstr>
      <vt:lpstr>Slide 3</vt:lpstr>
      <vt:lpstr>Slide 4</vt:lpstr>
      <vt:lpstr>学习目标</vt:lpstr>
      <vt:lpstr>Slide 6</vt:lpstr>
      <vt:lpstr>Slide 7</vt:lpstr>
      <vt:lpstr>Slide 8</vt:lpstr>
      <vt:lpstr>Slide 9</vt:lpstr>
      <vt:lpstr>Slide 10</vt:lpstr>
      <vt:lpstr>Slide 11</vt:lpstr>
      <vt:lpstr>Slide 12</vt:lpstr>
      <vt:lpstr>拓展提升</vt:lpstr>
      <vt:lpstr>课堂小结</vt:lpstr>
      <vt:lpstr>当堂检测</vt:lpstr>
      <vt:lpstr>Slide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xbany</cp:lastModifiedBy>
  <cp:revision>语文备课大师【全免费】</cp:revision>
  <dcterms:created xsi:type="dcterms:W3CDTF">2017-02-16T08:34:00Z</dcterms:created>
  <dcterms:modified xsi:type="dcterms:W3CDTF">2017-03-04T14:25:34Z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