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0" r:id="rId5"/>
    <p:sldId id="263" r:id="rId6"/>
    <p:sldId id="270" r:id="rId7"/>
    <p:sldId id="281" r:id="rId8"/>
    <p:sldId id="272" r:id="rId9"/>
    <p:sldId id="282" r:id="rId10"/>
    <p:sldId id="283" r:id="rId11"/>
    <p:sldId id="286" r:id="rId12"/>
    <p:sldId id="274" r:id="rId13"/>
    <p:sldId id="275" r:id="rId14"/>
    <p:sldId id="276" r:id="rId15"/>
    <p:sldId id="284" r:id="rId16"/>
    <p:sldId id="285" r:id="rId17"/>
    <p:sldId id="287" r:id="rId18"/>
    <p:sldId id="288" r:id="rId19"/>
    <p:sldId id="289" r:id="rId20"/>
    <p:sldId id="290" r:id="rId21"/>
    <p:sldId id="277" r:id="rId22"/>
    <p:sldId id="280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  <a:srgbClr val="FFFF66"/>
    <a:srgbClr val="FF9900"/>
    <a:srgbClr val="00FF00"/>
    <a:srgbClr val="FF00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6"/>
    <p:restoredTop sz="90929"/>
  </p:normalViewPr>
  <p:slideViewPr>
    <p:cSldViewPr showGuides="1">
      <p:cViewPr varScale="1">
        <p:scale>
          <a:sx n="67" d="100"/>
          <a:sy n="67" d="100"/>
        </p:scale>
        <p:origin x="-84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/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/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页脚占位符 1028"/>
          <p:cNvSpPr/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/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文本框 2049"/>
          <p:cNvSpPr txBox="1"/>
          <p:nvPr/>
        </p:nvSpPr>
        <p:spPr>
          <a:xfrm>
            <a:off x="609600" y="620713"/>
            <a:ext cx="5330825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9600" b="1" dirty="0">
                <a:solidFill>
                  <a:srgbClr val="FF0000"/>
                </a:solidFill>
                <a:latin typeface="Times New Roman" panose="02020603050405020304" charset="0"/>
                <a:ea typeface="华文新魏" pitchFamily="2" charset="-122"/>
              </a:rPr>
              <a:t>回忆       鲁迅先生</a:t>
            </a:r>
            <a:endParaRPr lang="zh-CN" altLang="en-US" sz="9600" b="1" dirty="0">
              <a:solidFill>
                <a:srgbClr val="FF0000"/>
              </a:solidFill>
              <a:latin typeface="Times New Roman" panose="02020603050405020304" charset="0"/>
              <a:ea typeface="华文新魏" pitchFamily="2" charset="-122"/>
            </a:endParaRPr>
          </a:p>
        </p:txBody>
      </p:sp>
      <p:sp>
        <p:nvSpPr>
          <p:cNvPr id="2051" name="文本框 2050"/>
          <p:cNvSpPr txBox="1"/>
          <p:nvPr/>
        </p:nvSpPr>
        <p:spPr>
          <a:xfrm>
            <a:off x="2555875" y="4735513"/>
            <a:ext cx="2160588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FF9900"/>
                </a:solidFill>
                <a:latin typeface="Times New Roman" panose="02020603050405020304" charset="0"/>
                <a:ea typeface="楷体_GB2312" pitchFamily="49" charset="-122"/>
              </a:rPr>
              <a:t>萧   红</a:t>
            </a:r>
            <a:endParaRPr lang="zh-CN" altLang="en-US" sz="4800" b="1" dirty="0">
              <a:solidFill>
                <a:srgbClr val="FF99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pic>
        <p:nvPicPr>
          <p:cNvPr id="2052" name="图片 2051" descr="luxun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963" y="188913"/>
            <a:ext cx="3181350" cy="439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868545" y="5581650"/>
            <a:ext cx="3119120" cy="5162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Script" panose="020B0504020000000003" charset="0"/>
                <a:ea typeface="黑体" panose="02010609060101010101" pitchFamily="2" charset="-122"/>
              </a:rPr>
              <a:t>古泉中学    古老传说</a:t>
            </a:r>
            <a:endParaRPr lang="zh-CN" altLang="en-US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Script" panose="020B0504020000000003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360截图201702141525011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3665" y="-13335"/>
            <a:ext cx="9323070" cy="68922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323850" y="1125538"/>
            <a:ext cx="2519363" cy="436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Times New Roman" panose="02020603050405020304" charset="0"/>
                <a:ea typeface="黑体" panose="02010609060101010101" pitchFamily="2" charset="-122"/>
              </a:rPr>
              <a:t>        鲁迅先生的笑声是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明朗</a:t>
            </a:r>
            <a:r>
              <a:rPr lang="zh-CN" altLang="en-US" sz="2800" b="1" dirty="0">
                <a:latin typeface="Times New Roman" panose="02020603050405020304" charset="0"/>
                <a:ea typeface="黑体" panose="02010609060101010101" pitchFamily="2" charset="-122"/>
              </a:rPr>
              <a:t>的，是从心里的欢喜，若有人说了什么可笑的话，鲁迅先生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笑得连烟卷都拿不住了</a:t>
            </a:r>
            <a:r>
              <a:rPr lang="zh-CN" altLang="en-US" sz="2800" b="1" dirty="0">
                <a:latin typeface="Times New Roman" panose="02020603050405020304" charset="0"/>
                <a:ea typeface="黑体" panose="02010609060101010101" pitchFamily="2" charset="-122"/>
              </a:rPr>
              <a:t>，常常是笑得咳嗽起来。</a:t>
            </a:r>
            <a:endParaRPr lang="zh-CN" altLang="en-US" sz="28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0483" name="矩形 20482"/>
          <p:cNvSpPr/>
          <p:nvPr/>
        </p:nvSpPr>
        <p:spPr>
          <a:xfrm>
            <a:off x="3563938" y="1052513"/>
            <a:ext cx="3600450" cy="271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        </a:t>
            </a:r>
            <a:r>
              <a:rPr lang="zh-CN" altLang="en-US" sz="2800" b="1" dirty="0">
                <a:latin typeface="Times New Roman" panose="02020603050405020304" charset="0"/>
                <a:ea typeface="黑体" panose="02010609060101010101" pitchFamily="2" charset="-122"/>
              </a:rPr>
              <a:t>鲁迅先生走路很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轻捷</a:t>
            </a:r>
            <a:r>
              <a:rPr lang="zh-CN" altLang="en-US" sz="2800" b="1" dirty="0">
                <a:latin typeface="Times New Roman" panose="02020603050405020304" charset="0"/>
                <a:ea typeface="黑体" panose="02010609060101010101" pitchFamily="2" charset="-122"/>
              </a:rPr>
              <a:t>，……他刚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抓起帽子拉往头上一扣，同时左腿就伸出去了，仿佛不顾一切</a:t>
            </a:r>
            <a:r>
              <a:rPr lang="zh-CN" altLang="en-US" sz="2800" b="1" dirty="0">
                <a:latin typeface="Times New Roman" panose="02020603050405020304" charset="0"/>
                <a:ea typeface="黑体" panose="02010609060101010101" pitchFamily="2" charset="-122"/>
              </a:rPr>
              <a:t>的走去。 </a:t>
            </a:r>
            <a:endParaRPr lang="zh-CN" altLang="en-US" sz="28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1116013" y="333375"/>
            <a:ext cx="7559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灵动传神的细节，质朴浅白的语言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900113" y="6092825"/>
            <a:ext cx="61198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爽朗乐观、率真可亲、平易近人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7524750" y="1412875"/>
            <a:ext cx="10080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2800" b="1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3492500" y="4005263"/>
            <a:ext cx="5651500" cy="222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Times New Roman" panose="02020603050405020304" charset="0"/>
                <a:ea typeface="黑体" panose="02010609060101010101" pitchFamily="2" charset="-122"/>
              </a:rPr>
              <a:t>饺子煮好，一上楼梯，就听到楼上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明朗</a:t>
            </a:r>
            <a:r>
              <a:rPr lang="zh-CN" altLang="en-US" sz="2800" b="1" dirty="0">
                <a:latin typeface="Times New Roman" panose="02020603050405020304" charset="0"/>
                <a:ea typeface="黑体" panose="02010609060101010101" pitchFamily="2" charset="-122"/>
              </a:rPr>
              <a:t>的鲁迅先生的笑声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冲</a:t>
            </a:r>
            <a:r>
              <a:rPr lang="zh-CN" altLang="en-US" sz="2800" b="1" dirty="0">
                <a:latin typeface="Times New Roman" panose="02020603050405020304" charset="0"/>
                <a:ea typeface="黑体" panose="02010609060101010101" pitchFamily="2" charset="-122"/>
              </a:rPr>
              <a:t>下楼梯来，原来有几个朋友在楼上也正谈得热闹。</a:t>
            </a:r>
            <a:endParaRPr lang="zh-CN" altLang="en-US" sz="2800" b="1" dirty="0">
              <a:latin typeface="Times New Roman" panose="02020603050405020304" charset="0"/>
              <a:ea typeface="黑体" panose="02010609060101010101" pitchFamily="2" charset="-122"/>
            </a:endParaRPr>
          </a:p>
          <a:p>
            <a:pPr lvl="0"/>
            <a:endParaRPr lang="zh-CN" altLang="en-US" sz="28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0488" name="文本框 20487"/>
          <p:cNvSpPr txBox="1"/>
          <p:nvPr/>
        </p:nvSpPr>
        <p:spPr>
          <a:xfrm>
            <a:off x="7504113" y="1884363"/>
            <a:ext cx="12446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敏捷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性急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坚毅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lvl="0"/>
            <a:endParaRPr lang="zh-CN" altLang="en-US" sz="3200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48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48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48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48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0483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487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487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487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048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2000" fill="hold"/>
                                        <p:tgtEl>
                                          <p:spTgt spid="204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663575" y="333375"/>
            <a:ext cx="79406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Times New Roman" panose="02020603050405020304" charset="0"/>
                <a:ea typeface="黑体" panose="02010609060101010101" pitchFamily="2" charset="-122"/>
              </a:rPr>
              <a:t>        </a:t>
            </a:r>
            <a:endParaRPr lang="zh-CN" altLang="en-US" sz="28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1507" name="矩形 21506"/>
          <p:cNvSpPr/>
          <p:nvPr/>
        </p:nvSpPr>
        <p:spPr>
          <a:xfrm>
            <a:off x="468313" y="476250"/>
            <a:ext cx="8207375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        周先生在课堂上，</a:t>
            </a:r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charset="0"/>
                <a:ea typeface="黑体" panose="02010609060101010101" pitchFamily="2" charset="-122"/>
              </a:rPr>
              <a:t>一生气就用眼睛往下一掠</a:t>
            </a:r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，看着她们，这种眼光鲁迅先生在记范爱农先生的文字里曾自己述说过，而曾经接触过这种眼光的人就会感到一个旷代的全智者的催逼。</a:t>
            </a:r>
            <a:endParaRPr lang="zh-CN" altLang="en-US" sz="32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519113" y="3068638"/>
            <a:ext cx="8085137" cy="252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dirty="0">
                <a:latin typeface="Times New Roman" panose="02020603050405020304" charset="0"/>
                <a:ea typeface="黑体" panose="02010609060101010101" pitchFamily="2" charset="-122"/>
              </a:rPr>
              <a:t>        </a:t>
            </a:r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青年人写信，写得太草率，鲁迅先生是深恶痛绝之的。……但他还是展读着每封由不同角落里投来的青年的信，眼睛不济时，</a:t>
            </a:r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charset="0"/>
                <a:ea typeface="黑体" panose="02010609060101010101" pitchFamily="2" charset="-122"/>
              </a:rPr>
              <a:t>便戴起眼镜来看</a:t>
            </a:r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，</a:t>
            </a:r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charset="0"/>
                <a:ea typeface="黑体" panose="02010609060101010101" pitchFamily="2" charset="-122"/>
              </a:rPr>
              <a:t>常常看到夜里很深的时光。</a:t>
            </a:r>
            <a:endParaRPr lang="zh-CN" altLang="en-US" sz="3200" b="1" dirty="0">
              <a:solidFill>
                <a:srgbClr val="0066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1258888" y="5516563"/>
            <a:ext cx="7489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对青年严格要求的同时又深切关爱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0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0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50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663575" y="333375"/>
            <a:ext cx="79406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Times New Roman" panose="02020603050405020304" charset="0"/>
                <a:ea typeface="黑体" panose="02010609060101010101" pitchFamily="2" charset="-122"/>
              </a:rPr>
              <a:t>        </a:t>
            </a:r>
            <a:endParaRPr lang="zh-CN" altLang="en-US" sz="28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2531" name="矩形 22530"/>
          <p:cNvSpPr/>
          <p:nvPr/>
        </p:nvSpPr>
        <p:spPr>
          <a:xfrm>
            <a:off x="468313" y="476250"/>
            <a:ext cx="82073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charset="0"/>
                <a:ea typeface="黑体" panose="02010609060101010101" pitchFamily="2" charset="-122"/>
              </a:rPr>
              <a:t>可是鲁迅先生还是在饭桌上举着筷子问许先生：“我再吃几个吗？”</a:t>
            </a:r>
            <a:endParaRPr lang="zh-CN" altLang="en-US" sz="3200" b="1" dirty="0">
              <a:solidFill>
                <a:srgbClr val="0066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611188" y="1700213"/>
            <a:ext cx="5545137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dirty="0">
                <a:latin typeface="Times New Roman" panose="02020603050405020304" charset="0"/>
                <a:ea typeface="黑体" panose="02010609060101010101" pitchFamily="2" charset="-122"/>
              </a:rPr>
              <a:t>“ </a:t>
            </a:r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好久不见，好就不见。”一边说着一边向我点头。……转身坐在躺椅上才自己笑起来，他是在开着玩笑。</a:t>
            </a:r>
            <a:endParaRPr lang="zh-CN" altLang="en-US" sz="3200" b="1" dirty="0">
              <a:solidFill>
                <a:srgbClr val="0066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6372225" y="1628775"/>
            <a:ext cx="237648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幽默风趣可爱可亲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611188" y="3933825"/>
            <a:ext cx="80645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charset="0"/>
                <a:ea typeface="黑体" panose="02010609060101010101" pitchFamily="2" charset="-122"/>
              </a:rPr>
              <a:t>许先生和鲁迅先生都笑着，一种对于冲破忧郁心境的展然的会心的笑。</a:t>
            </a:r>
            <a:endParaRPr lang="zh-CN" altLang="en-US" sz="3200" b="1" dirty="0">
              <a:solidFill>
                <a:srgbClr val="0066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2535" name="文本框 22534"/>
          <p:cNvSpPr txBox="1"/>
          <p:nvPr/>
        </p:nvSpPr>
        <p:spPr>
          <a:xfrm>
            <a:off x="3455988" y="5229225"/>
            <a:ext cx="5437187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Times New Roman" panose="02020603050405020304" charset="0"/>
                <a:ea typeface="黑体" panose="02010609060101010101" pitchFamily="2" charset="-122"/>
              </a:rPr>
              <a:t>鲁迅先生很有意思的在地板上走几步，而后向我说：“他是贩卖私货的商人，是贩卖精神上的……”</a:t>
            </a:r>
            <a:endParaRPr lang="zh-CN" altLang="en-US" sz="28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2536" name="文本框 22535"/>
          <p:cNvSpPr txBox="1"/>
          <p:nvPr/>
        </p:nvSpPr>
        <p:spPr>
          <a:xfrm>
            <a:off x="6711950" y="5216525"/>
            <a:ext cx="184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2537" name="文本框 22536"/>
          <p:cNvSpPr txBox="1"/>
          <p:nvPr/>
        </p:nvSpPr>
        <p:spPr>
          <a:xfrm>
            <a:off x="539750" y="5503863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坚定乐观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3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53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5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5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53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3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53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60截图201702141456493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56515"/>
            <a:ext cx="9183370" cy="68630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7470" y="-50800"/>
            <a:ext cx="9160510" cy="69227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" y="28575"/>
            <a:ext cx="9173210" cy="67481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0335" y="11430"/>
            <a:ext cx="9242425" cy="68224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60截图201702141524399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3815" y="-11430"/>
            <a:ext cx="9232265" cy="69875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60截图201702141524517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" y="-15240"/>
            <a:ext cx="9178290" cy="68884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073" descr="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1725" y="4495800"/>
            <a:ext cx="1692275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3074" descr="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1725" y="0"/>
            <a:ext cx="169227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075"/>
          <p:cNvSpPr txBox="1"/>
          <p:nvPr/>
        </p:nvSpPr>
        <p:spPr>
          <a:xfrm>
            <a:off x="323850" y="0"/>
            <a:ext cx="7138988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  <a:t>                     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charset="0"/>
                <a:ea typeface="方正姚体" pitchFamily="2" charset="-122"/>
              </a:rPr>
              <a:t>自题小像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charset="0"/>
              <a:ea typeface="方正姚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charset="0"/>
                <a:ea typeface="方正姚体" pitchFamily="2" charset="-122"/>
              </a:rPr>
              <a:t>灵台无计逃神矢，风雨如磐暗故园。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charset="0"/>
              <a:ea typeface="方正姚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charset="0"/>
                <a:ea typeface="方正姚体" pitchFamily="2" charset="-122"/>
              </a:rPr>
              <a:t>寄意寒星荃不察，我以我血荐轩辕。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charset="0"/>
              <a:ea typeface="方正姚体" pitchFamily="2" charset="-122"/>
            </a:endParaRPr>
          </a:p>
        </p:txBody>
      </p:sp>
      <p:sp>
        <p:nvSpPr>
          <p:cNvPr id="3077" name="文本框 3076"/>
          <p:cNvSpPr txBox="1"/>
          <p:nvPr/>
        </p:nvSpPr>
        <p:spPr>
          <a:xfrm>
            <a:off x="381000" y="5257800"/>
            <a:ext cx="69278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charset="0"/>
                <a:ea typeface="方正姚体" pitchFamily="2" charset="-122"/>
              </a:rPr>
              <a:t>无情未必真豪杰，怜子如何不丈夫。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charset="0"/>
              <a:ea typeface="方正姚体" pitchFamily="2" charset="-122"/>
            </a:endParaRPr>
          </a:p>
        </p:txBody>
      </p:sp>
      <p:sp>
        <p:nvSpPr>
          <p:cNvPr id="3078" name="文本框 3077"/>
          <p:cNvSpPr txBox="1"/>
          <p:nvPr/>
        </p:nvSpPr>
        <p:spPr>
          <a:xfrm>
            <a:off x="457200" y="2420938"/>
            <a:ext cx="6778625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charset="0"/>
                <a:ea typeface="方正姚体" pitchFamily="2" charset="-122"/>
              </a:rPr>
              <a:t>横眉冷对千夫指，</a:t>
            </a:r>
            <a:endParaRPr lang="zh-CN" altLang="en-US" sz="3600" b="1" dirty="0">
              <a:solidFill>
                <a:srgbClr val="0066FF"/>
              </a:solidFill>
              <a:latin typeface="Times New Roman" panose="02020603050405020304" charset="0"/>
              <a:ea typeface="方正姚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charset="0"/>
                <a:ea typeface="方正姚体" pitchFamily="2" charset="-122"/>
              </a:rPr>
              <a:t>俯首甘为孺子牛。</a:t>
            </a:r>
            <a:endParaRPr lang="zh-CN" altLang="en-US" sz="3600" b="1" dirty="0">
              <a:solidFill>
                <a:srgbClr val="0066FF"/>
              </a:solidFill>
              <a:latin typeface="Times New Roman" panose="02020603050405020304" charset="0"/>
              <a:ea typeface="方正姚体" pitchFamily="2" charset="-122"/>
            </a:endParaRPr>
          </a:p>
        </p:txBody>
      </p:sp>
      <p:sp>
        <p:nvSpPr>
          <p:cNvPr id="3079" name="文本框 3078"/>
          <p:cNvSpPr txBox="1"/>
          <p:nvPr/>
        </p:nvSpPr>
        <p:spPr>
          <a:xfrm>
            <a:off x="8366125" y="457200"/>
            <a:ext cx="549275" cy="6019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                                     </a:t>
            </a:r>
            <a:endParaRPr lang="zh-CN" altLang="en-US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080" name="文本框 3079"/>
          <p:cNvSpPr txBox="1"/>
          <p:nvPr/>
        </p:nvSpPr>
        <p:spPr>
          <a:xfrm>
            <a:off x="8289925" y="2514600"/>
            <a:ext cx="549275" cy="1600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</a:t>
            </a:r>
            <a:endParaRPr lang="zh-CN" altLang="en-US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3081" name="图片 3080" descr="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1725" y="2276475"/>
            <a:ext cx="1692275" cy="2379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0"/>
      <p:bldP spid="307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1619250" y="549275"/>
            <a:ext cx="390842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7200" dirty="0">
                <a:solidFill>
                  <a:srgbClr val="FF0000"/>
                </a:solidFill>
                <a:latin typeface="Times New Roman" panose="02020603050405020304" charset="0"/>
                <a:ea typeface="华文行楷" pitchFamily="2" charset="-122"/>
              </a:rPr>
              <a:t>小结</a:t>
            </a:r>
            <a:endParaRPr lang="zh-CN" altLang="en-US" sz="7200" dirty="0">
              <a:solidFill>
                <a:srgbClr val="FF0000"/>
              </a:solidFill>
              <a:latin typeface="Times New Roman" panose="02020603050405020304" charset="0"/>
              <a:ea typeface="华文行楷" pitchFamily="2" charset="-122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900113" y="1989138"/>
            <a:ext cx="64801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dirty="0">
                <a:latin typeface="Times New Roman" panose="02020603050405020304" charset="0"/>
                <a:ea typeface="黑体" panose="02010609060101010101" pitchFamily="2" charset="-122"/>
              </a:rPr>
              <a:t>语言质朴浅白清新隽永</a:t>
            </a:r>
            <a:endParaRPr lang="zh-CN" altLang="en-US" sz="4800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900113" y="3068638"/>
            <a:ext cx="66246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latin typeface="Times New Roman" panose="02020603050405020304" charset="0"/>
                <a:ea typeface="黑体" panose="02010609060101010101" pitchFamily="2" charset="-122"/>
              </a:rPr>
              <a:t>善于撷取生活琐事捕捉细节</a:t>
            </a:r>
            <a:endParaRPr lang="zh-CN" altLang="en-US" sz="40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684213" y="4221163"/>
            <a:ext cx="7634287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latin typeface="Times New Roman" panose="02020603050405020304" charset="0"/>
                <a:ea typeface="黑体" panose="02010609060101010101" pitchFamily="2" charset="-122"/>
              </a:rPr>
              <a:t>作者印象中的鲁迅：生活平凡随意、为人宽厚仁爱，待友真诚悉心，意志坚定</a:t>
            </a:r>
            <a:endParaRPr lang="zh-CN" altLang="en-US" sz="40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3558" name="矩形 23557"/>
          <p:cNvSpPr/>
          <p:nvPr/>
        </p:nvSpPr>
        <p:spPr>
          <a:xfrm flipH="1">
            <a:off x="5148263" y="5805488"/>
            <a:ext cx="37496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伟大而平凡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7667625" y="1412875"/>
            <a:ext cx="1116013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006600"/>
                </a:solidFill>
                <a:latin typeface="Times New Roman" panose="02020603050405020304" charset="0"/>
                <a:ea typeface="华文行楷" pitchFamily="2" charset="-122"/>
              </a:rPr>
              <a:t>写作特色</a:t>
            </a:r>
            <a:endParaRPr lang="zh-CN" altLang="en-US" sz="4800" b="1" dirty="0">
              <a:solidFill>
                <a:srgbClr val="006600"/>
              </a:solidFill>
              <a:latin typeface="Times New Roman" panose="02020603050405020304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3557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355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6625"/>
          <p:cNvSpPr txBox="1"/>
          <p:nvPr/>
        </p:nvSpPr>
        <p:spPr>
          <a:xfrm>
            <a:off x="323850" y="692150"/>
            <a:ext cx="8208963" cy="5026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作文题目：	</a:t>
            </a:r>
            <a:r>
              <a:rPr lang="en-US" altLang="zh-CN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 X</a:t>
            </a:r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其人</a:t>
            </a:r>
            <a:endParaRPr lang="zh-CN" altLang="en-US" sz="5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要求：</a:t>
            </a:r>
            <a:endParaRPr lang="zh-CN" altLang="en-US" sz="5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1、写身边熟悉的人，选取生活琐事，写得有血有肉</a:t>
            </a:r>
            <a:endParaRPr lang="zh-CN" altLang="en-US" sz="5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2、综合运用多种表达方式</a:t>
            </a:r>
            <a:endParaRPr lang="zh-CN" altLang="en-US" sz="5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3、字数不少于700</a:t>
            </a:r>
            <a:endParaRPr lang="zh-CN" altLang="en-US" sz="5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7467600" y="381000"/>
            <a:ext cx="549275" cy="6934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  <a:t>            </a:t>
            </a:r>
            <a:endParaRPr lang="zh-CN" altLang="en-US" sz="4400" b="1" dirty="0">
              <a:solidFill>
                <a:srgbClr val="0066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6399213" y="4495800"/>
            <a:ext cx="611187" cy="1600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endParaRPr lang="zh-CN" altLang="en-US" sz="2800">
              <a:solidFill>
                <a:srgbClr val="0066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6148" name="图片 6147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6148"/>
          <p:cNvSpPr txBox="1"/>
          <p:nvPr/>
        </p:nvSpPr>
        <p:spPr>
          <a:xfrm>
            <a:off x="8213725" y="0"/>
            <a:ext cx="1403350" cy="6629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       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0" y="6019800"/>
            <a:ext cx="9215438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1933年在上海，和宋庆龄蔡元培等在一起。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8913"/>
            <a:ext cx="8121650" cy="6669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9218"/>
          <p:cNvSpPr txBox="1"/>
          <p:nvPr/>
        </p:nvSpPr>
        <p:spPr>
          <a:xfrm>
            <a:off x="8243888" y="260350"/>
            <a:ext cx="900112" cy="520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1956年，鲁迅墓迁到上海虹口公园，由毛泽东题署墓碑。</a:t>
            </a:r>
            <a:endParaRPr lang="zh-CN" altLang="en-US" b="1" dirty="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267200" y="0"/>
            <a:ext cx="4876800" cy="632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16386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13" y="0"/>
            <a:ext cx="4040187" cy="617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16387"/>
          <p:cNvSpPr txBox="1"/>
          <p:nvPr/>
        </p:nvSpPr>
        <p:spPr>
          <a:xfrm>
            <a:off x="4572000" y="685800"/>
            <a:ext cx="3810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1752600" y="4800600"/>
            <a:ext cx="5867400" cy="2103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  <a:t>         </a:t>
            </a:r>
            <a:r>
              <a:rPr lang="zh-CN" altLang="en-US" sz="6600" b="1" dirty="0">
                <a:solidFill>
                  <a:srgbClr val="FF0000"/>
                </a:solidFill>
                <a:latin typeface="Times New Roman" panose="02020603050405020304" charset="0"/>
                <a:ea typeface="华文新魏" pitchFamily="2" charset="-122"/>
              </a:rPr>
              <a:t>萧           红</a:t>
            </a:r>
            <a:endParaRPr lang="zh-CN" altLang="en-US" sz="6600" b="1" dirty="0">
              <a:solidFill>
                <a:srgbClr val="FF0000"/>
              </a:solidFill>
              <a:latin typeface="Times New Roman" panose="02020603050405020304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dirty="0">
                <a:solidFill>
                  <a:srgbClr val="0066FF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 </a:t>
            </a:r>
            <a:r>
              <a:rPr lang="zh-CN" altLang="en-US" sz="4400" b="1" dirty="0">
                <a:solidFill>
                  <a:srgbClr val="0066FF"/>
                </a:solidFill>
                <a:latin typeface="Times New Roman" panose="02020603050405020304" charset="0"/>
                <a:ea typeface="宋体" panose="02010600030101010101" pitchFamily="2" charset="-122"/>
              </a:rPr>
              <a:t>（1911—1942）</a:t>
            </a:r>
            <a:endParaRPr lang="zh-CN" altLang="en-US" sz="4400" b="1" dirty="0">
              <a:solidFill>
                <a:srgbClr val="0066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3886200" y="-227012"/>
            <a:ext cx="5257800" cy="455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endParaRPr lang="zh-CN" altLang="en-US">
              <a:solidFill>
                <a:srgbClr val="0066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60截图201702141512492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7965" y="3810"/>
            <a:ext cx="9416415" cy="68116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323850" y="476250"/>
            <a:ext cx="8516938" cy="6427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         本文节选自萧红长篇回忆性叙事散文《回忆鲁迅先生》，作于鲁迅逝世三年后。</a:t>
            </a:r>
            <a:endParaRPr lang="zh-CN" altLang="en-US" sz="3200" b="1" dirty="0">
              <a:latin typeface="Times New Roman" panose="0202060305040502030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        萧红是一位经常从记忆深处挖掘写作素材的作家，而这篇文章变是她这类作品的代表作。</a:t>
            </a:r>
            <a:endParaRPr lang="zh-CN" altLang="en-US" sz="3200" b="1" dirty="0">
              <a:latin typeface="Times New Roman" panose="0202060305040502030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        作者将自己与鲁迅交往过程中的所见所闻所感剪裁提炼，组织成文。节选部分共分八个生活片段叠加而成，自然空行成段。全文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布局自由随意</a:t>
            </a:r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，用女性独有的敏锐目光悉心观察，捕捉到了鲁迅先生许多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灵动传神的细节</a:t>
            </a:r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，以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质朴浅白清新隽永的语言</a:t>
            </a:r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，于细微之处写出了一个真实的、充满人情味的活生生的鲁迅，彰显了一代伟人鲁迅的思想和人格。</a:t>
            </a:r>
            <a:endParaRPr lang="zh-CN" altLang="en-US" sz="3200" b="1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60截图201702141526426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-14605"/>
            <a:ext cx="9178290" cy="69259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60截图201702141526510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-11430"/>
            <a:ext cx="9225915" cy="688276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1226</Words>
  <PresentationFormat>屏幕显示</PresentationFormat>
  <Paragraphs>94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华文新魏</vt:lpstr>
      <vt:lpstr>楷体_GB2312</vt:lpstr>
      <vt:lpstr>方正姚体</vt:lpstr>
      <vt:lpstr>华文行楷</vt:lpstr>
      <vt:lpstr>黑体</vt:lpstr>
      <vt:lpstr>新宋体</vt:lpstr>
      <vt:lpstr>微软雅黑</vt:lpstr>
      <vt:lpstr>Calibri</vt:lpstr>
      <vt:lpstr>楷体</vt:lpstr>
      <vt:lpstr>Malgun Gothic</vt:lpstr>
      <vt:lpstr>DotumChe</vt:lpstr>
      <vt:lpstr>Segoe Script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fxzx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206</dc:creator>
  <cp:lastModifiedBy>Administrator</cp:lastModifiedBy>
  <dcterms:created xsi:type="dcterms:W3CDTF">2003-03-20T03:24:00Z</dcterms:created>
  <dcterms:modified xsi:type="dcterms:W3CDTF">2017-02-14T07:55:27Z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