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7" r:id="rId1"/>
  </p:sldMasterIdLst>
  <p:notesMasterIdLst>
    <p:notesMasterId r:id="rId27"/>
  </p:notesMasterIdLst>
  <p:sldIdLst>
    <p:sldId id="377" r:id="rId2"/>
    <p:sldId id="378" r:id="rId3"/>
    <p:sldId id="397" r:id="rId4"/>
    <p:sldId id="343" r:id="rId5"/>
    <p:sldId id="344" r:id="rId6"/>
    <p:sldId id="408" r:id="rId7"/>
    <p:sldId id="405" r:id="rId8"/>
    <p:sldId id="406" r:id="rId9"/>
    <p:sldId id="407" r:id="rId10"/>
    <p:sldId id="383" r:id="rId11"/>
    <p:sldId id="306" r:id="rId12"/>
    <p:sldId id="365" r:id="rId13"/>
    <p:sldId id="391" r:id="rId14"/>
    <p:sldId id="359" r:id="rId15"/>
    <p:sldId id="360" r:id="rId16"/>
    <p:sldId id="361" r:id="rId17"/>
    <p:sldId id="398" r:id="rId18"/>
    <p:sldId id="399" r:id="rId19"/>
    <p:sldId id="400" r:id="rId20"/>
    <p:sldId id="401" r:id="rId21"/>
    <p:sldId id="402" r:id="rId22"/>
    <p:sldId id="403" r:id="rId23"/>
    <p:sldId id="404" r:id="rId24"/>
    <p:sldId id="392" r:id="rId25"/>
    <p:sldId id="382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3333FF"/>
    <a:srgbClr val="990033"/>
    <a:srgbClr val="FF00FF"/>
    <a:srgbClr val="000000"/>
    <a:srgbClr val="FFFFCC"/>
    <a:srgbClr val="FF3300"/>
    <a:srgbClr val="CCFFCC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25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43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0"/>
              </a:spcBef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spcBef>
                <a:spcPct val="0"/>
              </a:spcBef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99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spcBef>
                <a:spcPct val="0"/>
              </a:spcBef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9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CE12F62-D263-41A4-8F87-ED2B4EACE8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47CA28F0-F840-42F2-BEE7-14728F5689EF}" type="slidenum">
              <a:rPr lang="en-US" altLang="zh-CN" smtClean="0"/>
              <a:pPr>
                <a:buFontTx/>
                <a:buNone/>
              </a:pPr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82140-643A-472E-B336-654D443AC2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A303E-0E57-436D-88B6-FA70DA7D92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B0089-2660-4E6C-8BC6-0BD3F19490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11C3A261-7333-4283-AD67-76B3F57CADC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15B5D-8A4C-4CF2-AC14-FAF9934C8E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09B49-8107-4BDA-9B90-7659C88758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E0074-2E84-4671-A351-49105499FA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6529-823C-4C4A-A403-F5FB81BDFF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1FFA7-91F8-46F5-A76D-B800393153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A8973-8407-48A1-96A5-DBAFADAB61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53D5A-3144-45A9-8D1F-F8BB0FEAE2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4179E-B191-43BC-B1F7-7623490A3C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spcBef>
                <a:spcPct val="20000"/>
              </a:spcBef>
              <a:buFontTx/>
              <a:buChar char="•"/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spcBef>
                <a:spcPct val="20000"/>
              </a:spcBef>
              <a:buFontTx/>
              <a:buChar char="•"/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20000"/>
              </a:spcBef>
              <a:buFont typeface="Arial" pitchFamily="34" charset="0"/>
              <a:buChar char="•"/>
              <a:defRPr sz="1100">
                <a:solidFill>
                  <a:srgbClr val="636363"/>
                </a:solidFill>
              </a:defRPr>
            </a:lvl1pPr>
          </a:lstStyle>
          <a:p>
            <a:pPr>
              <a:defRPr/>
            </a:pPr>
            <a:fld id="{5CA6F677-2714-4C25-9AE2-E204790CAD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75" r:id="rId11"/>
    <p:sldLayoutId id="21474839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http://www.qqju.com/FeiZhuLiu/1276-2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psb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2376" y="0"/>
            <a:ext cx="5773880" cy="6928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825" y="476250"/>
            <a:ext cx="8569325" cy="60631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 smtClean="0">
                <a:latin typeface="+mn-ea"/>
                <a:ea typeface="+mn-ea"/>
              </a:rPr>
              <a:t>先</a:t>
            </a:r>
            <a:r>
              <a:rPr lang="zh-CN" altLang="en-US" sz="3600" dirty="0">
                <a:latin typeface="+mn-ea"/>
                <a:ea typeface="+mn-ea"/>
              </a:rPr>
              <a:t>学后</a:t>
            </a:r>
            <a:r>
              <a:rPr lang="zh-CN" altLang="en-US" sz="3600" dirty="0" smtClean="0">
                <a:latin typeface="+mn-ea"/>
                <a:ea typeface="+mn-ea"/>
              </a:rPr>
              <a:t>教：</a:t>
            </a:r>
            <a:r>
              <a:rPr lang="zh-CN" altLang="en-US" sz="3600" dirty="0">
                <a:latin typeface="+mn-ea"/>
                <a:ea typeface="+mn-ea"/>
              </a:rPr>
              <a:t>默读课文</a:t>
            </a:r>
            <a:r>
              <a:rPr lang="en-US" altLang="zh-CN" sz="3600" dirty="0">
                <a:latin typeface="+mn-ea"/>
                <a:ea typeface="+mn-ea"/>
              </a:rPr>
              <a:t>,</a:t>
            </a:r>
            <a:r>
              <a:rPr lang="zh-CN" altLang="en-US" sz="3600" dirty="0">
                <a:latin typeface="+mn-ea"/>
                <a:ea typeface="+mn-ea"/>
              </a:rPr>
              <a:t>思考问题：</a:t>
            </a:r>
            <a:endParaRPr lang="en-US" altLang="zh-CN" sz="3600" dirty="0">
              <a:latin typeface="+mn-ea"/>
              <a:ea typeface="+mn-ea"/>
            </a:endParaRPr>
          </a:p>
          <a:p>
            <a:pPr>
              <a:defRPr/>
            </a:pPr>
            <a:endParaRPr lang="en-US" altLang="zh-CN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1.</a:t>
            </a:r>
            <a:r>
              <a:rPr lang="zh-CN" altLang="en-US" dirty="0">
                <a:latin typeface="+mn-ea"/>
                <a:ea typeface="+mn-ea"/>
              </a:rPr>
              <a:t>用一句话</a:t>
            </a: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概括全文内容</a:t>
            </a:r>
            <a:r>
              <a:rPr lang="zh-CN" altLang="en-US" dirty="0" smtClean="0">
                <a:latin typeface="+mn-ea"/>
                <a:ea typeface="+mn-ea"/>
              </a:rPr>
              <a:t>。</a:t>
            </a:r>
            <a:endParaRPr lang="en-US" altLang="zh-CN" dirty="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dirty="0">
                <a:latin typeface="+mn-ea"/>
                <a:ea typeface="+mn-ea"/>
                <a:sym typeface="+mn-ea"/>
              </a:rPr>
              <a:t>（什么人做了什么事，结果如何）</a:t>
            </a:r>
            <a:endParaRPr lang="en-US" altLang="zh-CN" dirty="0">
              <a:latin typeface="+mn-ea"/>
              <a:ea typeface="+mn-ea"/>
              <a:sym typeface="+mn-ea"/>
            </a:endParaRPr>
          </a:p>
          <a:p>
            <a:pPr>
              <a:defRPr/>
            </a:pPr>
            <a:endParaRPr lang="en-US" altLang="zh-CN" dirty="0">
              <a:latin typeface="+mn-ea"/>
              <a:ea typeface="+mn-ea"/>
              <a:sym typeface="+mn-ea"/>
            </a:endParaRPr>
          </a:p>
          <a:p>
            <a:pPr>
              <a:defRPr/>
            </a:pPr>
            <a:endParaRPr lang="en-US" altLang="zh-CN" dirty="0">
              <a:latin typeface="+mn-ea"/>
              <a:ea typeface="+mn-ea"/>
              <a:sym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  <a:sym typeface="+mn-ea"/>
              </a:rPr>
              <a:t>2.</a:t>
            </a:r>
            <a:r>
              <a:rPr lang="zh-CN" altLang="en-US" dirty="0">
                <a:latin typeface="+mn-ea"/>
                <a:ea typeface="+mn-ea"/>
                <a:sym typeface="+mn-ea"/>
              </a:rPr>
              <a:t>全文可以分为</a:t>
            </a: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几个</a:t>
            </a:r>
            <a:r>
              <a:rPr lang="zh-CN" altLang="en-US" dirty="0">
                <a:latin typeface="+mn-ea"/>
                <a:ea typeface="+mn-ea"/>
                <a:sym typeface="+mn-ea"/>
              </a:rPr>
              <a:t>部分</a:t>
            </a:r>
            <a:r>
              <a:rPr lang="zh-CN" altLang="en-US" dirty="0" smtClean="0">
                <a:latin typeface="+mn-ea"/>
                <a:ea typeface="+mn-ea"/>
                <a:sym typeface="+mn-ea"/>
              </a:rPr>
              <a:t>？</a:t>
            </a:r>
            <a:endParaRPr lang="en-US" altLang="zh-CN" dirty="0">
              <a:latin typeface="+mn-ea"/>
              <a:ea typeface="+mn-ea"/>
              <a:sym typeface="+mn-ea"/>
            </a:endParaRPr>
          </a:p>
          <a:p>
            <a:pPr>
              <a:defRPr/>
            </a:pPr>
            <a:endParaRPr lang="en-US" altLang="zh-CN" dirty="0">
              <a:latin typeface="+mn-ea"/>
              <a:ea typeface="+mn-ea"/>
              <a:sym typeface="+mn-ea"/>
            </a:endParaRPr>
          </a:p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/>
            </a:r>
            <a:br>
              <a:rPr lang="zh-CN" altLang="en-US" dirty="0">
                <a:latin typeface="+mn-ea"/>
                <a:ea typeface="+mn-ea"/>
              </a:rPr>
            </a:br>
            <a:endParaRPr lang="zh-CN" altLang="en-US" dirty="0">
              <a:latin typeface="+mn-ea"/>
              <a:ea typeface="+mn-ea"/>
              <a:sym typeface="+mn-ea"/>
            </a:endParaRPr>
          </a:p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/>
            </a:r>
            <a:br>
              <a:rPr lang="zh-CN" altLang="en-US" dirty="0">
                <a:latin typeface="+mn-ea"/>
                <a:ea typeface="+mn-ea"/>
              </a:rPr>
            </a:b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70475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428625"/>
            <a:ext cx="854075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</a:rPr>
              <a:t>默读课文：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>
          <a:xfrm>
            <a:off x="-396875" y="5248275"/>
            <a:ext cx="8153400" cy="6858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zh-CN" altLang="en-US" sz="3600" b="1" smtClean="0"/>
              <a:t>        用一句话概括全文内容：</a:t>
            </a:r>
          </a:p>
        </p:txBody>
      </p:sp>
      <p:sp>
        <p:nvSpPr>
          <p:cNvPr id="207876" name="Text Box 4"/>
          <p:cNvSpPr txBox="1">
            <a:spLocks noChangeArrowheads="1"/>
          </p:cNvSpPr>
          <p:nvPr/>
        </p:nvSpPr>
        <p:spPr bwMode="auto">
          <a:xfrm>
            <a:off x="6350" y="5934075"/>
            <a:ext cx="7110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家三次养猫的经历和感受。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2"/>
          <p:cNvSpPr>
            <a:spLocks noChangeArrowheads="1"/>
          </p:cNvSpPr>
          <p:nvPr/>
        </p:nvSpPr>
        <p:spPr bwMode="auto">
          <a:xfrm>
            <a:off x="392113" y="404813"/>
            <a:ext cx="8359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Tx/>
              <a:buNone/>
              <a:defRPr/>
            </a:pPr>
            <a:r>
              <a:rPr lang="en-US" altLang="zh-CN" sz="3600" b="1" dirty="0">
                <a:latin typeface="+mn-ea"/>
                <a:ea typeface="+mn-ea"/>
                <a:sym typeface="+mn-ea"/>
              </a:rPr>
              <a:t>3</a:t>
            </a:r>
            <a:r>
              <a:rPr lang="zh-CN" altLang="en-US" sz="3600" b="1" dirty="0">
                <a:latin typeface="+mn-ea"/>
                <a:ea typeface="+mn-ea"/>
                <a:sym typeface="+mn-ea"/>
              </a:rPr>
              <a:t>、全文可以分为几个部分</a:t>
            </a:r>
            <a:r>
              <a:rPr lang="zh-CN" altLang="en-US" sz="3600" b="1" dirty="0" smtClean="0">
                <a:latin typeface="+mn-ea"/>
                <a:ea typeface="+mn-ea"/>
                <a:sym typeface="+mn-ea"/>
              </a:rPr>
              <a:t>？ </a:t>
            </a:r>
            <a:r>
              <a:rPr lang="zh-CN" altLang="en-US" sz="3600" b="1" dirty="0">
                <a:latin typeface="+mn-ea"/>
                <a:ea typeface="+mn-ea"/>
              </a:rPr>
              <a:t/>
            </a:r>
            <a:br>
              <a:rPr lang="zh-CN" altLang="en-US" sz="3600" b="1" dirty="0">
                <a:latin typeface="+mn-ea"/>
                <a:ea typeface="+mn-ea"/>
              </a:rPr>
            </a:br>
            <a:endParaRPr lang="zh-CN" altLang="en-US" sz="3600" b="1" dirty="0">
              <a:latin typeface="+mn-ea"/>
              <a:ea typeface="+mn-ea"/>
              <a:sym typeface="+mn-ea"/>
            </a:endParaRPr>
          </a:p>
        </p:txBody>
      </p:sp>
      <p:sp>
        <p:nvSpPr>
          <p:cNvPr id="50180" name="矩形 3"/>
          <p:cNvSpPr>
            <a:spLocks noChangeArrowheads="1"/>
          </p:cNvSpPr>
          <p:nvPr/>
        </p:nvSpPr>
        <p:spPr bwMode="auto">
          <a:xfrm>
            <a:off x="395536" y="1052736"/>
            <a:ext cx="8358187" cy="607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Tx/>
              <a:buNone/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课文写了三次养猫的故事，据此，文章可分三个部分。 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</a:rPr>
              <a:t/>
            </a:r>
            <a:b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</a:rPr>
            </a:b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一、</a:t>
            </a: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1-2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段：</a:t>
            </a:r>
            <a:endParaRPr lang="en-US" altLang="zh-CN" sz="3600" b="1" dirty="0">
              <a:solidFill>
                <a:srgbClr val="C00000"/>
              </a:solidFill>
              <a:latin typeface="+mn-ea"/>
              <a:ea typeface="+mn-ea"/>
              <a:sym typeface="+mn-ea"/>
            </a:endParaRPr>
          </a:p>
          <a:p>
            <a:pPr>
              <a:spcBef>
                <a:spcPct val="20000"/>
              </a:spcBef>
              <a:buFontTx/>
              <a:buNone/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    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第一次养猫</a:t>
            </a: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小猫不幸病亡。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</a:rPr>
              <a:t/>
            </a:r>
            <a:b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</a:rPr>
            </a:b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二、</a:t>
            </a: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3-14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段：</a:t>
            </a:r>
            <a:endParaRPr lang="en-US" altLang="zh-CN" sz="3600" b="1" dirty="0">
              <a:solidFill>
                <a:srgbClr val="C00000"/>
              </a:solidFill>
              <a:latin typeface="+mn-ea"/>
              <a:ea typeface="+mn-ea"/>
              <a:sym typeface="+mn-ea"/>
            </a:endParaRPr>
          </a:p>
          <a:p>
            <a:pPr>
              <a:spcBef>
                <a:spcPct val="20000"/>
              </a:spcBef>
              <a:buFontTx/>
              <a:buNone/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    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第二次养猫</a:t>
            </a: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小猫被路人捉走。 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</a:rPr>
              <a:t/>
            </a:r>
            <a:b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</a:rPr>
            </a:b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三、</a:t>
            </a: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15-34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段：</a:t>
            </a:r>
            <a:endParaRPr lang="en-US" altLang="zh-CN" sz="3600" b="1" dirty="0">
              <a:solidFill>
                <a:srgbClr val="C00000"/>
              </a:solidFill>
              <a:latin typeface="+mn-ea"/>
              <a:ea typeface="+mn-ea"/>
              <a:sym typeface="+mn-ea"/>
            </a:endParaRPr>
          </a:p>
          <a:p>
            <a:pPr>
              <a:spcBef>
                <a:spcPct val="20000"/>
              </a:spcBef>
              <a:buFontTx/>
              <a:buNone/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    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第三次养猫</a:t>
            </a: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小猫受了冤枉死去</a:t>
            </a:r>
            <a:r>
              <a:rPr lang="zh-CN" altLang="en-US" sz="3600" b="1" dirty="0" smtClean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。</a:t>
            </a:r>
            <a:endParaRPr lang="en-US" altLang="zh-CN" sz="3600" b="1" dirty="0" smtClean="0">
              <a:solidFill>
                <a:srgbClr val="C00000"/>
              </a:solidFill>
              <a:latin typeface="+mn-ea"/>
              <a:ea typeface="+mn-ea"/>
              <a:sym typeface="+mn-ea"/>
            </a:endParaRPr>
          </a:p>
          <a:p>
            <a:pPr algn="ctr">
              <a:spcBef>
                <a:spcPct val="2000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002060"/>
                </a:solidFill>
                <a:latin typeface="+mn-ea"/>
                <a:ea typeface="+mn-ea"/>
                <a:sym typeface="+mn-ea"/>
              </a:rPr>
              <a:t>得猫</a:t>
            </a:r>
            <a:r>
              <a:rPr lang="en-US" altLang="zh-CN" sz="3600" b="1" dirty="0" smtClean="0">
                <a:solidFill>
                  <a:srgbClr val="002060"/>
                </a:solidFill>
                <a:latin typeface="+mn-ea"/>
                <a:ea typeface="+mn-ea"/>
                <a:sym typeface="+mn-ea"/>
              </a:rPr>
              <a:t>——</a:t>
            </a:r>
            <a:r>
              <a:rPr lang="zh-CN" altLang="en-US" sz="3600" b="1" dirty="0" smtClean="0">
                <a:solidFill>
                  <a:srgbClr val="002060"/>
                </a:solidFill>
                <a:latin typeface="+mn-ea"/>
                <a:ea typeface="+mn-ea"/>
                <a:sym typeface="+mn-ea"/>
              </a:rPr>
              <a:t>养猫</a:t>
            </a:r>
            <a:r>
              <a:rPr lang="en-US" altLang="zh-CN" sz="3600" b="1" dirty="0" smtClean="0">
                <a:solidFill>
                  <a:srgbClr val="002060"/>
                </a:solidFill>
                <a:latin typeface="+mn-ea"/>
                <a:ea typeface="+mn-ea"/>
                <a:sym typeface="+mn-ea"/>
              </a:rPr>
              <a:t>——</a:t>
            </a:r>
            <a:r>
              <a:rPr lang="zh-CN" altLang="en-US" sz="3600" b="1" dirty="0" smtClean="0">
                <a:solidFill>
                  <a:srgbClr val="002060"/>
                </a:solidFill>
                <a:latin typeface="+mn-ea"/>
                <a:ea typeface="+mn-ea"/>
                <a:sym typeface="+mn-ea"/>
              </a:rPr>
              <a:t>失猫</a:t>
            </a:r>
            <a:r>
              <a:rPr lang="zh-CN" altLang="en-US" sz="3600" b="1" dirty="0">
                <a:solidFill>
                  <a:srgbClr val="002060"/>
                </a:solidFill>
                <a:latin typeface="+mn-ea"/>
                <a:ea typeface="+mn-ea"/>
              </a:rPr>
              <a:t/>
            </a:r>
            <a:br>
              <a:rPr lang="zh-CN" altLang="en-US" sz="3600" b="1" dirty="0">
                <a:solidFill>
                  <a:srgbClr val="002060"/>
                </a:solidFill>
                <a:latin typeface="+mn-ea"/>
                <a:ea typeface="+mn-ea"/>
              </a:rPr>
            </a:br>
            <a:endParaRPr lang="zh-CN" altLang="en-US" sz="3600" b="1" dirty="0">
              <a:solidFill>
                <a:srgbClr val="002060"/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684213" y="476250"/>
            <a:ext cx="7920037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b="1" dirty="0" smtClean="0">
                <a:latin typeface="+mj-ea"/>
                <a:ea typeface="+mj-ea"/>
              </a:rPr>
              <a:t>人眼看猫：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ea typeface="+mj-ea"/>
              </a:rPr>
              <a:t>跳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读</a:t>
            </a:r>
            <a:r>
              <a:rPr lang="zh-CN" altLang="en-US" b="1" dirty="0">
                <a:latin typeface="+mj-ea"/>
                <a:ea typeface="+mj-ea"/>
              </a:rPr>
              <a:t>课文</a:t>
            </a:r>
            <a:r>
              <a:rPr lang="en-US" altLang="zh-CN" b="1" dirty="0">
                <a:latin typeface="+mj-ea"/>
                <a:ea typeface="+mj-ea"/>
              </a:rPr>
              <a:t>,</a:t>
            </a:r>
            <a:r>
              <a:rPr lang="zh-CN" altLang="en-US" b="1" dirty="0">
                <a:latin typeface="+mj-ea"/>
                <a:ea typeface="+mj-ea"/>
              </a:rPr>
              <a:t>思考问</a:t>
            </a:r>
            <a:r>
              <a:rPr lang="zh-CN" altLang="en-US" b="1" dirty="0" smtClean="0">
                <a:latin typeface="+mj-ea"/>
                <a:ea typeface="+mj-ea"/>
              </a:rPr>
              <a:t>题</a:t>
            </a:r>
            <a:endParaRPr lang="en-US" altLang="zh-CN" b="1" dirty="0">
              <a:latin typeface="+mj-ea"/>
              <a:ea typeface="+mj-ea"/>
            </a:endParaRPr>
          </a:p>
          <a:p>
            <a:pPr>
              <a:spcBef>
                <a:spcPct val="20000"/>
              </a:spcBef>
            </a:pPr>
            <a:endParaRPr lang="en-US" altLang="zh-CN" b="1" dirty="0">
              <a:latin typeface="+mj-ea"/>
              <a:ea typeface="+mj-ea"/>
            </a:endParaRP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+mj-ea"/>
                <a:ea typeface="+mj-ea"/>
              </a:rPr>
              <a:t>1.</a:t>
            </a:r>
            <a:r>
              <a:rPr lang="zh-CN" altLang="en-US" dirty="0">
                <a:latin typeface="+mj-ea"/>
                <a:ea typeface="+mj-ea"/>
              </a:rPr>
              <a:t>猫的来历：</a:t>
            </a:r>
            <a:endParaRPr lang="en-US" altLang="zh-CN" dirty="0">
              <a:latin typeface="+mj-ea"/>
              <a:ea typeface="+mj-ea"/>
            </a:endParaRP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+mj-ea"/>
                <a:ea typeface="+mj-ea"/>
              </a:rPr>
              <a:t>2.</a:t>
            </a:r>
            <a:r>
              <a:rPr lang="zh-CN" altLang="en-US" dirty="0">
                <a:latin typeface="+mj-ea"/>
                <a:ea typeface="+mj-ea"/>
              </a:rPr>
              <a:t>猫的外形：</a:t>
            </a:r>
            <a:endParaRPr lang="en-US" altLang="zh-CN" dirty="0">
              <a:latin typeface="+mj-ea"/>
              <a:ea typeface="+mj-ea"/>
            </a:endParaRP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+mj-ea"/>
                <a:ea typeface="+mj-ea"/>
              </a:rPr>
              <a:t>3.</a:t>
            </a:r>
            <a:r>
              <a:rPr lang="zh-CN" altLang="en-US" dirty="0">
                <a:latin typeface="+mj-ea"/>
                <a:ea typeface="+mj-ea"/>
              </a:rPr>
              <a:t>猫的性情：</a:t>
            </a:r>
            <a:endParaRPr lang="en-US" altLang="zh-CN" dirty="0">
              <a:latin typeface="+mj-ea"/>
              <a:ea typeface="+mj-ea"/>
            </a:endParaRP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+mj-ea"/>
                <a:ea typeface="+mj-ea"/>
              </a:rPr>
              <a:t>4.</a:t>
            </a:r>
            <a:r>
              <a:rPr lang="zh-CN" altLang="en-US" dirty="0">
                <a:latin typeface="+mj-ea"/>
                <a:ea typeface="+mj-ea"/>
              </a:rPr>
              <a:t>猫在家中的地位：</a:t>
            </a:r>
            <a:endParaRPr lang="en-US" altLang="zh-CN" dirty="0">
              <a:latin typeface="+mj-ea"/>
              <a:ea typeface="+mj-ea"/>
            </a:endParaRP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+mj-ea"/>
                <a:ea typeface="+mj-ea"/>
              </a:rPr>
              <a:t>5.</a:t>
            </a:r>
            <a:r>
              <a:rPr lang="zh-CN" altLang="en-US" dirty="0">
                <a:latin typeface="+mj-ea"/>
                <a:ea typeface="+mj-ea"/>
              </a:rPr>
              <a:t>猫的结局：</a:t>
            </a:r>
            <a:endParaRPr lang="en-US" altLang="zh-CN" dirty="0">
              <a:latin typeface="+mj-ea"/>
              <a:ea typeface="+mj-ea"/>
            </a:endParaRP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+mj-ea"/>
                <a:ea typeface="+mj-ea"/>
              </a:rPr>
              <a:t>6.</a:t>
            </a:r>
            <a:r>
              <a:rPr lang="zh-CN" altLang="en-US" dirty="0">
                <a:latin typeface="+mj-ea"/>
                <a:ea typeface="+mj-ea"/>
              </a:rPr>
              <a:t>猫对我家的影响：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"/>
          <p:cNvSpPr txBox="1">
            <a:spLocks noChangeArrowheads="1"/>
          </p:cNvSpPr>
          <p:nvPr/>
        </p:nvSpPr>
        <p:spPr bwMode="auto">
          <a:xfrm>
            <a:off x="360363" y="857250"/>
            <a:ext cx="23034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人眼看猫</a:t>
            </a:r>
            <a:endParaRPr lang="en-US" altLang="zh-CN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5" name="文本框 2"/>
          <p:cNvSpPr txBox="1">
            <a:spLocks noChangeArrowheads="1"/>
          </p:cNvSpPr>
          <p:nvPr/>
        </p:nvSpPr>
        <p:spPr bwMode="auto">
          <a:xfrm>
            <a:off x="395288" y="1517650"/>
            <a:ext cx="309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一看：猫的来历</a:t>
            </a:r>
          </a:p>
        </p:txBody>
      </p:sp>
      <p:sp>
        <p:nvSpPr>
          <p:cNvPr id="28676" name="文本框 4"/>
          <p:cNvSpPr txBox="1">
            <a:spLocks noChangeArrowheads="1"/>
          </p:cNvSpPr>
          <p:nvPr/>
        </p:nvSpPr>
        <p:spPr bwMode="auto">
          <a:xfrm>
            <a:off x="1079500" y="2176463"/>
            <a:ext cx="23050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黑体" pitchFamily="49" charset="-122"/>
                <a:ea typeface="黑体" pitchFamily="49" charset="-122"/>
              </a:rPr>
              <a:t>第一只猫：</a:t>
            </a:r>
            <a:endParaRPr lang="en-US" altLang="zh-CN" sz="3000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黑体" pitchFamily="49" charset="-122"/>
                <a:ea typeface="黑体" pitchFamily="49" charset="-122"/>
              </a:rPr>
              <a:t>第二只猫：</a:t>
            </a:r>
            <a:endParaRPr lang="en-US" altLang="zh-CN" sz="3000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黑体" pitchFamily="49" charset="-122"/>
                <a:ea typeface="黑体" pitchFamily="49" charset="-122"/>
              </a:rPr>
              <a:t>第三只猫：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198813" y="2178050"/>
            <a:ext cx="3313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从隔壁要来的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198813" y="2713038"/>
            <a:ext cx="33131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从舅舅家要来的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198813" y="3263900"/>
            <a:ext cx="4613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蜷伏在家门口（流浪猫）</a:t>
            </a:r>
          </a:p>
        </p:txBody>
      </p:sp>
      <p:sp>
        <p:nvSpPr>
          <p:cNvPr id="28680" name="文本框 10"/>
          <p:cNvSpPr txBox="1">
            <a:spLocks noChangeArrowheads="1"/>
          </p:cNvSpPr>
          <p:nvPr/>
        </p:nvSpPr>
        <p:spPr bwMode="auto">
          <a:xfrm>
            <a:off x="328613" y="3937000"/>
            <a:ext cx="309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二看：猫的外形</a:t>
            </a:r>
          </a:p>
        </p:txBody>
      </p:sp>
      <p:sp>
        <p:nvSpPr>
          <p:cNvPr id="28681" name="文本框 11"/>
          <p:cNvSpPr txBox="1">
            <a:spLocks noChangeArrowheads="1"/>
          </p:cNvSpPr>
          <p:nvPr/>
        </p:nvSpPr>
        <p:spPr bwMode="auto">
          <a:xfrm>
            <a:off x="1154113" y="4495800"/>
            <a:ext cx="230505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>
                <a:latin typeface="黑体" pitchFamily="49" charset="-122"/>
                <a:ea typeface="黑体" pitchFamily="49" charset="-122"/>
              </a:rPr>
              <a:t>第一只猫：</a:t>
            </a:r>
            <a:endParaRPr lang="en-US" altLang="zh-CN" sz="300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>
                <a:latin typeface="黑体" pitchFamily="49" charset="-122"/>
                <a:ea typeface="黑体" pitchFamily="49" charset="-122"/>
              </a:rPr>
              <a:t>第二只猫：</a:t>
            </a:r>
            <a:endParaRPr lang="en-US" altLang="zh-CN" sz="300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>
                <a:latin typeface="黑体" pitchFamily="49" charset="-122"/>
                <a:ea typeface="黑体" pitchFamily="49" charset="-122"/>
              </a:rPr>
              <a:t>第三只猫：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057525" y="4486275"/>
            <a:ext cx="59166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花白的毛，如带着泥土的白雪球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059113" y="5029200"/>
            <a:ext cx="591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浑身黄色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009900" y="5602288"/>
            <a:ext cx="59166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花色灰白，不好看；毛被烧脱好几块，更难看了。</a:t>
            </a:r>
          </a:p>
        </p:txBody>
      </p:sp>
      <p:sp>
        <p:nvSpPr>
          <p:cNvPr id="28685" name="文本框 1"/>
          <p:cNvSpPr txBox="1">
            <a:spLocks noChangeArrowheads="1"/>
          </p:cNvSpPr>
          <p:nvPr/>
        </p:nvSpPr>
        <p:spPr bwMode="auto">
          <a:xfrm>
            <a:off x="1882775" y="146050"/>
            <a:ext cx="5400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跳读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课文，感知文本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"/>
          <p:cNvSpPr txBox="1">
            <a:spLocks noChangeArrowheads="1"/>
          </p:cNvSpPr>
          <p:nvPr/>
        </p:nvSpPr>
        <p:spPr bwMode="auto">
          <a:xfrm>
            <a:off x="382588" y="531813"/>
            <a:ext cx="3095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b="1" dirty="0">
                <a:latin typeface="+mn-ea"/>
                <a:ea typeface="+mn-ea"/>
              </a:rPr>
              <a:t>三看：猫的性情</a:t>
            </a:r>
          </a:p>
        </p:txBody>
      </p:sp>
      <p:sp>
        <p:nvSpPr>
          <p:cNvPr id="29699" name="文本框 4"/>
          <p:cNvSpPr txBox="1">
            <a:spLocks noChangeArrowheads="1"/>
          </p:cNvSpPr>
          <p:nvPr/>
        </p:nvSpPr>
        <p:spPr bwMode="auto">
          <a:xfrm>
            <a:off x="900113" y="1282700"/>
            <a:ext cx="230346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 smtClean="0">
                <a:latin typeface="+mn-ea"/>
                <a:ea typeface="+mn-ea"/>
              </a:rPr>
              <a:t>第一只猫：</a:t>
            </a:r>
            <a:endParaRPr lang="en-US" altLang="zh-CN" sz="3000" dirty="0" smtClean="0">
              <a:latin typeface="+mn-ea"/>
              <a:ea typeface="+mn-ea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 smtClean="0">
                <a:latin typeface="+mn-ea"/>
                <a:ea typeface="+mn-ea"/>
              </a:rPr>
              <a:t>第</a:t>
            </a:r>
            <a:r>
              <a:rPr lang="zh-CN" altLang="en-US" sz="3000" dirty="0">
                <a:latin typeface="+mn-ea"/>
                <a:ea typeface="+mn-ea"/>
              </a:rPr>
              <a:t>二只猫：</a:t>
            </a:r>
            <a:endParaRPr lang="en-US" altLang="zh-CN" sz="3000" dirty="0">
              <a:latin typeface="+mn-ea"/>
              <a:ea typeface="+mn-ea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+mn-ea"/>
                <a:ea typeface="+mn-ea"/>
              </a:rPr>
              <a:t>第三只猫：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916238" y="1257300"/>
            <a:ext cx="331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dirty="0">
                <a:solidFill>
                  <a:srgbClr val="C00000"/>
                </a:solidFill>
                <a:latin typeface="+mn-ea"/>
                <a:ea typeface="+mn-ea"/>
              </a:rPr>
              <a:t>很活泼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941638" y="2420938"/>
            <a:ext cx="40782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+mn-ea"/>
                <a:ea typeface="+mn-ea"/>
              </a:rPr>
              <a:t>不活泼、忧郁、懒惰</a:t>
            </a:r>
          </a:p>
        </p:txBody>
      </p:sp>
      <p:sp>
        <p:nvSpPr>
          <p:cNvPr id="29702" name="文本框 10"/>
          <p:cNvSpPr txBox="1">
            <a:spLocks noChangeArrowheads="1"/>
          </p:cNvSpPr>
          <p:nvPr/>
        </p:nvSpPr>
        <p:spPr bwMode="auto">
          <a:xfrm>
            <a:off x="385763" y="3135313"/>
            <a:ext cx="4691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b="1">
                <a:latin typeface="+mn-ea"/>
                <a:ea typeface="+mn-ea"/>
              </a:rPr>
              <a:t>四看：猫在家中的地位</a:t>
            </a:r>
          </a:p>
        </p:txBody>
      </p:sp>
      <p:sp>
        <p:nvSpPr>
          <p:cNvPr id="29703" name="文本框 11"/>
          <p:cNvSpPr txBox="1">
            <a:spLocks noChangeArrowheads="1"/>
          </p:cNvSpPr>
          <p:nvPr/>
        </p:nvSpPr>
        <p:spPr bwMode="auto">
          <a:xfrm>
            <a:off x="914400" y="3886200"/>
            <a:ext cx="230505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+mn-ea"/>
                <a:ea typeface="+mn-ea"/>
              </a:rPr>
              <a:t>第一只猫：</a:t>
            </a:r>
            <a:endParaRPr lang="en-US" altLang="zh-CN" sz="3000" dirty="0">
              <a:latin typeface="+mn-ea"/>
              <a:ea typeface="+mn-ea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+mn-ea"/>
                <a:ea typeface="+mn-ea"/>
              </a:rPr>
              <a:t>第二只猫：</a:t>
            </a:r>
            <a:endParaRPr lang="en-US" altLang="zh-CN" sz="3000" dirty="0">
              <a:latin typeface="+mn-ea"/>
              <a:ea typeface="+mn-ea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+mn-ea"/>
                <a:ea typeface="+mn-ea"/>
              </a:rPr>
              <a:t>第三只猫：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916238" y="3854450"/>
            <a:ext cx="59166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dirty="0">
                <a:solidFill>
                  <a:srgbClr val="C00000"/>
                </a:solidFill>
                <a:latin typeface="+mn-ea"/>
                <a:ea typeface="+mn-ea"/>
              </a:rPr>
              <a:t>很受喜爱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941638" y="4492625"/>
            <a:ext cx="59166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+mn-ea"/>
                <a:ea typeface="+mn-ea"/>
              </a:rPr>
              <a:t>很受宠爱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916238" y="4986338"/>
            <a:ext cx="59166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+mn-ea"/>
                <a:ea typeface="+mn-ea"/>
              </a:rPr>
              <a:t>大家都不喜欢；不加注意、若有若无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916238" y="1836738"/>
            <a:ext cx="331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+mn-ea"/>
                <a:ea typeface="+mn-ea"/>
              </a:rPr>
              <a:t>更活泼，更有趣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"/>
          <p:cNvSpPr txBox="1">
            <a:spLocks noChangeArrowheads="1"/>
          </p:cNvSpPr>
          <p:nvPr/>
        </p:nvSpPr>
        <p:spPr bwMode="auto">
          <a:xfrm>
            <a:off x="382588" y="531813"/>
            <a:ext cx="3095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b="1">
                <a:latin typeface="+mj-ea"/>
                <a:ea typeface="+mj-ea"/>
              </a:rPr>
              <a:t>五看：猫的结局</a:t>
            </a:r>
          </a:p>
        </p:txBody>
      </p:sp>
      <p:sp>
        <p:nvSpPr>
          <p:cNvPr id="30723" name="文本框 4"/>
          <p:cNvSpPr txBox="1">
            <a:spLocks noChangeArrowheads="1"/>
          </p:cNvSpPr>
          <p:nvPr/>
        </p:nvSpPr>
        <p:spPr bwMode="auto">
          <a:xfrm>
            <a:off x="900113" y="1282700"/>
            <a:ext cx="2303462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+mj-ea"/>
                <a:ea typeface="+mj-ea"/>
              </a:rPr>
              <a:t>第一只猫：</a:t>
            </a:r>
            <a:endParaRPr lang="en-US" altLang="zh-CN" sz="3000" dirty="0">
              <a:latin typeface="+mj-ea"/>
              <a:ea typeface="+mj-ea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+mj-ea"/>
                <a:ea typeface="+mj-ea"/>
              </a:rPr>
              <a:t>第二只猫：</a:t>
            </a:r>
            <a:endParaRPr lang="en-US" altLang="zh-CN" sz="3000" dirty="0">
              <a:latin typeface="+mj-ea"/>
              <a:ea typeface="+mj-ea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 dirty="0">
                <a:latin typeface="+mj-ea"/>
                <a:ea typeface="+mj-ea"/>
              </a:rPr>
              <a:t>第三只猫：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916238" y="1257300"/>
            <a:ext cx="331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病死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941638" y="2420938"/>
            <a:ext cx="40782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+mj-ea"/>
                <a:ea typeface="+mj-ea"/>
              </a:rPr>
              <a:t>先是受冤，后来死亡</a:t>
            </a:r>
          </a:p>
        </p:txBody>
      </p:sp>
      <p:sp>
        <p:nvSpPr>
          <p:cNvPr id="30726" name="文本框 10"/>
          <p:cNvSpPr txBox="1">
            <a:spLocks noChangeArrowheads="1"/>
          </p:cNvSpPr>
          <p:nvPr/>
        </p:nvSpPr>
        <p:spPr bwMode="auto">
          <a:xfrm>
            <a:off x="385763" y="3135313"/>
            <a:ext cx="4691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b="1">
                <a:latin typeface="+mj-ea"/>
                <a:ea typeface="+mj-ea"/>
              </a:rPr>
              <a:t>六看：猫对我家的影响</a:t>
            </a:r>
          </a:p>
        </p:txBody>
      </p:sp>
      <p:sp>
        <p:nvSpPr>
          <p:cNvPr id="30727" name="文本框 11"/>
          <p:cNvSpPr txBox="1">
            <a:spLocks noChangeArrowheads="1"/>
          </p:cNvSpPr>
          <p:nvPr/>
        </p:nvSpPr>
        <p:spPr bwMode="auto">
          <a:xfrm>
            <a:off x="414338" y="3914775"/>
            <a:ext cx="230505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>
                <a:latin typeface="+mj-ea"/>
                <a:ea typeface="+mj-ea"/>
              </a:rPr>
              <a:t>第一只猫：</a:t>
            </a:r>
            <a:endParaRPr lang="en-US" altLang="zh-CN" sz="3000">
              <a:latin typeface="+mj-ea"/>
              <a:ea typeface="+mj-ea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>
                <a:latin typeface="+mj-ea"/>
                <a:ea typeface="+mj-ea"/>
              </a:rPr>
              <a:t>第二只猫：</a:t>
            </a:r>
            <a:endParaRPr lang="en-US" altLang="zh-CN" sz="3000">
              <a:latin typeface="+mj-ea"/>
              <a:ea typeface="+mj-ea"/>
            </a:endParaRPr>
          </a:p>
          <a:p>
            <a:pPr>
              <a:spcBef>
                <a:spcPct val="20000"/>
              </a:spcBef>
              <a:buFont typeface="Wingdings 2" pitchFamily="18" charset="2"/>
              <a:buChar char="•"/>
            </a:pPr>
            <a:r>
              <a:rPr lang="zh-CN" altLang="en-US" sz="3000">
                <a:latin typeface="+mj-ea"/>
                <a:ea typeface="+mj-ea"/>
              </a:rPr>
              <a:t>第三只猫：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411413" y="3917950"/>
            <a:ext cx="59166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+mj-ea"/>
                <a:ea typeface="+mj-ea"/>
              </a:rPr>
              <a:t>难过，一缕酸辛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397125" y="4522788"/>
            <a:ext cx="674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+mj-ea"/>
                <a:ea typeface="+mj-ea"/>
              </a:rPr>
              <a:t>怅然、愤恨、诅骂；自此好久不养猫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411413" y="5037138"/>
            <a:ext cx="6746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+mj-ea"/>
                <a:ea typeface="+mj-ea"/>
              </a:rPr>
              <a:t>十分难过，良心受伤；自此永不养猫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916238" y="1836738"/>
            <a:ext cx="331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>
                <a:solidFill>
                  <a:srgbClr val="C00000"/>
                </a:solidFill>
                <a:latin typeface="+mj-ea"/>
                <a:ea typeface="+mj-ea"/>
              </a:rPr>
              <a:t>丢失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Group 3"/>
          <p:cNvGraphicFramePr>
            <a:graphicFrameLocks noGrp="1"/>
          </p:cNvGraphicFramePr>
          <p:nvPr/>
        </p:nvGraphicFramePr>
        <p:xfrm>
          <a:off x="395288" y="981075"/>
          <a:ext cx="8423275" cy="5029201"/>
        </p:xfrm>
        <a:graphic>
          <a:graphicData uri="http://schemas.openxmlformats.org/drawingml/2006/table">
            <a:tbl>
              <a:tblPr/>
              <a:tblGrid>
                <a:gridCol w="1512887"/>
                <a:gridCol w="933450"/>
                <a:gridCol w="2522538"/>
                <a:gridCol w="1004887"/>
                <a:gridCol w="866775"/>
                <a:gridCol w="862013"/>
                <a:gridCol w="720725"/>
              </a:tblGrid>
              <a:tr h="1374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来 历</a:t>
                      </a: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外    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性 情</a:t>
                      </a: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在家中的地位</a:t>
                      </a: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结局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对我的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影响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 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第一次：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花白猫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（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黑体" pitchFamily="49" charset="-122"/>
                        </a:rPr>
                        <a:t>—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）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8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 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第二次：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小黄猫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（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黑体" pitchFamily="49" charset="-122"/>
                        </a:rPr>
                        <a:t>—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14</a:t>
                      </a: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）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349" name="Picture 37" descr="line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6165850"/>
            <a:ext cx="78486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50" name="Line 38"/>
          <p:cNvSpPr>
            <a:spLocks noChangeShapeType="1"/>
          </p:cNvSpPr>
          <p:nvPr/>
        </p:nvSpPr>
        <p:spPr bwMode="auto">
          <a:xfrm>
            <a:off x="395288" y="1628775"/>
            <a:ext cx="1439862" cy="576263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51" name="Line 39"/>
          <p:cNvSpPr>
            <a:spLocks noChangeShapeType="1"/>
          </p:cNvSpPr>
          <p:nvPr/>
        </p:nvSpPr>
        <p:spPr bwMode="auto">
          <a:xfrm>
            <a:off x="899592" y="980728"/>
            <a:ext cx="935037" cy="1224087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52" name="Text Box 40"/>
          <p:cNvSpPr txBox="1">
            <a:spLocks noChangeArrowheads="1"/>
          </p:cNvSpPr>
          <p:nvPr/>
        </p:nvSpPr>
        <p:spPr bwMode="auto">
          <a:xfrm rot="626248">
            <a:off x="351439" y="1827877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次别</a:t>
            </a:r>
          </a:p>
        </p:txBody>
      </p:sp>
      <p:sp>
        <p:nvSpPr>
          <p:cNvPr id="13353" name="Text Box 41"/>
          <p:cNvSpPr txBox="1">
            <a:spLocks noChangeArrowheads="1"/>
          </p:cNvSpPr>
          <p:nvPr/>
        </p:nvSpPr>
        <p:spPr bwMode="auto">
          <a:xfrm rot="1709347">
            <a:off x="296919" y="1283594"/>
            <a:ext cx="15560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内 容</a:t>
            </a:r>
          </a:p>
        </p:txBody>
      </p:sp>
      <p:sp>
        <p:nvSpPr>
          <p:cNvPr id="13354" name="Text Box 42"/>
          <p:cNvSpPr txBox="1">
            <a:spLocks noChangeArrowheads="1"/>
          </p:cNvSpPr>
          <p:nvPr/>
        </p:nvSpPr>
        <p:spPr bwMode="auto">
          <a:xfrm rot="182317">
            <a:off x="1405237" y="872051"/>
            <a:ext cx="6159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项 目</a:t>
            </a:r>
          </a:p>
        </p:txBody>
      </p:sp>
      <p:sp>
        <p:nvSpPr>
          <p:cNvPr id="13355" name="Text Box 43"/>
          <p:cNvSpPr txBox="1">
            <a:spLocks noChangeArrowheads="1"/>
          </p:cNvSpPr>
          <p:nvPr/>
        </p:nvSpPr>
        <p:spPr bwMode="auto">
          <a:xfrm>
            <a:off x="5056188" y="4095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3356" name="Text Box 44"/>
          <p:cNvSpPr txBox="1">
            <a:spLocks noChangeArrowheads="1"/>
          </p:cNvSpPr>
          <p:nvPr/>
        </p:nvSpPr>
        <p:spPr bwMode="auto">
          <a:xfrm>
            <a:off x="1835150" y="2852738"/>
            <a:ext cx="111280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从隔壁</a:t>
            </a:r>
          </a:p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要来的</a:t>
            </a:r>
          </a:p>
        </p:txBody>
      </p:sp>
      <p:sp>
        <p:nvSpPr>
          <p:cNvPr id="13357" name="Text Box 45"/>
          <p:cNvSpPr txBox="1">
            <a:spLocks noChangeArrowheads="1"/>
          </p:cNvSpPr>
          <p:nvPr/>
        </p:nvSpPr>
        <p:spPr bwMode="auto">
          <a:xfrm>
            <a:off x="1839913" y="4365625"/>
            <a:ext cx="14398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从舅舅</a:t>
            </a:r>
          </a:p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家要来</a:t>
            </a:r>
          </a:p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</a:t>
            </a:r>
          </a:p>
        </p:txBody>
      </p:sp>
      <p:sp>
        <p:nvSpPr>
          <p:cNvPr id="13358" name="Text Box 46"/>
          <p:cNvSpPr txBox="1">
            <a:spLocks noChangeArrowheads="1"/>
          </p:cNvSpPr>
          <p:nvPr/>
        </p:nvSpPr>
        <p:spPr bwMode="auto">
          <a:xfrm>
            <a:off x="2987675" y="2565400"/>
            <a:ext cx="2736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花白的毛，很活</a:t>
            </a:r>
          </a:p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泼，如带着泥土</a:t>
            </a:r>
          </a:p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的白雪球似的。</a:t>
            </a:r>
          </a:p>
          <a:p>
            <a:endParaRPr lang="zh-CN" altLang="zh-CN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59" name="Text Box 47"/>
          <p:cNvSpPr txBox="1">
            <a:spLocks noChangeArrowheads="1"/>
          </p:cNvSpPr>
          <p:nvPr/>
        </p:nvSpPr>
        <p:spPr bwMode="auto">
          <a:xfrm>
            <a:off x="2987675" y="4581525"/>
            <a:ext cx="22445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浑身黄色的</a:t>
            </a:r>
          </a:p>
          <a:p>
            <a:endParaRPr lang="zh-CN" altLang="zh-CN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60" name="Text Box 48"/>
          <p:cNvSpPr txBox="1">
            <a:spLocks noChangeArrowheads="1"/>
          </p:cNvSpPr>
          <p:nvPr/>
        </p:nvSpPr>
        <p:spPr bwMode="auto">
          <a:xfrm>
            <a:off x="5292725" y="2781300"/>
            <a:ext cx="13195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很活泼</a:t>
            </a:r>
            <a:r>
              <a:rPr 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</a:p>
          <a:p>
            <a:endParaRPr lang="zh-CN" altLang="zh-CN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61" name="Text Box 49"/>
          <p:cNvSpPr txBox="1">
            <a:spLocks noChangeArrowheads="1"/>
          </p:cNvSpPr>
          <p:nvPr/>
        </p:nvSpPr>
        <p:spPr bwMode="auto">
          <a:xfrm>
            <a:off x="5432425" y="4464050"/>
            <a:ext cx="115093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更加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活泼</a:t>
            </a:r>
          </a:p>
          <a:p>
            <a:endParaRPr lang="zh-CN" altLang="zh-CN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62" name="Text Box 50"/>
          <p:cNvSpPr txBox="1">
            <a:spLocks noChangeArrowheads="1"/>
          </p:cNvSpPr>
          <p:nvPr/>
        </p:nvSpPr>
        <p:spPr bwMode="auto">
          <a:xfrm>
            <a:off x="6372225" y="3068638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宠 物</a:t>
            </a:r>
          </a:p>
        </p:txBody>
      </p:sp>
      <p:sp>
        <p:nvSpPr>
          <p:cNvPr id="13363" name="Text Box 51"/>
          <p:cNvSpPr txBox="1">
            <a:spLocks noChangeArrowheads="1"/>
          </p:cNvSpPr>
          <p:nvPr/>
        </p:nvSpPr>
        <p:spPr bwMode="auto">
          <a:xfrm>
            <a:off x="6443663" y="4384675"/>
            <a:ext cx="7921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宠 物</a:t>
            </a:r>
          </a:p>
        </p:txBody>
      </p:sp>
      <p:sp>
        <p:nvSpPr>
          <p:cNvPr id="13364" name="Text Box 52"/>
          <p:cNvSpPr txBox="1">
            <a:spLocks noChangeArrowheads="1"/>
          </p:cNvSpPr>
          <p:nvPr/>
        </p:nvSpPr>
        <p:spPr bwMode="auto">
          <a:xfrm>
            <a:off x="7308850" y="3068638"/>
            <a:ext cx="1150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病死</a:t>
            </a:r>
          </a:p>
        </p:txBody>
      </p:sp>
      <p:sp>
        <p:nvSpPr>
          <p:cNvPr id="13365" name="Text Box 53"/>
          <p:cNvSpPr txBox="1">
            <a:spLocks noChangeArrowheads="1"/>
          </p:cNvSpPr>
          <p:nvPr/>
        </p:nvSpPr>
        <p:spPr bwMode="auto">
          <a:xfrm>
            <a:off x="7164288" y="4365104"/>
            <a:ext cx="1152525" cy="201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被一个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过路人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zh-CN" sz="24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捉去了</a:t>
            </a:r>
          </a:p>
          <a:p>
            <a:pPr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zh-CN" sz="24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endParaRPr lang="zh-CN" altLang="zh-CN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66" name="Text Box 54"/>
          <p:cNvSpPr txBox="1">
            <a:spLocks noChangeArrowheads="1"/>
          </p:cNvSpPr>
          <p:nvPr/>
        </p:nvSpPr>
        <p:spPr bwMode="auto">
          <a:xfrm>
            <a:off x="8101013" y="2919413"/>
            <a:ext cx="1295400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一缕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酸辛</a:t>
            </a:r>
          </a:p>
          <a:p>
            <a:endParaRPr lang="zh-CN" altLang="zh-CN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67" name="Text Box 55"/>
          <p:cNvSpPr txBox="1">
            <a:spLocks noChangeArrowheads="1"/>
          </p:cNvSpPr>
          <p:nvPr/>
        </p:nvSpPr>
        <p:spPr bwMode="auto">
          <a:xfrm>
            <a:off x="8101013" y="4221163"/>
            <a:ext cx="104298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怅然</a:t>
            </a:r>
          </a:p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愤恨</a:t>
            </a:r>
          </a:p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诅咒</a:t>
            </a:r>
          </a:p>
          <a:p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路人</a:t>
            </a:r>
          </a:p>
          <a:p>
            <a:endParaRPr lang="zh-CN" altLang="zh-CN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79512" y="188640"/>
            <a:ext cx="2160240" cy="707886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猫比猫</a:t>
            </a:r>
            <a:r>
              <a:rPr lang="zh-CN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sz="40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059832" y="188640"/>
            <a:ext cx="44644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 dirty="0" smtClean="0">
                <a:latin typeface="+mn-ea"/>
                <a:ea typeface="+mn-ea"/>
              </a:rPr>
              <a:t>第</a:t>
            </a:r>
            <a:r>
              <a:rPr lang="zh-CN" altLang="en-US" sz="4000" b="1" dirty="0" smtClean="0">
                <a:latin typeface="+mn-ea"/>
                <a:ea typeface="+mn-ea"/>
              </a:rPr>
              <a:t>一、二</a:t>
            </a:r>
            <a:r>
              <a:rPr lang="zh-CN" sz="4000" b="1" dirty="0" smtClean="0">
                <a:latin typeface="+mn-ea"/>
                <a:ea typeface="+mn-ea"/>
              </a:rPr>
              <a:t>次</a:t>
            </a:r>
            <a:r>
              <a:rPr lang="zh-CN" sz="4000" b="1" dirty="0">
                <a:latin typeface="+mn-ea"/>
                <a:ea typeface="+mn-ea"/>
              </a:rPr>
              <a:t>养</a:t>
            </a:r>
            <a:r>
              <a:rPr lang="zh-CN" sz="4000" b="1" dirty="0" smtClean="0">
                <a:latin typeface="+mn-ea"/>
                <a:ea typeface="+mn-ea"/>
              </a:rPr>
              <a:t>猫</a:t>
            </a:r>
            <a:endParaRPr lang="zh-CN" sz="40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6" grpId="0" autoUpdateAnimBg="0"/>
      <p:bldP spid="13357" grpId="0" autoUpdateAnimBg="0"/>
      <p:bldP spid="13358" grpId="0" autoUpdateAnimBg="0"/>
      <p:bldP spid="13359" grpId="0" autoUpdateAnimBg="0"/>
      <p:bldP spid="13360" grpId="0" autoUpdateAnimBg="0"/>
      <p:bldP spid="13361" grpId="0" autoUpdateAnimBg="0"/>
      <p:bldP spid="13362" grpId="0" autoUpdateAnimBg="0"/>
      <p:bldP spid="13363" grpId="0" autoUpdateAnimBg="0"/>
      <p:bldP spid="13364" grpId="0" autoUpdateAnimBg="0"/>
      <p:bldP spid="13365" grpId="0" autoUpdateAnimBg="0"/>
      <p:bldP spid="13366" grpId="0" autoUpdateAnimBg="0"/>
      <p:bldP spid="1336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55650" y="0"/>
            <a:ext cx="59039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b="1">
                <a:ea typeface="华文彩云" pitchFamily="2" charset="-122"/>
              </a:rPr>
              <a:t>第三次养猫（重点）：</a:t>
            </a:r>
          </a:p>
        </p:txBody>
      </p:sp>
      <p:graphicFrame>
        <p:nvGraphicFramePr>
          <p:cNvPr id="14339" name="Group 3"/>
          <p:cNvGraphicFramePr>
            <a:graphicFrameLocks noGrp="1"/>
          </p:cNvGraphicFramePr>
          <p:nvPr/>
        </p:nvGraphicFramePr>
        <p:xfrm>
          <a:off x="323850" y="765175"/>
          <a:ext cx="8497888" cy="5256213"/>
        </p:xfrm>
        <a:graphic>
          <a:graphicData uri="http://schemas.openxmlformats.org/drawingml/2006/table">
            <a:tbl>
              <a:tblPr/>
              <a:tblGrid>
                <a:gridCol w="1511300"/>
                <a:gridCol w="935038"/>
                <a:gridCol w="2663825"/>
                <a:gridCol w="863600"/>
                <a:gridCol w="866775"/>
                <a:gridCol w="862012"/>
                <a:gridCol w="795338"/>
              </a:tblGrid>
              <a:tr h="2008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来 历</a:t>
                      </a: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外    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性 情</a:t>
                      </a: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在家中的地位</a:t>
                      </a: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结局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对我的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影响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第三次：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07DD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丑猫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（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15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黑体" pitchFamily="49" charset="-122"/>
                        </a:rPr>
                        <a:t>—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34</a:t>
                      </a: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）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365" name="Picture 29" descr="line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6165850"/>
            <a:ext cx="784860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6" name="Line 30"/>
          <p:cNvSpPr>
            <a:spLocks noChangeShapeType="1"/>
          </p:cNvSpPr>
          <p:nvPr/>
        </p:nvSpPr>
        <p:spPr bwMode="auto">
          <a:xfrm>
            <a:off x="250825" y="1628775"/>
            <a:ext cx="1492250" cy="100965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67" name="Line 31"/>
          <p:cNvSpPr>
            <a:spLocks noChangeShapeType="1"/>
          </p:cNvSpPr>
          <p:nvPr/>
        </p:nvSpPr>
        <p:spPr bwMode="auto">
          <a:xfrm>
            <a:off x="827088" y="1268413"/>
            <a:ext cx="987425" cy="1368425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 rot="626248">
            <a:off x="212833" y="2167444"/>
            <a:ext cx="14221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次  别</a:t>
            </a: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 rot="2189347">
            <a:off x="128154" y="1275821"/>
            <a:ext cx="12153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内 容</a:t>
            </a:r>
          </a:p>
        </p:txBody>
      </p:sp>
      <p:sp>
        <p:nvSpPr>
          <p:cNvPr id="14370" name="Text Box 34"/>
          <p:cNvSpPr txBox="1">
            <a:spLocks noChangeArrowheads="1"/>
          </p:cNvSpPr>
          <p:nvPr/>
        </p:nvSpPr>
        <p:spPr bwMode="auto">
          <a:xfrm rot="2162317">
            <a:off x="813115" y="1232407"/>
            <a:ext cx="12153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项 目</a:t>
            </a:r>
          </a:p>
        </p:txBody>
      </p:sp>
      <p:sp>
        <p:nvSpPr>
          <p:cNvPr id="14371" name="Text Box 35"/>
          <p:cNvSpPr txBox="1">
            <a:spLocks noChangeArrowheads="1"/>
          </p:cNvSpPr>
          <p:nvPr/>
        </p:nvSpPr>
        <p:spPr bwMode="auto">
          <a:xfrm>
            <a:off x="5056188" y="4095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4372" name="Text Box 36"/>
          <p:cNvSpPr txBox="1">
            <a:spLocks noChangeArrowheads="1"/>
          </p:cNvSpPr>
          <p:nvPr/>
        </p:nvSpPr>
        <p:spPr bwMode="auto">
          <a:xfrm>
            <a:off x="1835150" y="2924175"/>
            <a:ext cx="1008063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遭人遗弃，拾来的。</a:t>
            </a:r>
          </a:p>
        </p:txBody>
      </p:sp>
      <p:sp>
        <p:nvSpPr>
          <p:cNvPr id="14373" name="Text Box 37"/>
          <p:cNvSpPr txBox="1">
            <a:spLocks noChangeArrowheads="1"/>
          </p:cNvSpPr>
          <p:nvPr/>
        </p:nvSpPr>
        <p:spPr bwMode="auto">
          <a:xfrm>
            <a:off x="2935288" y="2924175"/>
            <a:ext cx="2428875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毛色花白，并不好看，又很瘦，烧脱了好几块毛之后，样子更难</a:t>
            </a:r>
          </a:p>
          <a:p>
            <a:r>
              <a:rPr 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看了。</a:t>
            </a:r>
          </a:p>
          <a:p>
            <a:endParaRPr lang="zh-CN" altLang="zh-CN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74" name="Text Box 38"/>
          <p:cNvSpPr txBox="1">
            <a:spLocks noChangeArrowheads="1"/>
          </p:cNvSpPr>
          <p:nvPr/>
        </p:nvSpPr>
        <p:spPr bwMode="auto">
          <a:xfrm>
            <a:off x="5432425" y="2928938"/>
            <a:ext cx="792163" cy="344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不活泼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忧郁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懒惰</a:t>
            </a:r>
            <a:r>
              <a:rPr 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</a:p>
          <a:p>
            <a:endParaRPr lang="zh-CN" altLang="zh-CN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75" name="Text Box 39"/>
          <p:cNvSpPr txBox="1">
            <a:spLocks noChangeArrowheads="1"/>
          </p:cNvSpPr>
          <p:nvPr/>
        </p:nvSpPr>
        <p:spPr bwMode="auto">
          <a:xfrm>
            <a:off x="6300788" y="2997200"/>
            <a:ext cx="108108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若有若</a:t>
            </a:r>
          </a:p>
          <a:p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无，大</a:t>
            </a:r>
          </a:p>
          <a:p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家不喜</a:t>
            </a:r>
          </a:p>
          <a:p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欢，不</a:t>
            </a:r>
          </a:p>
          <a:p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大注意</a:t>
            </a:r>
          </a:p>
          <a:p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它</a:t>
            </a:r>
            <a:r>
              <a:rPr 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4376" name="Text Box 40"/>
          <p:cNvSpPr txBox="1">
            <a:spLocks noChangeArrowheads="1"/>
          </p:cNvSpPr>
          <p:nvPr/>
        </p:nvSpPr>
        <p:spPr bwMode="auto">
          <a:xfrm>
            <a:off x="7256463" y="2924175"/>
            <a:ext cx="127635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被我</a:t>
            </a:r>
          </a:p>
          <a:p>
            <a:pPr>
              <a:lnSpc>
                <a:spcPct val="150000"/>
              </a:lnSpc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打伤</a:t>
            </a:r>
          </a:p>
          <a:p>
            <a:pPr>
              <a:lnSpc>
                <a:spcPct val="150000"/>
              </a:lnSpc>
            </a:pP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致死</a:t>
            </a:r>
          </a:p>
        </p:txBody>
      </p:sp>
      <p:sp>
        <p:nvSpPr>
          <p:cNvPr id="14377" name="Text Box 41"/>
          <p:cNvSpPr txBox="1">
            <a:spLocks noChangeArrowheads="1"/>
          </p:cNvSpPr>
          <p:nvPr/>
        </p:nvSpPr>
        <p:spPr bwMode="auto">
          <a:xfrm>
            <a:off x="8001000" y="3124200"/>
            <a:ext cx="989013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更难过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得多。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永不养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猫。</a:t>
            </a:r>
          </a:p>
          <a:p>
            <a:endParaRPr lang="zh-CN" altLang="zh-CN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2" grpId="0" autoUpdateAnimBg="0"/>
      <p:bldP spid="14373" grpId="0" autoUpdateAnimBg="0"/>
      <p:bldP spid="14374" grpId="0" autoUpdateAnimBg="0"/>
      <p:bldP spid="14375" grpId="0" autoUpdateAnimBg="0"/>
      <p:bldP spid="14376" grpId="0" autoUpdateAnimBg="0"/>
      <p:bldP spid="1437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/>
          </p:cNvSpPr>
          <p:nvPr/>
        </p:nvSpPr>
        <p:spPr bwMode="auto">
          <a:xfrm>
            <a:off x="468313" y="115888"/>
            <a:ext cx="18288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 cmpd="sng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华文行楷"/>
              </a:rPr>
              <a:t>情感揣摩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7788" y="836613"/>
            <a:ext cx="883761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   第二只猫丢失后，：“自此，我家好久不养猫。”第三只猫死后，：“自此，  我家永不养猫。”试体会这两句话中包含的思想感情有什么不同？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79512" y="3068960"/>
            <a:ext cx="87788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       </a:t>
            </a:r>
            <a:r>
              <a:rPr 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第二只猫丢失后，失落感久久萦绕于心。养猫固然快乐，可是亡失的痛苦更叫人难受，于是才有不想马上养的想法。</a:t>
            </a:r>
          </a:p>
          <a:p>
            <a:r>
              <a:rPr 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       第三只猫的死，责任在我。由于负罪感永远不能消除，见了猫反而触发自己灵魂的伤痛，于是才有永不养猫了的想法</a:t>
            </a:r>
            <a:r>
              <a:rPr 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。</a:t>
            </a:r>
          </a:p>
          <a:p>
            <a:endParaRPr lang="zh-CN" altLang="zh-CN" sz="2400" b="1" dirty="0">
              <a:effectLst>
                <a:outerShdw blurRad="38100" dist="38100" dir="2700000" algn="tl">
                  <a:srgbClr val="C0C0C0"/>
                </a:outerShdw>
              </a:effectLst>
              <a:ea typeface="楷体_GB2312" pitchFamily="1" charset="-122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635"/>
            <a:ext cx="8712967" cy="653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4213" y="1196975"/>
            <a:ext cx="8459787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zh-CN" sz="40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sz="4400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同学们不妨设想一下，如果养第</a:t>
            </a:r>
            <a:r>
              <a:rPr lang="zh-CN" sz="44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二只</a:t>
            </a:r>
            <a:r>
              <a:rPr lang="zh-CN" sz="4400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小黄猫时家中也养了一对黄色芙蓉鸟</a:t>
            </a:r>
            <a:r>
              <a:rPr lang="zh-CN" altLang="zh-CN" sz="4400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sz="4400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鸟也被吃了，“我” 会怎么想、怎么做？</a:t>
            </a:r>
            <a:endParaRPr lang="zh-CN" sz="4000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5" name="WordArt 3"/>
          <p:cNvSpPr>
            <a:spLocks noChangeArrowheads="1" noChangeShapeType="1"/>
          </p:cNvSpPr>
          <p:nvPr/>
        </p:nvSpPr>
        <p:spPr bwMode="auto">
          <a:xfrm>
            <a:off x="611188" y="188913"/>
            <a:ext cx="18288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 cmpd="sng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华文行楷"/>
              </a:rPr>
              <a:t>思维拓展</a:t>
            </a:r>
          </a:p>
        </p:txBody>
      </p:sp>
      <p:pic>
        <p:nvPicPr>
          <p:cNvPr id="18436" name="Picture 4" descr="A3_063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5661025"/>
            <a:ext cx="7704138" cy="503238"/>
          </a:xfrm>
          <a:noFill/>
          <a:ln/>
        </p:spPr>
      </p:pic>
      <p:pic>
        <p:nvPicPr>
          <p:cNvPr id="18437" name="Picture 5" descr="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3789363"/>
            <a:ext cx="287020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356100" y="503238"/>
            <a:ext cx="671513" cy="635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28600" y="685800"/>
            <a:ext cx="7777163" cy="4721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b="1" dirty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zh-CN" b="1" dirty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sz="4400" b="1" dirty="0">
                <a:solidFill>
                  <a:srgbClr val="2607DD"/>
                </a:solidFill>
                <a:latin typeface="黑体" pitchFamily="49" charset="-122"/>
                <a:ea typeface="黑体" pitchFamily="49" charset="-122"/>
              </a:rPr>
              <a:t>说感受  </a:t>
            </a:r>
            <a:r>
              <a:rPr lang="zh-CN" sz="4400" b="1" dirty="0" smtClean="0">
                <a:solidFill>
                  <a:srgbClr val="2607DD"/>
                </a:solidFill>
                <a:latin typeface="黑体" pitchFamily="49" charset="-122"/>
                <a:ea typeface="黑体" pitchFamily="49" charset="-122"/>
              </a:rPr>
              <a:t>谈</a:t>
            </a:r>
            <a:r>
              <a:rPr lang="zh-CN" sz="4400" b="1" dirty="0">
                <a:solidFill>
                  <a:srgbClr val="2607DD"/>
                </a:solidFill>
                <a:latin typeface="黑体" pitchFamily="49" charset="-122"/>
                <a:ea typeface="黑体" pitchFamily="49" charset="-122"/>
              </a:rPr>
              <a:t>收获</a:t>
            </a:r>
          </a:p>
          <a:p>
            <a:pPr>
              <a:spcBef>
                <a:spcPct val="20000"/>
              </a:spcBef>
            </a:pPr>
            <a:r>
              <a:rPr lang="zh-CN" sz="5400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sz="4000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sz="4000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同一件事上</a:t>
            </a:r>
            <a:r>
              <a:rPr lang="zh-CN" altLang="zh-CN" sz="4000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sz="4000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作者对待不同的猫的态度可能是不同的</a:t>
            </a:r>
            <a:r>
              <a:rPr lang="zh-CN" altLang="zh-CN" sz="4000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sz="4000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猫的遭遇可能是不同的。那么这是什么造成的？你从中悟出什么道理？</a:t>
            </a:r>
            <a:r>
              <a:rPr lang="zh-CN" sz="4000" dirty="0">
                <a:latin typeface="黑体" pitchFamily="49" charset="-122"/>
                <a:ea typeface="黑体" pitchFamily="49" charset="-122"/>
              </a:rPr>
              <a:t>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zh-CN" altLang="zh-CN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20484" name="Picture 4" descr="xiangkuang2_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890588"/>
            <a:ext cx="9753600" cy="863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46088" y="1811338"/>
            <a:ext cx="8545512" cy="28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5500"/>
              </a:lnSpc>
            </a:pPr>
            <a:r>
              <a:rPr lang="zh-CN" sz="4000" dirty="0">
                <a:latin typeface="黑体" pitchFamily="49" charset="-122"/>
                <a:ea typeface="黑体" pitchFamily="49" charset="-122"/>
              </a:rPr>
              <a:t>凡事不能单凭印象，主观臆断，更重要的是弄清事实；对人对事不存偏见私心，要宽容、 要仁爱，要同情弱小者。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荡秋千的女孩"/>
          <p:cNvPicPr>
            <a:picLocks noChangeAspect="1" noChangeArrowheads="1"/>
          </p:cNvPicPr>
          <p:nvPr/>
        </p:nvPicPr>
        <p:blipFill>
          <a:blip r:embed="rId2" cstate="print">
            <a:lum bright="12000" contras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960813" y="325438"/>
            <a:ext cx="5029200" cy="711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sz="4000">
                <a:latin typeface="Times New Roman" pitchFamily="18" charset="0"/>
                <a:ea typeface="华文新魏" pitchFamily="2" charset="-122"/>
              </a:rPr>
              <a:t>打开你记忆的闸门，想一想，你是否也曾经错怪过别人或被人误解呢？把事情的经过说给同学们听听，并和同学们讨论一下，怎样才能减小彼此之间的误解？</a:t>
            </a:r>
          </a:p>
          <a:p>
            <a:pPr algn="just">
              <a:spcBef>
                <a:spcPct val="50000"/>
              </a:spcBef>
            </a:pPr>
            <a:endParaRPr lang="zh-CN" sz="4000">
              <a:solidFill>
                <a:srgbClr val="0000FF"/>
              </a:solidFill>
              <a:latin typeface="Times New Roman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5400"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900113" y="1196975"/>
            <a:ext cx="7488237" cy="371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600"/>
              </a:lnSpc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sz="4000" dirty="0">
                <a:latin typeface="+mn-ea"/>
                <a:ea typeface="+mn-ea"/>
              </a:rPr>
              <a:t>小结：</a:t>
            </a:r>
            <a:endParaRPr lang="en-US" altLang="zh-CN" sz="4000" dirty="0">
              <a:latin typeface="+mn-ea"/>
              <a:ea typeface="+mn-ea"/>
            </a:endParaRPr>
          </a:p>
          <a:p>
            <a:pPr>
              <a:lnSpc>
                <a:spcPts val="5600"/>
              </a:lnSpc>
              <a:spcBef>
                <a:spcPct val="20000"/>
              </a:spcBef>
              <a:buFont typeface="Wingdings 2" pitchFamily="18" charset="2"/>
              <a:buNone/>
            </a:pPr>
            <a:r>
              <a:rPr lang="zh-CN" altLang="en-US" sz="4000" dirty="0">
                <a:latin typeface="+mn-ea"/>
                <a:ea typeface="+mn-ea"/>
              </a:rPr>
              <a:t>    </a:t>
            </a:r>
            <a:r>
              <a:rPr lang="zh-CN" altLang="en-US" sz="4000" dirty="0" smtClean="0">
                <a:latin typeface="+mn-ea"/>
                <a:ea typeface="+mn-ea"/>
              </a:rPr>
              <a:t>作</a:t>
            </a:r>
            <a:r>
              <a:rPr lang="zh-CN" altLang="en-US" sz="4000" dirty="0">
                <a:latin typeface="+mn-ea"/>
                <a:ea typeface="+mn-ea"/>
              </a:rPr>
              <a:t>者以真挚的感情描写了养猫带来的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生活情趣</a:t>
            </a:r>
            <a:r>
              <a:rPr lang="zh-CN" altLang="en-US" sz="4000" dirty="0">
                <a:latin typeface="+mn-ea"/>
                <a:ea typeface="+mn-ea"/>
              </a:rPr>
              <a:t>。文章的主题，也正是通过“我”一系列复杂感情变化的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细节描写</a:t>
            </a:r>
            <a:r>
              <a:rPr lang="zh-CN" altLang="en-US" sz="4000" dirty="0">
                <a:latin typeface="+mn-ea"/>
                <a:ea typeface="+mn-ea"/>
              </a:rPr>
              <a:t>来不断升华的。</a:t>
            </a:r>
            <a:endParaRPr lang="en-US" altLang="zh-CN" sz="40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"/>
          <p:cNvSpPr>
            <a:spLocks noChangeArrowheads="1"/>
          </p:cNvSpPr>
          <p:nvPr/>
        </p:nvSpPr>
        <p:spPr bwMode="auto">
          <a:xfrm>
            <a:off x="611188" y="981075"/>
            <a:ext cx="77628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dirty="0">
                <a:latin typeface="+mn-ea"/>
                <a:ea typeface="+mn-ea"/>
              </a:rPr>
              <a:t>当堂训练</a:t>
            </a:r>
            <a:r>
              <a:rPr lang="zh-CN" altLang="en-US" sz="3600" dirty="0">
                <a:latin typeface="+mn-ea"/>
                <a:ea typeface="+mn-ea"/>
              </a:rPr>
              <a:t>：</a:t>
            </a:r>
            <a:endParaRPr lang="en-US" altLang="zh-CN" sz="3600" dirty="0">
              <a:latin typeface="+mn-ea"/>
              <a:ea typeface="+mn-ea"/>
            </a:endParaRPr>
          </a:p>
          <a:p>
            <a:endParaRPr lang="en-US" altLang="zh-CN" sz="3600" dirty="0">
              <a:latin typeface="+mn-ea"/>
              <a:ea typeface="+mn-ea"/>
            </a:endParaRPr>
          </a:p>
          <a:p>
            <a:r>
              <a:rPr lang="zh-CN" altLang="zh-CN" sz="3600" dirty="0">
                <a:latin typeface="+mn-ea"/>
                <a:ea typeface="+mn-ea"/>
              </a:rPr>
              <a:t>请同学们拿出练习本</a:t>
            </a:r>
            <a:r>
              <a:rPr lang="zh-CN" altLang="en-US" sz="3600" dirty="0">
                <a:latin typeface="+mn-ea"/>
                <a:ea typeface="+mn-ea"/>
              </a:rPr>
              <a:t>，</a:t>
            </a:r>
            <a:r>
              <a:rPr lang="zh-CN" altLang="zh-CN" sz="3600" dirty="0">
                <a:latin typeface="+mn-ea"/>
                <a:ea typeface="+mn-ea"/>
              </a:rPr>
              <a:t>把课后</a:t>
            </a:r>
            <a:r>
              <a:rPr lang="en-US" altLang="zh-CN" sz="3600" dirty="0">
                <a:latin typeface="+mn-ea"/>
                <a:ea typeface="+mn-ea"/>
              </a:rPr>
              <a:t>“</a:t>
            </a:r>
            <a:r>
              <a:rPr lang="zh-CN" altLang="zh-CN" sz="3600" dirty="0">
                <a:latin typeface="+mn-ea"/>
                <a:ea typeface="+mn-ea"/>
              </a:rPr>
              <a:t>读一读，写一写</a:t>
            </a:r>
            <a:r>
              <a:rPr lang="zh-CN" altLang="en-US" sz="3600" dirty="0">
                <a:latin typeface="+mn-ea"/>
                <a:ea typeface="+mn-ea"/>
              </a:rPr>
              <a:t>”</a:t>
            </a:r>
            <a:r>
              <a:rPr lang="zh-CN" altLang="zh-CN" sz="3600" dirty="0">
                <a:latin typeface="+mn-ea"/>
                <a:ea typeface="+mn-ea"/>
              </a:rPr>
              <a:t>抄写两遍</a:t>
            </a:r>
            <a:r>
              <a:rPr lang="zh-CN" altLang="en-US" sz="3600" dirty="0">
                <a:latin typeface="+mn-ea"/>
                <a:ea typeface="+mn-ea"/>
              </a:rPr>
              <a:t>。</a:t>
            </a:r>
            <a:endParaRPr lang="en-US" altLang="zh-CN" sz="3600" dirty="0">
              <a:latin typeface="+mn-ea"/>
              <a:ea typeface="+mn-ea"/>
            </a:endParaRPr>
          </a:p>
          <a:p>
            <a:endParaRPr lang="en-US" altLang="zh-CN" sz="3600" dirty="0">
              <a:latin typeface="+mn-ea"/>
              <a:ea typeface="+mn-ea"/>
            </a:endParaRPr>
          </a:p>
          <a:p>
            <a:r>
              <a:rPr lang="en-US" altLang="zh-CN" sz="3600" dirty="0">
                <a:latin typeface="+mn-ea"/>
                <a:ea typeface="+mn-ea"/>
              </a:rPr>
              <a:t>3</a:t>
            </a:r>
            <a:r>
              <a:rPr lang="zh-CN" altLang="zh-CN" sz="3600" dirty="0">
                <a:latin typeface="+mn-ea"/>
                <a:ea typeface="+mn-ea"/>
              </a:rPr>
              <a:t>分钟后默写</a:t>
            </a:r>
            <a:r>
              <a:rPr lang="zh-CN" altLang="zh-CN" sz="3600" dirty="0" smtClean="0">
                <a:latin typeface="+mn-ea"/>
                <a:ea typeface="+mn-ea"/>
              </a:rPr>
              <a:t>。比</a:t>
            </a:r>
            <a:r>
              <a:rPr lang="zh-CN" altLang="zh-CN" sz="3600" dirty="0">
                <a:latin typeface="+mn-ea"/>
                <a:ea typeface="+mn-ea"/>
              </a:rPr>
              <a:t>谁速度最快，字体最好，正确率最高。</a:t>
            </a:r>
          </a:p>
          <a:p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611189" y="920750"/>
            <a:ext cx="79212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      猫是大家都很熟悉的一种小动物。我国著名作家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郑振铎</a:t>
            </a:r>
            <a:r>
              <a:rPr lang="zh-CN" altLang="en-US" sz="3600" dirty="0">
                <a:latin typeface="+mj-ea"/>
                <a:ea typeface="+mj-ea"/>
              </a:rPr>
              <a:t>先生</a:t>
            </a:r>
            <a:r>
              <a:rPr lang="en-US" altLang="zh-CN" sz="3600" dirty="0">
                <a:latin typeface="+mj-ea"/>
                <a:ea typeface="+mj-ea"/>
              </a:rPr>
              <a:t>,</a:t>
            </a:r>
            <a:r>
              <a:rPr lang="zh-CN" altLang="en-US" sz="3600" dirty="0">
                <a:latin typeface="+mj-ea"/>
                <a:ea typeface="+mj-ea"/>
              </a:rPr>
              <a:t>他家也曾养过三只小猫。从养这三只小猫的过程中</a:t>
            </a:r>
            <a:r>
              <a:rPr lang="en-US" altLang="zh-CN" sz="3600" dirty="0">
                <a:latin typeface="+mj-ea"/>
                <a:ea typeface="+mj-ea"/>
              </a:rPr>
              <a:t>,</a:t>
            </a:r>
            <a:r>
              <a:rPr lang="zh-CN" altLang="en-US" sz="3600" dirty="0">
                <a:latin typeface="+mj-ea"/>
                <a:ea typeface="+mj-ea"/>
              </a:rPr>
              <a:t>他领悟到了一些生活的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哲理</a:t>
            </a:r>
            <a:r>
              <a:rPr lang="zh-CN" altLang="en-US" sz="3600" dirty="0">
                <a:latin typeface="+mj-ea"/>
                <a:ea typeface="+mj-ea"/>
              </a:rPr>
              <a:t>和做人的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道理</a:t>
            </a:r>
            <a:r>
              <a:rPr lang="zh-CN" altLang="en-US" sz="3600" dirty="0">
                <a:latin typeface="+mj-ea"/>
                <a:ea typeface="+mj-ea"/>
              </a:rPr>
              <a:t>。</a:t>
            </a:r>
            <a:endParaRPr lang="en-US" altLang="zh-CN" sz="3600" dirty="0">
              <a:latin typeface="+mj-ea"/>
              <a:ea typeface="+mj-ea"/>
            </a:endParaRPr>
          </a:p>
          <a:p>
            <a:r>
              <a:rPr lang="en-US" altLang="zh-CN" sz="3600" dirty="0">
                <a:latin typeface="+mj-ea"/>
                <a:ea typeface="+mj-ea"/>
              </a:rPr>
              <a:t>      </a:t>
            </a:r>
          </a:p>
          <a:p>
            <a:r>
              <a:rPr lang="en-US" altLang="zh-CN" sz="3600" dirty="0">
                <a:latin typeface="+mj-ea"/>
                <a:ea typeface="+mj-ea"/>
              </a:rPr>
              <a:t>     </a:t>
            </a:r>
            <a:r>
              <a:rPr lang="zh-CN" altLang="en-US" sz="3600" dirty="0">
                <a:latin typeface="+mj-ea"/>
                <a:ea typeface="+mj-ea"/>
              </a:rPr>
              <a:t>究竟是什么样的哲理呢</a:t>
            </a:r>
            <a:r>
              <a:rPr lang="en-US" altLang="zh-CN" sz="3600" dirty="0">
                <a:latin typeface="+mj-ea"/>
                <a:ea typeface="+mj-ea"/>
              </a:rPr>
              <a:t>?</a:t>
            </a:r>
            <a:r>
              <a:rPr lang="zh-CN" altLang="en-US" sz="3600" dirty="0">
                <a:latin typeface="+mj-ea"/>
                <a:ea typeface="+mj-ea"/>
              </a:rPr>
              <a:t>今天</a:t>
            </a:r>
            <a:r>
              <a:rPr lang="en-US" altLang="zh-CN" sz="3600" dirty="0">
                <a:latin typeface="+mj-ea"/>
                <a:ea typeface="+mj-ea"/>
              </a:rPr>
              <a:t>,</a:t>
            </a:r>
            <a:r>
              <a:rPr lang="zh-CN" altLang="en-US" sz="3600" dirty="0">
                <a:latin typeface="+mj-ea"/>
                <a:ea typeface="+mj-ea"/>
              </a:rPr>
              <a:t>我们一起来学习郑振铎先生的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散文</a:t>
            </a:r>
            <a:r>
              <a:rPr lang="en-US" altLang="zh-CN" sz="3600" dirty="0">
                <a:latin typeface="+mj-ea"/>
                <a:ea typeface="+mj-ea"/>
              </a:rPr>
              <a:t>《</a:t>
            </a:r>
            <a:r>
              <a:rPr lang="zh-CN" altLang="en-US" sz="3600" dirty="0">
                <a:latin typeface="+mj-ea"/>
                <a:ea typeface="+mj-ea"/>
              </a:rPr>
              <a:t>猫</a:t>
            </a:r>
            <a:r>
              <a:rPr lang="en-US" altLang="zh-CN" sz="3600" dirty="0">
                <a:latin typeface="+mj-ea"/>
                <a:ea typeface="+mj-ea"/>
              </a:rPr>
              <a:t>》</a:t>
            </a:r>
            <a:r>
              <a:rPr lang="zh-CN" altLang="en-US" sz="3600" dirty="0">
                <a:latin typeface="+mj-ea"/>
                <a:ea typeface="+mj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79512" y="1052736"/>
            <a:ext cx="864076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en-US" altLang="zh-CN" sz="2800" b="1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通过默读掌握文中生字词语及作者的相关资料</a:t>
            </a:r>
            <a:r>
              <a:rPr lang="zh-CN" altLang="en-US" sz="2800" b="1" dirty="0" smtClean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>
              <a:solidFill>
                <a:srgbClr val="990033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en-US" altLang="zh-CN" sz="2800" b="1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b="1" dirty="0" smtClean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了</a:t>
            </a:r>
            <a:r>
              <a:rPr lang="zh-CN" altLang="en-US" sz="2800" b="1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解三只猫的不同外形、性情及在家中的地位等</a:t>
            </a:r>
            <a:r>
              <a:rPr lang="zh-CN" altLang="en-US" sz="2800" b="1" dirty="0" smtClean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solidFill>
                <a:srgbClr val="990033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en-US" altLang="zh-CN" sz="2800" b="1" dirty="0" smtClean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 smtClean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体会文章中作者表达的思想感情。</a:t>
            </a:r>
            <a:endParaRPr lang="en-US" altLang="zh-CN" sz="2800" b="1" dirty="0" smtClean="0">
              <a:solidFill>
                <a:srgbClr val="990033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 typeface="Wingdings 2" pitchFamily="18" charset="2"/>
              <a:buNone/>
            </a:pPr>
            <a:endParaRPr lang="en-US" altLang="zh-CN" sz="2800" b="1" dirty="0" smtClean="0">
              <a:solidFill>
                <a:srgbClr val="990033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 typeface="Wingdings 2" pitchFamily="18" charset="2"/>
              <a:buNone/>
            </a:pPr>
            <a:endParaRPr lang="en-US" altLang="zh-CN" sz="2800" b="1" dirty="0">
              <a:solidFill>
                <a:srgbClr val="990033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2800" b="1" dirty="0">
              <a:solidFill>
                <a:srgbClr val="990033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9459" name="矩形 9"/>
          <p:cNvPicPr>
            <a:picLocks noChangeAspect="1" noChangeArrowheads="1"/>
          </p:cNvPicPr>
          <p:nvPr/>
        </p:nvPicPr>
        <p:blipFill>
          <a:blip r:embed="rId2" cstate="print"/>
          <a:srcRect l="9628" r="7848" b="25818"/>
          <a:stretch>
            <a:fillRect/>
          </a:stretch>
        </p:blipFill>
        <p:spPr bwMode="auto">
          <a:xfrm>
            <a:off x="251520" y="116632"/>
            <a:ext cx="27749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pet0021_m"/>
          <p:cNvPicPr>
            <a:picLocks noChangeAspect="1" noChangeArrowheads="1"/>
          </p:cNvPicPr>
          <p:nvPr/>
        </p:nvPicPr>
        <p:blipFill>
          <a:blip r:embed="rId3" cstate="print"/>
          <a:srcRect r="1788" b="3732"/>
          <a:stretch>
            <a:fillRect/>
          </a:stretch>
        </p:blipFill>
        <p:spPr bwMode="auto">
          <a:xfrm>
            <a:off x="1475656" y="3095604"/>
            <a:ext cx="4464769" cy="376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067944" y="1412776"/>
            <a:ext cx="4824535" cy="363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郑</a:t>
            </a:r>
            <a:r>
              <a: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振铎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1898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－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1958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），福建长乐人。</a:t>
            </a:r>
            <a:r>
              <a: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现代作家、学者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翻译家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，我国新文化运动的倡导者之一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 typeface="Wingdings 2" pitchFamily="18" charset="2"/>
              <a:buNone/>
            </a:pP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他的主要著作有《欧行日记》《海燕》《山中杂记》等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 </a:t>
            </a:r>
          </a:p>
        </p:txBody>
      </p:sp>
      <p:pic>
        <p:nvPicPr>
          <p:cNvPr id="20483" name="Picture 3" descr="语文人教七下第26课《猫》人物档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3857625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0"/>
            <a:ext cx="253518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638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写作背景</a:t>
            </a:r>
          </a:p>
        </p:txBody>
      </p:sp>
      <p:sp>
        <p:nvSpPr>
          <p:cNvPr id="8194" name="文本占位符 16386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9144000" cy="6021387"/>
          </a:xfrm>
        </p:spPr>
        <p:txBody>
          <a:bodyPr/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4000" b="1" dirty="0" smtClean="0"/>
              <a:t>         </a:t>
            </a:r>
            <a:r>
              <a:rPr lang="zh-CN" altLang="en-US" sz="4000" b="1" dirty="0" smtClean="0"/>
              <a:t>本文写于</a:t>
            </a:r>
            <a:r>
              <a:rPr lang="en-US" altLang="zh-CN" sz="4000" b="1" dirty="0" smtClean="0"/>
              <a:t>1925</a:t>
            </a:r>
            <a:r>
              <a:rPr lang="zh-CN" altLang="en-US" sz="4000" b="1" dirty="0" smtClean="0"/>
              <a:t>年，是郑振铎的早期作品。他深受“五四”精神影响，在这一时期作品中，表现出新思想、新观念；表达出同情弱小无辜，谴责专制霸道；弘扬公道、民主、博爱的思想。 </a:t>
            </a:r>
          </a:p>
          <a:p>
            <a:pPr>
              <a:buFont typeface="Arial" pitchFamily="34" charset="0"/>
              <a:buNone/>
            </a:pPr>
            <a:endParaRPr lang="zh-CN" altLang="en-US" sz="4000" dirty="0" smtClean="0"/>
          </a:p>
        </p:txBody>
      </p:sp>
      <p:pic>
        <p:nvPicPr>
          <p:cNvPr id="8195" name="图片 16387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941168"/>
            <a:ext cx="8064896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433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读准字音</a:t>
            </a:r>
          </a:p>
        </p:txBody>
      </p:sp>
      <p:sp>
        <p:nvSpPr>
          <p:cNvPr id="10242" name="文本占位符 14338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9144000" cy="6021387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altLang="zh-CN" sz="4000" b="1" smtClean="0"/>
              <a:t> </a:t>
            </a:r>
            <a:r>
              <a:rPr lang="zh-CN" altLang="en-US" sz="4000" b="1" smtClean="0"/>
              <a:t>污</a:t>
            </a:r>
            <a:r>
              <a:rPr lang="en-US" altLang="zh-CN" sz="4000" b="1" smtClean="0">
                <a:solidFill>
                  <a:srgbClr val="FF0000"/>
                </a:solidFill>
              </a:rPr>
              <a:t>wū</a:t>
            </a:r>
            <a:r>
              <a:rPr lang="zh-CN" altLang="en-US" sz="4000" b="1" smtClean="0"/>
              <a:t>涩</a:t>
            </a:r>
            <a:r>
              <a:rPr lang="en-US" altLang="zh-CN" sz="4000" b="1" smtClean="0">
                <a:solidFill>
                  <a:srgbClr val="FF0000"/>
                </a:solidFill>
              </a:rPr>
              <a:t>sè</a:t>
            </a:r>
            <a:r>
              <a:rPr lang="en-US" altLang="zh-CN" sz="4000" b="1" smtClean="0"/>
              <a:t>                 </a:t>
            </a:r>
            <a:r>
              <a:rPr lang="zh-CN" altLang="en-US" sz="4000" b="1" smtClean="0"/>
              <a:t>怂</a:t>
            </a:r>
            <a:r>
              <a:rPr lang="en-US" altLang="zh-CN" sz="4000" b="1" smtClean="0">
                <a:solidFill>
                  <a:srgbClr val="FF0000"/>
                </a:solidFill>
              </a:rPr>
              <a:t>sǒng</a:t>
            </a:r>
            <a:r>
              <a:rPr lang="zh-CN" altLang="en-US" sz="4000" b="1" smtClean="0"/>
              <a:t>恿</a:t>
            </a:r>
            <a:r>
              <a:rPr lang="en-US" altLang="zh-CN" sz="4000" b="1" smtClean="0">
                <a:solidFill>
                  <a:srgbClr val="FF0000"/>
                </a:solidFill>
              </a:rPr>
              <a:t>yǒng </a:t>
            </a:r>
            <a:r>
              <a:rPr lang="en-US" altLang="zh-CN" sz="4000" b="1" smtClean="0"/>
              <a:t>   </a:t>
            </a:r>
          </a:p>
          <a:p>
            <a:pPr>
              <a:buFont typeface="Arial" pitchFamily="34" charset="0"/>
              <a:buNone/>
            </a:pPr>
            <a:r>
              <a:rPr lang="en-US" altLang="zh-CN" sz="4000" b="1" smtClean="0"/>
              <a:t> </a:t>
            </a:r>
            <a:r>
              <a:rPr lang="zh-CN" altLang="en-US" sz="4000" b="1" smtClean="0"/>
              <a:t>一缕</a:t>
            </a:r>
            <a:r>
              <a:rPr lang="en-US" altLang="zh-CN" sz="4000" b="1" smtClean="0">
                <a:solidFill>
                  <a:srgbClr val="FF0000"/>
                </a:solidFill>
              </a:rPr>
              <a:t>lǚ  </a:t>
            </a:r>
            <a:r>
              <a:rPr lang="en-US" altLang="zh-CN" sz="4000" b="1" smtClean="0"/>
              <a:t>                     </a:t>
            </a:r>
            <a:r>
              <a:rPr lang="zh-CN" altLang="en-US" sz="4000" b="1" smtClean="0"/>
              <a:t>蜷</a:t>
            </a:r>
            <a:r>
              <a:rPr lang="en-US" altLang="zh-CN" sz="4000" b="1" smtClean="0">
                <a:solidFill>
                  <a:srgbClr val="FF0000"/>
                </a:solidFill>
              </a:rPr>
              <a:t>quán</a:t>
            </a:r>
            <a:r>
              <a:rPr lang="zh-CN" altLang="en-US" sz="4000" b="1" smtClean="0"/>
              <a:t>伏     </a:t>
            </a:r>
          </a:p>
          <a:p>
            <a:pPr>
              <a:buFont typeface="Arial" pitchFamily="34" charset="0"/>
              <a:buNone/>
            </a:pPr>
            <a:r>
              <a:rPr lang="zh-CN" altLang="en-US" sz="4000" b="1" smtClean="0"/>
              <a:t> 怅</a:t>
            </a:r>
            <a:r>
              <a:rPr lang="en-US" altLang="zh-CN" sz="4000" b="1" smtClean="0">
                <a:solidFill>
                  <a:srgbClr val="FF0000"/>
                </a:solidFill>
              </a:rPr>
              <a:t>chàng</a:t>
            </a:r>
            <a:r>
              <a:rPr lang="zh-CN" altLang="en-US" sz="4000" b="1" smtClean="0"/>
              <a:t>然               诅</a:t>
            </a:r>
            <a:r>
              <a:rPr lang="en-US" altLang="zh-CN" sz="4000" b="1" smtClean="0">
                <a:solidFill>
                  <a:srgbClr val="FF0000"/>
                </a:solidFill>
              </a:rPr>
              <a:t>zǔ</a:t>
            </a:r>
            <a:r>
              <a:rPr lang="zh-CN" altLang="en-US" sz="4000" b="1" smtClean="0"/>
              <a:t>骂   </a:t>
            </a:r>
          </a:p>
          <a:p>
            <a:pPr>
              <a:buFont typeface="Arial" pitchFamily="34" charset="0"/>
              <a:buNone/>
            </a:pPr>
            <a:r>
              <a:rPr lang="zh-CN" altLang="en-US" sz="4000" b="1" smtClean="0"/>
              <a:t> 红绫</a:t>
            </a:r>
            <a:r>
              <a:rPr lang="en-US" altLang="zh-CN" sz="4000" b="1" smtClean="0">
                <a:solidFill>
                  <a:srgbClr val="FF0000"/>
                </a:solidFill>
              </a:rPr>
              <a:t>líng                   </a:t>
            </a:r>
            <a:r>
              <a:rPr lang="zh-CN" altLang="en-US" sz="4000" b="1" smtClean="0"/>
              <a:t>惩</a:t>
            </a:r>
            <a:r>
              <a:rPr lang="en-US" altLang="zh-CN" sz="4000" b="1" smtClean="0">
                <a:solidFill>
                  <a:srgbClr val="FF0000"/>
                </a:solidFill>
              </a:rPr>
              <a:t>chéng</a:t>
            </a:r>
            <a:r>
              <a:rPr lang="zh-CN" altLang="en-US" sz="4000" b="1" smtClean="0"/>
              <a:t>戒</a:t>
            </a:r>
            <a:r>
              <a:rPr lang="en-US" altLang="zh-CN" sz="4000" b="1" smtClean="0">
                <a:solidFill>
                  <a:srgbClr val="FF0000"/>
                </a:solidFill>
              </a:rPr>
              <a:t>jiè</a:t>
            </a:r>
          </a:p>
          <a:p>
            <a:pPr>
              <a:buFont typeface="Arial" pitchFamily="34" charset="0"/>
              <a:buNone/>
            </a:pPr>
            <a:r>
              <a:rPr lang="en-US" altLang="zh-CN" sz="4000" b="1" smtClean="0"/>
              <a:t> </a:t>
            </a:r>
            <a:r>
              <a:rPr lang="zh-CN" altLang="en-US" sz="4000" b="1" smtClean="0"/>
              <a:t>畏</a:t>
            </a:r>
            <a:r>
              <a:rPr lang="en-US" altLang="zh-CN" sz="4000" b="1" smtClean="0">
                <a:solidFill>
                  <a:srgbClr val="FF0000"/>
                </a:solidFill>
              </a:rPr>
              <a:t>wèi</a:t>
            </a:r>
            <a:r>
              <a:rPr lang="zh-CN" altLang="en-US" sz="4000" b="1" smtClean="0"/>
              <a:t>罪潜</a:t>
            </a:r>
            <a:r>
              <a:rPr lang="en-US" altLang="zh-CN" sz="4000" b="1" smtClean="0">
                <a:solidFill>
                  <a:srgbClr val="FF0000"/>
                </a:solidFill>
              </a:rPr>
              <a:t>qián</a:t>
            </a:r>
            <a:r>
              <a:rPr lang="zh-CN" altLang="en-US" sz="4000" b="1" smtClean="0"/>
              <a:t>逃     虐</a:t>
            </a:r>
            <a:r>
              <a:rPr lang="en-US" altLang="zh-CN" sz="4000" b="1" smtClean="0">
                <a:solidFill>
                  <a:srgbClr val="FF0000"/>
                </a:solidFill>
              </a:rPr>
              <a:t>nüè</a:t>
            </a:r>
            <a:r>
              <a:rPr lang="zh-CN" altLang="en-US" sz="4000" b="1" smtClean="0"/>
              <a:t>待 </a:t>
            </a:r>
          </a:p>
          <a:p>
            <a:pPr>
              <a:buFont typeface="Arial" pitchFamily="34" charset="0"/>
              <a:buNone/>
            </a:pPr>
            <a:r>
              <a:rPr lang="zh-CN" altLang="en-US" sz="4000" b="1" smtClean="0"/>
              <a:t> 屋</a:t>
            </a:r>
            <a:r>
              <a:rPr lang="en-US" altLang="zh-CN" sz="4000" b="1" smtClean="0">
                <a:solidFill>
                  <a:srgbClr val="FF0000"/>
                </a:solidFill>
              </a:rPr>
              <a:t>wū</a:t>
            </a:r>
            <a:r>
              <a:rPr lang="zh-CN" altLang="en-US" sz="4000" b="1" smtClean="0"/>
              <a:t>脊</a:t>
            </a:r>
            <a:r>
              <a:rPr lang="en-US" altLang="zh-CN" sz="4000" b="1" smtClean="0">
                <a:solidFill>
                  <a:srgbClr val="FF0000"/>
                </a:solidFill>
              </a:rPr>
              <a:t>jǐ</a:t>
            </a:r>
            <a:r>
              <a:rPr lang="en-US" altLang="zh-CN" sz="4000" b="1" smtClean="0"/>
              <a:t>                  </a:t>
            </a:r>
            <a:r>
              <a:rPr lang="zh-CN" altLang="en-US" sz="4000" b="1" smtClean="0"/>
              <a:t>叮</a:t>
            </a:r>
            <a:r>
              <a:rPr lang="en-US" altLang="zh-CN" sz="4000" b="1" smtClean="0">
                <a:solidFill>
                  <a:srgbClr val="FF0000"/>
                </a:solidFill>
              </a:rPr>
              <a:t>dīng</a:t>
            </a:r>
            <a:r>
              <a:rPr lang="zh-CN" altLang="en-US" sz="4000" b="1" smtClean="0"/>
              <a:t>嘱</a:t>
            </a:r>
            <a:r>
              <a:rPr lang="en-US" altLang="zh-CN" sz="4000" b="1" smtClean="0">
                <a:solidFill>
                  <a:srgbClr val="FF0000"/>
                </a:solidFill>
              </a:rPr>
              <a:t>zhǔ</a:t>
            </a:r>
          </a:p>
          <a:p>
            <a:pPr>
              <a:buFont typeface="Arial" pitchFamily="34" charset="0"/>
              <a:buNone/>
            </a:pPr>
            <a:r>
              <a:rPr lang="en-US" altLang="zh-CN" sz="4000" b="1" smtClean="0"/>
              <a:t> </a:t>
            </a:r>
            <a:r>
              <a:rPr lang="zh-CN" altLang="en-US" sz="4000" b="1" smtClean="0"/>
              <a:t>忧</a:t>
            </a:r>
            <a:r>
              <a:rPr lang="en-US" altLang="zh-CN" sz="4000" b="1" smtClean="0">
                <a:solidFill>
                  <a:srgbClr val="FF0000"/>
                </a:solidFill>
              </a:rPr>
              <a:t>y</a:t>
            </a:r>
            <a:r>
              <a:rPr lang="en-US" altLang="en-US" sz="4000" b="1" smtClean="0">
                <a:solidFill>
                  <a:srgbClr val="FF0000"/>
                </a:solidFill>
              </a:rPr>
              <a:t>ō</a:t>
            </a:r>
            <a:r>
              <a:rPr lang="en-US" altLang="zh-CN" sz="4000" b="1" smtClean="0">
                <a:solidFill>
                  <a:srgbClr val="FF0000"/>
                </a:solidFill>
              </a:rPr>
              <a:t>u</a:t>
            </a:r>
            <a:r>
              <a:rPr lang="zh-CN" altLang="en-US" sz="4000" b="1" smtClean="0"/>
              <a:t>郁</a:t>
            </a:r>
            <a:r>
              <a:rPr lang="en-US" altLang="zh-CN" sz="4000" b="1" smtClean="0">
                <a:solidFill>
                  <a:srgbClr val="FF0000"/>
                </a:solidFill>
              </a:rPr>
              <a:t>yù</a:t>
            </a:r>
            <a:r>
              <a:rPr lang="en-US" altLang="zh-CN" sz="4000" b="1" smtClean="0"/>
              <a:t>               </a:t>
            </a:r>
            <a:r>
              <a:rPr lang="zh-CN" altLang="en-US" sz="4000" b="1" smtClean="0"/>
              <a:t>凝</a:t>
            </a:r>
            <a:r>
              <a:rPr lang="en-US" altLang="zh-CN" sz="4000" b="1" smtClean="0">
                <a:solidFill>
                  <a:srgbClr val="FF0000"/>
                </a:solidFill>
              </a:rPr>
              <a:t>níng</a:t>
            </a:r>
            <a:r>
              <a:rPr lang="zh-CN" altLang="en-US" sz="4000" b="1" smtClean="0"/>
              <a:t>望</a:t>
            </a:r>
            <a:r>
              <a:rPr lang="en-US" altLang="zh-CN" sz="4000" b="1" smtClean="0">
                <a:solidFill>
                  <a:srgbClr val="FF0000"/>
                </a:solidFill>
              </a:rPr>
              <a:t>wàng</a:t>
            </a:r>
          </a:p>
          <a:p>
            <a:pPr>
              <a:buFont typeface="Arial" pitchFamily="34" charset="0"/>
              <a:buNone/>
            </a:pPr>
            <a:endParaRPr lang="en-US" altLang="zh-CN" sz="4000" b="1" smtClean="0"/>
          </a:p>
        </p:txBody>
      </p:sp>
      <p:pic>
        <p:nvPicPr>
          <p:cNvPr id="10243" name="图片 14339" descr="t01bef1a65a115088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4560888"/>
            <a:ext cx="2124075" cy="229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图片 14340" descr="t01bef1a65a115088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0"/>
            <a:ext cx="41402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126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学习词语</a:t>
            </a:r>
          </a:p>
        </p:txBody>
      </p:sp>
      <p:sp>
        <p:nvSpPr>
          <p:cNvPr id="13314" name="文本占位符 11266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9144000" cy="6021387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4400" b="1" dirty="0" smtClean="0"/>
              <a:t>污涩</a:t>
            </a:r>
            <a:r>
              <a:rPr lang="en-US" altLang="zh-CN" sz="4400" b="1" dirty="0" smtClean="0"/>
              <a:t> 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wū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sè</a:t>
            </a:r>
            <a:r>
              <a:rPr lang="zh-CN" altLang="en-US" sz="4400" b="1" dirty="0" smtClean="0"/>
              <a:t>指肮脏且不光滑的事物 </a:t>
            </a:r>
          </a:p>
          <a:p>
            <a:pPr>
              <a:buFont typeface="Arial" pitchFamily="34" charset="0"/>
              <a:buNone/>
            </a:pPr>
            <a:r>
              <a:rPr lang="zh-CN" altLang="en-US" sz="4400" b="1" dirty="0" smtClean="0"/>
              <a:t>提心吊胆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tí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xīn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diào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dǎn</a:t>
            </a:r>
            <a:r>
              <a:rPr lang="en-US" altLang="zh-CN" sz="4400" b="1" dirty="0" smtClean="0"/>
              <a:t>  </a:t>
            </a:r>
            <a:r>
              <a:rPr lang="zh-CN" altLang="en-US" sz="4400" b="1" dirty="0" smtClean="0"/>
              <a:t>形容十分担心或害怕。 </a:t>
            </a:r>
          </a:p>
          <a:p>
            <a:pPr>
              <a:buFont typeface="Arial" pitchFamily="34" charset="0"/>
              <a:buNone/>
            </a:pPr>
            <a:r>
              <a:rPr lang="zh-CN" altLang="en-US" sz="4400" b="1" dirty="0" smtClean="0"/>
              <a:t>怅然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chàng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rán</a:t>
            </a:r>
            <a:r>
              <a:rPr lang="zh-CN" altLang="en-US" sz="4400" b="1" dirty="0" smtClean="0"/>
              <a:t>因不如意而感到不痛快 。</a:t>
            </a:r>
          </a:p>
          <a:p>
            <a:pPr>
              <a:buFont typeface="Arial" pitchFamily="34" charset="0"/>
              <a:buNone/>
            </a:pPr>
            <a:r>
              <a:rPr lang="zh-CN" altLang="en-US" sz="4400" b="1" dirty="0" smtClean="0"/>
              <a:t>蜷伏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quán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fú</a:t>
            </a:r>
            <a:r>
              <a:rPr lang="zh-CN" altLang="en-US" sz="4400" b="1" dirty="0" smtClean="0"/>
              <a:t>弯曲身体卧着。</a:t>
            </a:r>
            <a:r>
              <a:rPr lang="en-US" altLang="zh-CN" sz="4400" b="1" dirty="0" smtClean="0"/>
              <a:t> </a:t>
            </a:r>
          </a:p>
          <a:p>
            <a:pPr>
              <a:buFont typeface="Arial" pitchFamily="34" charset="0"/>
              <a:buNone/>
            </a:pPr>
            <a:r>
              <a:rPr lang="zh-CN" altLang="en-US" sz="4400" b="1" dirty="0" smtClean="0"/>
              <a:t>惩戒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chéng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jiè</a:t>
            </a:r>
            <a:r>
              <a:rPr lang="zh-CN" altLang="en-US" sz="4400" b="1" dirty="0" smtClean="0"/>
              <a:t>通过处罚来警戒。</a:t>
            </a:r>
          </a:p>
        </p:txBody>
      </p:sp>
      <p:pic>
        <p:nvPicPr>
          <p:cNvPr id="13315" name="图片 11267" descr="t01bef1a65a115088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3789363"/>
            <a:ext cx="41402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02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smtClean="0"/>
              <a:t/>
            </a:r>
            <a:br>
              <a:rPr lang="en-US" altLang="zh-CN" sz="4000" smtClean="0"/>
            </a:br>
            <a:endParaRPr lang="en-US" altLang="zh-CN" sz="4000" smtClean="0"/>
          </a:p>
        </p:txBody>
      </p:sp>
      <p:sp>
        <p:nvSpPr>
          <p:cNvPr id="14338" name="文本占位符 1024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4000" b="1" dirty="0" smtClean="0"/>
              <a:t>畏罪潜逃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wèi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zuì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qián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táo</a:t>
            </a:r>
            <a:r>
              <a:rPr lang="zh-CN" altLang="en-US" sz="4000" b="1" dirty="0" smtClean="0"/>
              <a:t>犯罪后害怕受制裁而逃走。畏罪：犯了罪怕受制裁。 </a:t>
            </a:r>
          </a:p>
          <a:p>
            <a:pPr>
              <a:buFont typeface="Arial" pitchFamily="34" charset="0"/>
              <a:buNone/>
            </a:pPr>
            <a:r>
              <a:rPr lang="zh-CN" altLang="en-US" sz="4000" b="1" dirty="0" smtClean="0"/>
              <a:t>妄下断语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wàng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xià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duàn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yǔ</a:t>
            </a:r>
            <a:r>
              <a:rPr lang="zh-CN" altLang="en-US" sz="4000" b="1" dirty="0" smtClean="0"/>
              <a:t>胡乱地说出断定的话；随便地下结论。</a:t>
            </a:r>
          </a:p>
          <a:p>
            <a:pPr>
              <a:buFont typeface="Arial" pitchFamily="34" charset="0"/>
              <a:buNone/>
            </a:pPr>
            <a:r>
              <a:rPr lang="zh-CN" altLang="en-US" sz="4000" b="1" dirty="0" smtClean="0"/>
              <a:t>虐待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nüè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dài</a:t>
            </a:r>
            <a:r>
              <a:rPr lang="zh-CN" altLang="en-US" sz="4000" b="1" dirty="0" smtClean="0"/>
              <a:t>指用残暴狠毒的手段对待某些人或某些事物 。</a:t>
            </a:r>
          </a:p>
          <a:p>
            <a:pPr>
              <a:buFont typeface="Arial" pitchFamily="34" charset="0"/>
              <a:buNone/>
            </a:pPr>
            <a:r>
              <a:rPr lang="zh-CN" altLang="en-US" sz="4000" b="1" dirty="0" smtClean="0"/>
              <a:t>怂恿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sǒng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yǒng</a:t>
            </a:r>
            <a:r>
              <a:rPr lang="en-US" altLang="zh-CN" sz="4000" b="1" dirty="0" smtClean="0"/>
              <a:t>  </a:t>
            </a:r>
            <a:r>
              <a:rPr lang="zh-CN" altLang="en-US" sz="4000" b="1" dirty="0" smtClean="0"/>
              <a:t>鼓动别人去做某事</a:t>
            </a:r>
            <a:endParaRPr lang="en-US" altLang="zh-CN" sz="4000" b="1" dirty="0" smtClean="0"/>
          </a:p>
          <a:p>
            <a:pPr>
              <a:buFont typeface="Arial" pitchFamily="34" charset="0"/>
              <a:buNone/>
            </a:pPr>
            <a:r>
              <a:rPr lang="zh-CN" altLang="en-US" sz="4000" b="1" dirty="0" smtClean="0"/>
              <a:t>悲楚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bēi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chǔ</a:t>
            </a:r>
            <a:r>
              <a:rPr lang="zh-CN" altLang="en-US" sz="4000" b="1" dirty="0" smtClean="0"/>
              <a:t>内心十分悲痛</a:t>
            </a:r>
            <a:r>
              <a:rPr lang="en-US" altLang="zh-CN" sz="4000" b="1" dirty="0" smtClean="0"/>
              <a:t>;</a:t>
            </a:r>
            <a:r>
              <a:rPr lang="zh-CN" altLang="en-US" sz="4000" b="1" dirty="0" smtClean="0"/>
              <a:t>悲哀痛苦</a:t>
            </a:r>
            <a:r>
              <a:rPr lang="zh-CN" altLang="en-US" dirty="0" smtClean="0"/>
              <a:t> </a:t>
            </a:r>
            <a:r>
              <a:rPr lang="en-US" altLang="zh-CN" sz="4000" b="1" dirty="0" smtClean="0"/>
              <a:t> </a:t>
            </a:r>
            <a:r>
              <a:rPr lang="en-US" altLang="zh-CN" dirty="0" smtClean="0"/>
              <a:t> </a:t>
            </a:r>
          </a:p>
        </p:txBody>
      </p:sp>
      <p:pic>
        <p:nvPicPr>
          <p:cNvPr id="14339" name="图片 10243" descr="FZLTuPian21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6113" y="6021388"/>
            <a:ext cx="877887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图片 10244" descr="FZLTuPian21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6092825"/>
            <a:ext cx="87788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8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265</TotalTime>
  <Words>1695</Words>
  <Application>Microsoft Office PowerPoint</Application>
  <PresentationFormat>全屏显示(4:3)</PresentationFormat>
  <Paragraphs>197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暗香扑面</vt:lpstr>
      <vt:lpstr>幻灯片 1</vt:lpstr>
      <vt:lpstr>幻灯片 2</vt:lpstr>
      <vt:lpstr>幻灯片 3</vt:lpstr>
      <vt:lpstr>幻灯片 4</vt:lpstr>
      <vt:lpstr>幻灯片 5</vt:lpstr>
      <vt:lpstr>写作背景</vt:lpstr>
      <vt:lpstr>读准字音</vt:lpstr>
      <vt:lpstr>学习词语</vt:lpstr>
      <vt:lpstr> </vt:lpstr>
      <vt:lpstr>幻灯片 10</vt:lpstr>
      <vt:lpstr>默读课文：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Manager>www.xkb1.com</Manager>
  <Company>www.xkb1.com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zys</cp:lastModifiedBy>
  <cp:revision>382</cp:revision>
  <dcterms:created xsi:type="dcterms:W3CDTF">2002-11-10T01:32:02Z</dcterms:created>
  <dcterms:modified xsi:type="dcterms:W3CDTF">2018-12-10T02:19:41Z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