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324" r:id="rId2"/>
    <p:sldId id="336" r:id="rId3"/>
    <p:sldId id="286" r:id="rId4"/>
    <p:sldId id="287" r:id="rId5"/>
    <p:sldId id="288" r:id="rId6"/>
    <p:sldId id="290" r:id="rId7"/>
    <p:sldId id="291" r:id="rId8"/>
    <p:sldId id="296" r:id="rId9"/>
    <p:sldId id="297" r:id="rId10"/>
    <p:sldId id="298" r:id="rId11"/>
    <p:sldId id="299" r:id="rId12"/>
    <p:sldId id="300" r:id="rId13"/>
    <p:sldId id="301" r:id="rId14"/>
    <p:sldId id="325" r:id="rId15"/>
    <p:sldId id="303" r:id="rId16"/>
    <p:sldId id="323" r:id="rId17"/>
    <p:sldId id="304" r:id="rId18"/>
    <p:sldId id="326" r:id="rId19"/>
    <p:sldId id="305" r:id="rId20"/>
    <p:sldId id="327" r:id="rId21"/>
    <p:sldId id="306" r:id="rId22"/>
    <p:sldId id="307" r:id="rId23"/>
    <p:sldId id="308" r:id="rId24"/>
    <p:sldId id="328" r:id="rId25"/>
    <p:sldId id="310" r:id="rId26"/>
    <p:sldId id="311" r:id="rId27"/>
    <p:sldId id="312" r:id="rId28"/>
    <p:sldId id="329" r:id="rId29"/>
    <p:sldId id="313" r:id="rId30"/>
    <p:sldId id="314" r:id="rId31"/>
    <p:sldId id="335" r:id="rId32"/>
    <p:sldId id="315" r:id="rId33"/>
    <p:sldId id="316" r:id="rId34"/>
    <p:sldId id="317" r:id="rId35"/>
    <p:sldId id="318" r:id="rId36"/>
    <p:sldId id="319" r:id="rId37"/>
    <p:sldId id="333" r:id="rId38"/>
    <p:sldId id="320" r:id="rId39"/>
    <p:sldId id="321" r:id="rId4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DB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3" autoAdjust="0"/>
    <p:restoredTop sz="96813" autoAdjust="0"/>
  </p:normalViewPr>
  <p:slideViewPr>
    <p:cSldViewPr>
      <p:cViewPr>
        <p:scale>
          <a:sx n="100" d="100"/>
          <a:sy n="100" d="100"/>
        </p:scale>
        <p:origin x="-5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8AA04-C1C6-4545-BA35-89963F1B2C65}" type="datetimeFigureOut">
              <a:rPr lang="zh-CN" altLang="en-US" smtClean="0"/>
              <a:pPr/>
              <a:t>2018/10/21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73425-6875-4059-A7E9-941D8183A2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6441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71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7621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1889" y="1526927"/>
            <a:ext cx="7562559" cy="1181993"/>
          </a:xfrm>
        </p:spPr>
        <p:txBody>
          <a:bodyPr/>
          <a:lstStyle>
            <a:lvl1pPr>
              <a:defRPr>
                <a:solidFill>
                  <a:srgbClr val="FFFF0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15816" y="4365104"/>
            <a:ext cx="5760640" cy="550912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107950" y="645318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40344-532D-4422-8A64-9D0CE5C02EE5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39975" y="6453188"/>
            <a:ext cx="25193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03800" y="6448425"/>
            <a:ext cx="1512888" cy="365125"/>
          </a:xfrm>
        </p:spPr>
        <p:txBody>
          <a:bodyPr/>
          <a:lstStyle>
            <a:lvl1pPr>
              <a:defRPr/>
            </a:lvl1pPr>
          </a:lstStyle>
          <a:p>
            <a:fld id="{9271A4E9-36C4-4907-AC64-D3ED0773CB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0426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355160" cy="57606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9144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46040-6084-4324-93A1-D860BE9AB015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FE4E1-FD29-4EB3-942C-6AC50CC8E1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404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C6D6B-F9B2-4F2A-9C6D-AF25996F78DD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CA8AF-8EEC-4775-BE54-34F5508C0E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4684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D861E6-AB5C-4475-B9FE-B961DD25EC5D}" type="datetime3">
              <a:rPr lang="zh-CN" altLang="en-US" smtClean="0"/>
              <a:pPr>
                <a:defRPr/>
              </a:pPr>
              <a:t>2018年10月21日星期日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778A43-5DAC-4227-B8C0-1AE0816AB10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908050"/>
            <a:ext cx="9144000" cy="288925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8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1731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标题占位符 1"/>
          <p:cNvSpPr>
            <a:spLocks noGrp="1"/>
          </p:cNvSpPr>
          <p:nvPr>
            <p:ph type="title"/>
          </p:nvPr>
        </p:nvSpPr>
        <p:spPr bwMode="auto">
          <a:xfrm>
            <a:off x="1403350" y="274638"/>
            <a:ext cx="728345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412875"/>
            <a:ext cx="8229600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4886F26-095C-4DBC-AEFF-F23BBB557B52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C15E8B6-D607-4EA4-A0D6-862CA9A0338C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9788" y="6438900"/>
            <a:ext cx="504825" cy="3032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fld id="{C763089E-2EC8-4ED8-A69E-E8B7BA17F7CD}" type="slidenum">
              <a:rPr lang="zh-CN" altLang="en-US" sz="1400">
                <a:solidFill>
                  <a:schemeClr val="bg1"/>
                </a:solidFill>
              </a:rPr>
              <a:pPr algn="ctr" eaLnBrk="1" hangingPunct="1"/>
              <a:t>‹#›</a:t>
            </a:fld>
            <a:endParaRPr lang="zh-CN" alt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2" r:id="rId3"/>
    <p:sldLayoutId id="2147483705" r:id="rId4"/>
  </p:sldLayoutIdLst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语文出版社九年级上册第</a:t>
            </a:r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22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课</a:t>
            </a:r>
            <a:b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115616" y="1196752"/>
            <a:ext cx="7200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8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论语</a:t>
            </a:r>
            <a:r>
              <a:rPr lang="en-US" altLang="zh-CN" sz="8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8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十则</a:t>
            </a:r>
            <a:endParaRPr lang="zh-CN" altLang="en-US" sz="80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87624" y="5373216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190DB3"/>
                </a:solidFill>
              </a:rPr>
              <a:t>              </a:t>
            </a:r>
            <a:r>
              <a:rPr lang="zh-CN" altLang="en-US" sz="3600" b="1" dirty="0" smtClean="0">
                <a:solidFill>
                  <a:srgbClr val="190DB3"/>
                </a:solidFill>
                <a:latin typeface="楷体" pitchFamily="49" charset="-122"/>
                <a:ea typeface="楷体" pitchFamily="49" charset="-122"/>
              </a:rPr>
              <a:t>泉港民族中学    庄梅霞</a:t>
            </a:r>
            <a:endParaRPr lang="zh-CN" altLang="en-US" sz="3600" b="1" dirty="0">
              <a:solidFill>
                <a:srgbClr val="190DB3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514DE-89A2-452E-BBBC-AEB6B09AE555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  <p:sp>
        <p:nvSpPr>
          <p:cNvPr id="44034" name="AutoShape 2" descr="F:\%E7%AC%AC%E5%85%AD%E5%8D%95%E5%85%83\image\bigpic\%E3%80%8A%E8%AE%BA%E8%AF%AD%E3%80%8B%E5%8D%81%E5%88%99 %E6%8F%92%E5%9B%B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36" name="AutoShape 4" descr="F:\%E7%AC%AC%E5%85%AD%E5%8D%95%E5%85%83\image\bigpic\%E3%80%8A%E8%AE%BA%E8%AF%AD%E3%80%8B%E5%8D%81%E5%88%99 %E6%8F%92%E5%9B%B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4038" name="Picture 6" descr="D:\我的文档\Pictures\《论语》十则 插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780928"/>
            <a:ext cx="7620000" cy="2520280"/>
          </a:xfrm>
          <a:prstGeom prst="rect">
            <a:avLst/>
          </a:prstGeom>
          <a:noFill/>
        </p:spPr>
      </p:pic>
      <p:sp>
        <p:nvSpPr>
          <p:cNvPr id="14" name="矩形 13"/>
          <p:cNvSpPr/>
          <p:nvPr/>
        </p:nvSpPr>
        <p:spPr>
          <a:xfrm>
            <a:off x="7164288" y="2492896"/>
            <a:ext cx="1254405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孔子讲学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文本框 24580"/>
          <p:cNvSpPr txBox="1">
            <a:spLocks noChangeArrowheads="1"/>
          </p:cNvSpPr>
          <p:nvPr/>
        </p:nvSpPr>
        <p:spPr bwMode="auto">
          <a:xfrm>
            <a:off x="467544" y="1340768"/>
            <a:ext cx="820891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第一则是孔子的学生曾参的话，曾子从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职业、交友、学习的角度每天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反省检查自己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充满了一种积极而富有责任感的精神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，可以启发人们热爱学习，加强自我修养。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吾日三省吾身”，一个“日”字，强调了反省的经常性，即每天如此；“三”强调了反省是多方面的。一个破折号，表明下文是反省的内容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。从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中可见古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代人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十分重视品德修养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4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332656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隶书"/>
              </a:rPr>
              <a:t>内容分析</a:t>
            </a:r>
            <a:endParaRPr lang="zh-CN" altLang="en-US" sz="3600" b="1" i="1" dirty="0">
              <a:solidFill>
                <a:srgbClr val="7030A0"/>
              </a:solidFill>
              <a:latin typeface="隶书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AF536A-CFFE-426A-A574-49C93E3555B2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文本框 20483"/>
          <p:cNvSpPr txBox="1">
            <a:spLocks noChangeArrowheads="1"/>
          </p:cNvSpPr>
          <p:nvPr/>
        </p:nvSpPr>
        <p:spPr bwMode="auto">
          <a:xfrm>
            <a:off x="467544" y="2204864"/>
            <a:ext cx="8280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（二）子曰：“见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贤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思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齐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焉，见不贤而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自省也。”</a:t>
            </a:r>
          </a:p>
        </p:txBody>
      </p:sp>
      <p:sp>
        <p:nvSpPr>
          <p:cNvPr id="20485" name="圆角矩形标注 20484"/>
          <p:cNvSpPr>
            <a:spLocks noChangeArrowheads="1"/>
          </p:cNvSpPr>
          <p:nvPr/>
        </p:nvSpPr>
        <p:spPr bwMode="auto">
          <a:xfrm>
            <a:off x="1331640" y="1196752"/>
            <a:ext cx="2483867" cy="792162"/>
          </a:xfrm>
          <a:prstGeom prst="wedgeRoundRectCallout">
            <a:avLst>
              <a:gd name="adj1" fmla="val 84333"/>
              <a:gd name="adj2" fmla="val 11101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才德出众的人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0486" name="圆角矩形标注 20485"/>
          <p:cNvSpPr>
            <a:spLocks noChangeArrowheads="1"/>
          </p:cNvSpPr>
          <p:nvPr/>
        </p:nvSpPr>
        <p:spPr bwMode="auto">
          <a:xfrm>
            <a:off x="4572000" y="1412776"/>
            <a:ext cx="1079500" cy="504056"/>
          </a:xfrm>
          <a:prstGeom prst="wedgeRoundRectCallout">
            <a:avLst>
              <a:gd name="adj1" fmla="val 32991"/>
              <a:gd name="adj2" fmla="val 16650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同等。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7" name="圆角矩形标注 20486"/>
          <p:cNvSpPr>
            <a:spLocks noChangeArrowheads="1"/>
          </p:cNvSpPr>
          <p:nvPr/>
        </p:nvSpPr>
        <p:spPr bwMode="auto">
          <a:xfrm>
            <a:off x="539553" y="3501008"/>
            <a:ext cx="2448272" cy="792733"/>
          </a:xfrm>
          <a:prstGeom prst="wedgeRoundRectCallout">
            <a:avLst>
              <a:gd name="adj1" fmla="val -44843"/>
              <a:gd name="adj2" fmla="val -8549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里面，引申为内部，内心。</a:t>
            </a:r>
          </a:p>
        </p:txBody>
      </p:sp>
      <p:sp>
        <p:nvSpPr>
          <p:cNvPr id="20489" name="文本框 20488"/>
          <p:cNvSpPr txBox="1">
            <a:spLocks noChangeArrowheads="1"/>
          </p:cNvSpPr>
          <p:nvPr/>
        </p:nvSpPr>
        <p:spPr bwMode="auto">
          <a:xfrm>
            <a:off x="323850" y="4293096"/>
            <a:ext cx="842486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36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译文：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孔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子说：“看见德行优秀的人要想着向他看齐，看见不优秀的人也要（对照着）检查自己。”</a:t>
            </a:r>
          </a:p>
        </p:txBody>
      </p:sp>
      <p:sp>
        <p:nvSpPr>
          <p:cNvPr id="7" name="矩形 6"/>
          <p:cNvSpPr/>
          <p:nvPr/>
        </p:nvSpPr>
        <p:spPr>
          <a:xfrm>
            <a:off x="2886202" y="260648"/>
            <a:ext cx="29099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隶书"/>
                <a:ea typeface="方正舒体" pitchFamily="2" charset="-122"/>
              </a:rPr>
              <a:t>研读课文</a:t>
            </a:r>
            <a:endParaRPr lang="zh-CN" altLang="en-US" sz="3600" b="1" i="1" dirty="0">
              <a:solidFill>
                <a:srgbClr val="7030A0"/>
              </a:solidFill>
              <a:latin typeface="隶书"/>
              <a:ea typeface="方正舒体" pitchFamily="2" charset="-122"/>
            </a:endParaRP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106971-5A6B-4F9D-B6AB-2AFEA5EBD22E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 animBg="1"/>
      <p:bldP spid="20486" grpId="0" animBg="1"/>
      <p:bldP spid="20487" grpId="0" animBg="1"/>
      <p:bldP spid="20489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25604"/>
          <p:cNvSpPr txBox="1">
            <a:spLocks noChangeArrowheads="1"/>
          </p:cNvSpPr>
          <p:nvPr/>
        </p:nvSpPr>
        <p:spPr bwMode="auto">
          <a:xfrm>
            <a:off x="467544" y="1196752"/>
            <a:ext cx="78486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ea typeface="隶书" pitchFamily="49" charset="-122"/>
              </a:rPr>
              <a:t>   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第二则是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孔子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讲述人们对待先进和落后的正确态度</a:t>
            </a:r>
            <a:r>
              <a:rPr lang="zh-CN" altLang="en-US" sz="3200" b="1" dirty="0" smtClean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。“见贤思齐”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，看见德行优秀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的人就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要想着向他看齐，这是一种受激励求上进的心态。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“见不贤而内自省”，是</a:t>
            </a:r>
            <a:r>
              <a:rPr lang="zh-CN" altLang="en-US" sz="3200" b="1" dirty="0" smtClean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对照着“不贤”而反省自己，这样才会免于犯错误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，这也是一种积极态度。从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正反两个方面提出要求，既勉励上进，又指出避免错误。“焉”是兼词，“向他”的意思。“</a:t>
            </a:r>
            <a:r>
              <a:rPr lang="zh-CN" altLang="en-US" sz="32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见贤思齐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”是流传至今的成语。</a:t>
            </a:r>
          </a:p>
        </p:txBody>
      </p:sp>
      <p:sp>
        <p:nvSpPr>
          <p:cNvPr id="4" name="矩形 3"/>
          <p:cNvSpPr/>
          <p:nvPr/>
        </p:nvSpPr>
        <p:spPr>
          <a:xfrm>
            <a:off x="2771800" y="404664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隶书"/>
              </a:rPr>
              <a:t>内容分析</a:t>
            </a:r>
            <a:endParaRPr lang="zh-CN" altLang="en-US" sz="3600" b="1" i="1" dirty="0">
              <a:solidFill>
                <a:srgbClr val="7030A0"/>
              </a:solidFill>
              <a:latin typeface="隶书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61250E-B82C-414B-ABC4-01167EBFFD08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Rot="1" noChangeArrowheads="1"/>
          </p:cNvSpPr>
          <p:nvPr>
            <p:ph type="title"/>
          </p:nvPr>
        </p:nvSpPr>
        <p:spPr>
          <a:xfrm>
            <a:off x="755576" y="1340768"/>
            <a:ext cx="7920880" cy="3024336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3600" b="1" dirty="0" smtClean="0"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子曰：“贤哉回也，一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箪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食，一瓢饮，在陋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巷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，人不堪其忧，回也不改其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乐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。贤哉回也。”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23528" y="4293096"/>
            <a:ext cx="837178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译文：</a:t>
            </a:r>
            <a:r>
              <a:rPr lang="zh-CN" altLang="en-US" sz="32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</a:t>
            </a:r>
            <a:r>
              <a:rPr lang="zh-CN" altLang="en-US" sz="32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孔子说：“颜回的品质是多么高尚啊！</a:t>
            </a:r>
            <a:r>
              <a:rPr lang="zh-CN" altLang="en-US" sz="32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一竹篮饭，</a:t>
            </a:r>
            <a:r>
              <a:rPr lang="zh-CN" altLang="en-US" sz="32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一瓢水，住在简陋的</a:t>
            </a:r>
            <a:r>
              <a:rPr lang="zh-CN" altLang="en-US" sz="32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小巷里</a:t>
            </a:r>
            <a:r>
              <a:rPr lang="zh-CN" altLang="en-US" sz="32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，别人都忍受不了这种穷困清苦，颜回却没有改变他好学的乐趣。颜回的品质是多么高尚啊！</a:t>
            </a:r>
          </a:p>
        </p:txBody>
      </p:sp>
      <p:sp>
        <p:nvSpPr>
          <p:cNvPr id="6" name="矩形 5"/>
          <p:cNvSpPr/>
          <p:nvPr/>
        </p:nvSpPr>
        <p:spPr>
          <a:xfrm>
            <a:off x="2915816" y="26064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隶书"/>
                <a:ea typeface="方正舒体" pitchFamily="2" charset="-122"/>
              </a:rPr>
              <a:t>研读课文</a:t>
            </a:r>
            <a:endParaRPr lang="zh-CN" altLang="en-US" sz="3600" b="1" i="1" dirty="0">
              <a:solidFill>
                <a:srgbClr val="7030A0"/>
              </a:solidFill>
              <a:latin typeface="隶书"/>
              <a:ea typeface="方正舒体" pitchFamily="2" charset="-122"/>
            </a:endParaRPr>
          </a:p>
        </p:txBody>
      </p:sp>
      <p:sp>
        <p:nvSpPr>
          <p:cNvPr id="7" name="圆角矩形标注 6"/>
          <p:cNvSpPr>
            <a:spLocks noChangeArrowheads="1"/>
          </p:cNvSpPr>
          <p:nvPr/>
        </p:nvSpPr>
        <p:spPr bwMode="auto">
          <a:xfrm>
            <a:off x="4139952" y="3573016"/>
            <a:ext cx="3816424" cy="576064"/>
          </a:xfrm>
          <a:prstGeom prst="wedgeRoundRectCallout">
            <a:avLst>
              <a:gd name="adj1" fmla="val -76021"/>
              <a:gd name="adj2" fmla="val -165242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此处指颜回的住处</a:t>
            </a:r>
            <a:endParaRPr lang="zh-CN" altLang="en-US" sz="2400" b="1" dirty="0">
              <a:solidFill>
                <a:srgbClr val="A5002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标注 7"/>
          <p:cNvSpPr>
            <a:spLocks noChangeArrowheads="1"/>
          </p:cNvSpPr>
          <p:nvPr/>
        </p:nvSpPr>
        <p:spPr bwMode="auto">
          <a:xfrm>
            <a:off x="1403648" y="1340768"/>
            <a:ext cx="4896544" cy="504056"/>
          </a:xfrm>
          <a:prstGeom prst="wedgeRoundRectCallout">
            <a:avLst>
              <a:gd name="adj1" fmla="val 52552"/>
              <a:gd name="adj2" fmla="val 9500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音dān，古代盛饭用的竹器</a:t>
            </a:r>
            <a:endParaRPr lang="zh-CN" altLang="en-US" sz="2400" b="1" dirty="0">
              <a:solidFill>
                <a:srgbClr val="A5002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标注 8"/>
          <p:cNvSpPr>
            <a:spLocks noChangeArrowheads="1"/>
          </p:cNvSpPr>
          <p:nvPr/>
        </p:nvSpPr>
        <p:spPr bwMode="auto">
          <a:xfrm>
            <a:off x="611560" y="3789040"/>
            <a:ext cx="1512168" cy="432048"/>
          </a:xfrm>
          <a:prstGeom prst="wedgeRoundRectCallout">
            <a:avLst>
              <a:gd name="adj1" fmla="val 17291"/>
              <a:gd name="adj2" fmla="val -13241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乐于学</a:t>
            </a:r>
            <a:endParaRPr lang="zh-CN" altLang="en-US" sz="2400" b="1" dirty="0">
              <a:solidFill>
                <a:srgbClr val="A5002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18B523-E35F-46D5-8030-E8F26B1C08F6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3728" y="332656"/>
            <a:ext cx="3744416" cy="576064"/>
          </a:xfrm>
        </p:spPr>
        <p:txBody>
          <a:bodyPr>
            <a:normAutofit fontScale="90000"/>
          </a:bodyPr>
          <a:lstStyle/>
          <a:p>
            <a:r>
              <a:rPr lang="en-US" altLang="zh-CN" b="1" i="1" dirty="0" smtClean="0">
                <a:solidFill>
                  <a:srgbClr val="7030A0"/>
                </a:solidFill>
                <a:latin typeface="隶书"/>
              </a:rPr>
              <a:t/>
            </a:r>
            <a:br>
              <a:rPr lang="en-US" altLang="zh-CN" b="1" i="1" dirty="0" smtClean="0">
                <a:solidFill>
                  <a:srgbClr val="7030A0"/>
                </a:solidFill>
                <a:latin typeface="隶书"/>
              </a:rPr>
            </a:br>
            <a:r>
              <a:rPr lang="zh-CN" altLang="en-US" b="1" i="1" dirty="0" smtClean="0">
                <a:solidFill>
                  <a:srgbClr val="7030A0"/>
                </a:solidFill>
                <a:latin typeface="隶书"/>
              </a:rPr>
              <a:t>内容分析</a:t>
            </a:r>
            <a:br>
              <a:rPr lang="zh-CN" altLang="en-US" b="1" i="1" dirty="0" smtClean="0">
                <a:solidFill>
                  <a:srgbClr val="7030A0"/>
                </a:solidFill>
                <a:latin typeface="隶书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568952" cy="3816424"/>
          </a:xfrm>
        </p:spPr>
        <p:txBody>
          <a:bodyPr/>
          <a:lstStyle/>
          <a:p>
            <a:r>
              <a:rPr lang="zh-CN" altLang="en-US" sz="2800" b="1" dirty="0" smtClean="0"/>
              <a:t>第三则是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讲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做人要有安贫乐道的品质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。</a:t>
            </a:r>
            <a:r>
              <a:rPr lang="zh-CN" altLang="en-US" sz="2800" b="1" dirty="0" smtClean="0"/>
              <a:t>孔子对弟子颜回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安贫乐道</a:t>
            </a:r>
            <a:r>
              <a:rPr lang="zh-CN" altLang="en-US" sz="2800" b="1" dirty="0" smtClean="0"/>
              <a:t>的品质的赞美。孟子认为“无恒产而有恒心者，惟士为能”，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颜回能够接受一般人接受不了的清苦处境，而且能坚守内心，自得其乐，</a:t>
            </a:r>
            <a:r>
              <a:rPr lang="zh-CN" altLang="en-US" sz="2800" b="1" dirty="0" smtClean="0"/>
              <a:t>正印证了他超越于常人的可贵品质。这里讲颜回“不改其乐”，这也就是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贫贱不能移的精神，</a:t>
            </a:r>
            <a:r>
              <a:rPr lang="zh-CN" altLang="en-US" sz="2800" b="1" dirty="0" smtClean="0"/>
              <a:t>这里包含了一个具有普遍意义的道理，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即人总是要有一点精神的，为了自己的理想，就要不断追求，即使生活清苦困顿也自得其乐。</a:t>
            </a:r>
            <a:endParaRPr lang="zh-CN" altLang="en-US" sz="2800" b="1" dirty="0" smtClean="0"/>
          </a:p>
          <a:p>
            <a:r>
              <a:rPr lang="zh-CN" altLang="en-US" sz="2800" b="1" dirty="0" smtClean="0"/>
              <a:t> </a:t>
            </a:r>
            <a:endParaRPr lang="zh-CN" altLang="en-US" sz="2800" b="1" dirty="0"/>
          </a:p>
        </p:txBody>
      </p:sp>
      <p:sp>
        <p:nvSpPr>
          <p:cNvPr id="5" name="矩形 4"/>
          <p:cNvSpPr/>
          <p:nvPr/>
        </p:nvSpPr>
        <p:spPr>
          <a:xfrm>
            <a:off x="395536" y="4941168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noProof="1" smtClean="0">
                <a:ln>
                  <a:solidFill>
                    <a:srgbClr val="001211"/>
                  </a:solidFill>
                </a:ln>
                <a:latin typeface="黑体" pitchFamily="49" charset="-122"/>
                <a:ea typeface="黑体" pitchFamily="49" charset="-122"/>
                <a:cs typeface="+mn-ea"/>
              </a:rPr>
              <a:t>这也体现了孔子认为只要追求高尚的道德，尽管贫穷，也乐在其中；但如果是不合于道的富贵，就坚决不予接受的安贫乐道的苦乐观。</a:t>
            </a:r>
            <a:endParaRPr lang="zh-CN" altLang="en-US" sz="2800" noProof="1">
              <a:ln>
                <a:solidFill>
                  <a:srgbClr val="001211"/>
                </a:solidFill>
              </a:ln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16066-EF91-468B-862F-FBBC7C50F26F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3"/>
          <p:cNvSpPr txBox="1">
            <a:spLocks noChangeArrowheads="1"/>
          </p:cNvSpPr>
          <p:nvPr/>
        </p:nvSpPr>
        <p:spPr bwMode="auto">
          <a:xfrm>
            <a:off x="251520" y="1196752"/>
            <a:ext cx="889248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四）子曰∶‘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饭 疏食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饮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水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， 曲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肱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枕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之，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乐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亦在其中矣。不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义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而富且贵，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于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我如浮云。</a:t>
            </a:r>
          </a:p>
        </p:txBody>
      </p:sp>
      <p:sp>
        <p:nvSpPr>
          <p:cNvPr id="21506" name="文本框 4"/>
          <p:cNvSpPr txBox="1">
            <a:spLocks noChangeArrowheads="1"/>
          </p:cNvSpPr>
          <p:nvPr/>
        </p:nvSpPr>
        <p:spPr bwMode="auto">
          <a:xfrm>
            <a:off x="466725" y="4077072"/>
            <a:ext cx="867727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译</a:t>
            </a:r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文：</a:t>
            </a:r>
            <a:r>
              <a:rPr lang="zh-CN" altLang="en-US" sz="32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孔</a:t>
            </a:r>
            <a:r>
              <a:rPr lang="zh-CN" altLang="en-US" sz="32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子说</a:t>
            </a:r>
            <a:r>
              <a:rPr lang="zh-CN" altLang="en-US" sz="32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：“我整天吃</a:t>
            </a:r>
            <a:r>
              <a:rPr lang="zh-CN" altLang="en-US" sz="32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粗粮，</a:t>
            </a:r>
            <a:r>
              <a:rPr lang="zh-CN" altLang="en-US" sz="32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喝冷水</a:t>
            </a:r>
            <a:r>
              <a:rPr lang="zh-CN" altLang="en-US" sz="32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，弯着胳</a:t>
            </a:r>
            <a:r>
              <a:rPr lang="zh-CN" altLang="en-US" sz="32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膊做枕</a:t>
            </a:r>
            <a:r>
              <a:rPr lang="zh-CN" altLang="en-US" sz="32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头</a:t>
            </a:r>
            <a:r>
              <a:rPr lang="zh-CN" altLang="en-US" sz="32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，也自得其乐。</a:t>
            </a:r>
            <a:r>
              <a:rPr lang="zh-CN" altLang="en-US" sz="32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用不正当的手段得来的富贵，对于我来讲就像是天上的浮云一样。”</a:t>
            </a:r>
          </a:p>
        </p:txBody>
      </p:sp>
      <p:sp>
        <p:nvSpPr>
          <p:cNvPr id="4" name="圆角矩形标注 3"/>
          <p:cNvSpPr>
            <a:spLocks noChangeArrowheads="1"/>
          </p:cNvSpPr>
          <p:nvPr/>
        </p:nvSpPr>
        <p:spPr bwMode="auto">
          <a:xfrm>
            <a:off x="971600" y="1124744"/>
            <a:ext cx="1512168" cy="432048"/>
          </a:xfrm>
          <a:prstGeom prst="wedgeRoundRectCallout">
            <a:avLst>
              <a:gd name="adj1" fmla="val 115883"/>
              <a:gd name="adj2" fmla="val 13443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吃饭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标注 4"/>
          <p:cNvSpPr>
            <a:spLocks noChangeArrowheads="1"/>
          </p:cNvSpPr>
          <p:nvPr/>
        </p:nvSpPr>
        <p:spPr bwMode="auto">
          <a:xfrm>
            <a:off x="2915816" y="1196752"/>
            <a:ext cx="1584177" cy="504056"/>
          </a:xfrm>
          <a:prstGeom prst="wedgeRoundRectCallout">
            <a:avLst>
              <a:gd name="adj1" fmla="val 20338"/>
              <a:gd name="adj2" fmla="val 8735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粗食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标注 5"/>
          <p:cNvSpPr>
            <a:spLocks noChangeArrowheads="1"/>
          </p:cNvSpPr>
          <p:nvPr/>
        </p:nvSpPr>
        <p:spPr bwMode="auto">
          <a:xfrm>
            <a:off x="2771800" y="3284984"/>
            <a:ext cx="1440161" cy="504056"/>
          </a:xfrm>
          <a:prstGeom prst="wedgeRoundRectCallout">
            <a:avLst>
              <a:gd name="adj1" fmla="val 21335"/>
              <a:gd name="adj2" fmla="val -7969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道义。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标注 6"/>
          <p:cNvSpPr>
            <a:spLocks noChangeArrowheads="1"/>
          </p:cNvSpPr>
          <p:nvPr/>
        </p:nvSpPr>
        <p:spPr bwMode="auto">
          <a:xfrm>
            <a:off x="6588224" y="980728"/>
            <a:ext cx="1728192" cy="792088"/>
          </a:xfrm>
          <a:prstGeom prst="wedgeRoundRectCallout">
            <a:avLst>
              <a:gd name="adj1" fmla="val -54351"/>
              <a:gd name="adj2" fmla="val 6432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这里泛指胳膊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标注 7"/>
          <p:cNvSpPr>
            <a:spLocks noChangeArrowheads="1"/>
          </p:cNvSpPr>
          <p:nvPr/>
        </p:nvSpPr>
        <p:spPr bwMode="auto">
          <a:xfrm>
            <a:off x="4572000" y="1124744"/>
            <a:ext cx="1368152" cy="504056"/>
          </a:xfrm>
          <a:prstGeom prst="wedgeRoundRectCallout">
            <a:avLst>
              <a:gd name="adj1" fmla="val 246"/>
              <a:gd name="adj2" fmla="val 9934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冷水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标注 8"/>
          <p:cNvSpPr>
            <a:spLocks noChangeArrowheads="1"/>
          </p:cNvSpPr>
          <p:nvPr/>
        </p:nvSpPr>
        <p:spPr bwMode="auto">
          <a:xfrm>
            <a:off x="5652120" y="2348880"/>
            <a:ext cx="2555875" cy="432048"/>
          </a:xfrm>
          <a:prstGeom prst="wedgeRoundRectCallout">
            <a:avLst>
              <a:gd name="adj1" fmla="val 24445"/>
              <a:gd name="adj2" fmla="val -100782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动词，头枕着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标注 9"/>
          <p:cNvSpPr>
            <a:spLocks noChangeArrowheads="1"/>
          </p:cNvSpPr>
          <p:nvPr/>
        </p:nvSpPr>
        <p:spPr bwMode="auto">
          <a:xfrm>
            <a:off x="5148064" y="3284984"/>
            <a:ext cx="1584177" cy="504056"/>
          </a:xfrm>
          <a:prstGeom prst="wedgeRoundRectCallout">
            <a:avLst>
              <a:gd name="adj1" fmla="val 15113"/>
              <a:gd name="adj2" fmla="val -8220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对，对于。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59832" y="260648"/>
            <a:ext cx="280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研读课文</a:t>
            </a:r>
            <a:endParaRPr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430C1F-264B-4860-BB1A-7FC5AC2AD54D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13" name="页脚占位符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21506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301608" cy="4713288"/>
          </a:xfrm>
        </p:spPr>
        <p:txBody>
          <a:bodyPr/>
          <a:lstStyle/>
          <a:p>
            <a:r>
              <a:rPr lang="zh-CN" altLang="en-US" sz="2800" b="1" dirty="0" smtClean="0"/>
              <a:t>第四则是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孔子对待贫富的态度，不太看重物质，而更珍视内心的自在充实。</a:t>
            </a:r>
            <a:r>
              <a:rPr lang="zh-CN" altLang="zh-CN" sz="2800" dirty="0" smtClean="0"/>
              <a:t> </a:t>
            </a:r>
            <a:r>
              <a:rPr lang="zh-CN" altLang="en-US" sz="2800" b="1" dirty="0" smtClean="0"/>
              <a:t>他和颜回一样，不太看重物质，而更珍视内心的自在充实。因此，违背了内心的富贵，对于他而言就像浮云一样， 不必在意。孔子极力提倡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“安贫乐道”，</a:t>
            </a:r>
            <a:r>
              <a:rPr lang="zh-CN" altLang="en-US" sz="2800" b="1" dirty="0" smtClean="0">
                <a:solidFill>
                  <a:srgbClr val="001211"/>
                </a:solidFill>
              </a:rPr>
              <a:t>认为有理想、有志向的君子，不会总是为自己的吃穿住而奔波的，“饭疏食饮水，曲肱而枕之”，对于有理想的人来讲，可以说是乐在其中。同时，他还提出，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不符合于道义的富贵荣华，他是坚决不予接受的，对待这些东西，如天上的浮云一般。</a:t>
            </a:r>
            <a:r>
              <a:rPr lang="zh-CN" altLang="en-US" sz="2800" b="1" dirty="0" smtClean="0">
                <a:solidFill>
                  <a:srgbClr val="001211"/>
                </a:solidFill>
              </a:rPr>
              <a:t>这种思想深深影响了古代的知识分子，也为一般老百姓所接受。</a:t>
            </a:r>
          </a:p>
          <a:p>
            <a:endParaRPr lang="zh-CN" altLang="en-US" sz="2800" b="1" dirty="0"/>
          </a:p>
        </p:txBody>
      </p:sp>
      <p:sp>
        <p:nvSpPr>
          <p:cNvPr id="4" name="矩形 3"/>
          <p:cNvSpPr/>
          <p:nvPr/>
        </p:nvSpPr>
        <p:spPr>
          <a:xfrm>
            <a:off x="2699792" y="26064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内容分析</a:t>
            </a:r>
            <a:b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</a:b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1F8839-E742-4B3C-9FB3-5FB174CEEE11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3"/>
          <p:cNvSpPr txBox="1">
            <a:spLocks noChangeArrowheads="1"/>
          </p:cNvSpPr>
          <p:nvPr/>
        </p:nvSpPr>
        <p:spPr bwMode="auto">
          <a:xfrm>
            <a:off x="467544" y="2060848"/>
            <a:ext cx="842493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五）曾子曰：“士不可以不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弘毅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，任重而道远。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仁以为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己任，不亦重乎？死而后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已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，不亦远乎？”</a:t>
            </a:r>
          </a:p>
        </p:txBody>
      </p:sp>
      <p:sp>
        <p:nvSpPr>
          <p:cNvPr id="22530" name="文本框 4"/>
          <p:cNvSpPr txBox="1">
            <a:spLocks noChangeArrowheads="1"/>
          </p:cNvSpPr>
          <p:nvPr/>
        </p:nvSpPr>
        <p:spPr bwMode="auto">
          <a:xfrm>
            <a:off x="395536" y="3717032"/>
            <a:ext cx="8458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仁以为：倒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装，以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仁为，以……为，把……作为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1" name="文本框 5"/>
          <p:cNvSpPr txBox="1">
            <a:spLocks noChangeArrowheads="1"/>
          </p:cNvSpPr>
          <p:nvPr/>
        </p:nvSpPr>
        <p:spPr bwMode="auto">
          <a:xfrm>
            <a:off x="395536" y="4365104"/>
            <a:ext cx="841610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译</a:t>
            </a:r>
            <a:r>
              <a:rPr lang="zh-CN" altLang="en-US" sz="28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文：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曾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子说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：“有抱负的人不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可以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不胸怀宽广，意志坚定，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因为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他肩负重大的责任，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道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路又很遥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远。把实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现”仁“作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为自己的责任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，不也很重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大吗？奋斗终身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，直到死才停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止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，这不也是很遥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远吗 ？”</a:t>
            </a:r>
          </a:p>
        </p:txBody>
      </p:sp>
      <p:sp>
        <p:nvSpPr>
          <p:cNvPr id="6" name="矩形 5"/>
          <p:cNvSpPr/>
          <p:nvPr/>
        </p:nvSpPr>
        <p:spPr>
          <a:xfrm>
            <a:off x="2814194" y="332656"/>
            <a:ext cx="24778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研读课文</a:t>
            </a:r>
            <a:endParaRPr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圆角矩形标注 6"/>
          <p:cNvSpPr>
            <a:spLocks noChangeArrowheads="1"/>
          </p:cNvSpPr>
          <p:nvPr/>
        </p:nvSpPr>
        <p:spPr bwMode="auto">
          <a:xfrm>
            <a:off x="971600" y="1268760"/>
            <a:ext cx="5976664" cy="576064"/>
          </a:xfrm>
          <a:prstGeom prst="wedgeRoundRectCallout">
            <a:avLst>
              <a:gd name="adj1" fmla="val 33821"/>
              <a:gd name="adj2" fmla="val 9627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宽宏坚毅。这里指抱负远大、意志坚强。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标注 7"/>
          <p:cNvSpPr>
            <a:spLocks noChangeArrowheads="1"/>
          </p:cNvSpPr>
          <p:nvPr/>
        </p:nvSpPr>
        <p:spPr bwMode="auto">
          <a:xfrm>
            <a:off x="3707904" y="3284984"/>
            <a:ext cx="1512168" cy="432048"/>
          </a:xfrm>
          <a:prstGeom prst="wedgeRoundRectCallout">
            <a:avLst>
              <a:gd name="adj1" fmla="val 185554"/>
              <a:gd name="adj2" fmla="val -9560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停止</a:t>
            </a:r>
            <a:endParaRPr lang="zh-CN" altLang="en-US" sz="2400" b="1" dirty="0">
              <a:solidFill>
                <a:srgbClr val="A5002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56D4B1-1D24-45A2-94D1-AFAFA7006475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22530" grpId="0"/>
      <p:bldP spid="22531" grpId="0"/>
      <p:bldP spid="6" grpId="0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4680520" cy="576064"/>
          </a:xfrm>
        </p:spPr>
        <p:txBody>
          <a:bodyPr>
            <a:normAutofit fontScale="90000"/>
          </a:bodyPr>
          <a:lstStyle/>
          <a:p>
            <a:r>
              <a:rPr lang="en-US" altLang="zh-CN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/>
            </a:r>
            <a:br>
              <a:rPr lang="en-US" altLang="zh-CN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内容分析</a:t>
            </a:r>
            <a:br>
              <a:rPr lang="zh-CN" altLang="en-US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</a:b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248373"/>
          </a:xfrm>
        </p:spPr>
        <p:txBody>
          <a:bodyPr/>
          <a:lstStyle/>
          <a:p>
            <a:r>
              <a:rPr lang="zh-CN" altLang="en-US" sz="3600" b="1" dirty="0" smtClean="0"/>
              <a:t>第五则又是曾子的话，这是一个因果关系的句子。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讲有追求的人应该抱负远大，意志坚强。</a:t>
            </a:r>
            <a:r>
              <a:rPr lang="zh-CN" altLang="en-US" sz="3600" b="1" dirty="0" smtClean="0"/>
              <a:t>因为担负着的是推行“仁爱”的重大责任，奋斗直到死才可停止， 这条路不可谓不任重道远。 </a:t>
            </a:r>
            <a:endParaRPr lang="zh-CN" altLang="en-US" sz="3600" b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9BE821-9737-46E5-AC3D-39C44B1A79B9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3"/>
          <p:cNvSpPr txBox="1">
            <a:spLocks noChangeArrowheads="1"/>
          </p:cNvSpPr>
          <p:nvPr/>
        </p:nvSpPr>
        <p:spPr bwMode="auto">
          <a:xfrm>
            <a:off x="755576" y="2132856"/>
            <a:ext cx="78488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（六）子在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川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上曰: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逝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者如斯夫!不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舍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昼夜。</a:t>
            </a:r>
          </a:p>
        </p:txBody>
      </p:sp>
      <p:sp>
        <p:nvSpPr>
          <p:cNvPr id="23554" name="文本框 4"/>
          <p:cNvSpPr txBox="1">
            <a:spLocks noChangeArrowheads="1"/>
          </p:cNvSpPr>
          <p:nvPr/>
        </p:nvSpPr>
        <p:spPr bwMode="auto">
          <a:xfrm>
            <a:off x="596900" y="3933056"/>
            <a:ext cx="85471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译文：</a:t>
            </a:r>
            <a:r>
              <a:rPr lang="zh-CN" altLang="en-US" sz="32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孔</a:t>
            </a:r>
            <a:r>
              <a:rPr lang="zh-CN" altLang="en-US" sz="32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老夫子在河岸上看着浩浩荡荡、汹涌向前的河水说：时间就像这奔流的河水一样，不论白天黑夜不停地流逝。</a:t>
            </a:r>
          </a:p>
        </p:txBody>
      </p:sp>
      <p:sp>
        <p:nvSpPr>
          <p:cNvPr id="5" name="矩形 4"/>
          <p:cNvSpPr/>
          <p:nvPr/>
        </p:nvSpPr>
        <p:spPr>
          <a:xfrm>
            <a:off x="2915816" y="332656"/>
            <a:ext cx="2285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研读课文</a:t>
            </a:r>
            <a:endParaRPr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圆角矩形标注 6"/>
          <p:cNvSpPr>
            <a:spLocks noChangeArrowheads="1"/>
          </p:cNvSpPr>
          <p:nvPr/>
        </p:nvSpPr>
        <p:spPr bwMode="auto">
          <a:xfrm>
            <a:off x="899592" y="1412776"/>
            <a:ext cx="1512168" cy="432048"/>
          </a:xfrm>
          <a:prstGeom prst="wedgeRoundRectCallout">
            <a:avLst>
              <a:gd name="adj1" fmla="val 101423"/>
              <a:gd name="adj2" fmla="val 152842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河流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b="1" dirty="0">
              <a:solidFill>
                <a:srgbClr val="A5002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标注 7"/>
          <p:cNvSpPr>
            <a:spLocks noChangeArrowheads="1"/>
          </p:cNvSpPr>
          <p:nvPr/>
        </p:nvSpPr>
        <p:spPr bwMode="auto">
          <a:xfrm>
            <a:off x="3059832" y="1556792"/>
            <a:ext cx="1512168" cy="432048"/>
          </a:xfrm>
          <a:prstGeom prst="wedgeRoundRectCallout">
            <a:avLst>
              <a:gd name="adj1" fmla="val 51470"/>
              <a:gd name="adj2" fmla="val 13443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流逝。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标注 8"/>
          <p:cNvSpPr>
            <a:spLocks noChangeArrowheads="1"/>
          </p:cNvSpPr>
          <p:nvPr/>
        </p:nvSpPr>
        <p:spPr bwMode="auto">
          <a:xfrm>
            <a:off x="4860032" y="3068960"/>
            <a:ext cx="2448272" cy="432048"/>
          </a:xfrm>
          <a:prstGeom prst="wedgeRoundRectCallout">
            <a:avLst>
              <a:gd name="adj1" fmla="val 50117"/>
              <a:gd name="adj2" fmla="val -16462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止息，停息。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CEA604-E8CB-46DA-BCB4-450E808F61A6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23554" grpId="0"/>
      <p:bldP spid="5" grpId="0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图片 163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124744"/>
            <a:ext cx="478802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图片 163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24745"/>
            <a:ext cx="435597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C3ED99-2AB3-4FC3-A82E-416588442877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47664" y="188640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语文出版社九年级上册第</a:t>
            </a:r>
            <a:r>
              <a:rPr lang="en-US" altLang="zh-CN" sz="3600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22</a:t>
            </a:r>
            <a:r>
              <a:rPr lang="zh-CN" altLang="en-US" sz="3600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课</a:t>
            </a:r>
            <a:br>
              <a:rPr lang="zh-CN" altLang="en-US" sz="3600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sz="3600" dirty="0"/>
          </a:p>
        </p:txBody>
      </p:sp>
      <p:pic>
        <p:nvPicPr>
          <p:cNvPr id="8" name="Picture 6" descr="孔府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33056"/>
            <a:ext cx="4283968" cy="252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孔子庙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3861048"/>
            <a:ext cx="493204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4896544" cy="576064"/>
          </a:xfrm>
        </p:spPr>
        <p:txBody>
          <a:bodyPr>
            <a:normAutofit fontScale="90000"/>
          </a:bodyPr>
          <a:lstStyle/>
          <a:p>
            <a:r>
              <a:rPr lang="en-US" altLang="zh-CN" b="1" i="1" dirty="0" smtClean="0">
                <a:solidFill>
                  <a:srgbClr val="7030A0"/>
                </a:solidFill>
                <a:latin typeface="隶书"/>
              </a:rPr>
              <a:t/>
            </a:r>
            <a:br>
              <a:rPr lang="en-US" altLang="zh-CN" b="1" i="1" dirty="0" smtClean="0">
                <a:solidFill>
                  <a:srgbClr val="7030A0"/>
                </a:solidFill>
                <a:latin typeface="隶书"/>
              </a:rPr>
            </a:br>
            <a:r>
              <a:rPr lang="zh-CN" altLang="en-US" b="1" i="1" dirty="0" smtClean="0">
                <a:solidFill>
                  <a:srgbClr val="7030A0"/>
                </a:solidFill>
                <a:latin typeface="隶书"/>
              </a:rPr>
              <a:t>内容分析</a:t>
            </a:r>
            <a:br>
              <a:rPr lang="zh-CN" altLang="en-US" b="1" i="1" dirty="0" smtClean="0">
                <a:solidFill>
                  <a:srgbClr val="7030A0"/>
                </a:solidFill>
                <a:latin typeface="隶书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1800101"/>
          </a:xfrm>
        </p:spPr>
        <p:txBody>
          <a:bodyPr/>
          <a:lstStyle/>
          <a:p>
            <a:r>
              <a:rPr lang="zh-CN" altLang="en-US" b="1" dirty="0" smtClean="0"/>
              <a:t>第六则是</a:t>
            </a:r>
            <a:r>
              <a:rPr lang="zh-CN" altLang="en-US" b="1" dirty="0" smtClean="0">
                <a:solidFill>
                  <a:srgbClr val="FF0000"/>
                </a:solidFill>
              </a:rPr>
              <a:t>孔子看到河流日夜奔流而发出的</a:t>
            </a:r>
            <a:r>
              <a:rPr lang="zh-CN" altLang="zh-CN" b="1" dirty="0" smtClean="0">
                <a:solidFill>
                  <a:srgbClr val="FF0000"/>
                </a:solidFill>
              </a:rPr>
              <a:t>时光易逝</a:t>
            </a:r>
            <a:r>
              <a:rPr lang="zh-CN" altLang="en-US" b="1" dirty="0" smtClean="0">
                <a:solidFill>
                  <a:srgbClr val="FF0000"/>
                </a:solidFill>
              </a:rPr>
              <a:t>感慨。</a:t>
            </a:r>
            <a:r>
              <a:rPr lang="zh-CN" altLang="en-US" b="1" dirty="0" smtClean="0"/>
              <a:t>从中我们可以体会到</a:t>
            </a:r>
            <a:r>
              <a:rPr lang="zh-CN" altLang="en-US" b="1" dirty="0" smtClean="0">
                <a:solidFill>
                  <a:srgbClr val="190DB3"/>
                </a:solidFill>
              </a:rPr>
              <a:t>他对时光的珍视和努力把握有限人生的热切渴望。</a:t>
            </a:r>
            <a:endParaRPr lang="en-US" altLang="zh-CN" b="1" dirty="0" smtClean="0">
              <a:solidFill>
                <a:srgbClr val="190DB3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3140968"/>
            <a:ext cx="6336704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这句话蕴含的</a:t>
            </a:r>
            <a:r>
              <a:rPr lang="zh-CN" altLang="en-US" sz="3200" b="1" dirty="0" smtClean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哲理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是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A. 运动是无条件的、绝对的             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B. 世界万物是永恒发展的                                 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C. 运动是物质的唯一特性               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D. 运动是离不开物质的</a:t>
            </a: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EC5981-7A8D-451F-96AD-E3605C777937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文本框 5"/>
          <p:cNvSpPr txBox="1">
            <a:spLocks noChangeArrowheads="1"/>
          </p:cNvSpPr>
          <p:nvPr/>
        </p:nvSpPr>
        <p:spPr bwMode="auto">
          <a:xfrm>
            <a:off x="463550" y="4221088"/>
            <a:ext cx="806889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译文：</a:t>
            </a:r>
            <a:r>
              <a:rPr lang="zh-CN" altLang="en-US" sz="36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孔</a:t>
            </a:r>
            <a:r>
              <a:rPr lang="zh-CN" altLang="en-US" sz="36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子说</a:t>
            </a:r>
            <a:r>
              <a:rPr lang="zh-CN" altLang="en-US" sz="36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:“军</a:t>
            </a:r>
            <a:r>
              <a:rPr lang="zh-CN" altLang="en-US" sz="36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队的主帅可以改变，男子汉(有志气的人)的志气却不可</a:t>
            </a:r>
            <a:r>
              <a:rPr lang="zh-CN" altLang="en-US" sz="36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以迫使他改</a:t>
            </a:r>
            <a:r>
              <a:rPr lang="zh-CN" altLang="en-US" sz="36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变。"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2276872"/>
            <a:ext cx="810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（七）子曰："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三军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可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夺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帅也，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匹夫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不可夺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志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也。"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79712" y="332656"/>
            <a:ext cx="31494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研读课文</a:t>
            </a:r>
            <a:endParaRPr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圆角矩形标注 6"/>
          <p:cNvSpPr>
            <a:spLocks noChangeArrowheads="1"/>
          </p:cNvSpPr>
          <p:nvPr/>
        </p:nvSpPr>
        <p:spPr bwMode="auto">
          <a:xfrm>
            <a:off x="467544" y="1340768"/>
            <a:ext cx="2952328" cy="864096"/>
          </a:xfrm>
          <a:prstGeom prst="wedgeRoundRectCallout">
            <a:avLst>
              <a:gd name="adj1" fmla="val 44690"/>
              <a:gd name="adj2" fmla="val 6082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军队的通称。古制，12500人为一军。</a:t>
            </a:r>
            <a:endParaRPr lang="zh-CN" altLang="en-US" sz="2400" b="1" dirty="0">
              <a:solidFill>
                <a:srgbClr val="A5002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标注 7"/>
          <p:cNvSpPr>
            <a:spLocks noChangeArrowheads="1"/>
          </p:cNvSpPr>
          <p:nvPr/>
        </p:nvSpPr>
        <p:spPr bwMode="auto">
          <a:xfrm>
            <a:off x="683568" y="3429000"/>
            <a:ext cx="1800200" cy="432048"/>
          </a:xfrm>
          <a:prstGeom prst="wedgeRoundRectCallout">
            <a:avLst>
              <a:gd name="adj1" fmla="val 151218"/>
              <a:gd name="adj2" fmla="val -20603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改变，更改。</a:t>
            </a:r>
            <a:endParaRPr lang="zh-CN" altLang="en-US" sz="2400" b="1" dirty="0">
              <a:solidFill>
                <a:srgbClr val="A5002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标注 8"/>
          <p:cNvSpPr>
            <a:spLocks noChangeArrowheads="1"/>
          </p:cNvSpPr>
          <p:nvPr/>
        </p:nvSpPr>
        <p:spPr bwMode="auto">
          <a:xfrm>
            <a:off x="4139952" y="1340768"/>
            <a:ext cx="3600400" cy="864096"/>
          </a:xfrm>
          <a:prstGeom prst="wedgeRoundRectCallout">
            <a:avLst>
              <a:gd name="adj1" fmla="val 4356"/>
              <a:gd name="adj2" fmla="val 6772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古代指平民中的男子;泛指平民百姓。</a:t>
            </a:r>
            <a:endParaRPr lang="zh-CN" altLang="en-US" sz="2400" b="1" dirty="0">
              <a:solidFill>
                <a:srgbClr val="A5002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标注 9"/>
          <p:cNvSpPr>
            <a:spLocks noChangeArrowheads="1"/>
          </p:cNvSpPr>
          <p:nvPr/>
        </p:nvSpPr>
        <p:spPr bwMode="auto">
          <a:xfrm>
            <a:off x="5364088" y="3429000"/>
            <a:ext cx="1512168" cy="432048"/>
          </a:xfrm>
          <a:prstGeom prst="wedgeRoundRectCallout">
            <a:avLst>
              <a:gd name="adj1" fmla="val 96165"/>
              <a:gd name="adj2" fmla="val -22903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志气。</a:t>
            </a:r>
            <a:endParaRPr lang="zh-CN" altLang="en-US" sz="2400" b="1" dirty="0">
              <a:solidFill>
                <a:srgbClr val="A5002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878268-049B-4EAB-9F05-61D4D2232EBF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5" grpId="0"/>
      <p:bldP spid="6" grpId="0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6"/>
          <p:cNvSpPr txBox="1">
            <a:spLocks noChangeArrowheads="1"/>
          </p:cNvSpPr>
          <p:nvPr/>
        </p:nvSpPr>
        <p:spPr bwMode="auto">
          <a:xfrm>
            <a:off x="314325" y="1268760"/>
            <a:ext cx="88296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第七则是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孔子对人的志向的认识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。将一个人的志向与三军的统帅相比，可见志向的影响力之大，确立志向的重要。这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是孔子在表述，即使是一个普通人，也是要有坚定的志向的。所谓"江山易改，本性难移"，要改变一个人的坚定意志，是非常困难的。</a:t>
            </a:r>
          </a:p>
          <a:p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目的是告诉学生，一个人应该坚定信念，矢志不渝。</a:t>
            </a:r>
          </a:p>
        </p:txBody>
      </p:sp>
      <p:sp>
        <p:nvSpPr>
          <p:cNvPr id="4" name="矩形 3"/>
          <p:cNvSpPr/>
          <p:nvPr/>
        </p:nvSpPr>
        <p:spPr>
          <a:xfrm>
            <a:off x="1907704" y="332656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内容分析</a:t>
            </a:r>
            <a:br>
              <a:rPr lang="zh-CN" altLang="en-US" sz="32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</a:b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F0DF26-9B79-4243-9829-BCC6A9F16231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文本框 31747"/>
          <p:cNvSpPr txBox="1">
            <a:spLocks noChangeArrowheads="1"/>
          </p:cNvSpPr>
          <p:nvPr/>
        </p:nvSpPr>
        <p:spPr bwMode="auto">
          <a:xfrm>
            <a:off x="0" y="162880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（八）子曰：“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君子成人之美，不成人之恶</a:t>
            </a:r>
            <a:r>
              <a:rPr lang="zh-CN" altLang="en-US" sz="3600" b="1" dirty="0">
                <a:solidFill>
                  <a:srgbClr val="66006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小人反是。”</a:t>
            </a:r>
          </a:p>
        </p:txBody>
      </p:sp>
      <p:sp>
        <p:nvSpPr>
          <p:cNvPr id="31749" name="圆角矩形标注 31748"/>
          <p:cNvSpPr>
            <a:spLocks noChangeArrowheads="1"/>
          </p:cNvSpPr>
          <p:nvPr/>
        </p:nvSpPr>
        <p:spPr bwMode="auto">
          <a:xfrm>
            <a:off x="3419872" y="2492896"/>
            <a:ext cx="4680520" cy="1296144"/>
          </a:xfrm>
          <a:prstGeom prst="wedgeRoundRectCallout">
            <a:avLst>
              <a:gd name="adj1" fmla="val -33389"/>
              <a:gd name="adj2" fmla="val -6344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意思是君子成全别人的好事，不促成别人的坏事。美，好的。恶，坏的，不好的。</a:t>
            </a:r>
          </a:p>
        </p:txBody>
      </p:sp>
      <p:sp>
        <p:nvSpPr>
          <p:cNvPr id="31751" name="文本框 31750"/>
          <p:cNvSpPr txBox="1">
            <a:spLocks noChangeArrowheads="1"/>
          </p:cNvSpPr>
          <p:nvPr/>
        </p:nvSpPr>
        <p:spPr bwMode="auto">
          <a:xfrm>
            <a:off x="395288" y="3861048"/>
            <a:ext cx="842486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6600"/>
                </a:solidFill>
                <a:ea typeface="华文新魏" pitchFamily="2" charset="-122"/>
              </a:rPr>
              <a:t>  </a:t>
            </a:r>
            <a:r>
              <a:rPr lang="en-US" altLang="zh-CN" sz="36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6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译文：</a:t>
            </a:r>
            <a:r>
              <a:rPr lang="en-US" altLang="zh-CN" sz="36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孔子说：“君子应该成就别人的好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事的美德，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不应该促成别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人的恶行。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小人与此相反。”</a:t>
            </a:r>
          </a:p>
        </p:txBody>
      </p:sp>
      <p:sp>
        <p:nvSpPr>
          <p:cNvPr id="5" name="矩形 4"/>
          <p:cNvSpPr/>
          <p:nvPr/>
        </p:nvSpPr>
        <p:spPr>
          <a:xfrm>
            <a:off x="2915816" y="260648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研读课文</a:t>
            </a:r>
            <a:endParaRPr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F8F355-C4A6-46E5-8F1B-585132B64835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 animBg="1"/>
      <p:bldP spid="31751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i="1" dirty="0" smtClean="0">
                <a:solidFill>
                  <a:srgbClr val="7030A0"/>
                </a:solidFill>
                <a:latin typeface="隶书"/>
              </a:rPr>
              <a:t/>
            </a:r>
            <a:br>
              <a:rPr lang="en-US" altLang="zh-CN" b="1" i="1" dirty="0" smtClean="0">
                <a:solidFill>
                  <a:srgbClr val="7030A0"/>
                </a:solidFill>
                <a:latin typeface="隶书"/>
              </a:rPr>
            </a:br>
            <a:r>
              <a:rPr lang="zh-CN" altLang="en-US" b="1" i="1" dirty="0" smtClean="0">
                <a:solidFill>
                  <a:srgbClr val="7030A0"/>
                </a:solidFill>
                <a:latin typeface="隶书"/>
              </a:rPr>
              <a:t>内容分析</a:t>
            </a:r>
            <a:br>
              <a:rPr lang="zh-CN" altLang="en-US" b="1" i="1" dirty="0" smtClean="0">
                <a:solidFill>
                  <a:srgbClr val="7030A0"/>
                </a:solidFill>
                <a:latin typeface="隶书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676456" cy="4713288"/>
          </a:xfrm>
        </p:spPr>
        <p:txBody>
          <a:bodyPr/>
          <a:lstStyle/>
          <a:p>
            <a:r>
              <a:rPr lang="zh-CN" altLang="en-US" b="1" dirty="0" smtClean="0"/>
              <a:t>第八则孔子</a:t>
            </a:r>
            <a:r>
              <a:rPr lang="zh-CN" altLang="en-US" b="1" dirty="0" smtClean="0">
                <a:solidFill>
                  <a:srgbClr val="FF0000"/>
                </a:solidFill>
              </a:rPr>
              <a:t>主张“成人之美”</a:t>
            </a:r>
            <a:r>
              <a:rPr lang="zh-CN" altLang="en-US" b="1" dirty="0" smtClean="0"/>
              <a:t>。</a:t>
            </a:r>
            <a:r>
              <a:rPr lang="zh-CN" altLang="en-US" b="1" dirty="0" smtClean="0">
                <a:solidFill>
                  <a:srgbClr val="190DB3"/>
                </a:solidFill>
              </a:rPr>
              <a:t>帮助别人成就美好的德行，不促使别人形成不好的德行，这样才是一个品德高尚的君子</a:t>
            </a:r>
            <a:r>
              <a:rPr lang="zh-CN" altLang="en-US" b="1" dirty="0" smtClean="0"/>
              <a:t>。而小人正和君子相反。由此可知，孔子不仅要求人要正己，还要帮助别人成就美德，反对那些袒护放纵行为不端的人，说他们是成人之恶，是小人。既从正面提出君子应该怎样做，又从反面指出不应该怎样做，表达全面，观点鲜明，语气肯定。先说君子，再说小人，形成对比，从而强调“成人之美”是一个人品德高尚的重要方面。</a:t>
            </a:r>
          </a:p>
          <a:p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31872B-26A5-40B4-88F5-4EEEF7E48C03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文本框 21507"/>
          <p:cNvSpPr txBox="1">
            <a:spLocks noChangeArrowheads="1"/>
          </p:cNvSpPr>
          <p:nvPr/>
        </p:nvSpPr>
        <p:spPr bwMode="auto">
          <a:xfrm>
            <a:off x="0" y="1196752"/>
            <a:ext cx="91440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（九）子贡问曰：“有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一言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而可以终身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行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之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者</a:t>
            </a:r>
          </a:p>
          <a:p>
            <a:pPr>
              <a:spcBef>
                <a:spcPct val="50000"/>
              </a:spcBef>
            </a:pP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乎？”子曰：“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其 恕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乎！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己所不欲，勿施于人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”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510" name="圆角矩形标注 21509"/>
          <p:cNvSpPr>
            <a:spLocks noChangeArrowheads="1"/>
          </p:cNvSpPr>
          <p:nvPr/>
        </p:nvSpPr>
        <p:spPr bwMode="auto">
          <a:xfrm>
            <a:off x="6516216" y="2060848"/>
            <a:ext cx="1728192" cy="648072"/>
          </a:xfrm>
          <a:prstGeom prst="wedgeRoundRectCallout">
            <a:avLst>
              <a:gd name="adj1" fmla="val -8602"/>
              <a:gd name="adj2" fmla="val -10361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做，</a:t>
            </a:r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奉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行。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511" name="圆角矩形标注 21510"/>
          <p:cNvSpPr>
            <a:spLocks noChangeArrowheads="1"/>
          </p:cNvSpPr>
          <p:nvPr/>
        </p:nvSpPr>
        <p:spPr bwMode="auto">
          <a:xfrm>
            <a:off x="899592" y="3284984"/>
            <a:ext cx="7416824" cy="1152525"/>
          </a:xfrm>
          <a:prstGeom prst="wedgeRoundRectCallout">
            <a:avLst>
              <a:gd name="adj1" fmla="val -11770"/>
              <a:gd name="adj2" fmla="val -6100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用自己的心来推想别人的心。这是孔子提出的一种处世准则，后面的“己所不欲，勿施于人”就是对“恕”的具体解释，意思是自己不喜欢的言行，不要施加给别人。</a:t>
            </a:r>
          </a:p>
        </p:txBody>
      </p:sp>
      <p:sp>
        <p:nvSpPr>
          <p:cNvPr id="21512" name="矩形 21511" descr="粉色面巾纸"/>
          <p:cNvSpPr>
            <a:spLocks noChangeArrowheads="1" noChangeShapeType="1" noTextEdit="1"/>
          </p:cNvSpPr>
          <p:nvPr/>
        </p:nvSpPr>
        <p:spPr bwMode="auto">
          <a:xfrm>
            <a:off x="3276600" y="3644900"/>
            <a:ext cx="2665413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 dirty="0">
              <a:ln w="12700">
                <a:solidFill>
                  <a:srgbClr val="FF99CC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华文行楷"/>
            </a:endParaRPr>
          </a:p>
        </p:txBody>
      </p:sp>
      <p:sp>
        <p:nvSpPr>
          <p:cNvPr id="21513" name="文本框 21512"/>
          <p:cNvSpPr txBox="1">
            <a:spLocks noChangeArrowheads="1"/>
          </p:cNvSpPr>
          <p:nvPr/>
        </p:nvSpPr>
        <p:spPr bwMode="auto">
          <a:xfrm>
            <a:off x="323528" y="4293096"/>
            <a:ext cx="8424863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译</a:t>
            </a:r>
            <a:r>
              <a:rPr lang="zh-CN" altLang="en-US" sz="3200" b="1" dirty="0" smtClean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文：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子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贡问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：有没有可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以作为终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身奉行的一个字吗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？”孔子说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：“那大概是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用自己的心推想别人的心啊！自己不喜欢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的事物，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不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要强行施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加在别人的身上。”</a:t>
            </a:r>
          </a:p>
        </p:txBody>
      </p:sp>
      <p:sp>
        <p:nvSpPr>
          <p:cNvPr id="7" name="矩形 6"/>
          <p:cNvSpPr/>
          <p:nvPr/>
        </p:nvSpPr>
        <p:spPr>
          <a:xfrm>
            <a:off x="2454154" y="332656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研读课文</a:t>
            </a:r>
            <a:endParaRPr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圆角矩形标注 7"/>
          <p:cNvSpPr>
            <a:spLocks noChangeArrowheads="1"/>
          </p:cNvSpPr>
          <p:nvPr/>
        </p:nvSpPr>
        <p:spPr bwMode="auto">
          <a:xfrm>
            <a:off x="3707904" y="1916832"/>
            <a:ext cx="2016224" cy="648072"/>
          </a:xfrm>
          <a:prstGeom prst="wedgeRoundRectCallout">
            <a:avLst>
              <a:gd name="adj1" fmla="val -8602"/>
              <a:gd name="adj2" fmla="val -10361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这里指一个字。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标注 8"/>
          <p:cNvSpPr>
            <a:spLocks noChangeArrowheads="1"/>
          </p:cNvSpPr>
          <p:nvPr/>
        </p:nvSpPr>
        <p:spPr bwMode="auto">
          <a:xfrm>
            <a:off x="683568" y="1916832"/>
            <a:ext cx="2160240" cy="648072"/>
          </a:xfrm>
          <a:prstGeom prst="wedgeRoundRectCallout">
            <a:avLst>
              <a:gd name="adj1" fmla="val 63379"/>
              <a:gd name="adj2" fmla="val 9185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大概，表示揣度。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97342F-CB37-45CE-B4C5-4AE843A417F9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10" grpId="0" animBg="1"/>
      <p:bldP spid="21511" grpId="0" animBg="1"/>
      <p:bldP spid="21513" grpId="0"/>
      <p:bldP spid="7" grpId="0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文本框 23556"/>
          <p:cNvSpPr txBox="1">
            <a:spLocks noChangeArrowheads="1"/>
          </p:cNvSpPr>
          <p:nvPr/>
        </p:nvSpPr>
        <p:spPr bwMode="auto">
          <a:xfrm>
            <a:off x="539552" y="1348800"/>
            <a:ext cx="813690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第九则是孔子回答子贡发问的。孔子回答子贡的话，就是儒家所提倡的恕道。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孔子</a:t>
            </a:r>
            <a:r>
              <a:rPr lang="zh-CN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强调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，对人要宽容，要推己及人，自己不喜欢的东西，不要施加于别人。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它在今天的社会道德修养方面仍有积极意义，已成为警世格言。用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问答的形式说出儒家的恕道。这一则不仅强调了对人要宽容，要推己及人，而且借子贡的问话，突出了要“终身行之”。</a:t>
            </a:r>
            <a:r>
              <a:rPr lang="zh-CN" altLang="en-US" sz="32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“己所不欲，勿施于人”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富于哲理，给人启迪，已成为广为传诵的成语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67744" y="332657"/>
            <a:ext cx="4248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内容分析</a:t>
            </a:r>
            <a:b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</a:b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03F2FA-A648-4E77-81C1-0F6245865390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3"/>
          <p:cNvSpPr txBox="1">
            <a:spLocks noChangeArrowheads="1"/>
          </p:cNvSpPr>
          <p:nvPr/>
        </p:nvSpPr>
        <p:spPr bwMode="auto">
          <a:xfrm>
            <a:off x="755576" y="1988840"/>
            <a:ext cx="727280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（十）子夏曰：“博学而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笃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志，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切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问而近思，仁在其中矣。”</a:t>
            </a:r>
          </a:p>
        </p:txBody>
      </p:sp>
      <p:sp>
        <p:nvSpPr>
          <p:cNvPr id="30723" name="文本框 5"/>
          <p:cNvSpPr txBox="1">
            <a:spLocks noChangeArrowheads="1"/>
          </p:cNvSpPr>
          <p:nvPr/>
        </p:nvSpPr>
        <p:spPr bwMode="auto">
          <a:xfrm>
            <a:off x="311150" y="3861048"/>
            <a:ext cx="883285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译文：</a:t>
            </a:r>
            <a:r>
              <a:rPr lang="zh-CN" altLang="en-US" sz="36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36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夏说</a:t>
            </a:r>
            <a:r>
              <a:rPr lang="zh-CN" altLang="en-US" sz="36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：“博览群书广</a:t>
            </a:r>
            <a:r>
              <a:rPr lang="zh-CN" altLang="en-US" sz="36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泛地学习</a:t>
            </a:r>
            <a:r>
              <a:rPr lang="zh-CN" altLang="en-US" sz="3600" b="1" dirty="0" smtClean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，而且能坚</a:t>
            </a:r>
            <a:r>
              <a:rPr lang="zh-CN" altLang="en-US" sz="3600" b="1" dirty="0">
                <a:solidFill>
                  <a:srgbClr val="001211"/>
                </a:solidFill>
                <a:latin typeface="微软雅黑" pitchFamily="34" charset="-122"/>
                <a:ea typeface="微软雅黑" pitchFamily="34" charset="-122"/>
              </a:rPr>
              <a:t>守自己的志向，遇不明事能恳切地向别人发问，多考虑当前的问题，仁德就在这里面了。”</a:t>
            </a:r>
          </a:p>
        </p:txBody>
      </p:sp>
      <p:sp>
        <p:nvSpPr>
          <p:cNvPr id="7" name="矩形 6"/>
          <p:cNvSpPr/>
          <p:nvPr/>
        </p:nvSpPr>
        <p:spPr>
          <a:xfrm>
            <a:off x="1950098" y="332656"/>
            <a:ext cx="29819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研读课文</a:t>
            </a:r>
            <a:endParaRPr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圆角矩形标注 7"/>
          <p:cNvSpPr>
            <a:spLocks noChangeArrowheads="1"/>
          </p:cNvSpPr>
          <p:nvPr/>
        </p:nvSpPr>
        <p:spPr bwMode="auto">
          <a:xfrm>
            <a:off x="4355976" y="1484784"/>
            <a:ext cx="2808312" cy="432048"/>
          </a:xfrm>
          <a:prstGeom prst="wedgeRoundRectCallout">
            <a:avLst>
              <a:gd name="adj1" fmla="val 41782"/>
              <a:gd name="adj2" fmla="val 8449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亲切地向人请教。</a:t>
            </a:r>
            <a:endParaRPr lang="zh-CN" altLang="en-US" sz="2400" b="1" dirty="0">
              <a:solidFill>
                <a:srgbClr val="A5002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501EFA-CB8B-43E0-B086-B0ADC881186E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  <p:sp>
        <p:nvSpPr>
          <p:cNvPr id="11" name="圆角矩形标注 10"/>
          <p:cNvSpPr>
            <a:spLocks noChangeArrowheads="1"/>
          </p:cNvSpPr>
          <p:nvPr/>
        </p:nvSpPr>
        <p:spPr bwMode="auto">
          <a:xfrm>
            <a:off x="3635896" y="3068960"/>
            <a:ext cx="2808312" cy="432048"/>
          </a:xfrm>
          <a:prstGeom prst="wedgeRoundRectCallout">
            <a:avLst>
              <a:gd name="adj1" fmla="val 19396"/>
              <a:gd name="adj2" fmla="val -15360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专一，心意不改变。</a:t>
            </a:r>
            <a:endParaRPr lang="zh-CN" altLang="en-US" sz="2400" b="1" dirty="0">
              <a:solidFill>
                <a:srgbClr val="A5002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30723" grpId="0"/>
      <p:bldP spid="7" grpId="0"/>
      <p:bldP spid="8" grpId="0" animBg="1"/>
      <p:bldP spid="11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4752528" cy="576064"/>
          </a:xfrm>
        </p:spPr>
        <p:txBody>
          <a:bodyPr>
            <a:normAutofit fontScale="90000"/>
          </a:bodyPr>
          <a:lstStyle/>
          <a:p>
            <a:r>
              <a:rPr lang="en-US" altLang="zh-CN" b="1" i="1" dirty="0" smtClean="0">
                <a:solidFill>
                  <a:srgbClr val="7030A0"/>
                </a:solidFill>
                <a:latin typeface="隶书"/>
              </a:rPr>
              <a:t/>
            </a:r>
            <a:br>
              <a:rPr lang="en-US" altLang="zh-CN" b="1" i="1" dirty="0" smtClean="0">
                <a:solidFill>
                  <a:srgbClr val="7030A0"/>
                </a:solidFill>
                <a:latin typeface="隶书"/>
              </a:rPr>
            </a:br>
            <a:r>
              <a:rPr lang="zh-CN" altLang="en-US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内容分析</a:t>
            </a:r>
            <a:br>
              <a:rPr lang="zh-CN" altLang="en-US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</a:b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713288"/>
          </a:xfrm>
        </p:spPr>
        <p:txBody>
          <a:bodyPr/>
          <a:lstStyle/>
          <a:p>
            <a:r>
              <a:rPr lang="zh-CN" altLang="en-US" sz="2800" b="1" dirty="0" smtClean="0"/>
              <a:t>第十则是孔子的弟子子夏的话，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讲的是“仁”体现在什么样的行动中。勤奋的学习，坚定的志向，求索的态度，都是不可缺少的。</a:t>
            </a:r>
            <a:r>
              <a:rPr lang="zh-CN" altLang="en-US" sz="2800" b="1" dirty="0" smtClean="0"/>
              <a:t>为什么是切问而近思呢？“切问者，亲切问于己所学未悟之事，不泛滥问之也。近思者，思己历未能及之事， 不远思也。若泛问所未学，远思所未达，则于所习者不精，所思者不解。仁者之 性纯笃，今学者既能笃志近思，故曰仁在其中矣。这里又提到孔子的学习方法、学习态度问题。“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博学而笃志</a:t>
            </a:r>
            <a:r>
              <a:rPr lang="zh-CN" altLang="en-US" sz="2800" b="1" dirty="0" smtClean="0"/>
              <a:t>”即“博学而强记”，再一次谈到它的重要性的问题。</a:t>
            </a:r>
            <a:endParaRPr lang="zh-CN" altLang="en-US" b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074FE2-79D6-40F5-8B0F-86BFBB93F1EA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文本框 47108"/>
          <p:cNvSpPr txBox="1">
            <a:spLocks noChangeArrowheads="1"/>
          </p:cNvSpPr>
          <p:nvPr/>
        </p:nvSpPr>
        <p:spPr bwMode="auto">
          <a:xfrm>
            <a:off x="0" y="1340768"/>
            <a:ext cx="464343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传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不习乎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36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、见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贤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思齐焉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3600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、成人之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美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3600" b="1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、不成人之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恶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、吾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三省吾身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55776" y="260648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词类活用</a:t>
            </a:r>
            <a:endParaRPr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07904" y="1412776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动词作名词，传授的知识。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91880" y="2204864"/>
            <a:ext cx="52565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形容词作名词，指才德出众的人。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07904" y="2996952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形容词作名词，好的，好事。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19872" y="3861048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形容词作名词，坏的，不好的事。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11960" y="472514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名词作状语，每天。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E71446-C933-49E2-BAC9-A932605D7425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1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331640" y="274638"/>
            <a:ext cx="6264696" cy="850106"/>
          </a:xfrm>
        </p:spPr>
        <p:txBody>
          <a:bodyPr/>
          <a:lstStyle/>
          <a:p>
            <a:r>
              <a:rPr lang="zh-CN" altLang="en-US" sz="2800" b="1" i="1" dirty="0" smtClean="0">
                <a:solidFill>
                  <a:srgbClr val="7030A0"/>
                </a:solidFill>
              </a:rPr>
              <a:t>温故知新</a:t>
            </a:r>
            <a:endParaRPr lang="zh-CN" altLang="en-US" sz="2800" b="1" dirty="0">
              <a:solidFill>
                <a:srgbClr val="190DB3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2132856"/>
            <a:ext cx="8424936" cy="4483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、子曰：“学而时习之，不亦说乎？有朋自远方来，不亦乐乎？人不知而不愠，不亦君子乎？”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、子曰：“温故而知新，可以为师矣。”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、子曰：“学而不思则罔，思而不学则殆。”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、子曰：“知之者不如好之者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好之者不如乐之者”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、子曰：“吾十有五而志于学，三十而立，四十而不惑，五十而知天命，六十而耳顺，七十而从心所欲，不逾矩。”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、子曰：“三人行，必有我师焉；择其善者而从之，其不善者而改之。”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268760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在七年级上册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《&lt;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论语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&gt;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六则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中，我们学习了从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论语</a:t>
            </a:r>
            <a:r>
              <a:rPr lang="en-US" altLang="zh-CN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中节选有关学习态度、学习方法和个人修养的六则论语。请大家一起朗读。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35001E-E424-4DD6-84F5-AFF580E0D7DA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7" name="文本框 49156"/>
          <p:cNvSpPr txBox="1">
            <a:spLocks noChangeArrowheads="1"/>
          </p:cNvSpPr>
          <p:nvPr/>
        </p:nvSpPr>
        <p:spPr bwMode="auto">
          <a:xfrm>
            <a:off x="755576" y="2132856"/>
            <a:ext cx="58326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见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不贤而内自省也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9159" name="文本框 49158"/>
          <p:cNvSpPr txBox="1">
            <a:spLocks noChangeArrowheads="1"/>
          </p:cNvSpPr>
          <p:nvPr/>
        </p:nvSpPr>
        <p:spPr bwMode="auto">
          <a:xfrm>
            <a:off x="611560" y="1484784"/>
            <a:ext cx="73449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判断句  </a:t>
            </a:r>
            <a:r>
              <a:rPr lang="zh-CN" altLang="en-US" sz="2800" b="1" dirty="0" smtClean="0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b="1" dirty="0" smtClean="0">
                <a:solidFill>
                  <a:srgbClr val="0000CC"/>
                </a:solidFill>
                <a:ea typeface="黑体" pitchFamily="49" charset="-122"/>
              </a:rPr>
              <a:t>“</a:t>
            </a:r>
            <a:r>
              <a:rPr lang="zh-CN" altLang="en-US" sz="2800" b="1" dirty="0">
                <a:solidFill>
                  <a:srgbClr val="0000CC"/>
                </a:solidFill>
                <a:ea typeface="黑体" pitchFamily="49" charset="-122"/>
              </a:rPr>
              <a:t>也”表判断语气。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39752" y="260648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古汉语句式</a:t>
            </a:r>
            <a:endParaRPr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1600" y="2780928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省略句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5576" y="3573016"/>
            <a:ext cx="741682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小人反是</a:t>
            </a:r>
            <a:r>
              <a:rPr lang="zh-CN" altLang="en-US" sz="2800" b="1" dirty="0" smtClean="0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8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“是”前面省略介词“于”。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勿施于人      </a:t>
            </a:r>
            <a:r>
              <a:rPr lang="zh-CN" altLang="en-US" sz="28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“于”前面省略宾语“之”</a:t>
            </a:r>
            <a:endParaRPr lang="zh-CN" altLang="en-US" sz="2800" b="1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EAA4E6-14E0-4580-8C2C-A12B09240ECD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  <p:bldP spid="49159" grpId="0"/>
      <p:bldP spid="6" grpId="0"/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1042988" y="3084513"/>
            <a:ext cx="757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而</a:t>
            </a:r>
          </a:p>
        </p:txBody>
      </p:sp>
      <p:sp>
        <p:nvSpPr>
          <p:cNvPr id="27654" name="AutoShape 6"/>
          <p:cNvSpPr>
            <a:spLocks/>
          </p:cNvSpPr>
          <p:nvPr/>
        </p:nvSpPr>
        <p:spPr bwMode="auto">
          <a:xfrm>
            <a:off x="1692275" y="1844824"/>
            <a:ext cx="215429" cy="3816424"/>
          </a:xfrm>
          <a:prstGeom prst="leftBrace">
            <a:avLst>
              <a:gd name="adj1" fmla="val 6109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5796136" y="1340768"/>
            <a:ext cx="1612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承接连词</a:t>
            </a: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1763688" y="1340768"/>
            <a:ext cx="561662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见不贤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而</a:t>
            </a:r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内自省</a:t>
            </a:r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</a:rPr>
              <a:t>也</a:t>
            </a:r>
            <a:endParaRPr kumimoji="1"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曲肱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而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枕之</a:t>
            </a:r>
            <a:endParaRPr kumimoji="1" lang="en-US" altLang="zh-CN" sz="28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5508104" y="2492896"/>
            <a:ext cx="2641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转折连词“却”</a:t>
            </a: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1979712" y="2420888"/>
            <a:ext cx="3070071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为人谋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而</a:t>
            </a:r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不忠</a:t>
            </a:r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</a:rPr>
              <a:t>乎</a:t>
            </a:r>
            <a:endParaRPr kumimoji="1"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与朋友交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而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不信乎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</a:rPr>
              <a:t>不义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而</a:t>
            </a:r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</a:rPr>
              <a:t>富</a:t>
            </a:r>
            <a:endParaRPr kumimoji="1"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endParaRPr kumimoji="1"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5292080" y="4149080"/>
            <a:ext cx="2951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并列连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词</a:t>
            </a:r>
            <a:endParaRPr kumimoji="1"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2051720" y="3933056"/>
            <a:ext cx="309634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</a:rPr>
              <a:t>任重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而</a:t>
            </a:r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</a:rPr>
              <a:t>道远</a:t>
            </a:r>
            <a:endParaRPr kumimoji="1"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博学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而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笃志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切问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而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近思</a:t>
            </a:r>
            <a:endParaRPr kumimoji="1"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endParaRPr kumimoji="1"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87824" y="332656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重点虚词</a:t>
            </a:r>
            <a:endParaRPr kumimoji="1"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48E8F7-787E-4557-BC21-4328779378FB}" type="datetime3">
              <a:rPr lang="zh-CN" altLang="en-US" smtClean="0"/>
              <a:pPr>
                <a:defRPr/>
              </a:pPr>
              <a:t>2018年10月21日星期日</a:t>
            </a:fld>
            <a:endParaRPr lang="en-US" altLang="zh-CN"/>
          </a:p>
        </p:txBody>
      </p:sp>
      <p:sp>
        <p:nvSpPr>
          <p:cNvPr id="15" name="页脚占位符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en-US" altLang="zh-CN"/>
          </a:p>
        </p:txBody>
      </p:sp>
      <p:sp>
        <p:nvSpPr>
          <p:cNvPr id="16" name="矩形 15"/>
          <p:cNvSpPr/>
          <p:nvPr/>
        </p:nvSpPr>
        <p:spPr>
          <a:xfrm>
            <a:off x="1907704" y="5445224"/>
            <a:ext cx="3897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有一言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而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可以终身行之者乎</a:t>
            </a:r>
            <a:endParaRPr kumimoji="1"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28184" y="537321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084168" y="5373216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修饰连词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 animBg="1"/>
      <p:bldP spid="27655" grpId="0"/>
      <p:bldP spid="27657" grpId="0"/>
      <p:bldP spid="27658" grpId="0"/>
      <p:bldP spid="27660" grpId="0"/>
      <p:bldP spid="27661" grpId="0"/>
      <p:bldP spid="27662" grpId="0"/>
      <p:bldP spid="13" grpId="0"/>
      <p:bldP spid="16" grpId="0"/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文本框 50179"/>
          <p:cNvSpPr txBox="1">
            <a:spLocks noChangeArrowheads="1"/>
          </p:cNvSpPr>
          <p:nvPr/>
        </p:nvSpPr>
        <p:spPr bwMode="auto">
          <a:xfrm>
            <a:off x="899591" y="188913"/>
            <a:ext cx="748883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概</a:t>
            </a:r>
            <a:r>
              <a:rPr lang="zh-CN" altLang="en-US" sz="3600" b="1" i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括文章大意与中心思想</a:t>
            </a:r>
          </a:p>
        </p:txBody>
      </p:sp>
      <p:sp>
        <p:nvSpPr>
          <p:cNvPr id="50181" name="文本框 50180"/>
          <p:cNvSpPr txBox="1">
            <a:spLocks noChangeArrowheads="1"/>
          </p:cNvSpPr>
          <p:nvPr/>
        </p:nvSpPr>
        <p:spPr bwMode="auto">
          <a:xfrm>
            <a:off x="684213" y="1340767"/>
            <a:ext cx="8135937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本文通过师徒对话或借题发挥，着重阐释了儒家思想的修身之道。对儒家的</a:t>
            </a:r>
            <a:r>
              <a:rPr lang="zh-CN" altLang="en-US" sz="4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做人标准、理想追求、道德行为以及人际关系、人与自</a:t>
            </a:r>
            <a:r>
              <a:rPr lang="zh-CN" altLang="en-US" sz="4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然关系</a:t>
            </a:r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都有所涉及，这些真知灼见，千百年来影响着我们，是东方思想文化的精髓。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939B3C-48CB-4F45-9DC7-AF3D11D56852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  <p:bldP spid="5018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文本框 51203"/>
          <p:cNvSpPr txBox="1">
            <a:spLocks noChangeArrowheads="1"/>
          </p:cNvSpPr>
          <p:nvPr/>
        </p:nvSpPr>
        <p:spPr bwMode="auto">
          <a:xfrm>
            <a:off x="1331640" y="260648"/>
            <a:ext cx="60486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成</a:t>
            </a:r>
            <a:r>
              <a:rPr lang="zh-CN" altLang="en-US" sz="3600" b="1" i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语溯源</a:t>
            </a:r>
          </a:p>
        </p:txBody>
      </p:sp>
      <p:sp>
        <p:nvSpPr>
          <p:cNvPr id="51205" name="文本框 51204"/>
          <p:cNvSpPr txBox="1">
            <a:spLocks noChangeArrowheads="1"/>
          </p:cNvSpPr>
          <p:nvPr/>
        </p:nvSpPr>
        <p:spPr bwMode="auto">
          <a:xfrm>
            <a:off x="250825" y="1556791"/>
            <a:ext cx="8137525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见贤思齐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己所不欲，勿施于人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任重道远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成人之美</a:t>
            </a:r>
          </a:p>
        </p:txBody>
      </p:sp>
      <p:sp>
        <p:nvSpPr>
          <p:cNvPr id="51206" name="云形标注 51205"/>
          <p:cNvSpPr>
            <a:spLocks noChangeArrowheads="1"/>
          </p:cNvSpPr>
          <p:nvPr/>
        </p:nvSpPr>
        <p:spPr bwMode="auto">
          <a:xfrm>
            <a:off x="4572000" y="2852936"/>
            <a:ext cx="4032324" cy="2303339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3600" b="1" dirty="0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你能用这些成语造句吗？</a:t>
            </a:r>
          </a:p>
        </p:txBody>
      </p:sp>
      <p:sp>
        <p:nvSpPr>
          <p:cNvPr id="51208" name="矩形 51207"/>
          <p:cNvSpPr>
            <a:spLocks noChangeArrowheads="1" noChangeShapeType="1" noTextEdit="1"/>
          </p:cNvSpPr>
          <p:nvPr/>
        </p:nvSpPr>
        <p:spPr bwMode="auto">
          <a:xfrm>
            <a:off x="5004048" y="1412777"/>
            <a:ext cx="3024336" cy="6480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方正舒体"/>
              </a:rPr>
              <a:t>试一试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F8BCDB-CE60-4E60-85D8-C4AE08FE8748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5" grpId="0"/>
      <p:bldP spid="51206" grpId="0" animBg="1"/>
      <p:bldP spid="5120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文本框 52227"/>
          <p:cNvSpPr txBox="1">
            <a:spLocks noChangeArrowheads="1"/>
          </p:cNvSpPr>
          <p:nvPr/>
        </p:nvSpPr>
        <p:spPr bwMode="auto">
          <a:xfrm>
            <a:off x="1763688" y="188640"/>
            <a:ext cx="47525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写</a:t>
            </a:r>
            <a:r>
              <a:rPr lang="zh-CN" altLang="en-US" sz="3600" b="1" i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作特色</a:t>
            </a:r>
          </a:p>
        </p:txBody>
      </p:sp>
      <p:sp>
        <p:nvSpPr>
          <p:cNvPr id="52229" name="文本框 52228"/>
          <p:cNvSpPr txBox="1">
            <a:spLocks noChangeArrowheads="1"/>
          </p:cNvSpPr>
          <p:nvPr/>
        </p:nvSpPr>
        <p:spPr bwMode="auto">
          <a:xfrm>
            <a:off x="179388" y="1196752"/>
            <a:ext cx="864235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、言简意赅，富于哲理，启人心智；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、语言朴实简洁，人物形象鲜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明。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230" name="文本框 52229"/>
          <p:cNvSpPr txBox="1">
            <a:spLocks noChangeArrowheads="1"/>
          </p:cNvSpPr>
          <p:nvPr/>
        </p:nvSpPr>
        <p:spPr bwMode="auto">
          <a:xfrm>
            <a:off x="430213" y="4221088"/>
            <a:ext cx="871378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深刻而精辟的语言，是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论语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最突出的特点，我们在以后的写作中要注意语言的简洁。独立成段，每一段表达一种观念，十则论语表达各自不同的思想，这也是值得我们学习的。</a:t>
            </a:r>
          </a:p>
        </p:txBody>
      </p:sp>
      <p:sp>
        <p:nvSpPr>
          <p:cNvPr id="52231" name="矩形 52230"/>
          <p:cNvSpPr>
            <a:spLocks noChangeArrowheads="1" noChangeShapeType="1" noTextEdit="1"/>
          </p:cNvSpPr>
          <p:nvPr/>
        </p:nvSpPr>
        <p:spPr bwMode="auto">
          <a:xfrm>
            <a:off x="971600" y="2996952"/>
            <a:ext cx="2930525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新魏"/>
              </a:rPr>
              <a:t>知识链接</a:t>
            </a:r>
          </a:p>
        </p:txBody>
      </p:sp>
      <p:sp>
        <p:nvSpPr>
          <p:cNvPr id="52232" name="云形标注 52231"/>
          <p:cNvSpPr>
            <a:spLocks noChangeArrowheads="1"/>
          </p:cNvSpPr>
          <p:nvPr/>
        </p:nvSpPr>
        <p:spPr bwMode="auto">
          <a:xfrm>
            <a:off x="4788025" y="2924944"/>
            <a:ext cx="3457450" cy="1224136"/>
          </a:xfrm>
          <a:prstGeom prst="cloudCallout">
            <a:avLst>
              <a:gd name="adj1" fmla="val -72662"/>
              <a:gd name="adj2" fmla="val -4985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4000" dirty="0">
                <a:solidFill>
                  <a:srgbClr val="660066"/>
                </a:solidFill>
                <a:ea typeface="华文新魏" pitchFamily="2" charset="-122"/>
              </a:rPr>
              <a:t>你能举例说明吗？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388959-AC68-4309-BE36-6DF9FE6DBC9E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29" grpId="0"/>
      <p:bldP spid="52230" grpId="0"/>
      <p:bldP spid="52231" grpId="0"/>
      <p:bldP spid="5223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53252"/>
          <p:cNvSpPr txBox="1">
            <a:spLocks noChangeArrowheads="1"/>
          </p:cNvSpPr>
          <p:nvPr/>
        </p:nvSpPr>
        <p:spPr bwMode="auto">
          <a:xfrm>
            <a:off x="1691680" y="1"/>
            <a:ext cx="3096344" cy="101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想一想</a:t>
            </a:r>
            <a:r>
              <a:rPr lang="zh-CN" altLang="en-US" sz="6000" b="1" dirty="0">
                <a:solidFill>
                  <a:srgbClr val="FF0000"/>
                </a:solidFill>
                <a:latin typeface="Times New Roman" pitchFamily="18" charset="0"/>
                <a:ea typeface="华文彩云" pitchFamily="2" charset="-122"/>
              </a:rPr>
              <a:t> </a:t>
            </a:r>
          </a:p>
        </p:txBody>
      </p:sp>
      <p:pic>
        <p:nvPicPr>
          <p:cNvPr id="36866" name="图片 53253" descr="BD00028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509120"/>
            <a:ext cx="1547813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5" name="文本框 53254"/>
          <p:cNvSpPr txBox="1">
            <a:spLocks noChangeArrowheads="1"/>
          </p:cNvSpPr>
          <p:nvPr/>
        </p:nvSpPr>
        <p:spPr bwMode="auto">
          <a:xfrm>
            <a:off x="467544" y="1484313"/>
            <a:ext cx="84970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三省”指哪三方面？请用现代汉语回答。</a:t>
            </a:r>
          </a:p>
        </p:txBody>
      </p:sp>
      <p:sp>
        <p:nvSpPr>
          <p:cNvPr id="36868" name="文本框 53255"/>
          <p:cNvSpPr txBox="1">
            <a:spLocks noChangeArrowheads="1"/>
          </p:cNvSpPr>
          <p:nvPr/>
        </p:nvSpPr>
        <p:spPr bwMode="auto">
          <a:xfrm>
            <a:off x="827088" y="2133600"/>
            <a:ext cx="7705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53257" name="矩形 53256"/>
          <p:cNvSpPr>
            <a:spLocks noChangeArrowheads="1"/>
          </p:cNvSpPr>
          <p:nvPr/>
        </p:nvSpPr>
        <p:spPr bwMode="auto">
          <a:xfrm>
            <a:off x="611560" y="2492896"/>
            <a:ext cx="818515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替别人谋划是不是尽心竭力呢？同朋友交往是不是诚实可信呢？（老师）传授的知识是不是复习呢？”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FEFC5D-8344-42E0-9CBD-96CB24D70D8B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  <p:bldP spid="53255" grpId="0"/>
      <p:bldP spid="5325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62465"/>
          <p:cNvSpPr txBox="1">
            <a:spLocks noChangeArrowheads="1"/>
          </p:cNvSpPr>
          <p:nvPr/>
        </p:nvSpPr>
        <p:spPr bwMode="auto">
          <a:xfrm>
            <a:off x="1835696" y="116633"/>
            <a:ext cx="352839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想一想</a:t>
            </a:r>
            <a:r>
              <a:rPr lang="zh-CN" altLang="en-US" sz="6000" b="1" dirty="0">
                <a:solidFill>
                  <a:srgbClr val="FF0000"/>
                </a:solidFill>
                <a:latin typeface="Times New Roman" pitchFamily="18" charset="0"/>
                <a:ea typeface="华文彩云" pitchFamily="2" charset="-122"/>
              </a:rPr>
              <a:t> </a:t>
            </a:r>
          </a:p>
        </p:txBody>
      </p:sp>
      <p:pic>
        <p:nvPicPr>
          <p:cNvPr id="38914" name="图片 62466" descr="BD00028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4509120"/>
            <a:ext cx="1547813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8" name="文本框 62467"/>
          <p:cNvSpPr txBox="1">
            <a:spLocks noChangeArrowheads="1"/>
          </p:cNvSpPr>
          <p:nvPr/>
        </p:nvSpPr>
        <p:spPr bwMode="auto">
          <a:xfrm>
            <a:off x="684213" y="1484313"/>
            <a:ext cx="8280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如何贯彻“君子成人之美，不成人之恶。”这一处世原则？联系实际说说。</a:t>
            </a:r>
          </a:p>
        </p:txBody>
      </p:sp>
      <p:sp>
        <p:nvSpPr>
          <p:cNvPr id="38916" name="文本框 62468"/>
          <p:cNvSpPr txBox="1">
            <a:spLocks noChangeArrowheads="1"/>
          </p:cNvSpPr>
          <p:nvPr/>
        </p:nvSpPr>
        <p:spPr bwMode="auto">
          <a:xfrm>
            <a:off x="827088" y="2133600"/>
            <a:ext cx="7705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62470" name="矩形 62469"/>
          <p:cNvSpPr>
            <a:spLocks noChangeArrowheads="1"/>
          </p:cNvSpPr>
          <p:nvPr/>
        </p:nvSpPr>
        <p:spPr bwMode="auto">
          <a:xfrm>
            <a:off x="468313" y="2708275"/>
            <a:ext cx="818515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如同学交往中不能意气用事，对朋友的过错不能视而不见，要勇于批评改正等。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1EC189-3952-4228-A163-2328FC4CB558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  <p:bldP spid="62468" grpId="0"/>
      <p:bldP spid="6247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/>
            </a:r>
            <a:br>
              <a:rPr lang="en-US" altLang="zh-CN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课堂小结</a:t>
            </a:r>
            <a:br>
              <a:rPr lang="zh-CN" altLang="en-US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713288"/>
          </a:xfrm>
        </p:spPr>
        <p:txBody>
          <a:bodyPr/>
          <a:lstStyle/>
          <a:p>
            <a:r>
              <a:rPr lang="zh-CN" altLang="zh-CN" sz="2400" b="1" dirty="0" smtClean="0"/>
              <a:t>第一则讲人要从职业、交友、学习的角度每天反省自己。 </a:t>
            </a:r>
          </a:p>
          <a:p>
            <a:r>
              <a:rPr lang="zh-CN" altLang="zh-CN" sz="2400" b="1" dirty="0" smtClean="0"/>
              <a:t>第二则是孔子讲述人们对待先进和落后的正确态度。 </a:t>
            </a:r>
          </a:p>
          <a:p>
            <a:r>
              <a:rPr lang="zh-CN" altLang="zh-CN" sz="2400" b="1" dirty="0" smtClean="0"/>
              <a:t>第三则讲做人要有安贫乐道的品质。</a:t>
            </a:r>
          </a:p>
          <a:p>
            <a:r>
              <a:rPr lang="zh-CN" altLang="zh-CN" sz="2400" b="1" dirty="0" smtClean="0"/>
              <a:t>第四则是孔子对待贫富的态度，不太看重物质，而更珍视内心的自在充实。 </a:t>
            </a:r>
          </a:p>
          <a:p>
            <a:r>
              <a:rPr lang="zh-CN" altLang="zh-CN" sz="2400" b="1" dirty="0" smtClean="0"/>
              <a:t>第五则是讲做人应该抱负远大，意志坚强。 </a:t>
            </a:r>
          </a:p>
          <a:p>
            <a:r>
              <a:rPr lang="zh-CN" altLang="zh-CN" sz="2400" b="1" dirty="0" smtClean="0"/>
              <a:t>第六则是孔子看到河流日夜奔流而发出的时光易逝的感慨。 </a:t>
            </a:r>
          </a:p>
          <a:p>
            <a:r>
              <a:rPr lang="zh-CN" altLang="zh-CN" sz="2400" b="1" dirty="0" smtClean="0"/>
              <a:t>第七则是孔子对人的志向的认识。 </a:t>
            </a:r>
          </a:p>
          <a:p>
            <a:r>
              <a:rPr lang="zh-CN" altLang="zh-CN" sz="2400" b="1" dirty="0" smtClean="0"/>
              <a:t>第八则是孔子主张</a:t>
            </a:r>
            <a:r>
              <a:rPr lang="en-US" altLang="zh-CN" sz="2400" b="1" dirty="0" smtClean="0"/>
              <a:t>“</a:t>
            </a:r>
            <a:r>
              <a:rPr lang="zh-CN" altLang="zh-CN" sz="2400" b="1" dirty="0" smtClean="0"/>
              <a:t>成人之美</a:t>
            </a:r>
            <a:r>
              <a:rPr lang="en-US" altLang="zh-CN" sz="2400" b="1" dirty="0" smtClean="0"/>
              <a:t>”</a:t>
            </a:r>
            <a:r>
              <a:rPr lang="zh-CN" altLang="zh-CN" sz="2400" b="1" dirty="0" smtClean="0"/>
              <a:t>。 </a:t>
            </a:r>
          </a:p>
          <a:p>
            <a:r>
              <a:rPr lang="zh-CN" altLang="zh-CN" sz="2400" b="1" dirty="0" smtClean="0"/>
              <a:t>第九则是孔子强调对人要宽恕并能推己及人。 </a:t>
            </a:r>
          </a:p>
          <a:p>
            <a:r>
              <a:rPr lang="zh-CN" altLang="zh-CN" sz="2400" b="1" dirty="0" smtClean="0"/>
              <a:t>第十则讲的是仁体现在什么样的行动中。勤奋的学习、坚定的志向、求索的态度，都是不可缺少的。 </a:t>
            </a:r>
          </a:p>
          <a:p>
            <a:endParaRPr lang="zh-CN" altLang="zh-CN" sz="2400" b="1" dirty="0" smtClean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E8451D-7349-4AC4-9BD3-527531D5446E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9" name="文本框 57348"/>
          <p:cNvSpPr txBox="1">
            <a:spLocks noChangeArrowheads="1"/>
          </p:cNvSpPr>
          <p:nvPr/>
        </p:nvSpPr>
        <p:spPr bwMode="auto">
          <a:xfrm>
            <a:off x="395288" y="1412776"/>
            <a:ext cx="82804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今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天我们又学习了十则论语，加上初一学的六则，我们初中共学习了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16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则论语，有的关于学习态度，有的关于学习方法，有的关于个人修养，还有的关于理想抱负。论语是近几年中考文言文的重点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，所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以大家一定要熟练掌握这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16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则论语，先要熟练背诵，再疏通大意，最后深入理解。希望大家继续努力，成绩更上一层楼！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27784" y="260648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课堂小结</a:t>
            </a:r>
            <a:endParaRPr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B16124-23B5-4423-B16A-85E4E0DC0213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文本框 64516"/>
          <p:cNvSpPr txBox="1">
            <a:spLocks noChangeArrowheads="1"/>
          </p:cNvSpPr>
          <p:nvPr/>
        </p:nvSpPr>
        <p:spPr bwMode="auto">
          <a:xfrm>
            <a:off x="683568" y="1340768"/>
            <a:ext cx="7920037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学了这四则《论语》，你认为哪些内容使你</a:t>
            </a:r>
            <a:r>
              <a:rPr lang="zh-CN" altLang="zh-CN" sz="3600" b="1" dirty="0" smtClean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收获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最大？谈谈</a:t>
            </a:r>
            <a:r>
              <a:rPr lang="zh-CN" altLang="zh-CN" sz="3600" b="1" dirty="0" smtClean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感想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？与课文自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相对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照，谈谈自己在哪些方面做得好，在哪些方面还有欠缺？应怎样改进？</a:t>
            </a:r>
            <a:r>
              <a:rPr lang="en-US" altLang="zh-CN" sz="4000" dirty="0" smtClean="0"/>
              <a:t>  </a:t>
            </a:r>
            <a:endParaRPr lang="zh-CN" altLang="zh-CN" sz="4000" dirty="0" smtClean="0"/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55776" y="332656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布置作业</a:t>
            </a:r>
            <a:endParaRPr lang="zh-CN" altLang="en-US" sz="3600" b="1" i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4365104"/>
            <a:ext cx="52822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背诵课文，明天默写。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B6C175-62C8-4F3F-BC48-FDE8B1E97709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文本框 9220"/>
          <p:cNvSpPr txBox="1">
            <a:spLocks noChangeArrowheads="1"/>
          </p:cNvSpPr>
          <p:nvPr/>
        </p:nvSpPr>
        <p:spPr bwMode="auto">
          <a:xfrm>
            <a:off x="395536" y="1412776"/>
            <a:ext cx="8352928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今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天我们要学习的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《&lt;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论语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&gt;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十则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是有关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儒家思想的修身之道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的十则论语，是孔子在不同的时间与弟子们的谈话记录，“论”就是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编纂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的意思。这十则论语对儒家的做人标准，从理想追求到道德行为，到人际关系，到艺术鉴赏，都有所涉及。语录体指个人讲话或者两个以上人士对话的辑录。中国古代，弟子记录老师的言论，常用口语，因此沿称“语录”。语录体具有亲切、警策、精辟的特点，可作为修身养性、励志为学的凭借。“语录体”现在也指从文学家或思想家的著述中，选录有优美警策之文辞或具裨益身心之名言，编辑而成的作品。</a:t>
            </a:r>
          </a:p>
        </p:txBody>
      </p:sp>
      <p:sp>
        <p:nvSpPr>
          <p:cNvPr id="9222" name="矩形 9221"/>
          <p:cNvSpPr>
            <a:spLocks noChangeArrowheads="1" noChangeShapeType="1" noTextEdit="1"/>
          </p:cNvSpPr>
          <p:nvPr/>
        </p:nvSpPr>
        <p:spPr bwMode="auto">
          <a:xfrm>
            <a:off x="6156176" y="333375"/>
            <a:ext cx="2304256" cy="43132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2338"/>
              </a:avLst>
            </a:prstTxWarp>
          </a:bodyPr>
          <a:lstStyle/>
          <a:p>
            <a:pPr algn="ctr"/>
            <a:r>
              <a:rPr lang="en-US" altLang="zh-CN" sz="9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方正舒体"/>
              </a:rPr>
              <a:t>《</a:t>
            </a:r>
            <a:r>
              <a:rPr lang="zh-CN" altLang="en-US" sz="9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方正舒体"/>
              </a:rPr>
              <a:t>论语</a:t>
            </a:r>
            <a:r>
              <a:rPr lang="en-US" altLang="zh-CN" sz="9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方正舒体"/>
              </a:rPr>
              <a:t>》</a:t>
            </a:r>
            <a:endParaRPr lang="zh-CN" altLang="en-US" sz="9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方正舒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91680" y="33265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微软雅黑" pitchFamily="34" charset="-122"/>
                <a:ea typeface="隶书"/>
              </a:rPr>
              <a:t>文题解说</a:t>
            </a:r>
            <a:endParaRPr lang="zh-CN" altLang="en-US" sz="3600" b="1" i="1" dirty="0">
              <a:solidFill>
                <a:srgbClr val="7030A0"/>
              </a:solidFill>
              <a:latin typeface="微软雅黑" pitchFamily="34" charset="-122"/>
              <a:ea typeface="隶书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90FED5-3359-4BFE-A8B9-482670FAE229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矩形 10244"/>
          <p:cNvSpPr>
            <a:spLocks noChangeArrowheads="1"/>
          </p:cNvSpPr>
          <p:nvPr/>
        </p:nvSpPr>
        <p:spPr bwMode="auto">
          <a:xfrm>
            <a:off x="1907704" y="260649"/>
            <a:ext cx="590465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微软雅黑" pitchFamily="34" charset="-122"/>
                <a:ea typeface="隶书"/>
              </a:rPr>
              <a:t>人</a:t>
            </a:r>
            <a:r>
              <a:rPr lang="zh-CN" altLang="en-US" sz="3600" b="1" i="1" dirty="0">
                <a:solidFill>
                  <a:srgbClr val="7030A0"/>
                </a:solidFill>
                <a:latin typeface="微软雅黑" pitchFamily="34" charset="-122"/>
                <a:ea typeface="隶书"/>
              </a:rPr>
              <a:t>物及作品简介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800080"/>
                </a:solidFill>
                <a:latin typeface="Comic Sans MS" pitchFamily="66" charset="0"/>
              </a:rPr>
              <a:t>     </a:t>
            </a:r>
          </a:p>
        </p:txBody>
      </p:sp>
      <p:pic>
        <p:nvPicPr>
          <p:cNvPr id="10246" name="图片 102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2555875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文本框 10246"/>
          <p:cNvSpPr txBox="1">
            <a:spLocks noChangeArrowheads="1"/>
          </p:cNvSpPr>
          <p:nvPr/>
        </p:nvSpPr>
        <p:spPr bwMode="auto">
          <a:xfrm>
            <a:off x="2555875" y="1268759"/>
            <a:ext cx="6588125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孔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子（前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551-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前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479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），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名丘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字仲尼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鲁国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陬邑（今山东曲阜）人。中国春秋末期伟大的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思想家、政治家和教育家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儒家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学派的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创始人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。孔子早年丧父，家境衰落。他曾说过：“吾少也贱，故多能鄙事。”年轻时曾做过“委吏”（管理仓廪）与“乘田”（管放牧牛羊）。虽然生活贫苦，孔子十五岁即“志于学”。他善于取法他人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，他曾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说：“三人行，必有吾师焉。择其善者而从之，其不善者而改之。”（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论语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述而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）他学无常师，好学不厌，乡人也赞他“博学”。 孔子“三十而立”，并开始授徒讲学。凡带上一点“束修”的，都收为学生。孔子办学已名闻遐迩。私学的创设，打破了“学在官府”的传统，进一步促进了学术文化的下移。孔子一生推行“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仁政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”的主张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，曾周游各诸侯国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13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年，未被接受。晚年致力于教育工作和整理古典文献，编辑、整理有</a:t>
            </a:r>
            <a:r>
              <a:rPr lang="en-US" altLang="zh-CN" sz="20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诗经</a:t>
            </a:r>
            <a:r>
              <a:rPr lang="en-US" altLang="zh-CN" sz="20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0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尚书</a:t>
            </a:r>
            <a:r>
              <a:rPr lang="en-US" altLang="zh-CN" sz="20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0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周礼</a:t>
            </a:r>
            <a:r>
              <a:rPr lang="en-US" altLang="zh-CN" sz="20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0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礼记</a:t>
            </a:r>
            <a:r>
              <a:rPr lang="en-US" altLang="zh-CN" sz="20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0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仪礼</a:t>
            </a:r>
            <a:r>
              <a:rPr lang="en-US" altLang="zh-CN" sz="20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0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易经</a:t>
            </a:r>
            <a:r>
              <a:rPr lang="en-US" altLang="zh-CN" sz="20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0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乐经</a:t>
            </a:r>
            <a:r>
              <a:rPr lang="en-US" altLang="zh-CN" sz="20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等，并编著有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春秋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。后世称他为“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圣人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”，</a:t>
            </a:r>
            <a:r>
              <a:rPr lang="zh-CN" altLang="zh-CN" sz="2000" b="1" dirty="0" smtClean="0">
                <a:latin typeface="黑体" pitchFamily="49" charset="-122"/>
                <a:ea typeface="黑体" pitchFamily="49" charset="-122"/>
              </a:rPr>
              <a:t>被尊称为</a:t>
            </a:r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zh-CN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大成至圣</a:t>
            </a:r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zh-CN" sz="2000" b="1" dirty="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endParaRPr lang="zh-CN" altLang="en-US" sz="2400" b="1" dirty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16D587-780A-4DDB-9EFB-6F60E93BAA2B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图片 1126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268760"/>
            <a:ext cx="169168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图片 1126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DF7"/>
              </a:clrFrom>
              <a:clrTo>
                <a:srgbClr val="FCFD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501008"/>
            <a:ext cx="169168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19672" y="1196752"/>
            <a:ext cx="72008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论语</a:t>
            </a:r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是一部记载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孔子及其弟子言行的书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，它由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孔子的弟子和再传弟子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编辑而成的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语录体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著作。孔子学说的核心思想是“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仁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”，提出“己所不欲，勿施于人”；主张“有教无类，因材施教”，并有“学而不厌，诲人不倦”的精神。</a:t>
            </a:r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论语</a:t>
            </a:r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中始终如一地贯穿了他的这一思想。</a:t>
            </a:r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论语</a:t>
            </a:r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的篇章排列在内容上没有什么必然联系，各章各节独立成篇。它涉及的领域极其广泛，</a:t>
            </a:r>
            <a:r>
              <a:rPr lang="zh-CN" altLang="en-US" sz="2000" b="1" dirty="0" smtClean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记录了孔子关于哲学、经济、政治、伦理、美学、文学、音乐、道德等方面的言论，是研究孔子及其创立的儒家学说的主要文献。 </a:t>
            </a:r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论语</a:t>
            </a:r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作为孔子及门人的言行集，对中华民族的心理素质及道德行为起到过重大影响。直到近代新文化运动之前，约在两千多年的历史中，一直是中国人的初学必读之书。全书包括</a:t>
            </a:r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学而</a:t>
            </a:r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为证</a:t>
            </a:r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等</a:t>
            </a:r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20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篇，内容包括孔子的政治主张、品德修养、教育原则等方面。</a:t>
            </a:r>
            <a:r>
              <a:rPr lang="en-US" altLang="zh-CN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论语</a:t>
            </a:r>
            <a:r>
              <a:rPr lang="en-US" altLang="zh-CN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孟子</a:t>
            </a:r>
            <a:r>
              <a:rPr lang="en-US" altLang="zh-CN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大学</a:t>
            </a:r>
            <a:r>
              <a:rPr lang="en-US" altLang="zh-CN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中庸</a:t>
            </a:r>
            <a:r>
              <a:rPr lang="en-US" altLang="zh-CN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合称为“四书”。</a:t>
            </a:r>
            <a:r>
              <a:rPr lang="zh-CN" altLang="zh-CN" sz="2000" b="1" dirty="0" smtClean="0">
                <a:latin typeface="黑体" pitchFamily="49" charset="-122"/>
                <a:ea typeface="黑体" pitchFamily="49" charset="-122"/>
              </a:rPr>
              <a:t>他对我国古代文化进行整理、研究和传播，他的思想和学说，为中国文化乃至世界文明做出了不朽的贡献，联合国教科文组织把他列为</a:t>
            </a:r>
            <a:r>
              <a:rPr lang="zh-CN" altLang="zh-CN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世界十大名人</a:t>
            </a:r>
            <a:r>
              <a:rPr lang="zh-CN" altLang="zh-CN" sz="2000" b="1" dirty="0" smtClean="0">
                <a:latin typeface="黑体" pitchFamily="49" charset="-122"/>
                <a:ea typeface="黑体" pitchFamily="49" charset="-122"/>
              </a:rPr>
              <a:t>之一。</a:t>
            </a:r>
            <a:r>
              <a:rPr lang="zh-CN" altLang="zh-CN" sz="20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000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71800" y="260648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ea typeface="隶书"/>
              </a:rPr>
              <a:t>知识锦囊</a:t>
            </a:r>
            <a:endParaRPr lang="zh-CN" altLang="en-US" sz="3600" b="1" i="1" dirty="0">
              <a:solidFill>
                <a:srgbClr val="7030A0"/>
              </a:solidFill>
              <a:ea typeface="隶书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4696EA-2A31-4DA6-9036-A1B03C0CBD7F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文本框 12292"/>
          <p:cNvSpPr txBox="1">
            <a:spLocks noChangeArrowheads="1"/>
          </p:cNvSpPr>
          <p:nvPr/>
        </p:nvSpPr>
        <p:spPr bwMode="auto">
          <a:xfrm>
            <a:off x="3347864" y="1484784"/>
            <a:ext cx="565212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据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说，孔子一生接受的弟子有</a:t>
            </a:r>
            <a:r>
              <a:rPr lang="en-US" altLang="zh-CN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3000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多人，有</a:t>
            </a:r>
            <a:r>
              <a:rPr lang="en-US" altLang="zh-CN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72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贤人精通“六艺”，著名的有</a:t>
            </a:r>
            <a:r>
              <a:rPr lang="zh-CN" altLang="en-US" sz="24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颜回、子路、子贡、曾参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等。孔子学识渊博，但从不自满。他周游列国时，在去晋国的路上，遇见一个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岁的孩子拦路，要他回答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个问题才让路。其中之一是：鹅的叫声为什么大。孔子答道：鹅的脖子长，所以叫声大。孩子说：青蛙脖子很短，为什么叫声也很大呢？孔子无言以对。他惭愧地对他的学生们说，我不如他，他可以做我的老师啊！</a:t>
            </a:r>
          </a:p>
        </p:txBody>
      </p:sp>
      <p:pic>
        <p:nvPicPr>
          <p:cNvPr id="12294" name="图片 1229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3275856" cy="504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689531" y="188640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b="1" i="1" dirty="0">
                <a:solidFill>
                  <a:srgbClr val="7030A0"/>
                </a:solidFill>
                <a:ea typeface="隶书"/>
              </a:rPr>
              <a:t>知识锦囊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803A46-914C-4129-9191-83143DA5B23E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8437"/>
          <p:cNvSpPr>
            <a:spLocks noChangeArrowheads="1" noChangeShapeType="1" noTextEdit="1"/>
          </p:cNvSpPr>
          <p:nvPr/>
        </p:nvSpPr>
        <p:spPr bwMode="auto">
          <a:xfrm>
            <a:off x="2843808" y="188640"/>
            <a:ext cx="3168352" cy="3079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方正舒体"/>
            </a:endParaRPr>
          </a:p>
        </p:txBody>
      </p:sp>
      <p:sp>
        <p:nvSpPr>
          <p:cNvPr id="14343" name="文本框 18444"/>
          <p:cNvSpPr txBox="1">
            <a:spLocks noChangeArrowheads="1"/>
          </p:cNvSpPr>
          <p:nvPr/>
        </p:nvSpPr>
        <p:spPr bwMode="auto">
          <a:xfrm>
            <a:off x="690563" y="3879850"/>
            <a:ext cx="24304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谋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而不忠</a:t>
            </a:r>
          </a:p>
        </p:txBody>
      </p:sp>
      <p:sp>
        <p:nvSpPr>
          <p:cNvPr id="14347" name="文本框 18440"/>
          <p:cNvSpPr txBox="1">
            <a:spLocks noChangeArrowheads="1"/>
          </p:cNvSpPr>
          <p:nvPr/>
        </p:nvSpPr>
        <p:spPr bwMode="auto">
          <a:xfrm>
            <a:off x="373063" y="1616075"/>
            <a:ext cx="18399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论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语</a:t>
            </a:r>
          </a:p>
        </p:txBody>
      </p:sp>
      <p:sp>
        <p:nvSpPr>
          <p:cNvPr id="14348" name="文本框 2"/>
          <p:cNvSpPr txBox="1">
            <a:spLocks noChangeArrowheads="1"/>
          </p:cNvSpPr>
          <p:nvPr/>
        </p:nvSpPr>
        <p:spPr bwMode="auto">
          <a:xfrm>
            <a:off x="1558924" y="1614488"/>
            <a:ext cx="157291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1211"/>
                </a:solidFill>
                <a:latin typeface="宋体" pitchFamily="2" charset="-122"/>
              </a:rPr>
              <a:t>(</a:t>
            </a:r>
            <a:r>
              <a:rPr lang="en-US" altLang="zh-CN" sz="3600" b="1" dirty="0" err="1">
                <a:solidFill>
                  <a:srgbClr val="190DB3"/>
                </a:solidFill>
                <a:latin typeface="宋体" pitchFamily="2" charset="-122"/>
              </a:rPr>
              <a:t>lún</a:t>
            </a:r>
            <a:r>
              <a:rPr lang="en-US" altLang="zh-CN" sz="3600" b="1" dirty="0">
                <a:solidFill>
                  <a:srgbClr val="001211"/>
                </a:solidFill>
                <a:latin typeface="宋体" pitchFamily="2" charset="-122"/>
              </a:rPr>
              <a:t>)</a:t>
            </a:r>
          </a:p>
        </p:txBody>
      </p:sp>
      <p:sp>
        <p:nvSpPr>
          <p:cNvPr id="14349" name="文本框 18445"/>
          <p:cNvSpPr txBox="1">
            <a:spLocks noChangeArrowheads="1"/>
          </p:cNvSpPr>
          <p:nvPr/>
        </p:nvSpPr>
        <p:spPr bwMode="auto">
          <a:xfrm>
            <a:off x="3306763" y="1614488"/>
            <a:ext cx="12493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三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省</a:t>
            </a:r>
          </a:p>
        </p:txBody>
      </p:sp>
      <p:sp>
        <p:nvSpPr>
          <p:cNvPr id="14350" name="文本框 4"/>
          <p:cNvSpPr txBox="1">
            <a:spLocks noChangeArrowheads="1"/>
          </p:cNvSpPr>
          <p:nvPr/>
        </p:nvSpPr>
        <p:spPr bwMode="auto">
          <a:xfrm>
            <a:off x="4295774" y="1555750"/>
            <a:ext cx="193240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001211"/>
                </a:solidFill>
                <a:latin typeface="宋体" pitchFamily="2" charset="-122"/>
              </a:rPr>
              <a:t>(</a:t>
            </a:r>
            <a:r>
              <a:rPr lang="en-US" altLang="zh-CN" sz="4000" b="1" dirty="0" err="1">
                <a:solidFill>
                  <a:srgbClr val="190DB3"/>
                </a:solidFill>
                <a:latin typeface="宋体" pitchFamily="2" charset="-122"/>
              </a:rPr>
              <a:t>xǐng</a:t>
            </a:r>
            <a:r>
              <a:rPr lang="en-US" altLang="zh-CN" sz="4000" b="1" dirty="0">
                <a:solidFill>
                  <a:srgbClr val="001211"/>
                </a:solidFill>
                <a:latin typeface="宋体" pitchFamily="2" charset="-122"/>
              </a:rPr>
              <a:t>)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651000" y="2254250"/>
            <a:ext cx="29930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001211"/>
                </a:solidFill>
                <a:latin typeface="宋体" pitchFamily="2" charset="-122"/>
              </a:rPr>
              <a:t>(</a:t>
            </a:r>
            <a:r>
              <a:rPr lang="en-US" altLang="zh-CN" sz="4000" b="1" dirty="0" err="1" smtClean="0">
                <a:solidFill>
                  <a:srgbClr val="190DB3"/>
                </a:solidFill>
                <a:latin typeface="宋体" pitchFamily="2" charset="-122"/>
              </a:rPr>
              <a:t>zēng</a:t>
            </a:r>
            <a:r>
              <a:rPr lang="en-US" altLang="zh-CN" sz="4000" b="1" dirty="0" smtClean="0">
                <a:solidFill>
                  <a:srgbClr val="190DB3"/>
                </a:solidFill>
                <a:latin typeface="宋体" pitchFamily="2" charset="-122"/>
              </a:rPr>
              <a:t> </a:t>
            </a:r>
            <a:r>
              <a:rPr lang="en-US" altLang="zh-CN" sz="4000" b="1" dirty="0" err="1" smtClean="0">
                <a:solidFill>
                  <a:srgbClr val="190DB3"/>
                </a:solidFill>
                <a:latin typeface="宋体" pitchFamily="2" charset="-122"/>
              </a:rPr>
              <a:t>shēn</a:t>
            </a:r>
            <a:r>
              <a:rPr lang="en-US" altLang="zh-CN" sz="4000" b="1" dirty="0" smtClean="0">
                <a:solidFill>
                  <a:srgbClr val="001211"/>
                </a:solidFill>
                <a:latin typeface="宋体" pitchFamily="2" charset="-122"/>
              </a:rPr>
              <a:t>)</a:t>
            </a:r>
            <a:endParaRPr lang="en-US" altLang="zh-CN" sz="4000" b="1" dirty="0">
              <a:solidFill>
                <a:srgbClr val="001211"/>
              </a:solidFill>
              <a:latin typeface="宋体" pitchFamily="2" charset="-122"/>
            </a:endParaRPr>
          </a:p>
        </p:txBody>
      </p:sp>
      <p:sp>
        <p:nvSpPr>
          <p:cNvPr id="3" name="文本框 18442"/>
          <p:cNvSpPr txBox="1">
            <a:spLocks noChangeArrowheads="1"/>
          </p:cNvSpPr>
          <p:nvPr/>
        </p:nvSpPr>
        <p:spPr bwMode="auto">
          <a:xfrm>
            <a:off x="684213" y="2314575"/>
            <a:ext cx="13668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曾参</a:t>
            </a:r>
          </a:p>
        </p:txBody>
      </p:sp>
      <p:sp>
        <p:nvSpPr>
          <p:cNvPr id="4" name="文本框 18446"/>
          <p:cNvSpPr txBox="1">
            <a:spLocks noChangeArrowheads="1"/>
          </p:cNvSpPr>
          <p:nvPr/>
        </p:nvSpPr>
        <p:spPr bwMode="auto">
          <a:xfrm>
            <a:off x="4427984" y="2348880"/>
            <a:ext cx="11842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弘毅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724128" y="2132856"/>
            <a:ext cx="2798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 dirty="0">
                <a:latin typeface="宋体" pitchFamily="2" charset="-122"/>
              </a:rPr>
              <a:t>(</a:t>
            </a:r>
            <a:r>
              <a:rPr lang="en-US" altLang="zh-CN" sz="4800" b="1" dirty="0" err="1">
                <a:solidFill>
                  <a:srgbClr val="190DB3"/>
                </a:solidFill>
                <a:latin typeface="宋体" pitchFamily="2" charset="-122"/>
              </a:rPr>
              <a:t>hóngyì</a:t>
            </a:r>
            <a:r>
              <a:rPr lang="en-US" altLang="zh-CN" sz="4800" b="1" dirty="0">
                <a:latin typeface="宋体" pitchFamily="2" charset="-122"/>
              </a:rPr>
              <a:t>)</a:t>
            </a:r>
          </a:p>
        </p:txBody>
      </p:sp>
      <p:sp>
        <p:nvSpPr>
          <p:cNvPr id="6" name="文本框 18443"/>
          <p:cNvSpPr txBox="1">
            <a:spLocks noChangeArrowheads="1"/>
          </p:cNvSpPr>
          <p:nvPr/>
        </p:nvSpPr>
        <p:spPr bwMode="auto">
          <a:xfrm>
            <a:off x="690563" y="3108325"/>
            <a:ext cx="20415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其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恕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乎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308224" y="3016250"/>
            <a:ext cx="22637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001211"/>
                </a:solidFill>
                <a:latin typeface="宋体" pitchFamily="2" charset="-122"/>
              </a:rPr>
              <a:t>(</a:t>
            </a:r>
            <a:r>
              <a:rPr lang="en-US" altLang="zh-CN" sz="4800" b="1" dirty="0" err="1">
                <a:solidFill>
                  <a:srgbClr val="190DB3"/>
                </a:solidFill>
                <a:latin typeface="宋体" pitchFamily="2" charset="-122"/>
              </a:rPr>
              <a:t>shù</a:t>
            </a:r>
            <a:r>
              <a:rPr lang="en-US" altLang="zh-CN" sz="4800" b="1" dirty="0">
                <a:solidFill>
                  <a:srgbClr val="001211"/>
                </a:solidFill>
                <a:latin typeface="宋体" pitchFamily="2" charset="-122"/>
              </a:rPr>
              <a:t>)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903538" y="3838575"/>
            <a:ext cx="1956494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4400" b="1" dirty="0">
                <a:latin typeface="宋体" pitchFamily="2" charset="-122"/>
              </a:rPr>
              <a:t>(</a:t>
            </a:r>
            <a:r>
              <a:rPr lang="en-US" altLang="zh-CN" sz="4400" b="1" dirty="0" err="1">
                <a:solidFill>
                  <a:srgbClr val="190DB3"/>
                </a:solidFill>
                <a:latin typeface="宋体" pitchFamily="2" charset="-122"/>
              </a:rPr>
              <a:t>móu</a:t>
            </a:r>
            <a:r>
              <a:rPr lang="en-US" altLang="zh-CN" sz="4400" b="1" dirty="0">
                <a:latin typeface="宋体" pitchFamily="2" charset="-122"/>
              </a:rPr>
              <a:t>)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940152" y="1556792"/>
            <a:ext cx="9361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箪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516216" y="1412776"/>
            <a:ext cx="213270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solidFill>
                  <a:srgbClr val="001211"/>
                </a:solidFill>
              </a:rPr>
              <a:t>（</a:t>
            </a:r>
            <a:r>
              <a:rPr lang="zh-CN" altLang="en-US" sz="4800" dirty="0" smtClean="0">
                <a:solidFill>
                  <a:srgbClr val="190DB3"/>
                </a:solidFill>
              </a:rPr>
              <a:t>dān</a:t>
            </a:r>
            <a:r>
              <a:rPr lang="zh-CN" altLang="en-US" sz="4800" dirty="0" smtClean="0">
                <a:solidFill>
                  <a:srgbClr val="001211"/>
                </a:solidFill>
              </a:rPr>
              <a:t>）</a:t>
            </a:r>
            <a:endParaRPr lang="zh-CN" altLang="en-US" sz="4800" dirty="0">
              <a:solidFill>
                <a:srgbClr val="001211"/>
              </a:solidFill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739775" y="4794250"/>
            <a:ext cx="12557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笃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志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051050" y="4733925"/>
            <a:ext cx="216091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001211"/>
                </a:solidFill>
              </a:rPr>
              <a:t>（</a:t>
            </a:r>
            <a:r>
              <a:rPr lang="zh-CN" altLang="en-US" sz="4800" b="1" dirty="0" smtClean="0">
                <a:solidFill>
                  <a:srgbClr val="190DB3"/>
                </a:solidFill>
              </a:rPr>
              <a:t>d</a:t>
            </a:r>
            <a:r>
              <a:rPr lang="en-US" altLang="zh-CN" sz="4800" b="1" dirty="0" smtClean="0">
                <a:solidFill>
                  <a:srgbClr val="190DB3"/>
                </a:solidFill>
              </a:rPr>
              <a:t>ǔ</a:t>
            </a:r>
            <a:r>
              <a:rPr lang="zh-CN" altLang="en-US" sz="4800" b="1" dirty="0" smtClean="0">
                <a:solidFill>
                  <a:srgbClr val="001211"/>
                </a:solidFill>
              </a:rPr>
              <a:t>）</a:t>
            </a:r>
            <a:endParaRPr lang="zh-CN" altLang="en-US" sz="4800" b="1" dirty="0">
              <a:solidFill>
                <a:srgbClr val="00121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79712" y="332656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Cambria Math" pitchFamily="18" charset="0"/>
              </a:rPr>
              <a:t>读准读音</a:t>
            </a:r>
            <a:endParaRPr lang="zh-CN" altLang="en-US" sz="3600" b="1" i="1" dirty="0">
              <a:solidFill>
                <a:srgbClr val="7030A0"/>
              </a:solidFill>
              <a:latin typeface="Cambria Math" pitchFamily="18" charset="0"/>
            </a:endParaRPr>
          </a:p>
        </p:txBody>
      </p:sp>
      <p:sp>
        <p:nvSpPr>
          <p:cNvPr id="20" name="日期占位符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84AB98-CF34-49BA-B696-37017E9E4BA4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139952" y="3140968"/>
            <a:ext cx="32403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ts val="3600"/>
              </a:lnSpc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为</a:t>
            </a:r>
            <a:r>
              <a:rPr kumimoji="1" lang="zh-CN" altLang="en-US" sz="3200" b="1" dirty="0" smtClean="0">
                <a:latin typeface="黑体" pitchFamily="49" charset="-122"/>
                <a:ea typeface="黑体" pitchFamily="49" charset="-122"/>
              </a:rPr>
              <a:t>人谋而不忠乎</a:t>
            </a:r>
            <a:endParaRPr kumimoji="1"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092280" y="3140968"/>
            <a:ext cx="16561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en-US" altLang="zh-CN" sz="3600" b="1" dirty="0" err="1" smtClean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wèi</a:t>
            </a:r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44008" y="4869160"/>
            <a:ext cx="224452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lnSpc>
                <a:spcPts val="3600"/>
              </a:lnSpc>
            </a:pPr>
            <a:r>
              <a:rPr kumimoji="1" lang="zh-CN" altLang="en-US" sz="3200" b="1" dirty="0" smtClean="0">
                <a:latin typeface="黑体" pitchFamily="49" charset="-122"/>
                <a:ea typeface="黑体" pitchFamily="49" charset="-122"/>
              </a:rPr>
              <a:t>不成人之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恶</a:t>
            </a:r>
            <a:endParaRPr kumimoji="1"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020272" y="4797152"/>
            <a:ext cx="16802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2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zh-CN" altLang="en-US" sz="3200" b="1" dirty="0" smtClean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en-US" altLang="zh-CN" sz="3600" b="1" dirty="0" smtClean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è </a:t>
            </a:r>
            <a:r>
              <a:rPr kumimoji="1" lang="zh-CN" altLang="en-US" sz="3200" b="1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14347" grpId="0"/>
      <p:bldP spid="14348" grpId="0"/>
      <p:bldP spid="14349" grpId="0"/>
      <p:bldP spid="14350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22" grpId="0"/>
      <p:bldP spid="23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文本框 19459"/>
          <p:cNvSpPr txBox="1">
            <a:spLocks noChangeArrowheads="1"/>
          </p:cNvSpPr>
          <p:nvPr/>
        </p:nvSpPr>
        <p:spPr bwMode="auto">
          <a:xfrm>
            <a:off x="3203848" y="260648"/>
            <a:ext cx="44644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 b="1" i="1" dirty="0">
                <a:solidFill>
                  <a:srgbClr val="7030A0"/>
                </a:solidFill>
                <a:latin typeface="隶书"/>
                <a:ea typeface="方正舒体" pitchFamily="2" charset="-122"/>
              </a:rPr>
              <a:t>研读课文</a:t>
            </a:r>
          </a:p>
        </p:txBody>
      </p:sp>
      <p:sp>
        <p:nvSpPr>
          <p:cNvPr id="15362" name="文本框 19460"/>
          <p:cNvSpPr txBox="1">
            <a:spLocks noChangeArrowheads="1"/>
          </p:cNvSpPr>
          <p:nvPr/>
        </p:nvSpPr>
        <p:spPr bwMode="auto">
          <a:xfrm>
            <a:off x="395288" y="1268413"/>
            <a:ext cx="8353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9462" name="文本框 19461"/>
          <p:cNvSpPr txBox="1">
            <a:spLocks noChangeArrowheads="1"/>
          </p:cNvSpPr>
          <p:nvPr/>
        </p:nvSpPr>
        <p:spPr bwMode="auto">
          <a:xfrm>
            <a:off x="539750" y="1341438"/>
            <a:ext cx="8280400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ea typeface="华文新魏" pitchFamily="2" charset="-122"/>
              </a:rPr>
              <a:t>（一）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曾子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曰：“吾日三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省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吾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身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人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谋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而不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忠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乎？与朋友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交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而不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信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乎？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传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不习乎？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”</a:t>
            </a:r>
          </a:p>
        </p:txBody>
      </p:sp>
      <p:sp>
        <p:nvSpPr>
          <p:cNvPr id="19464" name="圆角矩形标注 19463"/>
          <p:cNvSpPr>
            <a:spLocks noChangeArrowheads="1"/>
          </p:cNvSpPr>
          <p:nvPr/>
        </p:nvSpPr>
        <p:spPr bwMode="auto">
          <a:xfrm>
            <a:off x="1259632" y="620688"/>
            <a:ext cx="2555875" cy="647452"/>
          </a:xfrm>
          <a:prstGeom prst="wedgeRoundRectCallout">
            <a:avLst>
              <a:gd name="adj1" fmla="val -963"/>
              <a:gd name="adj2" fmla="val 6823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孔子的学生，名参</a:t>
            </a:r>
          </a:p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000" b="1" dirty="0" err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shēn</a:t>
            </a:r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），字子舆。</a:t>
            </a:r>
          </a:p>
        </p:txBody>
      </p:sp>
      <p:sp>
        <p:nvSpPr>
          <p:cNvPr id="19465" name="圆角矩形标注 19464"/>
          <p:cNvSpPr>
            <a:spLocks noChangeArrowheads="1"/>
          </p:cNvSpPr>
          <p:nvPr/>
        </p:nvSpPr>
        <p:spPr bwMode="auto">
          <a:xfrm>
            <a:off x="2051720" y="1916832"/>
            <a:ext cx="2555875" cy="720725"/>
          </a:xfrm>
          <a:prstGeom prst="wedgeRoundRectCallout">
            <a:avLst>
              <a:gd name="adj1" fmla="val 75299"/>
              <a:gd name="adj2" fmla="val -7640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对自己的言行反省与检查。</a:t>
            </a:r>
          </a:p>
        </p:txBody>
      </p:sp>
      <p:sp>
        <p:nvSpPr>
          <p:cNvPr id="19466" name="圆角矩形标注 19465"/>
          <p:cNvSpPr>
            <a:spLocks noChangeArrowheads="1"/>
          </p:cNvSpPr>
          <p:nvPr/>
        </p:nvSpPr>
        <p:spPr bwMode="auto">
          <a:xfrm>
            <a:off x="4860032" y="1988840"/>
            <a:ext cx="1152525" cy="504825"/>
          </a:xfrm>
          <a:prstGeom prst="wedgeRoundRectCallout">
            <a:avLst>
              <a:gd name="adj1" fmla="val 66852"/>
              <a:gd name="adj2" fmla="val -7435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自己。</a:t>
            </a:r>
          </a:p>
        </p:txBody>
      </p:sp>
      <p:sp>
        <p:nvSpPr>
          <p:cNvPr id="19467" name="圆角矩形标注 19466"/>
          <p:cNvSpPr>
            <a:spLocks noChangeArrowheads="1"/>
          </p:cNvSpPr>
          <p:nvPr/>
        </p:nvSpPr>
        <p:spPr bwMode="auto">
          <a:xfrm>
            <a:off x="6300192" y="1988840"/>
            <a:ext cx="2555875" cy="503237"/>
          </a:xfrm>
          <a:prstGeom prst="wedgeRoundRectCallout">
            <a:avLst>
              <a:gd name="adj1" fmla="val 29226"/>
              <a:gd name="adj2" fmla="val -8613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谋划，商量办法。</a:t>
            </a:r>
          </a:p>
        </p:txBody>
      </p:sp>
      <p:sp>
        <p:nvSpPr>
          <p:cNvPr id="19468" name="圆角矩形标注 19467"/>
          <p:cNvSpPr>
            <a:spLocks noChangeArrowheads="1"/>
          </p:cNvSpPr>
          <p:nvPr/>
        </p:nvSpPr>
        <p:spPr bwMode="auto">
          <a:xfrm>
            <a:off x="0" y="3140968"/>
            <a:ext cx="1835696" cy="720080"/>
          </a:xfrm>
          <a:prstGeom prst="wedgeRoundRectCallout">
            <a:avLst>
              <a:gd name="adj1" fmla="val -5004"/>
              <a:gd name="adj2" fmla="val -7736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忠诚，尽心竭力。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469" name="圆角矩形标注 19468"/>
          <p:cNvSpPr>
            <a:spLocks noChangeArrowheads="1"/>
          </p:cNvSpPr>
          <p:nvPr/>
        </p:nvSpPr>
        <p:spPr bwMode="auto">
          <a:xfrm>
            <a:off x="2124075" y="3141663"/>
            <a:ext cx="1081088" cy="431800"/>
          </a:xfrm>
          <a:prstGeom prst="wedgeRoundRectCallout">
            <a:avLst>
              <a:gd name="adj1" fmla="val 57046"/>
              <a:gd name="adj2" fmla="val -7867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交往。</a:t>
            </a:r>
          </a:p>
        </p:txBody>
      </p:sp>
      <p:sp>
        <p:nvSpPr>
          <p:cNvPr id="19470" name="圆角矩形标注 19469"/>
          <p:cNvSpPr>
            <a:spLocks noChangeArrowheads="1"/>
          </p:cNvSpPr>
          <p:nvPr/>
        </p:nvSpPr>
        <p:spPr bwMode="auto">
          <a:xfrm>
            <a:off x="3851920" y="3213100"/>
            <a:ext cx="1872208" cy="719956"/>
          </a:xfrm>
          <a:prstGeom prst="wedgeRoundRectCallout">
            <a:avLst>
              <a:gd name="adj1" fmla="val -19367"/>
              <a:gd name="adj2" fmla="val -7958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诚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实不欺，守信用。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471" name="圆角矩形标注 19470"/>
          <p:cNvSpPr>
            <a:spLocks noChangeArrowheads="1"/>
          </p:cNvSpPr>
          <p:nvPr/>
        </p:nvSpPr>
        <p:spPr bwMode="auto">
          <a:xfrm>
            <a:off x="6227763" y="3357563"/>
            <a:ext cx="2555875" cy="431800"/>
          </a:xfrm>
          <a:prstGeom prst="wedgeRoundRectCallout">
            <a:avLst>
              <a:gd name="adj1" fmla="val -64347"/>
              <a:gd name="adj2" fmla="val -11948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老师传授的知识。</a:t>
            </a:r>
          </a:p>
        </p:txBody>
      </p:sp>
      <p:sp>
        <p:nvSpPr>
          <p:cNvPr id="19472" name="文本框 19471"/>
          <p:cNvSpPr txBox="1">
            <a:spLocks noChangeArrowheads="1"/>
          </p:cNvSpPr>
          <p:nvPr/>
        </p:nvSpPr>
        <p:spPr bwMode="auto">
          <a:xfrm>
            <a:off x="251520" y="3861048"/>
            <a:ext cx="856863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6600"/>
                </a:solidFill>
                <a:ea typeface="华文新魏" pitchFamily="2" charset="-122"/>
              </a:rPr>
              <a:t>     </a:t>
            </a:r>
            <a:r>
              <a:rPr lang="zh-CN" altLang="en-US" sz="36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译文：</a:t>
            </a:r>
            <a:r>
              <a:rPr lang="en-US" altLang="zh-CN" sz="3600" b="1" dirty="0" smtClean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曾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子说：“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我每天多次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反省自己</a:t>
            </a:r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替别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人谋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划是不是尽心竭力呢？同朋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友交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往是不是诚实可信呢？（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老师）传授的知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识是不是复习呢？”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3" name="矩形 19472" descr="粉色面巾纸"/>
          <p:cNvSpPr>
            <a:spLocks noChangeArrowheads="1" noChangeShapeType="1" noTextEdit="1"/>
          </p:cNvSpPr>
          <p:nvPr/>
        </p:nvSpPr>
        <p:spPr bwMode="auto">
          <a:xfrm>
            <a:off x="2916238" y="3644900"/>
            <a:ext cx="2665412" cy="1001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 dirty="0">
              <a:ln w="12700">
                <a:solidFill>
                  <a:srgbClr val="FF99CC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行楷"/>
            </a:endParaRPr>
          </a:p>
        </p:txBody>
      </p:sp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4139952" y="980728"/>
            <a:ext cx="1152525" cy="360809"/>
          </a:xfrm>
          <a:prstGeom prst="wedgeRoundRectCallout">
            <a:avLst>
              <a:gd name="adj1" fmla="val -21165"/>
              <a:gd name="adj2" fmla="val 9545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每天。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2A8BF4-BC5B-4986-AB5E-A592988C35E7}" type="datetime3">
              <a:rPr lang="zh-CN" altLang="en-US" smtClean="0"/>
              <a:pPr>
                <a:defRPr/>
              </a:pPr>
              <a:t>2018年10月21日星期日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论语</a:t>
            </a:r>
            <a:r>
              <a:rPr lang="en-US" altLang="zh-CN" smtClean="0"/>
              <a:t>》 </a:t>
            </a:r>
            <a:r>
              <a:rPr lang="zh-CN" altLang="en-US" smtClean="0"/>
              <a:t>泉港民族中学</a:t>
            </a:r>
            <a:endParaRPr lang="zh-CN" altLang="en-US"/>
          </a:p>
        </p:txBody>
      </p:sp>
      <p:sp>
        <p:nvSpPr>
          <p:cNvPr id="19" name="圆角矩形标注 18"/>
          <p:cNvSpPr>
            <a:spLocks noChangeArrowheads="1"/>
          </p:cNvSpPr>
          <p:nvPr/>
        </p:nvSpPr>
        <p:spPr bwMode="auto">
          <a:xfrm>
            <a:off x="7020272" y="980728"/>
            <a:ext cx="1152525" cy="360809"/>
          </a:xfrm>
          <a:prstGeom prst="wedgeRoundRectCallout">
            <a:avLst>
              <a:gd name="adj1" fmla="val -21165"/>
              <a:gd name="adj2" fmla="val 9545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替。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2" grpId="0"/>
      <p:bldP spid="19464" grpId="0" animBg="1"/>
      <p:bldP spid="19465" grpId="0" animBg="1"/>
      <p:bldP spid="19466" grpId="0" animBg="1"/>
      <p:bldP spid="19467" grpId="0" animBg="1"/>
      <p:bldP spid="19468" grpId="0" animBg="1"/>
      <p:bldP spid="19469" grpId="0" animBg="1"/>
      <p:bldP spid="19470" grpId="0" animBg="1"/>
      <p:bldP spid="19471" grpId="0" animBg="1"/>
      <p:bldP spid="19472" grpId="0"/>
      <p:bldP spid="15" grpId="0" animBg="1"/>
      <p:bldP spid="19" grpId="1" animBg="1"/>
    </p:bldLst>
  </p:timing>
</p:sld>
</file>

<file path=ppt/theme/theme1.xml><?xml version="1.0" encoding="utf-8"?>
<a:theme xmlns:a="http://schemas.openxmlformats.org/drawingml/2006/main" name="民族中学PPT模板20160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 [兼容模式]" id="{5768632A-1178-4769-B578-FAEA42284259}" vid="{218F301C-695D-4FA5-98F9-1410BC986BA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民族中学PPT模板201604.pot</Template>
  <TotalTime>1248</TotalTime>
  <Words>6171</Words>
  <Application>Microsoft Office PowerPoint</Application>
  <PresentationFormat>全屏显示(4:3)</PresentationFormat>
  <Paragraphs>298</Paragraphs>
  <Slides>39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民族中学PPT模板201604</vt:lpstr>
      <vt:lpstr> 语文出版社九年级上册第22课 </vt:lpstr>
      <vt:lpstr>幻灯片 2</vt:lpstr>
      <vt:lpstr>温故知新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(三)子曰：“贤哉回也，一箪食，一瓢饮，在陋巷，人不堪其忧，回也不改其乐。贤哉回也。”</vt:lpstr>
      <vt:lpstr> 内容分析 </vt:lpstr>
      <vt:lpstr>幻灯片 15</vt:lpstr>
      <vt:lpstr>幻灯片 16</vt:lpstr>
      <vt:lpstr>幻灯片 17</vt:lpstr>
      <vt:lpstr> 内容分析 </vt:lpstr>
      <vt:lpstr>幻灯片 19</vt:lpstr>
      <vt:lpstr> 内容分析 </vt:lpstr>
      <vt:lpstr>幻灯片 21</vt:lpstr>
      <vt:lpstr>幻灯片 22</vt:lpstr>
      <vt:lpstr>幻灯片 23</vt:lpstr>
      <vt:lpstr> 内容分析 </vt:lpstr>
      <vt:lpstr>幻灯片 25</vt:lpstr>
      <vt:lpstr>幻灯片 26</vt:lpstr>
      <vt:lpstr>幻灯片 27</vt:lpstr>
      <vt:lpstr> 内容分析 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 课堂小结 </vt:lpstr>
      <vt:lpstr>幻灯片 38</vt:lpstr>
      <vt:lpstr>幻灯片 39</vt:lpstr>
    </vt:vector>
  </TitlesOfParts>
  <Company>qgmzzx@163.com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125</cp:revision>
  <dcterms:created xsi:type="dcterms:W3CDTF">2016-10-31T13:19:51Z</dcterms:created>
  <dcterms:modified xsi:type="dcterms:W3CDTF">2018-10-21T13:28:30Z</dcterms:modified>
</cp:coreProperties>
</file>