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98" r:id="rId4"/>
    <p:sldId id="263" r:id="rId5"/>
    <p:sldId id="299" r:id="rId6"/>
    <p:sldId id="258" r:id="rId7"/>
    <p:sldId id="265" r:id="rId8"/>
    <p:sldId id="264" r:id="rId9"/>
    <p:sldId id="267" r:id="rId10"/>
    <p:sldId id="266" r:id="rId11"/>
    <p:sldId id="272" r:id="rId12"/>
    <p:sldId id="271" r:id="rId13"/>
    <p:sldId id="270" r:id="rId14"/>
    <p:sldId id="300" r:id="rId15"/>
    <p:sldId id="269" r:id="rId16"/>
    <p:sldId id="268" r:id="rId17"/>
    <p:sldId id="259" r:id="rId18"/>
    <p:sldId id="274" r:id="rId19"/>
    <p:sldId id="278" r:id="rId20"/>
    <p:sldId id="277" r:id="rId21"/>
    <p:sldId id="276" r:id="rId22"/>
    <p:sldId id="275" r:id="rId23"/>
    <p:sldId id="279" r:id="rId24"/>
    <p:sldId id="280" r:id="rId25"/>
    <p:sldId id="282" r:id="rId26"/>
    <p:sldId id="281"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7" r:id="rId41"/>
    <p:sldId id="296" r:id="rId42"/>
    <p:sldId id="273" r:id="rId43"/>
    <p:sldId id="261" r:id="rId44"/>
    <p:sldId id="302" r:id="rId45"/>
    <p:sldId id="304" r:id="rId46"/>
    <p:sldId id="307" r:id="rId47"/>
    <p:sldId id="308" r:id="rId48"/>
    <p:sldId id="303" r:id="rId49"/>
    <p:sldId id="306" r:id="rId50"/>
    <p:sldId id="309" r:id="rId51"/>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73" d="100"/>
          <a:sy n="73" d="100"/>
        </p:scale>
        <p:origin x="-1284"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dirty="0"/>
          </a:p>
        </p:txBody>
      </p:sp>
      <p:sp>
        <p:nvSpPr>
          <p:cNvPr id="5" name="页脚占位符 4"/>
          <p:cNvSpPr>
            <a:spLocks noGrp="1"/>
          </p:cNvSpPr>
          <p:nvPr>
            <p:ph type="ftr" sz="quarter" idx="11"/>
          </p:nvPr>
        </p:nvSpPr>
        <p:spPr/>
        <p:txBody>
          <a:bodyPr/>
          <a:p>
            <a:pPr lvl="0" fontAlgn="base"/>
            <a:endParaRPr lang="zh-CN" strike="noStrike" noProof="1" dirty="0"/>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dirty="0"/>
          </a:p>
        </p:txBody>
      </p:sp>
      <p:sp>
        <p:nvSpPr>
          <p:cNvPr id="8" name="页脚占位符 7"/>
          <p:cNvSpPr>
            <a:spLocks noGrp="1"/>
          </p:cNvSpPr>
          <p:nvPr>
            <p:ph type="ftr" sz="quarter" idx="11"/>
          </p:nvPr>
        </p:nvSpPr>
        <p:spPr/>
        <p:txBody>
          <a:bodyPr/>
          <a:p>
            <a:pPr lvl="0" fontAlgn="base"/>
            <a:endParaRPr lang="zh-CN" strike="noStrike" noProof="1" dirty="0"/>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dirty="0"/>
          </a:p>
        </p:txBody>
      </p:sp>
      <p:sp>
        <p:nvSpPr>
          <p:cNvPr id="4" name="页脚占位符 3"/>
          <p:cNvSpPr>
            <a:spLocks noGrp="1"/>
          </p:cNvSpPr>
          <p:nvPr>
            <p:ph type="ftr" sz="quarter" idx="11"/>
          </p:nvPr>
        </p:nvSpPr>
        <p:spPr/>
        <p:txBody>
          <a:bodyPr/>
          <a:p>
            <a:pPr lvl="0" fontAlgn="base"/>
            <a:endParaRPr lang="zh-CN" strike="noStrike" noProof="1" dirty="0"/>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dirty="0"/>
          </a:p>
        </p:txBody>
      </p:sp>
      <p:sp>
        <p:nvSpPr>
          <p:cNvPr id="3" name="页脚占位符 2"/>
          <p:cNvSpPr>
            <a:spLocks noGrp="1"/>
          </p:cNvSpPr>
          <p:nvPr>
            <p:ph type="ftr" sz="quarter" idx="11"/>
          </p:nvPr>
        </p:nvSpPr>
        <p:spPr/>
        <p:txBody>
          <a:bodyPr/>
          <a:p>
            <a:pPr lvl="0" fontAlgn="base"/>
            <a:endParaRPr lang="zh-CN" strike="noStrike" noProof="1" dirty="0"/>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dirty="0"/>
          </a:p>
        </p:txBody>
      </p:sp>
      <p:sp>
        <p:nvSpPr>
          <p:cNvPr id="6" name="页脚占位符 5"/>
          <p:cNvSpPr>
            <a:spLocks noGrp="1"/>
          </p:cNvSpPr>
          <p:nvPr>
            <p:ph type="ftr" sz="quarter" idx="11"/>
          </p:nvPr>
        </p:nvSpPr>
        <p:spPr/>
        <p:txBody>
          <a:bodyPr/>
          <a:p>
            <a:pPr lvl="0" fontAlgn="base"/>
            <a:endParaRPr lang="zh-CN" strike="noStrike" noProof="1" dirty="0"/>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Ovr>
    <a:masterClrMapping/>
  </p:clrMapOvr>
  <p:transition spd="med">
    <p:plus/>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indent="0"/>
            <a:r>
              <a:rPr lang="zh-CN" altLang="en-US" dirty="0"/>
              <a:t>单击此处编辑母版标题样式</a:t>
            </a:r>
            <a:endParaRPr lang="zh-CN" altLang="en-US" dirty="0"/>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dirty="0"/>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dirty="0"/>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dirty="0">
                <a:latin typeface="Arial" panose="020B0604020202020204" pitchFamily="34" charset="0"/>
                <a:ea typeface="宋体" panose="02010600030101010101" pitchFamily="2" charset="-122"/>
                <a:cs typeface="+mn-ea"/>
              </a:rPr>
            </a:fld>
            <a:endParaRPr lang="zh-CN" strike="noStrike" noProof="1"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plus/>
  </p:transition>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GI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jpeg"/><Relationship Id="rId1" Type="http://schemas.openxmlformats.org/officeDocument/2006/relationships/image" Target="../media/image14.GIF"/></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GI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8.GI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1.jpeg"/><Relationship Id="rId1" Type="http://schemas.openxmlformats.org/officeDocument/2006/relationships/image" Target="../media/image20.GIF"/></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GIF"/></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GIF"/></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jpeg"/><Relationship Id="rId1" Type="http://schemas.openxmlformats.org/officeDocument/2006/relationships/image" Target="../media/image23.GIF"/></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GI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GI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GI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GIF"/></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2.GI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4.jpeg"/><Relationship Id="rId1" Type="http://schemas.openxmlformats.org/officeDocument/2006/relationships/image" Target="../media/image33.GIF"/></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GIF"/></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GIF"/></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6.GI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7.GI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9.jpeg"/><Relationship Id="rId1" Type="http://schemas.openxmlformats.org/officeDocument/2006/relationships/image" Target="../media/image38.GIF"/></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0.GI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1.GIF"/></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2.GIF"/></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3.GIF"/></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4.GIF"/></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5.GIF"/></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6.GIF"/></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7.GI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jpe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9.GI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GIF"/><Relationship Id="rId1" Type="http://schemas.openxmlformats.org/officeDocument/2006/relationships/image" Target="../media/image5.GI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GI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GIF"/></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9" name="标题 3073"/>
          <p:cNvSpPr>
            <a:spLocks noGrp="1"/>
          </p:cNvSpPr>
          <p:nvPr>
            <p:ph type="title"/>
          </p:nvPr>
        </p:nvSpPr>
        <p:spPr>
          <a:xfrm>
            <a:off x="468313" y="0"/>
            <a:ext cx="8229600" cy="708025"/>
          </a:xfrm>
          <a:ln/>
        </p:spPr>
        <p:txBody>
          <a:bodyPr anchor="ctr"/>
          <a:p>
            <a:r>
              <a:rPr lang="zh-CN" altLang="en-US" sz="4000" b="1" dirty="0">
                <a:solidFill>
                  <a:srgbClr val="FF0000"/>
                </a:solidFill>
              </a:rPr>
              <a:t>导入新课</a:t>
            </a:r>
            <a:endParaRPr lang="zh-CN" altLang="en-US" sz="4000" b="1" dirty="0">
              <a:solidFill>
                <a:srgbClr val="FF0000"/>
              </a:solidFill>
            </a:endParaRPr>
          </a:p>
        </p:txBody>
      </p:sp>
      <p:sp>
        <p:nvSpPr>
          <p:cNvPr id="2050" name="文本占位符 3074"/>
          <p:cNvSpPr>
            <a:spLocks noGrp="1"/>
          </p:cNvSpPr>
          <p:nvPr>
            <p:ph idx="1"/>
          </p:nvPr>
        </p:nvSpPr>
        <p:spPr>
          <a:xfrm>
            <a:off x="0" y="692150"/>
            <a:ext cx="9144000" cy="5976938"/>
          </a:xfrm>
          <a:ln/>
        </p:spPr>
        <p:txBody>
          <a:bodyPr anchor="t"/>
          <a:p>
            <a:pPr>
              <a:buNone/>
            </a:pPr>
            <a:r>
              <a:rPr lang="en-US" altLang="zh-CN" sz="4000" b="1" dirty="0"/>
              <a:t>           “</a:t>
            </a:r>
            <a:r>
              <a:rPr lang="zh-CN" altLang="en-US" sz="4000" b="1" dirty="0"/>
              <a:t>动物笑谈”，意思是谈论和动物有关的趣事、笑话。浏览课文，了解故事内容，体会作者幽默的语言风格。</a:t>
            </a:r>
            <a:endParaRPr lang="zh-CN" altLang="en-US" sz="4000" b="1" dirty="0"/>
          </a:p>
          <a:p>
            <a:pPr>
              <a:buNone/>
            </a:pPr>
            <a:r>
              <a:rPr lang="zh-CN" altLang="en-US" sz="4000" b="1" dirty="0"/>
              <a:t>         本文主要讲述了作者做水鸭子的实验的经过和黄冠大鹦鹉“可可”的趣事，既有作者与水鸭子、大鹦鹉相处的荒诞经历，又有大鹦鹉的“恶作剧”。</a:t>
            </a:r>
            <a:endParaRPr lang="zh-CN" altLang="en-US" sz="4000" b="1" dirty="0"/>
          </a:p>
        </p:txBody>
      </p:sp>
      <p:pic>
        <p:nvPicPr>
          <p:cNvPr id="2051" name="图片 3079" descr="t01591ef707427f5c82"/>
          <p:cNvPicPr>
            <a:picLocks noChangeAspect="1"/>
          </p:cNvPicPr>
          <p:nvPr/>
        </p:nvPicPr>
        <p:blipFill>
          <a:blip r:embed="rId1"/>
          <a:stretch>
            <a:fillRect/>
          </a:stretch>
        </p:blipFill>
        <p:spPr>
          <a:xfrm>
            <a:off x="0" y="5800725"/>
            <a:ext cx="9144000" cy="1057275"/>
          </a:xfrm>
          <a:prstGeom prst="rect">
            <a:avLst/>
          </a:prstGeom>
          <a:noFill/>
          <a:ln w="9525">
            <a:noFill/>
          </a:ln>
        </p:spPr>
      </p:pic>
    </p:spTree>
  </p:cSld>
  <p:clrMapOvr>
    <a:masterClrMapping/>
  </p:clrMapOvr>
  <p:transition spd="med">
    <p:plus/>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标题 18433"/>
          <p:cNvSpPr>
            <a:spLocks noGrp="1"/>
          </p:cNvSpPr>
          <p:nvPr>
            <p:ph type="title"/>
          </p:nvPr>
        </p:nvSpPr>
        <p:spPr>
          <a:xfrm>
            <a:off x="457200" y="0"/>
            <a:ext cx="8229600" cy="692150"/>
          </a:xfrm>
          <a:ln/>
        </p:spPr>
        <p:txBody>
          <a:bodyPr anchor="ctr"/>
          <a:p>
            <a:r>
              <a:rPr lang="zh-CN" altLang="en-US" sz="4000" b="1" dirty="0">
                <a:solidFill>
                  <a:srgbClr val="FF0000"/>
                </a:solidFill>
              </a:rPr>
              <a:t>学习词语</a:t>
            </a:r>
            <a:endParaRPr lang="zh-CN" altLang="en-US" sz="4000" b="1" dirty="0">
              <a:solidFill>
                <a:srgbClr val="FF0000"/>
              </a:solidFill>
            </a:endParaRPr>
          </a:p>
        </p:txBody>
      </p:sp>
      <p:sp>
        <p:nvSpPr>
          <p:cNvPr id="11266" name="文本占位符 18434"/>
          <p:cNvSpPr>
            <a:spLocks noGrp="1"/>
          </p:cNvSpPr>
          <p:nvPr>
            <p:ph idx="1"/>
          </p:nvPr>
        </p:nvSpPr>
        <p:spPr>
          <a:xfrm>
            <a:off x="0" y="620713"/>
            <a:ext cx="9144000" cy="6237287"/>
          </a:xfrm>
          <a:ln/>
        </p:spPr>
        <p:txBody>
          <a:bodyPr anchor="t"/>
          <a:p>
            <a:pPr>
              <a:buNone/>
            </a:pPr>
            <a:r>
              <a:rPr lang="zh-CN" altLang="en-US" sz="4000" b="1" dirty="0"/>
              <a:t>嗔怪 </a:t>
            </a:r>
            <a:r>
              <a:rPr lang="en-US" altLang="zh-CN" sz="4000" b="1" dirty="0">
                <a:solidFill>
                  <a:srgbClr val="FF0000"/>
                </a:solidFill>
              </a:rPr>
              <a:t>chēn     guài</a:t>
            </a:r>
            <a:r>
              <a:rPr lang="zh-CN" altLang="en-US" sz="4000" b="1" dirty="0"/>
              <a:t>对别人的言语或行动表示不满意。</a:t>
            </a:r>
            <a:r>
              <a:rPr lang="zh-CN" altLang="en-US" dirty="0"/>
              <a:t> </a:t>
            </a:r>
            <a:endParaRPr lang="zh-CN" altLang="en-US" dirty="0"/>
          </a:p>
          <a:p>
            <a:pPr>
              <a:buNone/>
            </a:pPr>
            <a:r>
              <a:rPr lang="zh-CN" altLang="en-US" sz="4000" b="1" dirty="0"/>
              <a:t>怪诞不经 </a:t>
            </a:r>
            <a:r>
              <a:rPr lang="en-US" altLang="zh-CN" sz="4000" b="1" dirty="0"/>
              <a:t> </a:t>
            </a:r>
            <a:r>
              <a:rPr lang="en-US" altLang="zh-CN" sz="4000" b="1" dirty="0">
                <a:solidFill>
                  <a:srgbClr val="FF0000"/>
                </a:solidFill>
              </a:rPr>
              <a:t>guài   dàn   bù     jīng</a:t>
            </a:r>
            <a:r>
              <a:rPr lang="en-US" altLang="zh-CN" sz="4000" b="1" dirty="0"/>
              <a:t>  </a:t>
            </a:r>
            <a:r>
              <a:rPr lang="zh-CN" altLang="en-US" sz="4000" b="1" dirty="0"/>
              <a:t>怪诞：离奇古怪；不经：不合常理。指言语奇怪荒唐，不合常理。 </a:t>
            </a:r>
            <a:endParaRPr lang="zh-CN" altLang="en-US" sz="4000" b="1" dirty="0"/>
          </a:p>
          <a:p>
            <a:pPr>
              <a:buNone/>
            </a:pPr>
            <a:r>
              <a:rPr lang="zh-CN" altLang="en-US" sz="4000" b="1" dirty="0"/>
              <a:t>羞怯</a:t>
            </a:r>
            <a:r>
              <a:rPr lang="en-US" altLang="zh-CN" sz="4000" b="1" dirty="0">
                <a:solidFill>
                  <a:srgbClr val="FF0000"/>
                </a:solidFill>
              </a:rPr>
              <a:t>xiū    qiè</a:t>
            </a:r>
            <a:r>
              <a:rPr lang="zh-CN" altLang="en-US" sz="4000" b="1" dirty="0"/>
              <a:t>羞涩胆怯。</a:t>
            </a:r>
            <a:endParaRPr lang="zh-CN" altLang="en-US" dirty="0"/>
          </a:p>
          <a:p>
            <a:pPr>
              <a:buNone/>
            </a:pPr>
            <a:r>
              <a:rPr lang="zh-CN" altLang="en-US" sz="4000" b="1" dirty="0"/>
              <a:t>大相径庭</a:t>
            </a:r>
            <a:r>
              <a:rPr lang="en-US" altLang="zh-CN" sz="4000" b="1" dirty="0">
                <a:solidFill>
                  <a:srgbClr val="FF0000"/>
                </a:solidFill>
              </a:rPr>
              <a:t>dà    xiāng    jìng     tíng</a:t>
            </a:r>
            <a:r>
              <a:rPr lang="zh-CN" altLang="en-US" sz="4000" b="1" dirty="0"/>
              <a:t>径：小路；庭：院子；径庭：悬殊，偏激。比喻相差很远，大不相同。 </a:t>
            </a:r>
            <a:endParaRPr lang="zh-CN" altLang="en-US" sz="4000" b="1" dirty="0"/>
          </a:p>
          <a:p>
            <a:pPr>
              <a:buNone/>
            </a:pPr>
            <a:endParaRPr lang="zh-CN" altLang="en-US" sz="4000" b="1" dirty="0"/>
          </a:p>
          <a:p>
            <a:pPr>
              <a:buNone/>
            </a:pPr>
            <a:endParaRPr lang="zh-CN" altLang="en-US" sz="4000" b="1" dirty="0"/>
          </a:p>
        </p:txBody>
      </p:sp>
    </p:spTree>
  </p:cSld>
  <p:clrMapOvr>
    <a:masterClrMapping/>
  </p:clrMapOvr>
  <p:transition spd="med">
    <p:plus/>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标题 17409"/>
          <p:cNvSpPr>
            <a:spLocks noGrp="1"/>
          </p:cNvSpPr>
          <p:nvPr>
            <p:ph type="title"/>
          </p:nvPr>
        </p:nvSpPr>
        <p:spPr>
          <a:ln/>
        </p:spPr>
        <p:txBody>
          <a:bodyPr anchor="ctr"/>
          <a:p>
            <a:br>
              <a:rPr lang="en-US" altLang="zh-CN" sz="4000" dirty="0"/>
            </a:br>
            <a:endParaRPr lang="en-US" altLang="zh-CN" sz="4000" dirty="0"/>
          </a:p>
        </p:txBody>
      </p:sp>
      <p:sp>
        <p:nvSpPr>
          <p:cNvPr id="12290" name="文本占位符 17410"/>
          <p:cNvSpPr>
            <a:spLocks noGrp="1"/>
          </p:cNvSpPr>
          <p:nvPr>
            <p:ph idx="1"/>
          </p:nvPr>
        </p:nvSpPr>
        <p:spPr>
          <a:xfrm>
            <a:off x="0" y="0"/>
            <a:ext cx="9394825" cy="6858000"/>
          </a:xfrm>
          <a:ln/>
        </p:spPr>
        <p:txBody>
          <a:bodyPr anchor="t"/>
          <a:p>
            <a:pPr>
              <a:lnSpc>
                <a:spcPct val="90000"/>
              </a:lnSpc>
              <a:buNone/>
            </a:pPr>
            <a:r>
              <a:rPr lang="zh-CN" altLang="en-US" sz="4000" b="1" dirty="0"/>
              <a:t>驯养 </a:t>
            </a:r>
            <a:r>
              <a:rPr lang="en-US" altLang="zh-CN" sz="4000" b="1" dirty="0">
                <a:solidFill>
                  <a:srgbClr val="FF0000"/>
                </a:solidFill>
              </a:rPr>
              <a:t>xùn   yǎng</a:t>
            </a:r>
            <a:r>
              <a:rPr lang="zh-CN" altLang="en-US" sz="4000" b="1" dirty="0"/>
              <a:t>饲养野生动物使逐渐驯服。 </a:t>
            </a:r>
            <a:endParaRPr lang="zh-CN" altLang="en-US" sz="4000" b="1" dirty="0"/>
          </a:p>
          <a:p>
            <a:pPr>
              <a:lnSpc>
                <a:spcPct val="90000"/>
              </a:lnSpc>
              <a:buNone/>
            </a:pPr>
            <a:r>
              <a:rPr lang="zh-CN" altLang="en-US" sz="4000" b="1" dirty="0"/>
              <a:t>匍匐</a:t>
            </a:r>
            <a:r>
              <a:rPr lang="en-US" altLang="zh-CN" sz="4000" b="1" dirty="0">
                <a:solidFill>
                  <a:srgbClr val="FF0000"/>
                </a:solidFill>
              </a:rPr>
              <a:t>pú     fú</a:t>
            </a:r>
            <a:r>
              <a:rPr lang="en-US" altLang="zh-CN" sz="4000" b="1" dirty="0"/>
              <a:t> </a:t>
            </a:r>
            <a:r>
              <a:rPr lang="zh-CN" altLang="en-US" sz="4000" b="1" dirty="0"/>
              <a:t>爬。  </a:t>
            </a:r>
            <a:endParaRPr lang="zh-CN" altLang="en-US" sz="4000" b="1" dirty="0"/>
          </a:p>
          <a:p>
            <a:pPr>
              <a:lnSpc>
                <a:spcPct val="90000"/>
              </a:lnSpc>
              <a:buNone/>
            </a:pPr>
            <a:r>
              <a:rPr lang="zh-CN" altLang="en-US" sz="4000" b="1" dirty="0"/>
              <a:t>需索 </a:t>
            </a:r>
            <a:r>
              <a:rPr lang="en-US" altLang="zh-CN" sz="4000" b="1" dirty="0">
                <a:solidFill>
                  <a:srgbClr val="FF0000"/>
                </a:solidFill>
              </a:rPr>
              <a:t>xū     suǒ</a:t>
            </a:r>
            <a:r>
              <a:rPr lang="zh-CN" altLang="en-US" sz="4000" b="1" dirty="0"/>
              <a:t>搜寻，求取。</a:t>
            </a:r>
            <a:endParaRPr lang="zh-CN" altLang="en-US" sz="4000" b="1" dirty="0"/>
          </a:p>
          <a:p>
            <a:pPr>
              <a:lnSpc>
                <a:spcPct val="90000"/>
              </a:lnSpc>
              <a:buNone/>
            </a:pPr>
            <a:r>
              <a:rPr lang="zh-CN" altLang="en-US" sz="4000" b="1" dirty="0"/>
              <a:t>原委 </a:t>
            </a:r>
            <a:r>
              <a:rPr lang="en-US" altLang="zh-CN" sz="4000" b="1" dirty="0">
                <a:solidFill>
                  <a:srgbClr val="FF0000"/>
                </a:solidFill>
              </a:rPr>
              <a:t>yuán   wěi</a:t>
            </a:r>
            <a:r>
              <a:rPr lang="zh-CN" altLang="en-US" sz="4000" b="1" dirty="0"/>
              <a:t>事情的始末 。</a:t>
            </a:r>
            <a:endParaRPr lang="zh-CN" altLang="en-US" sz="4000" b="1" dirty="0"/>
          </a:p>
          <a:p>
            <a:pPr>
              <a:lnSpc>
                <a:spcPct val="90000"/>
              </a:lnSpc>
              <a:buNone/>
            </a:pPr>
            <a:r>
              <a:rPr lang="zh-CN" altLang="en-US" sz="4000" b="1" dirty="0"/>
              <a:t>温驯</a:t>
            </a:r>
            <a:r>
              <a:rPr lang="en-US" altLang="zh-CN" sz="4000" b="1" dirty="0">
                <a:solidFill>
                  <a:srgbClr val="FF0000"/>
                </a:solidFill>
              </a:rPr>
              <a:t> wēn     xùn</a:t>
            </a:r>
            <a:r>
              <a:rPr lang="en-US" altLang="zh-CN" sz="4000" b="1" dirty="0"/>
              <a:t> </a:t>
            </a:r>
            <a:r>
              <a:rPr lang="zh-CN" altLang="en-US" sz="4000" b="1" dirty="0"/>
              <a:t>温和顺从。 </a:t>
            </a:r>
            <a:endParaRPr lang="zh-CN" altLang="en-US" sz="4000" b="1" dirty="0"/>
          </a:p>
          <a:p>
            <a:pPr>
              <a:lnSpc>
                <a:spcPct val="90000"/>
              </a:lnSpc>
              <a:buNone/>
            </a:pPr>
            <a:r>
              <a:rPr lang="zh-CN" altLang="en-US" sz="4000" b="1" dirty="0"/>
              <a:t>禁锢</a:t>
            </a:r>
            <a:r>
              <a:rPr lang="en-US" altLang="zh-CN" sz="4000" b="1" dirty="0">
                <a:solidFill>
                  <a:srgbClr val="FF0000"/>
                </a:solidFill>
              </a:rPr>
              <a:t>jìn  gù</a:t>
            </a:r>
            <a:r>
              <a:rPr lang="zh-CN" altLang="en-US" sz="4000" b="1" dirty="0"/>
              <a:t>束缚；强力限制。 </a:t>
            </a:r>
            <a:endParaRPr lang="zh-CN" altLang="en-US" sz="4000" b="1" dirty="0"/>
          </a:p>
          <a:p>
            <a:pPr>
              <a:lnSpc>
                <a:spcPct val="90000"/>
              </a:lnSpc>
              <a:buNone/>
            </a:pPr>
            <a:r>
              <a:rPr lang="zh-CN" altLang="en-US" sz="4000" b="1" dirty="0"/>
              <a:t>神采奕奕 </a:t>
            </a:r>
            <a:r>
              <a:rPr lang="en-US" altLang="zh-CN" sz="4000" b="1" dirty="0">
                <a:solidFill>
                  <a:srgbClr val="FF0000"/>
                </a:solidFill>
              </a:rPr>
              <a:t>shén  cǎi  yì   yì</a:t>
            </a:r>
            <a:r>
              <a:rPr lang="en-US" altLang="zh-CN" sz="4000" b="1" dirty="0"/>
              <a:t> </a:t>
            </a:r>
            <a:r>
              <a:rPr lang="zh-CN" altLang="en-US" sz="4000" b="1" dirty="0"/>
              <a:t>奕奕：精神焕发的样子。形容精力旺盛，容光焕发。</a:t>
            </a:r>
            <a:r>
              <a:rPr lang="en-US" altLang="zh-CN" sz="4000" b="1" dirty="0"/>
              <a:t>  </a:t>
            </a:r>
            <a:endParaRPr lang="en-US" altLang="zh-CN" sz="4000" b="1" dirty="0"/>
          </a:p>
          <a:p>
            <a:pPr>
              <a:lnSpc>
                <a:spcPct val="90000"/>
              </a:lnSpc>
              <a:buNone/>
            </a:pPr>
            <a:br>
              <a:rPr lang="en-US" altLang="zh-CN" dirty="0"/>
            </a:br>
            <a:endParaRPr lang="en-US" altLang="zh-CN" dirty="0"/>
          </a:p>
          <a:p>
            <a:pPr>
              <a:lnSpc>
                <a:spcPct val="90000"/>
              </a:lnSpc>
              <a:buNone/>
            </a:pPr>
            <a:endParaRPr lang="en-US" altLang="zh-CN" sz="4000" dirty="0"/>
          </a:p>
        </p:txBody>
      </p:sp>
      <p:pic>
        <p:nvPicPr>
          <p:cNvPr id="12291" name="图片 17413" descr="t01b810440af38cbefd"/>
          <p:cNvPicPr>
            <a:picLocks noChangeAspect="1"/>
          </p:cNvPicPr>
          <p:nvPr/>
        </p:nvPicPr>
        <p:blipFill>
          <a:blip r:embed="rId1"/>
          <a:stretch>
            <a:fillRect/>
          </a:stretch>
        </p:blipFill>
        <p:spPr>
          <a:xfrm>
            <a:off x="6659563" y="836613"/>
            <a:ext cx="2484437" cy="3168650"/>
          </a:xfrm>
          <a:prstGeom prst="rect">
            <a:avLst/>
          </a:prstGeom>
          <a:noFill/>
          <a:ln w="9525">
            <a:noFill/>
          </a:ln>
        </p:spPr>
      </p:pic>
    </p:spTree>
  </p:cSld>
  <p:clrMapOvr>
    <a:masterClrMapping/>
  </p:clrMapOvr>
  <p:transition spd="med">
    <p:plus/>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标题 16385"/>
          <p:cNvSpPr>
            <a:spLocks noGrp="1"/>
          </p:cNvSpPr>
          <p:nvPr>
            <p:ph type="title"/>
          </p:nvPr>
        </p:nvSpPr>
        <p:spPr>
          <a:ln/>
        </p:spPr>
        <p:txBody>
          <a:bodyPr anchor="ctr"/>
          <a:p>
            <a:br>
              <a:rPr lang="en-US" altLang="zh-CN" sz="4000" dirty="0"/>
            </a:br>
            <a:endParaRPr lang="en-US" altLang="zh-CN" sz="4000" dirty="0"/>
          </a:p>
        </p:txBody>
      </p:sp>
      <p:sp>
        <p:nvSpPr>
          <p:cNvPr id="13314" name="文本占位符 16386"/>
          <p:cNvSpPr>
            <a:spLocks noGrp="1"/>
          </p:cNvSpPr>
          <p:nvPr>
            <p:ph idx="1"/>
          </p:nvPr>
        </p:nvSpPr>
        <p:spPr>
          <a:xfrm>
            <a:off x="0" y="0"/>
            <a:ext cx="9144000" cy="6858000"/>
          </a:xfrm>
          <a:ln/>
        </p:spPr>
        <p:txBody>
          <a:bodyPr anchor="t"/>
          <a:p>
            <a:pPr>
              <a:buNone/>
            </a:pPr>
            <a:r>
              <a:rPr lang="zh-CN" altLang="en-US" sz="4400" b="1" dirty="0"/>
              <a:t>恋恋不舍</a:t>
            </a:r>
            <a:r>
              <a:rPr lang="en-US" altLang="zh-CN" sz="4400" b="1" dirty="0">
                <a:solidFill>
                  <a:srgbClr val="FF0000"/>
                </a:solidFill>
              </a:rPr>
              <a:t>iàn   liàn   bù   shě</a:t>
            </a:r>
            <a:r>
              <a:rPr lang="en-US" altLang="zh-CN" sz="4400" b="1" dirty="0"/>
              <a:t> </a:t>
            </a:r>
            <a:r>
              <a:rPr lang="zh-CN" altLang="en-US" sz="4400" b="1" dirty="0"/>
              <a:t>恋恋</a:t>
            </a:r>
            <a:r>
              <a:rPr lang="en-US" altLang="zh-CN" sz="4400" b="1" dirty="0"/>
              <a:t>:</a:t>
            </a:r>
            <a:r>
              <a:rPr lang="zh-CN" altLang="en-US" sz="4400" b="1" dirty="0"/>
              <a:t>爱慕</a:t>
            </a:r>
            <a:r>
              <a:rPr lang="en-US" altLang="zh-CN" sz="4400" b="1" dirty="0"/>
              <a:t>;</a:t>
            </a:r>
            <a:r>
              <a:rPr lang="zh-CN" altLang="en-US" sz="4400" b="1" dirty="0"/>
              <a:t>留恋。舍</a:t>
            </a:r>
            <a:r>
              <a:rPr lang="en-US" altLang="zh-CN" sz="4400" b="1" dirty="0"/>
              <a:t>:</a:t>
            </a:r>
            <a:r>
              <a:rPr lang="zh-CN" altLang="en-US" sz="4400" b="1" dirty="0"/>
              <a:t>舍弃</a:t>
            </a:r>
            <a:r>
              <a:rPr lang="en-US" altLang="zh-CN" sz="4400" b="1" dirty="0"/>
              <a:t>,</a:t>
            </a:r>
            <a:r>
              <a:rPr lang="zh-CN" altLang="en-US" sz="4400" b="1" dirty="0"/>
              <a:t>放下。形容非常留恋</a:t>
            </a:r>
            <a:r>
              <a:rPr lang="en-US" altLang="zh-CN" sz="4400" b="1" dirty="0"/>
              <a:t>,</a:t>
            </a:r>
            <a:r>
              <a:rPr lang="zh-CN" altLang="en-US" sz="4400" b="1" dirty="0"/>
              <a:t>舍不得离开。</a:t>
            </a:r>
            <a:endParaRPr lang="zh-CN" altLang="en-US" sz="4400" b="1" dirty="0"/>
          </a:p>
          <a:p>
            <a:pPr>
              <a:buNone/>
            </a:pPr>
            <a:r>
              <a:rPr lang="zh-CN" altLang="en-US" sz="4400" b="1" dirty="0"/>
              <a:t>迫不及待</a:t>
            </a:r>
            <a:r>
              <a:rPr lang="en-US" altLang="zh-CN" sz="4400" b="1" dirty="0">
                <a:solidFill>
                  <a:srgbClr val="FF0000"/>
                </a:solidFill>
              </a:rPr>
              <a:t>pò   bù   jí   dài</a:t>
            </a:r>
            <a:r>
              <a:rPr lang="zh-CN" altLang="en-US" sz="4400" b="1" dirty="0"/>
              <a:t>紧急。急迫得不能等待。形容心情急切。 </a:t>
            </a:r>
            <a:endParaRPr lang="zh-CN" altLang="en-US" sz="4400" b="1" dirty="0"/>
          </a:p>
          <a:p>
            <a:pPr>
              <a:buNone/>
            </a:pPr>
            <a:r>
              <a:rPr lang="zh-CN" altLang="en-US" sz="4400" b="1" dirty="0"/>
              <a:t>蹒跚 </a:t>
            </a:r>
            <a:r>
              <a:rPr lang="en-US" altLang="zh-CN" sz="4400" b="1" dirty="0">
                <a:solidFill>
                  <a:srgbClr val="FF0000"/>
                </a:solidFill>
              </a:rPr>
              <a:t>pán    shān</a:t>
            </a:r>
            <a:r>
              <a:rPr lang="en-US" altLang="zh-CN" sz="4400" b="1" dirty="0"/>
              <a:t> </a:t>
            </a:r>
            <a:r>
              <a:rPr lang="zh-CN" altLang="en-US" sz="4400" b="1" dirty="0"/>
              <a:t>腿脚不灵便</a:t>
            </a:r>
            <a:r>
              <a:rPr lang="en-US" altLang="zh-CN" sz="4400" b="1" dirty="0"/>
              <a:t>,</a:t>
            </a:r>
            <a:r>
              <a:rPr lang="zh-CN" altLang="en-US" sz="4400" b="1" dirty="0"/>
              <a:t>走路缓慢摇摆的样子。 </a:t>
            </a:r>
            <a:endParaRPr lang="zh-CN" altLang="en-US" sz="4400" b="1" dirty="0"/>
          </a:p>
          <a:p>
            <a:pPr>
              <a:buNone/>
            </a:pPr>
            <a:r>
              <a:rPr lang="zh-CN" altLang="en-US" sz="4400" b="1" dirty="0"/>
              <a:t>灵机</a:t>
            </a:r>
            <a:r>
              <a:rPr lang="en-US" altLang="zh-CN" sz="4400" b="1" dirty="0">
                <a:solidFill>
                  <a:srgbClr val="FF0000"/>
                </a:solidFill>
              </a:rPr>
              <a:t>líng    jī</a:t>
            </a:r>
            <a:r>
              <a:rPr lang="zh-CN" altLang="en-US" sz="4400" b="1" dirty="0"/>
              <a:t>灵巧的心思。</a:t>
            </a:r>
            <a:endParaRPr lang="zh-CN" altLang="en-US" sz="4400" b="1" dirty="0"/>
          </a:p>
        </p:txBody>
      </p:sp>
      <p:pic>
        <p:nvPicPr>
          <p:cNvPr id="13315" name="图片 16388" descr="t011af4b28521139072"/>
          <p:cNvPicPr>
            <a:picLocks noChangeAspect="1"/>
          </p:cNvPicPr>
          <p:nvPr/>
        </p:nvPicPr>
        <p:blipFill>
          <a:blip r:embed="rId1"/>
          <a:stretch>
            <a:fillRect/>
          </a:stretch>
        </p:blipFill>
        <p:spPr>
          <a:xfrm>
            <a:off x="6659563" y="4572000"/>
            <a:ext cx="2484437" cy="2286000"/>
          </a:xfrm>
          <a:prstGeom prst="rect">
            <a:avLst/>
          </a:prstGeom>
          <a:noFill/>
          <a:ln w="9525">
            <a:noFill/>
          </a:ln>
        </p:spPr>
      </p:pic>
    </p:spTree>
  </p:cSld>
  <p:clrMapOvr>
    <a:masterClrMapping/>
  </p:clrMapOvr>
  <p:transition spd="med">
    <p:plus/>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标题 47105"/>
          <p:cNvSpPr>
            <a:spLocks noGrp="1"/>
          </p:cNvSpPr>
          <p:nvPr>
            <p:ph type="title"/>
          </p:nvPr>
        </p:nvSpPr>
        <p:spPr>
          <a:ln/>
        </p:spPr>
        <p:txBody>
          <a:bodyPr anchor="ctr"/>
          <a:p>
            <a:br>
              <a:rPr lang="en-US" altLang="zh-CN" sz="4000" dirty="0"/>
            </a:br>
            <a:endParaRPr lang="en-US" altLang="zh-CN" sz="4000" dirty="0"/>
          </a:p>
        </p:txBody>
      </p:sp>
      <p:sp>
        <p:nvSpPr>
          <p:cNvPr id="14338" name="文本占位符 47106"/>
          <p:cNvSpPr>
            <a:spLocks noGrp="1"/>
          </p:cNvSpPr>
          <p:nvPr>
            <p:ph idx="1"/>
          </p:nvPr>
        </p:nvSpPr>
        <p:spPr>
          <a:xfrm>
            <a:off x="0" y="0"/>
            <a:ext cx="9144000" cy="6858000"/>
          </a:xfrm>
          <a:ln/>
        </p:spPr>
        <p:txBody>
          <a:bodyPr anchor="t"/>
          <a:p>
            <a:pPr>
              <a:buNone/>
            </a:pPr>
            <a:r>
              <a:rPr lang="zh-CN" altLang="en-US" sz="4000" b="1" dirty="0"/>
              <a:t>孵</a:t>
            </a:r>
            <a:r>
              <a:rPr lang="en-US" altLang="zh-CN" sz="4000" b="1" dirty="0">
                <a:solidFill>
                  <a:srgbClr val="FF0000"/>
                </a:solidFill>
              </a:rPr>
              <a:t>fū</a:t>
            </a:r>
            <a:r>
              <a:rPr lang="zh-CN" altLang="en-US" sz="4000" b="1" dirty="0"/>
              <a:t>鸟类伏在卵上</a:t>
            </a:r>
            <a:r>
              <a:rPr lang="en-US" altLang="zh-CN" sz="4000" b="1" dirty="0"/>
              <a:t>,</a:t>
            </a:r>
            <a:r>
              <a:rPr lang="zh-CN" altLang="en-US" sz="4000" b="1" dirty="0"/>
              <a:t>用体温使卵内的胚胎发育成幼体。</a:t>
            </a:r>
            <a:endParaRPr lang="zh-CN" altLang="en-US" sz="4000" b="1" dirty="0"/>
          </a:p>
          <a:p>
            <a:pPr>
              <a:buNone/>
            </a:pPr>
            <a:r>
              <a:rPr lang="zh-CN" altLang="en-US" sz="4000" b="1" dirty="0"/>
              <a:t>凫</a:t>
            </a:r>
            <a:r>
              <a:rPr lang="en-US" altLang="zh-CN" sz="4000" b="1" dirty="0">
                <a:solidFill>
                  <a:srgbClr val="FF0000"/>
                </a:solidFill>
              </a:rPr>
              <a:t>fú</a:t>
            </a:r>
            <a:r>
              <a:rPr lang="zh-CN" altLang="en-US" sz="4000" b="1" dirty="0"/>
              <a:t>野鸭。</a:t>
            </a:r>
            <a:endParaRPr lang="zh-CN" altLang="en-US" sz="4000" b="1" dirty="0"/>
          </a:p>
          <a:p>
            <a:pPr>
              <a:buNone/>
            </a:pPr>
            <a:r>
              <a:rPr lang="zh-CN" altLang="en-US" sz="4000" b="1" dirty="0"/>
              <a:t>麝香鸭</a:t>
            </a:r>
            <a:r>
              <a:rPr lang="en-US" altLang="zh-CN" sz="4000" b="1" dirty="0">
                <a:solidFill>
                  <a:srgbClr val="FF0000"/>
                </a:solidFill>
              </a:rPr>
              <a:t>shè   xiāng    yā</a:t>
            </a:r>
            <a:r>
              <a:rPr lang="zh-CN" altLang="en-US" sz="4000" b="1" dirty="0"/>
              <a:t>一种水鸭，羽毛会散发出近似麝香的香气。</a:t>
            </a:r>
            <a:endParaRPr lang="zh-CN" altLang="en-US" sz="4000" b="1" dirty="0"/>
          </a:p>
          <a:p>
            <a:pPr>
              <a:buNone/>
            </a:pPr>
            <a:r>
              <a:rPr lang="zh-CN" altLang="en-US" sz="4000" b="1" dirty="0"/>
              <a:t>秃鹰</a:t>
            </a:r>
            <a:r>
              <a:rPr lang="en-US" altLang="zh-CN" sz="4000" b="1" dirty="0">
                <a:solidFill>
                  <a:srgbClr val="FF0000"/>
                </a:solidFill>
              </a:rPr>
              <a:t>tū   yīng</a:t>
            </a:r>
            <a:r>
              <a:rPr lang="zh-CN" altLang="en-US" sz="4000" b="1" dirty="0"/>
              <a:t>又名白头海雕，为北美所有，是 一种大型猛禽。</a:t>
            </a:r>
            <a:endParaRPr lang="zh-CN" altLang="en-US" sz="4000" b="1" dirty="0"/>
          </a:p>
          <a:p>
            <a:pPr>
              <a:buNone/>
            </a:pPr>
            <a:r>
              <a:rPr lang="zh-CN" altLang="en-US" sz="4000" b="1" dirty="0"/>
              <a:t>鹳</a:t>
            </a:r>
            <a:r>
              <a:rPr lang="en-US" altLang="zh-CN" sz="4000" b="1" dirty="0">
                <a:solidFill>
                  <a:srgbClr val="FF0000"/>
                </a:solidFill>
              </a:rPr>
              <a:t>ɡuàn</a:t>
            </a:r>
            <a:r>
              <a:rPr lang="zh-CN" altLang="en-US" sz="4000" b="1" dirty="0"/>
              <a:t>一种形似白鹤的鸟，羽毛灰白色或黑色，嘴长而直，生活在       江、湖、池沼的近旁，以鱼虾为食。</a:t>
            </a:r>
            <a:endParaRPr lang="zh-CN" altLang="en-US" sz="4000" b="1" dirty="0"/>
          </a:p>
          <a:p>
            <a:pPr>
              <a:buNone/>
            </a:pPr>
            <a:endParaRPr lang="zh-CN" altLang="en-US" sz="4000" dirty="0"/>
          </a:p>
        </p:txBody>
      </p:sp>
      <p:pic>
        <p:nvPicPr>
          <p:cNvPr id="14339" name="图片 47108" descr="t01de9d871f1e511759"/>
          <p:cNvPicPr>
            <a:picLocks noChangeAspect="1"/>
          </p:cNvPicPr>
          <p:nvPr/>
        </p:nvPicPr>
        <p:blipFill>
          <a:blip r:embed="rId1"/>
          <a:stretch>
            <a:fillRect/>
          </a:stretch>
        </p:blipFill>
        <p:spPr>
          <a:xfrm>
            <a:off x="3348038" y="836613"/>
            <a:ext cx="5795962" cy="1152525"/>
          </a:xfrm>
          <a:prstGeom prst="rect">
            <a:avLst/>
          </a:prstGeom>
          <a:noFill/>
          <a:ln w="9525">
            <a:noFill/>
          </a:ln>
        </p:spPr>
      </p:pic>
    </p:spTree>
  </p:cSld>
  <p:clrMapOvr>
    <a:masterClrMapping/>
  </p:clrMapOvr>
  <p:transition spd="med">
    <p:plus/>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标题 15361"/>
          <p:cNvSpPr>
            <a:spLocks noGrp="1"/>
          </p:cNvSpPr>
          <p:nvPr>
            <p:ph type="title"/>
          </p:nvPr>
        </p:nvSpPr>
        <p:spPr>
          <a:xfrm>
            <a:off x="457200" y="0"/>
            <a:ext cx="8229600" cy="836613"/>
          </a:xfrm>
          <a:ln/>
        </p:spPr>
        <p:txBody>
          <a:bodyPr anchor="ctr"/>
          <a:p>
            <a:r>
              <a:rPr lang="zh-CN" altLang="en-US" sz="4000" b="1" dirty="0">
                <a:solidFill>
                  <a:srgbClr val="FF0000"/>
                </a:solidFill>
              </a:rPr>
              <a:t>分析结构</a:t>
            </a:r>
            <a:endParaRPr lang="zh-CN" altLang="en-US" sz="4000" b="1" dirty="0">
              <a:solidFill>
                <a:srgbClr val="FF0000"/>
              </a:solidFill>
            </a:endParaRPr>
          </a:p>
        </p:txBody>
      </p:sp>
      <p:sp>
        <p:nvSpPr>
          <p:cNvPr id="15362" name="文本占位符 15362"/>
          <p:cNvSpPr>
            <a:spLocks noGrp="1"/>
          </p:cNvSpPr>
          <p:nvPr>
            <p:ph idx="1"/>
          </p:nvPr>
        </p:nvSpPr>
        <p:spPr>
          <a:xfrm>
            <a:off x="0" y="836613"/>
            <a:ext cx="9144000" cy="6021387"/>
          </a:xfrm>
          <a:ln/>
        </p:spPr>
        <p:txBody>
          <a:bodyPr anchor="t"/>
          <a:p>
            <a:pPr>
              <a:buNone/>
            </a:pPr>
            <a:r>
              <a:rPr lang="en-US" altLang="zh-CN" sz="4000" b="1" dirty="0"/>
              <a:t>          </a:t>
            </a:r>
            <a:r>
              <a:rPr lang="zh-CN" altLang="en-US" sz="4000" b="1" dirty="0"/>
              <a:t>第一部分（</a:t>
            </a:r>
            <a:r>
              <a:rPr lang="en-US" altLang="zh-CN" sz="4000" b="1" dirty="0"/>
              <a:t>1</a:t>
            </a:r>
            <a:r>
              <a:rPr lang="zh-CN" altLang="en-US" sz="4000" b="1" dirty="0"/>
              <a:t>）总写研究动物行为的科学家实验的方法怪诞不经，引出下文。</a:t>
            </a:r>
            <a:endParaRPr lang="zh-CN" altLang="en-US" sz="4000" b="1" dirty="0"/>
          </a:p>
          <a:p>
            <a:pPr>
              <a:buNone/>
            </a:pPr>
            <a:r>
              <a:rPr lang="zh-CN" altLang="en-US" sz="4000" b="1" dirty="0"/>
              <a:t>         第二部分（</a:t>
            </a:r>
            <a:r>
              <a:rPr lang="en-US" altLang="zh-CN" sz="4000" b="1" dirty="0"/>
              <a:t>2——9</a:t>
            </a:r>
            <a:r>
              <a:rPr lang="zh-CN" altLang="en-US" sz="4000" b="1" dirty="0"/>
              <a:t>）讲述自己实验做小鸭子母亲的事情。</a:t>
            </a:r>
            <a:endParaRPr lang="zh-CN" altLang="en-US" sz="4000" b="1" dirty="0"/>
          </a:p>
          <a:p>
            <a:pPr>
              <a:buNone/>
            </a:pPr>
            <a:r>
              <a:rPr lang="zh-CN" altLang="en-US" sz="4000" b="1" dirty="0"/>
              <a:t>          第三部分（</a:t>
            </a:r>
            <a:r>
              <a:rPr lang="en-US" altLang="zh-CN" sz="4000" b="1" dirty="0"/>
              <a:t>10——19</a:t>
            </a:r>
            <a:r>
              <a:rPr lang="zh-CN" altLang="en-US" sz="4000" b="1" dirty="0"/>
              <a:t>）讲述与黄冠大鹦鹉之间的发生的故事。</a:t>
            </a:r>
            <a:endParaRPr lang="zh-CN" altLang="en-US" sz="4000" b="1" dirty="0"/>
          </a:p>
        </p:txBody>
      </p:sp>
      <p:pic>
        <p:nvPicPr>
          <p:cNvPr id="15363" name="图片 15364" descr="t0153129d7e5d53af1d"/>
          <p:cNvPicPr>
            <a:picLocks noChangeAspect="1"/>
          </p:cNvPicPr>
          <p:nvPr/>
        </p:nvPicPr>
        <p:blipFill>
          <a:blip r:embed="rId1"/>
          <a:stretch>
            <a:fillRect/>
          </a:stretch>
        </p:blipFill>
        <p:spPr>
          <a:xfrm>
            <a:off x="7239000" y="4981575"/>
            <a:ext cx="1905000" cy="1876425"/>
          </a:xfrm>
          <a:prstGeom prst="rect">
            <a:avLst/>
          </a:prstGeom>
          <a:noFill/>
          <a:ln w="9525">
            <a:noFill/>
          </a:ln>
        </p:spPr>
      </p:pic>
      <p:pic>
        <p:nvPicPr>
          <p:cNvPr id="15364" name="图片 15366" descr="t015fa87de5cab40dea"/>
          <p:cNvPicPr>
            <a:picLocks noChangeAspect="1"/>
          </p:cNvPicPr>
          <p:nvPr/>
        </p:nvPicPr>
        <p:blipFill>
          <a:blip r:embed="rId2"/>
          <a:stretch>
            <a:fillRect/>
          </a:stretch>
        </p:blipFill>
        <p:spPr>
          <a:xfrm>
            <a:off x="0" y="5715000"/>
            <a:ext cx="6804025" cy="1143000"/>
          </a:xfrm>
          <a:prstGeom prst="rect">
            <a:avLst/>
          </a:prstGeom>
          <a:noFill/>
          <a:ln w="9525">
            <a:noFill/>
          </a:ln>
        </p:spPr>
      </p:pic>
    </p:spTree>
  </p:cSld>
  <p:clrMapOvr>
    <a:masterClrMapping/>
  </p:clrMapOvr>
  <p:transition spd="med">
    <p:plus/>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标题 14337"/>
          <p:cNvSpPr>
            <a:spLocks noGrp="1"/>
          </p:cNvSpPr>
          <p:nvPr>
            <p:ph type="title"/>
          </p:nvPr>
        </p:nvSpPr>
        <p:spPr>
          <a:xfrm>
            <a:off x="457200" y="0"/>
            <a:ext cx="8229600" cy="765175"/>
          </a:xfrm>
          <a:ln/>
        </p:spPr>
        <p:txBody>
          <a:bodyPr anchor="ctr"/>
          <a:p>
            <a:r>
              <a:rPr lang="zh-CN" altLang="en-US" b="1" dirty="0">
                <a:solidFill>
                  <a:srgbClr val="FF0000"/>
                </a:solidFill>
              </a:rPr>
              <a:t>自主学习</a:t>
            </a:r>
            <a:r>
              <a:rPr lang="en-US" altLang="zh-CN" b="1" dirty="0">
                <a:solidFill>
                  <a:srgbClr val="FF0000"/>
                </a:solidFill>
              </a:rPr>
              <a:t>1</a:t>
            </a:r>
            <a:endParaRPr lang="en-US" altLang="zh-CN" b="1" dirty="0">
              <a:solidFill>
                <a:srgbClr val="FF0000"/>
              </a:solidFill>
            </a:endParaRPr>
          </a:p>
        </p:txBody>
      </p:sp>
      <p:sp>
        <p:nvSpPr>
          <p:cNvPr id="14339" name="内容占位符 14338"/>
          <p:cNvSpPr>
            <a:spLocks noGrp="1"/>
          </p:cNvSpPr>
          <p:nvPr>
            <p:ph idx="1"/>
          </p:nvPr>
        </p:nvSpPr>
        <p:spPr>
          <a:xfrm>
            <a:off x="0" y="765175"/>
            <a:ext cx="9144000" cy="6092825"/>
          </a:xfrm>
          <a:ln/>
        </p:spPr>
        <p:txBody>
          <a:bodyPr anchor="t"/>
          <a:p>
            <a:pPr>
              <a:buNone/>
            </a:pPr>
            <a:r>
              <a:rPr lang="en-US" altLang="zh-CN" sz="4000" b="1" dirty="0"/>
              <a:t>1</a:t>
            </a:r>
            <a:r>
              <a:rPr lang="zh-CN" altLang="en-US" sz="4000" b="1" dirty="0"/>
              <a:t>、文章开篇为什么从“艾顿堡的居民都把我当疯子”写起？</a:t>
            </a:r>
            <a:endParaRPr lang="zh-CN" altLang="en-US" sz="4000" b="1" dirty="0"/>
          </a:p>
          <a:p>
            <a:pPr lvl="1">
              <a:buNone/>
            </a:pPr>
            <a:r>
              <a:rPr lang="zh-CN" altLang="en-US" sz="3600" b="1" dirty="0"/>
              <a:t>          </a:t>
            </a:r>
            <a:r>
              <a:rPr lang="zh-CN" altLang="en-US" sz="4000" b="1" dirty="0">
                <a:solidFill>
                  <a:srgbClr val="FF0000"/>
                </a:solidFill>
              </a:rPr>
              <a:t>设置悬念。作者怪诞的实验行为让人不易理解，可见作者的专业素养。为下文介绍动物的有趣行为做铺垫，暗扣文题中的“笑谈”。</a:t>
            </a:r>
            <a:endParaRPr lang="zh-CN" altLang="en-US" sz="4000" b="1" dirty="0">
              <a:solidFill>
                <a:srgbClr val="FF0000"/>
              </a:solidFill>
            </a:endParaRPr>
          </a:p>
        </p:txBody>
      </p:sp>
      <p:pic>
        <p:nvPicPr>
          <p:cNvPr id="16387" name="图片 14340" descr="t018a2405234df992ce"/>
          <p:cNvPicPr>
            <a:picLocks noChangeAspect="1"/>
          </p:cNvPicPr>
          <p:nvPr/>
        </p:nvPicPr>
        <p:blipFill>
          <a:blip r:embed="rId1"/>
          <a:stretch>
            <a:fillRect/>
          </a:stretch>
        </p:blipFill>
        <p:spPr>
          <a:xfrm>
            <a:off x="0" y="4752975"/>
            <a:ext cx="9144000" cy="2105025"/>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4339">
                                            <p:txEl>
                                              <p:charRg st="28" end="97"/>
                                            </p:txEl>
                                          </p:spTgt>
                                        </p:tgtEl>
                                        <p:attrNameLst>
                                          <p:attrName>style.visibility</p:attrName>
                                        </p:attrNameLst>
                                      </p:cBhvr>
                                      <p:to>
                                        <p:strVal val="visible"/>
                                      </p:to>
                                    </p:set>
                                    <p:animEffect transition="in" filter="blinds(horizontal)">
                                      <p:cBhvr>
                                        <p:cTn id="7" dur="500"/>
                                        <p:tgtEl>
                                          <p:spTgt spid="14339">
                                            <p:txEl>
                                              <p:charRg st="28" end="9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5121"/>
          <p:cNvSpPr>
            <a:spLocks noGrp="1"/>
          </p:cNvSpPr>
          <p:nvPr>
            <p:ph type="title"/>
          </p:nvPr>
        </p:nvSpPr>
        <p:spPr>
          <a:ln/>
        </p:spPr>
        <p:txBody>
          <a:bodyPr anchor="ctr"/>
          <a:p>
            <a:br>
              <a:rPr lang="en-US" altLang="zh-CN" sz="4000" dirty="0"/>
            </a:br>
            <a:endParaRPr lang="en-US" altLang="zh-CN" sz="4000" dirty="0"/>
          </a:p>
        </p:txBody>
      </p:sp>
      <p:sp>
        <p:nvSpPr>
          <p:cNvPr id="5123" name="内容占位符 5122"/>
          <p:cNvSpPr>
            <a:spLocks noGrp="1"/>
          </p:cNvSpPr>
          <p:nvPr>
            <p:ph idx="1"/>
          </p:nvPr>
        </p:nvSpPr>
        <p:spPr>
          <a:xfrm>
            <a:off x="0" y="0"/>
            <a:ext cx="9144000" cy="6858000"/>
          </a:xfrm>
          <a:ln/>
        </p:spPr>
        <p:txBody>
          <a:bodyPr anchor="t"/>
          <a:p>
            <a:pPr>
              <a:buNone/>
            </a:pPr>
            <a:r>
              <a:rPr lang="en-US" altLang="zh-CN" sz="4000" b="1" dirty="0"/>
              <a:t>2</a:t>
            </a:r>
            <a:r>
              <a:rPr lang="zh-CN" altLang="en-US" sz="4000" b="1" dirty="0"/>
              <a:t>、“凡是由人工孵卵器养出的小凫，总是极其羞怯，难以接近，每次一出壳，就赶紧逃开，躲到附近的暗角里不肯出来。”这句话运用了什么修辞手法？有什么作用</a:t>
            </a:r>
            <a:r>
              <a:rPr lang="en-US" altLang="zh-CN" sz="4000" b="1" dirty="0"/>
              <a:t>? </a:t>
            </a:r>
            <a:endParaRPr lang="en-US" altLang="zh-CN" sz="4000" b="1" dirty="0"/>
          </a:p>
          <a:p>
            <a:pPr>
              <a:buNone/>
            </a:pPr>
            <a:r>
              <a:rPr lang="en-US" altLang="zh-CN" sz="4000" b="1" dirty="0">
                <a:solidFill>
                  <a:srgbClr val="FF0000"/>
                </a:solidFill>
              </a:rPr>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】拟人的修辞手法；</a:t>
            </a:r>
            <a:r>
              <a:rPr lang="zh-CN" altLang="en-US" sz="4000" b="1" dirty="0"/>
              <a:t>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2</a:t>
            </a:r>
            <a:r>
              <a:rPr lang="zh-CN" altLang="en-US" sz="4000" b="1" dirty="0">
                <a:solidFill>
                  <a:srgbClr val="FF0000"/>
                </a:solidFill>
              </a:rPr>
              <a:t>】“羞怯”“逃”“躲”一系列拟人化的词语，把小凫人格化了，生动形象地写出了小凫害羞可爱的情态，给读者以充分的想象空间。</a:t>
            </a:r>
            <a:endParaRPr lang="zh-CN" altLang="en-US" sz="4000" b="1" dirty="0">
              <a:solidFill>
                <a:srgbClr val="FF0000"/>
              </a:solidFill>
            </a:endParaRPr>
          </a:p>
        </p:txBody>
      </p:sp>
      <p:pic>
        <p:nvPicPr>
          <p:cNvPr id="17411" name="图片 5125" descr="t014f28ae56294bc46b"/>
          <p:cNvPicPr>
            <a:picLocks noChangeAspect="1"/>
          </p:cNvPicPr>
          <p:nvPr/>
        </p:nvPicPr>
        <p:blipFill>
          <a:blip r:embed="rId1"/>
          <a:stretch>
            <a:fillRect/>
          </a:stretch>
        </p:blipFill>
        <p:spPr>
          <a:xfrm>
            <a:off x="7164388" y="2492375"/>
            <a:ext cx="1979612" cy="1285875"/>
          </a:xfrm>
          <a:prstGeom prst="rect">
            <a:avLst/>
          </a:prstGeom>
          <a:noFill/>
          <a:ln w="9525">
            <a:noFill/>
          </a:ln>
        </p:spPr>
      </p:pic>
      <p:pic>
        <p:nvPicPr>
          <p:cNvPr id="17412" name="图片 5126" descr="t014f28ae56294bc46b"/>
          <p:cNvPicPr>
            <a:picLocks noChangeAspect="1"/>
          </p:cNvPicPr>
          <p:nvPr/>
        </p:nvPicPr>
        <p:blipFill>
          <a:blip r:embed="rId1"/>
          <a:stretch>
            <a:fillRect/>
          </a:stretch>
        </p:blipFill>
        <p:spPr>
          <a:xfrm>
            <a:off x="7380288" y="6021388"/>
            <a:ext cx="1763712" cy="836612"/>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3">
                                            <p:txEl>
                                              <p:charRg st="76" end="98"/>
                                            </p:txEl>
                                          </p:spTgt>
                                        </p:tgtEl>
                                        <p:attrNameLst>
                                          <p:attrName>style.visibility</p:attrName>
                                        </p:attrNameLst>
                                      </p:cBhvr>
                                      <p:to>
                                        <p:strVal val="visible"/>
                                      </p:to>
                                    </p:set>
                                    <p:animEffect transition="in" filter="blinds(horizontal)">
                                      <p:cBhvr>
                                        <p:cTn id="7" dur="500"/>
                                        <p:tgtEl>
                                          <p:spTgt spid="5123">
                                            <p:txEl>
                                              <p:charRg st="76" end="9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123">
                                            <p:txEl>
                                              <p:charRg st="98" end="169"/>
                                            </p:txEl>
                                          </p:spTgt>
                                        </p:tgtEl>
                                        <p:attrNameLst>
                                          <p:attrName>style.visibility</p:attrName>
                                        </p:attrNameLst>
                                      </p:cBhvr>
                                      <p:to>
                                        <p:strVal val="visible"/>
                                      </p:to>
                                    </p:set>
                                    <p:animEffect transition="in" filter="blinds(horizontal)">
                                      <p:cBhvr>
                                        <p:cTn id="12" dur="500"/>
                                        <p:tgtEl>
                                          <p:spTgt spid="5123">
                                            <p:txEl>
                                              <p:charRg st="98"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标题 20481"/>
          <p:cNvSpPr>
            <a:spLocks noGrp="1"/>
          </p:cNvSpPr>
          <p:nvPr>
            <p:ph type="title"/>
          </p:nvPr>
        </p:nvSpPr>
        <p:spPr>
          <a:ln/>
        </p:spPr>
        <p:txBody>
          <a:bodyPr anchor="ctr"/>
          <a:p>
            <a:br>
              <a:rPr lang="en-US" altLang="zh-CN" sz="4000" dirty="0"/>
            </a:br>
            <a:endParaRPr lang="en-US" altLang="zh-CN" sz="4000" dirty="0"/>
          </a:p>
        </p:txBody>
      </p:sp>
      <p:sp>
        <p:nvSpPr>
          <p:cNvPr id="20483" name="内容占位符 20482"/>
          <p:cNvSpPr>
            <a:spLocks noGrp="1"/>
          </p:cNvSpPr>
          <p:nvPr>
            <p:ph idx="1"/>
          </p:nvPr>
        </p:nvSpPr>
        <p:spPr>
          <a:xfrm>
            <a:off x="0" y="0"/>
            <a:ext cx="9144000" cy="6858000"/>
          </a:xfrm>
          <a:ln/>
        </p:spPr>
        <p:txBody>
          <a:bodyPr anchor="t"/>
          <a:p>
            <a:pPr>
              <a:buNone/>
            </a:pPr>
            <a:r>
              <a:rPr lang="en-US" altLang="zh-CN" sz="4000" b="1" dirty="0"/>
              <a:t>3</a:t>
            </a:r>
            <a:r>
              <a:rPr lang="zh-CN" altLang="en-US" sz="4000" b="1" dirty="0"/>
              <a:t>、“这是什么缘故呢？”这句话运用了什么修辞手法？有什么作用</a:t>
            </a:r>
            <a:r>
              <a:rPr lang="en-US" altLang="zh-CN" sz="4000" b="1" dirty="0"/>
              <a:t>? </a:t>
            </a:r>
            <a:endParaRPr lang="en-US" altLang="zh-CN" sz="4000" b="1" dirty="0"/>
          </a:p>
          <a:p>
            <a:pPr>
              <a:buNone/>
            </a:pPr>
            <a:r>
              <a:rPr lang="en-US" altLang="zh-CN"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】反问的修辞手法；</a:t>
            </a:r>
            <a:r>
              <a:rPr lang="zh-CN" altLang="en-US" sz="4000" b="1" dirty="0"/>
              <a:t>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2</a:t>
            </a:r>
            <a:r>
              <a:rPr lang="zh-CN" altLang="en-US" sz="4000" b="1" dirty="0">
                <a:solidFill>
                  <a:srgbClr val="FF0000"/>
                </a:solidFill>
              </a:rPr>
              <a:t>】引出对人工浮出的小凫为什么一出壳就躲起来这一问题的探索。</a:t>
            </a:r>
            <a:endParaRPr lang="zh-CN" altLang="en-US" sz="4000" b="1" dirty="0"/>
          </a:p>
          <a:p>
            <a:pPr>
              <a:buNone/>
            </a:pPr>
            <a:endParaRPr lang="zh-CN" altLang="en-US" sz="4000" b="1" dirty="0"/>
          </a:p>
          <a:p>
            <a:pPr>
              <a:buNone/>
            </a:pPr>
            <a:endParaRPr lang="zh-CN" altLang="en-US" dirty="0"/>
          </a:p>
        </p:txBody>
      </p:sp>
      <p:pic>
        <p:nvPicPr>
          <p:cNvPr id="18435" name="图片 20484" descr="t0187538c7534dc3652"/>
          <p:cNvPicPr>
            <a:picLocks noChangeAspect="1"/>
          </p:cNvPicPr>
          <p:nvPr/>
        </p:nvPicPr>
        <p:blipFill>
          <a:blip r:embed="rId1"/>
          <a:stretch>
            <a:fillRect/>
          </a:stretch>
        </p:blipFill>
        <p:spPr>
          <a:xfrm>
            <a:off x="0" y="3716338"/>
            <a:ext cx="3059113" cy="3141662"/>
          </a:xfrm>
          <a:prstGeom prst="rect">
            <a:avLst/>
          </a:prstGeom>
          <a:noFill/>
          <a:ln w="9525">
            <a:noFill/>
          </a:ln>
        </p:spPr>
      </p:pic>
      <p:pic>
        <p:nvPicPr>
          <p:cNvPr id="18436" name="图片 20486" descr="t013fc3a51263043c07"/>
          <p:cNvPicPr>
            <a:picLocks noChangeAspect="1"/>
          </p:cNvPicPr>
          <p:nvPr/>
        </p:nvPicPr>
        <p:blipFill>
          <a:blip r:embed="rId2"/>
          <a:stretch>
            <a:fillRect/>
          </a:stretch>
        </p:blipFill>
        <p:spPr>
          <a:xfrm>
            <a:off x="4140200" y="3644900"/>
            <a:ext cx="5003800" cy="32131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charRg st="33" end="54"/>
                                            </p:txEl>
                                          </p:spTgt>
                                        </p:tgtEl>
                                        <p:attrNameLst>
                                          <p:attrName>style.visibility</p:attrName>
                                        </p:attrNameLst>
                                      </p:cBhvr>
                                      <p:to>
                                        <p:strVal val="visible"/>
                                      </p:to>
                                    </p:set>
                                    <p:animEffect transition="in" filter="blinds(horizontal)">
                                      <p:cBhvr>
                                        <p:cTn id="7" dur="500"/>
                                        <p:tgtEl>
                                          <p:spTgt spid="20483">
                                            <p:txEl>
                                              <p:charRg st="33" end="5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charRg st="54" end="94"/>
                                            </p:txEl>
                                          </p:spTgt>
                                        </p:tgtEl>
                                        <p:attrNameLst>
                                          <p:attrName>style.visibility</p:attrName>
                                        </p:attrNameLst>
                                      </p:cBhvr>
                                      <p:to>
                                        <p:strVal val="visible"/>
                                      </p:to>
                                    </p:set>
                                    <p:animEffect transition="in" filter="blinds(horizontal)">
                                      <p:cBhvr>
                                        <p:cTn id="12" dur="500"/>
                                        <p:tgtEl>
                                          <p:spTgt spid="20483">
                                            <p:txEl>
                                              <p:charRg st="54" end="9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标题 24577"/>
          <p:cNvSpPr>
            <a:spLocks noGrp="1"/>
          </p:cNvSpPr>
          <p:nvPr>
            <p:ph type="title"/>
          </p:nvPr>
        </p:nvSpPr>
        <p:spPr>
          <a:ln/>
        </p:spPr>
        <p:txBody>
          <a:bodyPr anchor="ctr"/>
          <a:p>
            <a:br>
              <a:rPr lang="en-US" altLang="zh-CN" sz="4000" dirty="0"/>
            </a:br>
            <a:endParaRPr lang="en-US" altLang="zh-CN" sz="4000" dirty="0"/>
          </a:p>
        </p:txBody>
      </p:sp>
      <p:sp>
        <p:nvSpPr>
          <p:cNvPr id="24579" name="内容占位符 24578"/>
          <p:cNvSpPr>
            <a:spLocks noGrp="1"/>
          </p:cNvSpPr>
          <p:nvPr>
            <p:ph idx="1"/>
          </p:nvPr>
        </p:nvSpPr>
        <p:spPr>
          <a:xfrm>
            <a:off x="0" y="0"/>
            <a:ext cx="9144000" cy="6858000"/>
          </a:xfrm>
          <a:ln/>
        </p:spPr>
        <p:txBody>
          <a:bodyPr anchor="t"/>
          <a:p>
            <a:pPr>
              <a:buNone/>
            </a:pPr>
            <a:r>
              <a:rPr lang="en-US" altLang="zh-CN" sz="4000" b="1" dirty="0"/>
              <a:t>          4</a:t>
            </a:r>
            <a:r>
              <a:rPr lang="zh-CN" altLang="en-US" sz="4000" b="1" dirty="0"/>
              <a:t>、“不过白鸭的叫声却和水鸭一样</a:t>
            </a:r>
            <a:r>
              <a:rPr lang="en-US" altLang="zh-CN" sz="4000" b="1" dirty="0"/>
              <a:t>——</a:t>
            </a:r>
            <a:r>
              <a:rPr lang="zh-CN" altLang="en-US" sz="4000" b="1" dirty="0"/>
              <a:t>这是因为农场的家鸭原是由野鸭驯养而来的，在这段驯养的过程之中，野鸭羽毛的颜色和身体的形状都已大变，但是叫法却还保持原样。”这句话中的破折号有何作用？</a:t>
            </a:r>
            <a:endParaRPr lang="zh-CN" altLang="en-US" sz="4000" b="1" dirty="0"/>
          </a:p>
          <a:p>
            <a:pPr>
              <a:buNone/>
            </a:pPr>
            <a:r>
              <a:rPr lang="zh-CN" altLang="en-US" sz="4000" b="1" dirty="0"/>
              <a:t>            </a:t>
            </a:r>
            <a:r>
              <a:rPr lang="zh-CN" altLang="en-US" sz="4000" b="1" dirty="0">
                <a:solidFill>
                  <a:srgbClr val="FF0000"/>
                </a:solidFill>
              </a:rPr>
              <a:t>表示解释说明。</a:t>
            </a:r>
            <a:endParaRPr lang="zh-CN" altLang="en-US" sz="4000" b="1" dirty="0">
              <a:solidFill>
                <a:srgbClr val="FF0000"/>
              </a:solidFill>
            </a:endParaRPr>
          </a:p>
          <a:p>
            <a:pPr>
              <a:buNone/>
            </a:pPr>
            <a:endParaRPr lang="zh-CN" altLang="en-US" sz="4000" b="1" dirty="0">
              <a:solidFill>
                <a:srgbClr val="FF0000"/>
              </a:solidFill>
            </a:endParaRPr>
          </a:p>
        </p:txBody>
      </p:sp>
      <p:pic>
        <p:nvPicPr>
          <p:cNvPr id="19459" name="图片 24580" descr="t01fbf05b1045cfcd67"/>
          <p:cNvPicPr>
            <a:picLocks noChangeAspect="1"/>
          </p:cNvPicPr>
          <p:nvPr/>
        </p:nvPicPr>
        <p:blipFill>
          <a:blip r:embed="rId1"/>
          <a:stretch>
            <a:fillRect/>
          </a:stretch>
        </p:blipFill>
        <p:spPr>
          <a:xfrm>
            <a:off x="5867400" y="3933825"/>
            <a:ext cx="3276600" cy="2924175"/>
          </a:xfrm>
          <a:prstGeom prst="rect">
            <a:avLst/>
          </a:prstGeom>
          <a:noFill/>
          <a:ln w="9525">
            <a:noFill/>
          </a:ln>
        </p:spPr>
      </p:pic>
      <p:pic>
        <p:nvPicPr>
          <p:cNvPr id="19460" name="图片 24582" descr="t01f967f6808e6211ba"/>
          <p:cNvPicPr>
            <a:picLocks noChangeAspect="1"/>
          </p:cNvPicPr>
          <p:nvPr/>
        </p:nvPicPr>
        <p:blipFill>
          <a:blip r:embed="rId2"/>
          <a:stretch>
            <a:fillRect/>
          </a:stretch>
        </p:blipFill>
        <p:spPr>
          <a:xfrm>
            <a:off x="0" y="4572000"/>
            <a:ext cx="4859338" cy="22860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4579">
                                            <p:txEl>
                                              <p:charRg st="103" end="123"/>
                                            </p:txEl>
                                          </p:spTgt>
                                        </p:tgtEl>
                                        <p:attrNameLst>
                                          <p:attrName>style.visibility</p:attrName>
                                        </p:attrNameLst>
                                      </p:cBhvr>
                                      <p:to>
                                        <p:strVal val="visible"/>
                                      </p:to>
                                    </p:set>
                                    <p:animEffect transition="in" filter="box(in)">
                                      <p:cBhvr>
                                        <p:cTn id="7" dur="500"/>
                                        <p:tgtEl>
                                          <p:spTgt spid="24579">
                                            <p:txEl>
                                              <p:charRg st="103" end="12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标题 23553"/>
          <p:cNvSpPr>
            <a:spLocks noGrp="1"/>
          </p:cNvSpPr>
          <p:nvPr>
            <p:ph type="title"/>
          </p:nvPr>
        </p:nvSpPr>
        <p:spPr>
          <a:ln/>
        </p:spPr>
        <p:txBody>
          <a:bodyPr anchor="ctr"/>
          <a:p>
            <a:br>
              <a:rPr lang="en-US" altLang="zh-CN" sz="4000" dirty="0"/>
            </a:br>
            <a:endParaRPr lang="en-US" altLang="zh-CN" sz="4000" dirty="0"/>
          </a:p>
        </p:txBody>
      </p:sp>
      <p:sp>
        <p:nvSpPr>
          <p:cNvPr id="23555" name="内容占位符 23554"/>
          <p:cNvSpPr>
            <a:spLocks noGrp="1"/>
          </p:cNvSpPr>
          <p:nvPr>
            <p:ph idx="1"/>
          </p:nvPr>
        </p:nvSpPr>
        <p:spPr>
          <a:xfrm>
            <a:off x="0" y="0"/>
            <a:ext cx="9144000" cy="6858000"/>
          </a:xfrm>
          <a:ln/>
        </p:spPr>
        <p:txBody>
          <a:bodyPr anchor="t"/>
          <a:p>
            <a:pPr>
              <a:buNone/>
            </a:pPr>
            <a:r>
              <a:rPr lang="en-US" altLang="zh-CN" sz="4400" b="1" dirty="0"/>
              <a:t>5</a:t>
            </a:r>
            <a:r>
              <a:rPr lang="zh-CN" altLang="en-US" sz="4400" b="1" dirty="0"/>
              <a:t>、“</a:t>
            </a:r>
            <a:r>
              <a:rPr lang="zh-CN" altLang="en-US" sz="4400" b="1" dirty="0">
                <a:ea typeface="Arial" panose="020B0604020202020204" pitchFamily="34" charset="0"/>
              </a:rPr>
              <a:t>‘</a:t>
            </a:r>
            <a:r>
              <a:rPr lang="zh-CN" altLang="en-US" sz="4400" b="1" dirty="0"/>
              <a:t>他在脖子上挂个铃铛，嘴里发出哞哞的叫声，小牛就以为他是母牛。</a:t>
            </a:r>
            <a:r>
              <a:rPr lang="zh-CN" altLang="en-US" sz="4400" b="1" dirty="0">
                <a:latin typeface="宋体" panose="02010600030101010101" pitchFamily="2" charset="-122"/>
              </a:rPr>
              <a:t>’</a:t>
            </a:r>
            <a:r>
              <a:rPr lang="zh-CN" altLang="en-US" sz="4400" b="1" dirty="0"/>
              <a:t>布什的诗句正是这种情况的最佳写照。”引用布什的诗句有什么表达效果？</a:t>
            </a:r>
            <a:endParaRPr lang="zh-CN" altLang="en-US" sz="4400" b="1" dirty="0"/>
          </a:p>
          <a:p>
            <a:pPr>
              <a:buNone/>
            </a:pPr>
            <a:r>
              <a:rPr lang="zh-CN" altLang="en-US" sz="4400" b="1" dirty="0"/>
              <a:t>          </a:t>
            </a:r>
            <a:r>
              <a:rPr lang="zh-CN" altLang="en-US" sz="4400" b="1" dirty="0">
                <a:solidFill>
                  <a:srgbClr val="FF0000"/>
                </a:solidFill>
              </a:rPr>
              <a:t>引用布什的诗句，为“我”的结论提供了依据，同时也为下文 “我”学母凫的叫声做铺垫。</a:t>
            </a:r>
            <a:endParaRPr lang="zh-CN" altLang="en-US" sz="4400" b="1" dirty="0">
              <a:solidFill>
                <a:srgbClr val="FF0000"/>
              </a:solidFill>
            </a:endParaRPr>
          </a:p>
          <a:p>
            <a:pPr>
              <a:buNone/>
            </a:pPr>
            <a:endParaRPr lang="zh-CN" altLang="en-US" sz="4400" b="1" dirty="0">
              <a:solidFill>
                <a:srgbClr val="FF0000"/>
              </a:solidFill>
            </a:endParaRPr>
          </a:p>
        </p:txBody>
      </p:sp>
      <p:pic>
        <p:nvPicPr>
          <p:cNvPr id="20483" name="图片 23556" descr="t01a4e71c9251a02842"/>
          <p:cNvPicPr>
            <a:picLocks noChangeAspect="1"/>
          </p:cNvPicPr>
          <p:nvPr/>
        </p:nvPicPr>
        <p:blipFill>
          <a:blip r:embed="rId1"/>
          <a:stretch>
            <a:fillRect/>
          </a:stretch>
        </p:blipFill>
        <p:spPr>
          <a:xfrm>
            <a:off x="6084888" y="4868863"/>
            <a:ext cx="3059112" cy="1989137"/>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3555">
                                            <p:txEl>
                                              <p:charRg st="69" end="121"/>
                                            </p:txEl>
                                          </p:spTgt>
                                        </p:tgtEl>
                                        <p:attrNameLst>
                                          <p:attrName>style.visibility</p:attrName>
                                        </p:attrNameLst>
                                      </p:cBhvr>
                                      <p:to>
                                        <p:strVal val="visible"/>
                                      </p:to>
                                    </p:set>
                                    <p:animEffect transition="in" filter="box(in)">
                                      <p:cBhvr>
                                        <p:cTn id="7" dur="500"/>
                                        <p:tgtEl>
                                          <p:spTgt spid="23555">
                                            <p:txEl>
                                              <p:charRg st="69" end="12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Text Box 2"/>
          <p:cNvSpPr txBox="1"/>
          <p:nvPr/>
        </p:nvSpPr>
        <p:spPr>
          <a:xfrm>
            <a:off x="2667000" y="2667000"/>
            <a:ext cx="3886200" cy="927100"/>
          </a:xfrm>
          <a:prstGeom prst="rect">
            <a:avLst/>
          </a:prstGeom>
          <a:noFill/>
          <a:ln w="9525">
            <a:noFill/>
          </a:ln>
        </p:spPr>
        <p:txBody>
          <a:bodyPr lIns="91424" tIns="45712" rIns="91424" bIns="45712" anchor="t">
            <a:spAutoFit/>
          </a:bodyPr>
          <a:p>
            <a:pPr lvl="0" indent="0" algn="ctr" defTabSz="501650">
              <a:spcBef>
                <a:spcPct val="50000"/>
              </a:spcBef>
            </a:pPr>
            <a:endParaRPr lang="zh-CN" altLang="zh-CN" sz="4800" b="1" dirty="0">
              <a:latin typeface="Arial" panose="020B0604020202020204" pitchFamily="34" charset="0"/>
              <a:ea typeface="黑体" panose="02010609060101010101" pitchFamily="49" charset="-122"/>
            </a:endParaRPr>
          </a:p>
        </p:txBody>
      </p:sp>
      <p:sp>
        <p:nvSpPr>
          <p:cNvPr id="3074" name="文本框 1"/>
          <p:cNvSpPr txBox="1"/>
          <p:nvPr/>
        </p:nvSpPr>
        <p:spPr>
          <a:xfrm>
            <a:off x="3009900" y="758825"/>
            <a:ext cx="3962400" cy="768350"/>
          </a:xfrm>
          <a:prstGeom prst="rect">
            <a:avLst/>
          </a:prstGeom>
          <a:noFill/>
          <a:ln w="9525">
            <a:noFill/>
          </a:ln>
        </p:spPr>
        <p:txBody>
          <a:bodyPr wrap="square" lIns="50164" tIns="25082" rIns="50164" bIns="25082" anchor="t">
            <a:spAutoFit/>
          </a:bodyPr>
          <a:p>
            <a:pPr lvl="0" indent="0" defTabSz="501650"/>
            <a:r>
              <a:rPr lang="zh-CN" altLang="en-US" sz="4400" b="1" dirty="0">
                <a:solidFill>
                  <a:srgbClr val="FF0000"/>
                </a:solidFill>
                <a:latin typeface="华文彩云" charset="-122"/>
                <a:ea typeface="华文彩云" charset="-122"/>
                <a:sym typeface="Arial" panose="020B0604020202020204" pitchFamily="34" charset="0"/>
              </a:rPr>
              <a:t>康拉德</a:t>
            </a:r>
            <a:r>
              <a:rPr lang="en-US" altLang="zh-CN" sz="4400" b="1" dirty="0">
                <a:solidFill>
                  <a:srgbClr val="FF0000"/>
                </a:solidFill>
                <a:latin typeface="华文彩云" charset="-122"/>
                <a:ea typeface="华文彩云" charset="-122"/>
                <a:sym typeface="Arial" panose="020B0604020202020204" pitchFamily="34" charset="0"/>
              </a:rPr>
              <a:t>·</a:t>
            </a:r>
            <a:r>
              <a:rPr lang="zh-CN" altLang="en-US" sz="4400" b="1" dirty="0">
                <a:solidFill>
                  <a:srgbClr val="FF0000"/>
                </a:solidFill>
                <a:latin typeface="华文彩云" charset="-122"/>
                <a:ea typeface="华文彩云" charset="-122"/>
                <a:sym typeface="Arial" panose="020B0604020202020204" pitchFamily="34" charset="0"/>
              </a:rPr>
              <a:t>劳伦兹</a:t>
            </a:r>
            <a:endParaRPr lang="zh-CN" altLang="en-US" sz="4400" b="1" dirty="0">
              <a:solidFill>
                <a:srgbClr val="FF0000"/>
              </a:solidFill>
              <a:latin typeface="华文彩云" charset="-122"/>
              <a:ea typeface="华文彩云" charset="-122"/>
              <a:sym typeface="Arial" panose="020B0604020202020204" pitchFamily="34" charset="0"/>
            </a:endParaRPr>
          </a:p>
        </p:txBody>
      </p:sp>
      <p:sp>
        <p:nvSpPr>
          <p:cNvPr id="3075" name="文本框 45059"/>
          <p:cNvSpPr txBox="1"/>
          <p:nvPr/>
        </p:nvSpPr>
        <p:spPr>
          <a:xfrm>
            <a:off x="817563" y="0"/>
            <a:ext cx="4373562" cy="1025525"/>
          </a:xfrm>
          <a:prstGeom prst="rect">
            <a:avLst/>
          </a:prstGeom>
          <a:noFill/>
          <a:ln w="9525">
            <a:noFill/>
          </a:ln>
        </p:spPr>
        <p:txBody>
          <a:bodyPr lIns="50164" tIns="25082" rIns="50164" bIns="25082" anchor="t">
            <a:spAutoFit/>
          </a:bodyPr>
          <a:p>
            <a:pPr lvl="0" indent="0" defTabSz="501650">
              <a:spcBef>
                <a:spcPct val="50000"/>
              </a:spcBef>
            </a:pPr>
            <a:r>
              <a:rPr lang="zh-CN" altLang="en-US" sz="6400" b="1" dirty="0">
                <a:latin typeface="Arial" panose="020B0604020202020204" pitchFamily="34" charset="0"/>
                <a:ea typeface="宋体" panose="02010600030101010101" pitchFamily="2" charset="-122"/>
              </a:rPr>
              <a:t>动物笑谈</a:t>
            </a:r>
            <a:endParaRPr lang="zh-CN" altLang="en-US" sz="6400" b="1" dirty="0">
              <a:latin typeface="Arial" panose="020B0604020202020204" pitchFamily="34" charset="0"/>
              <a:ea typeface="宋体" panose="02010600030101010101" pitchFamily="2" charset="-122"/>
            </a:endParaRPr>
          </a:p>
        </p:txBody>
      </p:sp>
      <p:pic>
        <p:nvPicPr>
          <p:cNvPr id="3076" name="图片 45062" descr="t01fcf919bf080736d4"/>
          <p:cNvPicPr>
            <a:picLocks noChangeAspect="1"/>
          </p:cNvPicPr>
          <p:nvPr/>
        </p:nvPicPr>
        <p:blipFill>
          <a:blip r:embed="rId1"/>
          <a:stretch>
            <a:fillRect/>
          </a:stretch>
        </p:blipFill>
        <p:spPr>
          <a:xfrm>
            <a:off x="0" y="1527175"/>
            <a:ext cx="9144000" cy="4408488"/>
          </a:xfrm>
          <a:prstGeom prst="rect">
            <a:avLst/>
          </a:prstGeom>
          <a:noFill/>
          <a:ln w="9525">
            <a:noFill/>
          </a:ln>
        </p:spPr>
      </p:pic>
      <p:sp>
        <p:nvSpPr>
          <p:cNvPr id="3077" name="文本框 1"/>
          <p:cNvSpPr txBox="1"/>
          <p:nvPr/>
        </p:nvSpPr>
        <p:spPr>
          <a:xfrm>
            <a:off x="3390900" y="6073775"/>
            <a:ext cx="5753100" cy="641350"/>
          </a:xfrm>
          <a:prstGeom prst="rect">
            <a:avLst/>
          </a:prstGeom>
          <a:noFill/>
          <a:ln w="9525">
            <a:noFill/>
          </a:ln>
        </p:spPr>
        <p:txBody>
          <a:bodyPr wrap="square" anchor="t">
            <a:spAutoFit/>
          </a:bodyPr>
          <a:p>
            <a:pPr lvl="0" indent="0"/>
            <a:r>
              <a:rPr lang="zh-CN" altLang="en-US" sz="3600" b="1">
                <a:solidFill>
                  <a:srgbClr val="FF0000"/>
                </a:solidFill>
                <a:latin typeface="Arial" panose="020B0604020202020204" pitchFamily="34" charset="0"/>
                <a:ea typeface="宋体" panose="02010600030101010101" pitchFamily="2" charset="-122"/>
              </a:rPr>
              <a:t>禄丰县彩云中学何春祥</a:t>
            </a:r>
            <a:endParaRPr lang="zh-CN" altLang="en-US" sz="3600" b="1">
              <a:solidFill>
                <a:srgbClr val="FF0000"/>
              </a:solidFill>
              <a:latin typeface="Arial" panose="020B0604020202020204" pitchFamily="34" charset="0"/>
              <a:ea typeface="宋体" panose="02010600030101010101" pitchFamily="2" charset="-122"/>
            </a:endParaRPr>
          </a:p>
        </p:txBody>
      </p:sp>
    </p:spTree>
  </p:cSld>
  <p:clrMapOvr>
    <a:masterClrMapping/>
  </p:clrMapOvr>
  <p:transition spd="med">
    <p:plus/>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标题 22529"/>
          <p:cNvSpPr>
            <a:spLocks noGrp="1"/>
          </p:cNvSpPr>
          <p:nvPr>
            <p:ph type="title"/>
          </p:nvPr>
        </p:nvSpPr>
        <p:spPr>
          <a:ln/>
        </p:spPr>
        <p:txBody>
          <a:bodyPr anchor="ctr"/>
          <a:p>
            <a:br>
              <a:rPr lang="en-US" altLang="zh-CN" sz="4000" dirty="0"/>
            </a:br>
            <a:endParaRPr lang="en-US" altLang="zh-CN" sz="4000" dirty="0"/>
          </a:p>
        </p:txBody>
      </p:sp>
      <p:sp>
        <p:nvSpPr>
          <p:cNvPr id="22531" name="内容占位符 22530"/>
          <p:cNvSpPr>
            <a:spLocks noGrp="1"/>
          </p:cNvSpPr>
          <p:nvPr>
            <p:ph idx="1"/>
          </p:nvPr>
        </p:nvSpPr>
        <p:spPr>
          <a:xfrm>
            <a:off x="0" y="0"/>
            <a:ext cx="9144000" cy="6858000"/>
          </a:xfrm>
          <a:ln/>
        </p:spPr>
        <p:txBody>
          <a:bodyPr anchor="t"/>
          <a:p>
            <a:pPr>
              <a:buNone/>
            </a:pPr>
            <a:r>
              <a:rPr lang="en-US" altLang="zh-CN" sz="4000" b="1" dirty="0"/>
              <a:t>6</a:t>
            </a:r>
            <a:r>
              <a:rPr lang="zh-CN" altLang="en-US" sz="4000" b="1" dirty="0"/>
              <a:t>、“果然，这一次这些小鸭子一点也不怕我，它们信任地望着我，挤成一堆，听任我用叫声把它们带走。”说说这句话中“果然”一词的表达效果。</a:t>
            </a:r>
            <a:endParaRPr lang="zh-CN" altLang="en-US" sz="4000" b="1" dirty="0"/>
          </a:p>
          <a:p>
            <a:pPr>
              <a:buNone/>
            </a:pPr>
            <a:r>
              <a:rPr lang="zh-CN" altLang="en-US" sz="4000" dirty="0"/>
              <a:t>          </a:t>
            </a:r>
            <a:r>
              <a:rPr lang="zh-CN" altLang="en-US" sz="4400" b="1" dirty="0">
                <a:solidFill>
                  <a:srgbClr val="FF0000"/>
                </a:solidFill>
              </a:rPr>
              <a:t>“果然”一词，表明了实验完全验证了“我”的猜想。</a:t>
            </a:r>
            <a:endParaRPr lang="zh-CN" altLang="en-US" sz="4400" b="1" dirty="0">
              <a:solidFill>
                <a:srgbClr val="FF0000"/>
              </a:solidFill>
            </a:endParaRPr>
          </a:p>
        </p:txBody>
      </p:sp>
      <p:pic>
        <p:nvPicPr>
          <p:cNvPr id="21507" name="图片 22532" descr="t01d6e9aea23624925f"/>
          <p:cNvPicPr>
            <a:picLocks noChangeAspect="1"/>
          </p:cNvPicPr>
          <p:nvPr/>
        </p:nvPicPr>
        <p:blipFill>
          <a:blip r:embed="rId1"/>
          <a:stretch>
            <a:fillRect/>
          </a:stretch>
        </p:blipFill>
        <p:spPr>
          <a:xfrm>
            <a:off x="5867400" y="3500438"/>
            <a:ext cx="3276600" cy="3357562"/>
          </a:xfrm>
          <a:prstGeom prst="rect">
            <a:avLst/>
          </a:prstGeom>
          <a:noFill/>
          <a:ln w="9525">
            <a:noFill/>
          </a:ln>
        </p:spPr>
      </p:pic>
      <p:pic>
        <p:nvPicPr>
          <p:cNvPr id="21508" name="图片 22534" descr="t015fba80a721db64c0"/>
          <p:cNvPicPr>
            <a:picLocks noChangeAspect="1"/>
          </p:cNvPicPr>
          <p:nvPr/>
        </p:nvPicPr>
        <p:blipFill>
          <a:blip r:embed="rId2"/>
          <a:stretch>
            <a:fillRect/>
          </a:stretch>
        </p:blipFill>
        <p:spPr>
          <a:xfrm>
            <a:off x="0" y="4292600"/>
            <a:ext cx="5003800" cy="25654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2531">
                                            <p:txEl>
                                              <p:charRg st="67" end="102"/>
                                            </p:txEl>
                                          </p:spTgt>
                                        </p:tgtEl>
                                        <p:attrNameLst>
                                          <p:attrName>style.visibility</p:attrName>
                                        </p:attrNameLst>
                                      </p:cBhvr>
                                      <p:to>
                                        <p:strVal val="visible"/>
                                      </p:to>
                                    </p:set>
                                    <p:animEffect transition="in" filter="box(in)">
                                      <p:cBhvr>
                                        <p:cTn id="7" dur="500"/>
                                        <p:tgtEl>
                                          <p:spTgt spid="22531">
                                            <p:txEl>
                                              <p:charRg st="67" end="1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标题 21505"/>
          <p:cNvSpPr>
            <a:spLocks noGrp="1"/>
          </p:cNvSpPr>
          <p:nvPr>
            <p:ph type="title"/>
          </p:nvPr>
        </p:nvSpPr>
        <p:spPr>
          <a:ln/>
        </p:spPr>
        <p:txBody>
          <a:bodyPr anchor="ctr"/>
          <a:p>
            <a:br>
              <a:rPr lang="en-US" altLang="zh-CN" sz="4000" dirty="0"/>
            </a:br>
            <a:endParaRPr lang="en-US" altLang="zh-CN" sz="4000" dirty="0"/>
          </a:p>
        </p:txBody>
      </p:sp>
      <p:sp>
        <p:nvSpPr>
          <p:cNvPr id="21507" name="内容占位符 21506"/>
          <p:cNvSpPr>
            <a:spLocks noGrp="1"/>
          </p:cNvSpPr>
          <p:nvPr>
            <p:ph idx="1"/>
          </p:nvPr>
        </p:nvSpPr>
        <p:spPr>
          <a:xfrm>
            <a:off x="0" y="0"/>
            <a:ext cx="9144000" cy="6858000"/>
          </a:xfrm>
          <a:ln/>
        </p:spPr>
        <p:txBody>
          <a:bodyPr anchor="t"/>
          <a:p>
            <a:pPr>
              <a:buNone/>
            </a:pPr>
            <a:r>
              <a:rPr lang="en-US" altLang="zh-CN" sz="3600" b="1" dirty="0"/>
              <a:t>           7</a:t>
            </a:r>
            <a:r>
              <a:rPr lang="zh-CN" altLang="en-US" sz="3600" b="1" dirty="0"/>
              <a:t>、“可是，等我一旦站起来试着带它们走，它们就不动了；它们的小眼睛焦急地向四周探索，却不会朝上方看，没有多久，就像被弃的小鸭子一般，发出细细的尖叫，哭起来了。”这句话运用了什么修辞手法？有什么表达效果？ </a:t>
            </a:r>
            <a:endParaRPr lang="zh-CN" altLang="en-US" sz="3600" b="1" dirty="0"/>
          </a:p>
          <a:p>
            <a:pPr>
              <a:buNone/>
            </a:pPr>
            <a:r>
              <a:rPr lang="zh-CN" altLang="en-US" sz="4000" b="1" dirty="0">
                <a:solidFill>
                  <a:srgbClr val="FF0000"/>
                </a:solidFill>
              </a:rPr>
              <a:t>        【</a:t>
            </a:r>
            <a:r>
              <a:rPr lang="en-US" altLang="zh-CN" sz="4000" b="1" dirty="0">
                <a:solidFill>
                  <a:srgbClr val="FF0000"/>
                </a:solidFill>
              </a:rPr>
              <a:t>1</a:t>
            </a:r>
            <a:r>
              <a:rPr lang="zh-CN" altLang="en-US" sz="4000" b="1" dirty="0">
                <a:solidFill>
                  <a:srgbClr val="FF0000"/>
                </a:solidFill>
              </a:rPr>
              <a:t>】拟人的修辞手法； </a:t>
            </a:r>
            <a:endParaRPr lang="zh-CN" altLang="en-US" sz="4000" b="1" dirty="0">
              <a:solidFill>
                <a:srgbClr val="FF0000"/>
              </a:solidFill>
            </a:endParaRPr>
          </a:p>
          <a:p>
            <a:pPr>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】一个“哭</a:t>
            </a:r>
            <a:r>
              <a:rPr lang="zh-CN" altLang="en-US" sz="4000" b="1" dirty="0"/>
              <a:t> </a:t>
            </a:r>
            <a:r>
              <a:rPr lang="zh-CN" altLang="en-US" sz="4000" b="1" dirty="0">
                <a:solidFill>
                  <a:srgbClr val="FF0000"/>
                </a:solidFill>
              </a:rPr>
              <a:t>”字，赋予小凫人的行为，生动形象地将小凫的情感表现出来。</a:t>
            </a:r>
            <a:endParaRPr lang="zh-CN" altLang="en-US" sz="4000" b="1" dirty="0">
              <a:solidFill>
                <a:srgbClr val="FF0000"/>
              </a:solidFill>
            </a:endParaRPr>
          </a:p>
        </p:txBody>
      </p:sp>
      <p:pic>
        <p:nvPicPr>
          <p:cNvPr id="22531" name="图片 21508" descr="t013236673ea838e26f"/>
          <p:cNvPicPr>
            <a:picLocks noChangeAspect="1"/>
          </p:cNvPicPr>
          <p:nvPr/>
        </p:nvPicPr>
        <p:blipFill>
          <a:blip r:embed="rId1"/>
          <a:stretch>
            <a:fillRect/>
          </a:stretch>
        </p:blipFill>
        <p:spPr>
          <a:xfrm>
            <a:off x="5991225" y="2997200"/>
            <a:ext cx="3152775" cy="1204913"/>
          </a:xfrm>
          <a:prstGeom prst="rect">
            <a:avLst/>
          </a:prstGeom>
          <a:noFill/>
          <a:ln w="9525">
            <a:noFill/>
          </a:ln>
        </p:spPr>
      </p:pic>
      <p:pic>
        <p:nvPicPr>
          <p:cNvPr id="22532" name="图片 21510" descr="t013236673ea838e26f"/>
          <p:cNvPicPr>
            <a:picLocks noChangeAspect="1"/>
          </p:cNvPicPr>
          <p:nvPr/>
        </p:nvPicPr>
        <p:blipFill>
          <a:blip r:embed="rId1"/>
          <a:stretch>
            <a:fillRect/>
          </a:stretch>
        </p:blipFill>
        <p:spPr>
          <a:xfrm>
            <a:off x="1979613" y="5589588"/>
            <a:ext cx="3152775" cy="1268412"/>
          </a:xfrm>
          <a:prstGeom prst="rect">
            <a:avLst/>
          </a:prstGeom>
          <a:noFill/>
          <a:ln w="9525">
            <a:noFill/>
          </a:ln>
        </p:spPr>
      </p:pic>
      <p:pic>
        <p:nvPicPr>
          <p:cNvPr id="22533" name="图片 21511" descr="t013236673ea838e26f"/>
          <p:cNvPicPr>
            <a:picLocks noChangeAspect="1"/>
          </p:cNvPicPr>
          <p:nvPr/>
        </p:nvPicPr>
        <p:blipFill>
          <a:blip r:embed="rId1"/>
          <a:stretch>
            <a:fillRect/>
          </a:stretch>
        </p:blipFill>
        <p:spPr>
          <a:xfrm>
            <a:off x="5991225" y="5589588"/>
            <a:ext cx="3152775" cy="1268412"/>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7">
                                            <p:txEl>
                                              <p:charRg st="114" end="135"/>
                                            </p:txEl>
                                          </p:spTgt>
                                        </p:tgtEl>
                                        <p:attrNameLst>
                                          <p:attrName>style.visibility</p:attrName>
                                        </p:attrNameLst>
                                      </p:cBhvr>
                                      <p:to>
                                        <p:strVal val="visible"/>
                                      </p:to>
                                    </p:set>
                                    <p:animEffect transition="in" filter="blinds(horizontal)">
                                      <p:cBhvr>
                                        <p:cTn id="7" dur="500"/>
                                        <p:tgtEl>
                                          <p:spTgt spid="21507">
                                            <p:txEl>
                                              <p:charRg st="114" end="13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1507">
                                            <p:txEl>
                                              <p:charRg st="135" end="180"/>
                                            </p:txEl>
                                          </p:spTgt>
                                        </p:tgtEl>
                                        <p:attrNameLst>
                                          <p:attrName>style.visibility</p:attrName>
                                        </p:attrNameLst>
                                      </p:cBhvr>
                                      <p:to>
                                        <p:strVal val="visible"/>
                                      </p:to>
                                    </p:set>
                                    <p:animEffect transition="in" filter="box(in)">
                                      <p:cBhvr>
                                        <p:cTn id="12" dur="500"/>
                                        <p:tgtEl>
                                          <p:spTgt spid="21507">
                                            <p:txEl>
                                              <p:charRg st="135" end="18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3" name="标题 25601"/>
          <p:cNvSpPr>
            <a:spLocks noGrp="1"/>
          </p:cNvSpPr>
          <p:nvPr>
            <p:ph type="title"/>
          </p:nvPr>
        </p:nvSpPr>
        <p:spPr>
          <a:ln/>
        </p:spPr>
        <p:txBody>
          <a:bodyPr anchor="ctr"/>
          <a:p>
            <a:br>
              <a:rPr lang="en-US" altLang="zh-CN" sz="4000" dirty="0"/>
            </a:br>
            <a:endParaRPr lang="en-US" altLang="zh-CN" sz="4000" dirty="0"/>
          </a:p>
        </p:txBody>
      </p:sp>
      <p:sp>
        <p:nvSpPr>
          <p:cNvPr id="25603" name="内容占位符 25602"/>
          <p:cNvSpPr>
            <a:spLocks noGrp="1"/>
          </p:cNvSpPr>
          <p:nvPr>
            <p:ph idx="1"/>
          </p:nvPr>
        </p:nvSpPr>
        <p:spPr>
          <a:xfrm>
            <a:off x="0" y="0"/>
            <a:ext cx="9144000" cy="6858000"/>
          </a:xfrm>
          <a:ln/>
        </p:spPr>
        <p:txBody>
          <a:bodyPr anchor="t"/>
          <a:p>
            <a:pPr>
              <a:buNone/>
            </a:pPr>
            <a:r>
              <a:rPr lang="en-US" altLang="zh-CN" sz="4000" b="1" dirty="0">
                <a:solidFill>
                  <a:srgbClr val="FF0000"/>
                </a:solidFill>
              </a:rPr>
              <a:t>                        </a:t>
            </a:r>
            <a:r>
              <a:rPr lang="zh-CN" altLang="en-US" sz="4000" b="1" dirty="0">
                <a:solidFill>
                  <a:srgbClr val="FF0000"/>
                </a:solidFill>
              </a:rPr>
              <a:t>自主学习</a:t>
            </a:r>
            <a:r>
              <a:rPr lang="en-US" altLang="zh-CN" sz="4000" b="1" dirty="0">
                <a:solidFill>
                  <a:srgbClr val="FF0000"/>
                </a:solidFill>
              </a:rPr>
              <a:t>2</a:t>
            </a:r>
            <a:endParaRPr lang="en-US" altLang="zh-CN" sz="4000" b="1" dirty="0">
              <a:solidFill>
                <a:srgbClr val="FF0000"/>
              </a:solidFill>
            </a:endParaRPr>
          </a:p>
          <a:p>
            <a:pPr>
              <a:buNone/>
            </a:pPr>
            <a:r>
              <a:rPr lang="en-US" altLang="zh-CN" sz="4000" b="1" dirty="0"/>
              <a:t> 1</a:t>
            </a:r>
            <a:r>
              <a:rPr lang="zh-CN" altLang="en-US" sz="4000" b="1" dirty="0"/>
              <a:t>、“这真是值得大哭特哭的理由呢！”这句调侃的话，流露出作者怎样的情感？</a:t>
            </a:r>
            <a:endParaRPr lang="zh-CN" altLang="en-US" sz="4000" b="1" dirty="0"/>
          </a:p>
          <a:p>
            <a:pPr>
              <a:buNone/>
            </a:pPr>
            <a:r>
              <a:rPr lang="zh-CN" altLang="en-US" sz="4000" b="1" dirty="0"/>
              <a:t>         </a:t>
            </a:r>
            <a:r>
              <a:rPr lang="zh-CN" altLang="en-US" sz="4000" b="1" dirty="0">
                <a:solidFill>
                  <a:srgbClr val="FF0000"/>
                </a:solidFill>
              </a:rPr>
              <a:t>本句通过调侃的语气，表达了作者对小凫的怜爱之情。</a:t>
            </a:r>
            <a:endParaRPr lang="zh-CN" altLang="en-US" sz="4000" b="1" dirty="0">
              <a:solidFill>
                <a:srgbClr val="FF0000"/>
              </a:solidFill>
            </a:endParaRPr>
          </a:p>
          <a:p>
            <a:pPr>
              <a:buNone/>
            </a:pPr>
            <a:endParaRPr lang="zh-CN" altLang="en-US" sz="4000" dirty="0"/>
          </a:p>
        </p:txBody>
      </p:sp>
      <p:pic>
        <p:nvPicPr>
          <p:cNvPr id="23555" name="图片 25604" descr="t015c36022d3d98745f"/>
          <p:cNvPicPr>
            <a:picLocks noChangeAspect="1"/>
          </p:cNvPicPr>
          <p:nvPr/>
        </p:nvPicPr>
        <p:blipFill>
          <a:blip r:embed="rId1"/>
          <a:stretch>
            <a:fillRect/>
          </a:stretch>
        </p:blipFill>
        <p:spPr>
          <a:xfrm>
            <a:off x="0" y="4221163"/>
            <a:ext cx="9144000" cy="2636837"/>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5603">
                                            <p:txEl>
                                              <p:charRg st="68" end="102"/>
                                            </p:txEl>
                                          </p:spTgt>
                                        </p:tgtEl>
                                        <p:attrNameLst>
                                          <p:attrName>style.visibility</p:attrName>
                                        </p:attrNameLst>
                                      </p:cBhvr>
                                      <p:to>
                                        <p:strVal val="visible"/>
                                      </p:to>
                                    </p:set>
                                    <p:animEffect transition="in" filter="box(in)">
                                      <p:cBhvr>
                                        <p:cTn id="7" dur="500"/>
                                        <p:tgtEl>
                                          <p:spTgt spid="25603">
                                            <p:txEl>
                                              <p:charRg st="68" end="10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7" name="标题 26625"/>
          <p:cNvSpPr>
            <a:spLocks noGrp="1"/>
          </p:cNvSpPr>
          <p:nvPr>
            <p:ph type="title"/>
          </p:nvPr>
        </p:nvSpPr>
        <p:spPr>
          <a:ln/>
        </p:spPr>
        <p:txBody>
          <a:bodyPr anchor="ctr"/>
          <a:p>
            <a:br>
              <a:rPr lang="en-US" altLang="zh-CN" sz="4000" dirty="0"/>
            </a:br>
            <a:endParaRPr lang="en-US" altLang="zh-CN" sz="4000" dirty="0"/>
          </a:p>
        </p:txBody>
      </p:sp>
      <p:sp>
        <p:nvSpPr>
          <p:cNvPr id="26627" name="内容占位符 26626"/>
          <p:cNvSpPr>
            <a:spLocks noGrp="1"/>
          </p:cNvSpPr>
          <p:nvPr>
            <p:ph idx="1"/>
          </p:nvPr>
        </p:nvSpPr>
        <p:spPr>
          <a:xfrm>
            <a:off x="0" y="0"/>
            <a:ext cx="9144000" cy="6858000"/>
          </a:xfrm>
          <a:ln/>
        </p:spPr>
        <p:txBody>
          <a:bodyPr anchor="t"/>
          <a:p>
            <a:pPr>
              <a:buNone/>
            </a:pPr>
            <a:r>
              <a:rPr lang="en-US" altLang="zh-CN" sz="4000" b="1" dirty="0"/>
              <a:t>2</a:t>
            </a:r>
            <a:r>
              <a:rPr lang="zh-CN" altLang="en-US" sz="4000" b="1" dirty="0"/>
              <a:t>、“小鸭子和雁鹅不同，小鸭子对母亲的需索不休，带它们真是累人的差事。想想看，我不但得蹲在地上爬行，还得不停地嘎嘎地叫，这真不是好玩的。”这句话中“累人的差事”“真不是好玩的”有什么表达效果？</a:t>
            </a:r>
            <a:endParaRPr lang="zh-CN" altLang="en-US" sz="4000" b="1" dirty="0"/>
          </a:p>
          <a:p>
            <a:pPr>
              <a:buNone/>
            </a:pPr>
            <a:r>
              <a:rPr lang="zh-CN" altLang="en-US" sz="4000" b="1" dirty="0"/>
              <a:t>          </a:t>
            </a:r>
            <a:r>
              <a:rPr lang="zh-CN" altLang="en-US" sz="4400" b="1" dirty="0">
                <a:solidFill>
                  <a:srgbClr val="FF0000"/>
                </a:solidFill>
              </a:rPr>
              <a:t>“累人的差事”“真不是好玩的”与下文写自己“只好忍受”形成对比。</a:t>
            </a:r>
            <a:endParaRPr lang="zh-CN" altLang="en-US" sz="4400" b="1" dirty="0">
              <a:solidFill>
                <a:srgbClr val="FF0000"/>
              </a:solidFill>
            </a:endParaRPr>
          </a:p>
          <a:p>
            <a:endParaRPr lang="zh-CN" altLang="en-US" sz="4000" b="1" dirty="0"/>
          </a:p>
          <a:p>
            <a:endParaRPr lang="zh-CN" altLang="en-US" dirty="0"/>
          </a:p>
          <a:p>
            <a:pPr>
              <a:buNone/>
            </a:pPr>
            <a:endParaRPr lang="zh-CN" altLang="en-US" dirty="0"/>
          </a:p>
        </p:txBody>
      </p:sp>
      <p:pic>
        <p:nvPicPr>
          <p:cNvPr id="24579" name="图片 26628" descr="t01724731b61a0ed482"/>
          <p:cNvPicPr>
            <a:picLocks noChangeAspect="1"/>
          </p:cNvPicPr>
          <p:nvPr/>
        </p:nvPicPr>
        <p:blipFill>
          <a:blip r:embed="rId1"/>
          <a:stretch>
            <a:fillRect/>
          </a:stretch>
        </p:blipFill>
        <p:spPr>
          <a:xfrm>
            <a:off x="0" y="5589588"/>
            <a:ext cx="1714500" cy="1268412"/>
          </a:xfrm>
          <a:prstGeom prst="rect">
            <a:avLst/>
          </a:prstGeom>
          <a:noFill/>
          <a:ln w="9525">
            <a:noFill/>
          </a:ln>
        </p:spPr>
      </p:pic>
      <p:pic>
        <p:nvPicPr>
          <p:cNvPr id="24580" name="图片 26629" descr="t01724731b61a0ed482"/>
          <p:cNvPicPr>
            <a:picLocks noChangeAspect="1"/>
          </p:cNvPicPr>
          <p:nvPr/>
        </p:nvPicPr>
        <p:blipFill>
          <a:blip r:embed="rId1"/>
          <a:stretch>
            <a:fillRect/>
          </a:stretch>
        </p:blipFill>
        <p:spPr>
          <a:xfrm>
            <a:off x="3563938" y="5589588"/>
            <a:ext cx="1714500" cy="1268412"/>
          </a:xfrm>
          <a:prstGeom prst="rect">
            <a:avLst/>
          </a:prstGeom>
          <a:noFill/>
          <a:ln w="9525">
            <a:noFill/>
          </a:ln>
        </p:spPr>
      </p:pic>
      <p:pic>
        <p:nvPicPr>
          <p:cNvPr id="24581" name="图片 26630" descr="t01724731b61a0ed482"/>
          <p:cNvPicPr>
            <a:picLocks noChangeAspect="1"/>
          </p:cNvPicPr>
          <p:nvPr/>
        </p:nvPicPr>
        <p:blipFill>
          <a:blip r:embed="rId1"/>
          <a:stretch>
            <a:fillRect/>
          </a:stretch>
        </p:blipFill>
        <p:spPr>
          <a:xfrm>
            <a:off x="6732588" y="5589588"/>
            <a:ext cx="1714500" cy="1268412"/>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627">
                                            <p:txEl>
                                              <p:charRg st="97" end="140"/>
                                            </p:txEl>
                                          </p:spTgt>
                                        </p:tgtEl>
                                        <p:attrNameLst>
                                          <p:attrName>style.visibility</p:attrName>
                                        </p:attrNameLst>
                                      </p:cBhvr>
                                      <p:to>
                                        <p:strVal val="visible"/>
                                      </p:to>
                                    </p:set>
                                    <p:anim calcmode="lin" valueType="num">
                                      <p:cBhvr additive="base">
                                        <p:cTn id="7" dur="500" fill="hold"/>
                                        <p:tgtEl>
                                          <p:spTgt spid="26627">
                                            <p:txEl>
                                              <p:charRg st="97" end="14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charRg st="97" end="14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1" name="标题 28673"/>
          <p:cNvSpPr>
            <a:spLocks noGrp="1"/>
          </p:cNvSpPr>
          <p:nvPr>
            <p:ph type="title"/>
          </p:nvPr>
        </p:nvSpPr>
        <p:spPr>
          <a:ln/>
        </p:spPr>
        <p:txBody>
          <a:bodyPr anchor="ctr"/>
          <a:p>
            <a:br>
              <a:rPr lang="en-US" altLang="zh-CN" sz="4000" dirty="0"/>
            </a:br>
            <a:endParaRPr lang="en-US" altLang="zh-CN" sz="4000" dirty="0"/>
          </a:p>
        </p:txBody>
      </p:sp>
      <p:sp>
        <p:nvSpPr>
          <p:cNvPr id="28675" name="内容占位符 28674"/>
          <p:cNvSpPr>
            <a:spLocks noGrp="1"/>
          </p:cNvSpPr>
          <p:nvPr>
            <p:ph idx="1"/>
          </p:nvPr>
        </p:nvSpPr>
        <p:spPr>
          <a:xfrm>
            <a:off x="0" y="0"/>
            <a:ext cx="9144000" cy="6858000"/>
          </a:xfrm>
          <a:ln/>
        </p:spPr>
        <p:txBody>
          <a:bodyPr anchor="t"/>
          <a:p>
            <a:pPr>
              <a:buNone/>
            </a:pPr>
            <a:r>
              <a:rPr lang="en-US" altLang="zh-CN" sz="4400" b="1" dirty="0"/>
              <a:t>3</a:t>
            </a:r>
            <a:r>
              <a:rPr lang="zh-CN" altLang="en-US" sz="4400" b="1" dirty="0"/>
              <a:t>、“不过为了探求真理，也只好忍受这种考验了。”这句话中的“忍受”一词表现了什么？</a:t>
            </a:r>
            <a:endParaRPr lang="zh-CN" altLang="en-US" sz="4400" b="1" dirty="0"/>
          </a:p>
          <a:p>
            <a:pPr>
              <a:buNone/>
            </a:pPr>
            <a:r>
              <a:rPr lang="zh-CN" altLang="en-US" sz="4400" b="1" dirty="0"/>
              <a:t>        </a:t>
            </a:r>
            <a:r>
              <a:rPr lang="zh-CN" altLang="en-US" sz="4400" b="1" dirty="0">
                <a:solidFill>
                  <a:srgbClr val="FF0000"/>
                </a:solidFill>
              </a:rPr>
              <a:t>“忍受”一词体现了作者的探索精神和极高的专业素养。</a:t>
            </a:r>
            <a:endParaRPr lang="zh-CN" altLang="en-US" sz="4400" b="1" dirty="0">
              <a:solidFill>
                <a:srgbClr val="FF0000"/>
              </a:solidFill>
            </a:endParaRPr>
          </a:p>
        </p:txBody>
      </p:sp>
      <p:pic>
        <p:nvPicPr>
          <p:cNvPr id="25603" name="图片 28676" descr="t016f0f78653e2c4853"/>
          <p:cNvPicPr>
            <a:picLocks noChangeAspect="1"/>
          </p:cNvPicPr>
          <p:nvPr/>
        </p:nvPicPr>
        <p:blipFill>
          <a:blip r:embed="rId1"/>
          <a:stretch>
            <a:fillRect/>
          </a:stretch>
        </p:blipFill>
        <p:spPr>
          <a:xfrm>
            <a:off x="0" y="3860800"/>
            <a:ext cx="3492500" cy="2997200"/>
          </a:xfrm>
          <a:prstGeom prst="rect">
            <a:avLst/>
          </a:prstGeom>
          <a:noFill/>
          <a:ln w="9525">
            <a:noFill/>
          </a:ln>
        </p:spPr>
      </p:pic>
      <p:pic>
        <p:nvPicPr>
          <p:cNvPr id="25604" name="图片 28678" descr="t01bb3476120e3a65d4"/>
          <p:cNvPicPr>
            <a:picLocks noChangeAspect="1"/>
          </p:cNvPicPr>
          <p:nvPr/>
        </p:nvPicPr>
        <p:blipFill>
          <a:blip r:embed="rId2"/>
          <a:stretch>
            <a:fillRect/>
          </a:stretch>
        </p:blipFill>
        <p:spPr>
          <a:xfrm>
            <a:off x="3708400" y="3933825"/>
            <a:ext cx="5435600" cy="2924175"/>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5">
                                            <p:txEl>
                                              <p:charRg st="42" end="76"/>
                                            </p:txEl>
                                          </p:spTgt>
                                        </p:tgtEl>
                                        <p:attrNameLst>
                                          <p:attrName>style.visibility</p:attrName>
                                        </p:attrNameLst>
                                      </p:cBhvr>
                                      <p:to>
                                        <p:strVal val="visible"/>
                                      </p:to>
                                    </p:set>
                                    <p:animEffect transition="in" filter="blinds(horizontal)">
                                      <p:cBhvr>
                                        <p:cTn id="7" dur="500"/>
                                        <p:tgtEl>
                                          <p:spTgt spid="28675">
                                            <p:txEl>
                                              <p:charRg st="42" end="7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5" name="标题 27649"/>
          <p:cNvSpPr>
            <a:spLocks noGrp="1"/>
          </p:cNvSpPr>
          <p:nvPr>
            <p:ph type="title"/>
          </p:nvPr>
        </p:nvSpPr>
        <p:spPr>
          <a:ln/>
        </p:spPr>
        <p:txBody>
          <a:bodyPr anchor="ctr"/>
          <a:p>
            <a:br>
              <a:rPr lang="en-US" altLang="zh-CN" sz="4000" dirty="0"/>
            </a:br>
            <a:endParaRPr lang="en-US" altLang="zh-CN" sz="4000" dirty="0"/>
          </a:p>
        </p:txBody>
      </p:sp>
      <p:sp>
        <p:nvSpPr>
          <p:cNvPr id="27651" name="内容占位符 27650"/>
          <p:cNvSpPr>
            <a:spLocks noGrp="1"/>
          </p:cNvSpPr>
          <p:nvPr>
            <p:ph idx="1"/>
          </p:nvPr>
        </p:nvSpPr>
        <p:spPr>
          <a:xfrm>
            <a:off x="0" y="0"/>
            <a:ext cx="9144000" cy="6858000"/>
          </a:xfrm>
          <a:ln/>
        </p:spPr>
        <p:txBody>
          <a:bodyPr anchor="t"/>
          <a:p>
            <a:pPr>
              <a:buNone/>
            </a:pPr>
            <a:r>
              <a:rPr lang="en-US" altLang="zh-CN" sz="4000" b="1" dirty="0"/>
              <a:t>4</a:t>
            </a:r>
            <a:r>
              <a:rPr lang="zh-CN" altLang="en-US" sz="4000" b="1" dirty="0"/>
              <a:t>、分析“所以，那个星期天，当我带着那群小鸭子在我们园里青青的草上又蹲、又爬、又叫地走着，而心中正为它们的服从而暗自得意的时候，猛一抬头，却看见园子的栏杆上排了一排人，他们全都脸色煞白。”这句话的含义。</a:t>
            </a:r>
            <a:endParaRPr lang="zh-CN" altLang="en-US" sz="4000" b="1" dirty="0"/>
          </a:p>
          <a:p>
            <a:pPr>
              <a:buNone/>
            </a:pPr>
            <a:r>
              <a:rPr lang="zh-CN" altLang="en-US" sz="4000" b="1" dirty="0"/>
              <a:t>         </a:t>
            </a:r>
            <a:r>
              <a:rPr lang="zh-CN" altLang="en-US" sz="4000" b="1" dirty="0">
                <a:solidFill>
                  <a:srgbClr val="FF0000"/>
                </a:solidFill>
              </a:rPr>
              <a:t>“我”暗自得意，人们“脸色煞白”，两者形成鲜明而强烈的对比，反衬出“我”此时行为的荒诞怪异，及由此产生的喜剧效果。</a:t>
            </a:r>
            <a:endParaRPr lang="zh-CN" altLang="en-US" sz="4000" b="1" dirty="0">
              <a:solidFill>
                <a:srgbClr val="FF0000"/>
              </a:solidFill>
            </a:endParaRPr>
          </a:p>
          <a:p>
            <a:pPr>
              <a:buNone/>
            </a:pP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7651">
                                            <p:txEl>
                                              <p:charRg st="102" end="169"/>
                                            </p:txEl>
                                          </p:spTgt>
                                        </p:tgtEl>
                                        <p:attrNameLst>
                                          <p:attrName>style.visibility</p:attrName>
                                        </p:attrNameLst>
                                      </p:cBhvr>
                                      <p:to>
                                        <p:strVal val="visible"/>
                                      </p:to>
                                    </p:set>
                                    <p:animEffect transition="in" filter="blinds(horizontal)">
                                      <p:cBhvr>
                                        <p:cTn id="7" dur="500"/>
                                        <p:tgtEl>
                                          <p:spTgt spid="27651">
                                            <p:txEl>
                                              <p:charRg st="102" end="16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49" name="标题 29697"/>
          <p:cNvSpPr>
            <a:spLocks noGrp="1"/>
          </p:cNvSpPr>
          <p:nvPr>
            <p:ph type="title"/>
          </p:nvPr>
        </p:nvSpPr>
        <p:spPr>
          <a:ln/>
        </p:spPr>
        <p:txBody>
          <a:bodyPr anchor="ctr"/>
          <a:p>
            <a:br>
              <a:rPr lang="en-US" altLang="zh-CN" sz="4000" dirty="0"/>
            </a:br>
            <a:endParaRPr lang="en-US" altLang="zh-CN" sz="4000" dirty="0"/>
          </a:p>
        </p:txBody>
      </p:sp>
      <p:sp>
        <p:nvSpPr>
          <p:cNvPr id="29699" name="内容占位符 29698"/>
          <p:cNvSpPr>
            <a:spLocks noGrp="1"/>
          </p:cNvSpPr>
          <p:nvPr>
            <p:ph idx="1"/>
          </p:nvPr>
        </p:nvSpPr>
        <p:spPr>
          <a:xfrm>
            <a:off x="0" y="0"/>
            <a:ext cx="9144000" cy="6858000"/>
          </a:xfrm>
          <a:ln/>
        </p:spPr>
        <p:txBody>
          <a:bodyPr anchor="t"/>
          <a:p>
            <a:pPr>
              <a:buNone/>
            </a:pPr>
            <a:r>
              <a:rPr lang="en-US" altLang="zh-CN" sz="4000" b="1" dirty="0"/>
              <a:t>5</a:t>
            </a:r>
            <a:r>
              <a:rPr lang="zh-CN" altLang="en-US" sz="4000" b="1" dirty="0"/>
              <a:t>、第</a:t>
            </a:r>
            <a:r>
              <a:rPr lang="en-US" altLang="zh-CN" sz="4000" b="1" dirty="0"/>
              <a:t>9</a:t>
            </a:r>
            <a:r>
              <a:rPr lang="zh-CN" altLang="en-US" sz="4000" b="1" dirty="0"/>
              <a:t>段文字运用了什么描写方法？作用是什么？ </a:t>
            </a:r>
            <a:endParaRPr lang="zh-CN" altLang="en-US" sz="4000" b="1" dirty="0"/>
          </a:p>
          <a:p>
            <a:pPr>
              <a:buNone/>
            </a:pPr>
            <a:r>
              <a:rPr lang="zh-CN" altLang="en-US" sz="4000" b="1" dirty="0">
                <a:solidFill>
                  <a:srgbClr val="FF0000"/>
                </a:solidFill>
              </a:rPr>
              <a:t>         【</a:t>
            </a:r>
            <a:r>
              <a:rPr lang="en-US" altLang="zh-CN" sz="4000" b="1" dirty="0">
                <a:solidFill>
                  <a:srgbClr val="FF0000"/>
                </a:solidFill>
              </a:rPr>
              <a:t>1</a:t>
            </a:r>
            <a:r>
              <a:rPr lang="zh-CN" altLang="en-US" sz="4000" b="1" dirty="0">
                <a:solidFill>
                  <a:srgbClr val="FF0000"/>
                </a:solidFill>
              </a:rPr>
              <a:t>】运用了神态描写； </a:t>
            </a:r>
            <a:endParaRPr lang="zh-CN" altLang="en-US" sz="4000" b="1" dirty="0">
              <a:solidFill>
                <a:srgbClr val="FF0000"/>
              </a:solidFill>
            </a:endParaRPr>
          </a:p>
          <a:p>
            <a:pPr>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】通过细致的动作和神态描写，刻画出一个为了实验而忽视自身形象的科学工作者的形象，表现了作者为了科学研究而忘我付出的精神。与前文“有些外行人批评”相照应。</a:t>
            </a:r>
            <a:endParaRPr lang="zh-CN" altLang="en-US" sz="4000" b="1" dirty="0">
              <a:solidFill>
                <a:srgbClr val="FF0000"/>
              </a:solidFill>
            </a:endParaRPr>
          </a:p>
          <a:p>
            <a:pPr>
              <a:buNone/>
            </a:pPr>
            <a:endParaRPr lang="zh-CN" altLang="en-US" sz="4000" b="1" dirty="0">
              <a:solidFill>
                <a:srgbClr val="FF0000"/>
              </a:solidFill>
            </a:endParaRPr>
          </a:p>
        </p:txBody>
      </p:sp>
      <p:pic>
        <p:nvPicPr>
          <p:cNvPr id="27651" name="图片 29700" descr="t014c81b15c687be070"/>
          <p:cNvPicPr>
            <a:picLocks noChangeAspect="1"/>
          </p:cNvPicPr>
          <p:nvPr/>
        </p:nvPicPr>
        <p:blipFill>
          <a:blip r:embed="rId1"/>
          <a:stretch>
            <a:fillRect/>
          </a:stretch>
        </p:blipFill>
        <p:spPr>
          <a:xfrm>
            <a:off x="4787900" y="5300663"/>
            <a:ext cx="4356100" cy="1557337"/>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9699">
                                            <p:txEl>
                                              <p:charRg st="25" end="47"/>
                                            </p:txEl>
                                          </p:spTgt>
                                        </p:tgtEl>
                                        <p:attrNameLst>
                                          <p:attrName>style.visibility</p:attrName>
                                        </p:attrNameLst>
                                      </p:cBhvr>
                                      <p:to>
                                        <p:strVal val="visible"/>
                                      </p:to>
                                    </p:set>
                                    <p:animEffect transition="in" filter="diamond(in)">
                                      <p:cBhvr>
                                        <p:cTn id="7" dur="2000"/>
                                        <p:tgtEl>
                                          <p:spTgt spid="29699">
                                            <p:txEl>
                                              <p:charRg st="25" end="4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9699">
                                            <p:txEl>
                                              <p:charRg st="47" end="135"/>
                                            </p:txEl>
                                          </p:spTgt>
                                        </p:tgtEl>
                                        <p:attrNameLst>
                                          <p:attrName>style.visibility</p:attrName>
                                        </p:attrNameLst>
                                      </p:cBhvr>
                                      <p:to>
                                        <p:strVal val="visible"/>
                                      </p:to>
                                    </p:set>
                                    <p:animEffect transition="in" filter="box(in)">
                                      <p:cBhvr>
                                        <p:cTn id="12" dur="500"/>
                                        <p:tgtEl>
                                          <p:spTgt spid="29699">
                                            <p:txEl>
                                              <p:charRg st="47" end="13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3" name="内容占位符 30722"/>
          <p:cNvSpPr>
            <a:spLocks noGrp="1"/>
          </p:cNvSpPr>
          <p:nvPr>
            <p:ph idx="1"/>
          </p:nvPr>
        </p:nvSpPr>
        <p:spPr>
          <a:xfrm>
            <a:off x="0" y="0"/>
            <a:ext cx="9144000" cy="6858000"/>
          </a:xfrm>
          <a:ln/>
        </p:spPr>
        <p:txBody>
          <a:bodyPr anchor="t"/>
          <a:p>
            <a:pPr>
              <a:buNone/>
            </a:pPr>
            <a:r>
              <a:rPr lang="en-US" altLang="zh-CN" sz="4400" b="1" dirty="0"/>
              <a:t>6</a:t>
            </a:r>
            <a:r>
              <a:rPr lang="zh-CN" altLang="en-US" sz="4400" b="1" dirty="0"/>
              <a:t>、“另一次我差点被送进疯人院里，这得怪我养的那只黄冠大鹦鹉</a:t>
            </a:r>
            <a:r>
              <a:rPr lang="zh-CN" altLang="en-US" sz="4400" b="1" dirty="0">
                <a:ea typeface="Arial" panose="020B0604020202020204" pitchFamily="34" charset="0"/>
              </a:rPr>
              <a:t>‘</a:t>
            </a:r>
            <a:r>
              <a:rPr lang="zh-CN" altLang="en-US" sz="4400" b="1" dirty="0"/>
              <a:t>可可</a:t>
            </a:r>
            <a:r>
              <a:rPr lang="zh-CN" altLang="en-US" sz="4400" b="1" dirty="0">
                <a:latin typeface="宋体" panose="02010600030101010101" pitchFamily="2" charset="-122"/>
              </a:rPr>
              <a:t>’</a:t>
            </a:r>
            <a:r>
              <a:rPr lang="zh-CN" altLang="en-US" sz="4400" b="1" dirty="0"/>
              <a:t>了。 ”这句话在文中有何作用？</a:t>
            </a:r>
            <a:endParaRPr lang="zh-CN" altLang="en-US" sz="4400" b="1" dirty="0"/>
          </a:p>
          <a:p>
            <a:pPr>
              <a:buNone/>
            </a:pPr>
            <a:r>
              <a:rPr lang="zh-CN" altLang="en-US" sz="4400" b="1" dirty="0"/>
              <a:t>        </a:t>
            </a:r>
            <a:r>
              <a:rPr lang="zh-CN" altLang="en-US" sz="4400" b="1" dirty="0">
                <a:solidFill>
                  <a:srgbClr val="FF0000"/>
                </a:solidFill>
              </a:rPr>
              <a:t>这句话在文中起到过渡作用，引出对大鹦鹉“可可”的介绍。</a:t>
            </a:r>
            <a:endParaRPr lang="zh-CN" altLang="en-US" sz="4400" b="1" dirty="0">
              <a:solidFill>
                <a:srgbClr val="FF0000"/>
              </a:solidFill>
            </a:endParaRPr>
          </a:p>
          <a:p>
            <a:pPr>
              <a:buNone/>
            </a:pPr>
            <a:endParaRPr lang="zh-CN" altLang="en-US" sz="4400" b="1" dirty="0">
              <a:solidFill>
                <a:srgbClr val="FF0000"/>
              </a:solidFill>
            </a:endParaRPr>
          </a:p>
          <a:p>
            <a:pPr>
              <a:buNone/>
            </a:pPr>
            <a:r>
              <a:rPr lang="zh-CN" altLang="en-US" dirty="0"/>
              <a:t>           </a:t>
            </a:r>
            <a:endParaRPr lang="zh-CN" altLang="en-US" dirty="0"/>
          </a:p>
        </p:txBody>
      </p:sp>
      <p:pic>
        <p:nvPicPr>
          <p:cNvPr id="28674" name="图片 30724" descr="t013d19b72565703528"/>
          <p:cNvPicPr>
            <a:picLocks noChangeAspect="1"/>
          </p:cNvPicPr>
          <p:nvPr/>
        </p:nvPicPr>
        <p:blipFill>
          <a:blip r:embed="rId1"/>
          <a:stretch>
            <a:fillRect/>
          </a:stretch>
        </p:blipFill>
        <p:spPr>
          <a:xfrm>
            <a:off x="0" y="4714875"/>
            <a:ext cx="9144000" cy="2143125"/>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723">
                                            <p:txEl>
                                              <p:charRg st="50" end="86"/>
                                            </p:txEl>
                                          </p:spTgt>
                                        </p:tgtEl>
                                        <p:attrNameLst>
                                          <p:attrName>style.visibility</p:attrName>
                                        </p:attrNameLst>
                                      </p:cBhvr>
                                      <p:to>
                                        <p:strVal val="visible"/>
                                      </p:to>
                                    </p:set>
                                    <p:animEffect transition="in" filter="blinds(horizontal)">
                                      <p:cBhvr>
                                        <p:cTn id="7" dur="500"/>
                                        <p:tgtEl>
                                          <p:spTgt spid="30723">
                                            <p:txEl>
                                              <p:charRg st="50" end="86"/>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0723">
                                            <p:txEl>
                                              <p:charRg st="50" end="86"/>
                                            </p:txEl>
                                          </p:spTgt>
                                        </p:tgtEl>
                                        <p:attrNameLst>
                                          <p:attrName>style.visibility</p:attrName>
                                        </p:attrNameLst>
                                      </p:cBhvr>
                                      <p:to>
                                        <p:strVal val="visible"/>
                                      </p:to>
                                    </p:set>
                                    <p:animEffect transition="in" filter="diamond(in)">
                                      <p:cBhvr>
                                        <p:cTn id="12" dur="2000"/>
                                        <p:tgtEl>
                                          <p:spTgt spid="30723">
                                            <p:txEl>
                                              <p:charRg st="50" end="8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7" name="标题 31745"/>
          <p:cNvSpPr>
            <a:spLocks noGrp="1"/>
          </p:cNvSpPr>
          <p:nvPr>
            <p:ph type="title"/>
          </p:nvPr>
        </p:nvSpPr>
        <p:spPr>
          <a:ln/>
        </p:spPr>
        <p:txBody>
          <a:bodyPr anchor="ctr"/>
          <a:p>
            <a:br>
              <a:rPr lang="en-US" altLang="zh-CN" sz="4000" dirty="0"/>
            </a:br>
            <a:endParaRPr lang="en-US" altLang="zh-CN" sz="4000" dirty="0"/>
          </a:p>
        </p:txBody>
      </p:sp>
      <p:sp>
        <p:nvSpPr>
          <p:cNvPr id="31747" name="内容占位符 31746"/>
          <p:cNvSpPr>
            <a:spLocks noGrp="1"/>
          </p:cNvSpPr>
          <p:nvPr>
            <p:ph idx="1"/>
          </p:nvPr>
        </p:nvSpPr>
        <p:spPr>
          <a:xfrm>
            <a:off x="0" y="0"/>
            <a:ext cx="9144000" cy="6858000"/>
          </a:xfrm>
          <a:ln/>
        </p:spPr>
        <p:txBody>
          <a:bodyPr anchor="t"/>
          <a:p>
            <a:pPr>
              <a:buNone/>
            </a:pPr>
            <a:r>
              <a:rPr lang="en-US" altLang="zh-CN" sz="4400" b="1" dirty="0"/>
              <a:t>7</a:t>
            </a:r>
            <a:r>
              <a:rPr lang="zh-CN" altLang="en-US" sz="4400" b="1" dirty="0"/>
              <a:t>、“它聪明得很，不要多久，就知道在哪儿可以找到我了。”说说这句话中“聪明得很”的含义。</a:t>
            </a:r>
            <a:endParaRPr lang="zh-CN" altLang="en-US" sz="4400" b="1" dirty="0"/>
          </a:p>
          <a:p>
            <a:pPr>
              <a:buNone/>
            </a:pPr>
            <a:r>
              <a:rPr lang="zh-CN" altLang="en-US" sz="4400" b="1" dirty="0"/>
              <a:t>        </a:t>
            </a:r>
            <a:r>
              <a:rPr lang="zh-CN" altLang="en-US" sz="4400" b="1" dirty="0">
                <a:solidFill>
                  <a:srgbClr val="FF0000"/>
                </a:solidFill>
              </a:rPr>
              <a:t>“聪明得很”是口语化的语言，表现出“我” 对“可可” 的喜爱之情。</a:t>
            </a:r>
            <a:endParaRPr lang="zh-CN" altLang="en-US" sz="4400" b="1" dirty="0">
              <a:solidFill>
                <a:srgbClr val="FF0000"/>
              </a:solidFill>
            </a:endParaRPr>
          </a:p>
          <a:p>
            <a:pPr>
              <a:buNone/>
            </a:pPr>
            <a:endParaRPr lang="zh-CN" altLang="en-US" sz="4400" b="1" dirty="0">
              <a:solidFill>
                <a:srgbClr val="FF0000"/>
              </a:solidFill>
            </a:endParaRPr>
          </a:p>
        </p:txBody>
      </p:sp>
      <p:pic>
        <p:nvPicPr>
          <p:cNvPr id="29699" name="图片 31748" descr="t01c5398c8b1bc409c3"/>
          <p:cNvPicPr>
            <a:picLocks noChangeAspect="1"/>
          </p:cNvPicPr>
          <p:nvPr/>
        </p:nvPicPr>
        <p:blipFill>
          <a:blip r:embed="rId1"/>
          <a:stretch>
            <a:fillRect/>
          </a:stretch>
        </p:blipFill>
        <p:spPr>
          <a:xfrm>
            <a:off x="0" y="3789363"/>
            <a:ext cx="9144000" cy="3068637"/>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1747">
                                            <p:txEl>
                                              <p:charRg st="45" end="87"/>
                                            </p:txEl>
                                          </p:spTgt>
                                        </p:tgtEl>
                                        <p:attrNameLst>
                                          <p:attrName>style.visibility</p:attrName>
                                        </p:attrNameLst>
                                      </p:cBhvr>
                                      <p:to>
                                        <p:strVal val="visible"/>
                                      </p:to>
                                    </p:set>
                                    <p:animEffect transition="in" filter="box(in)">
                                      <p:cBhvr>
                                        <p:cTn id="7" dur="500"/>
                                        <p:tgtEl>
                                          <p:spTgt spid="31747">
                                            <p:txEl>
                                              <p:charRg st="45" end="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1" name="标题 32769"/>
          <p:cNvSpPr>
            <a:spLocks noGrp="1"/>
          </p:cNvSpPr>
          <p:nvPr>
            <p:ph type="title"/>
          </p:nvPr>
        </p:nvSpPr>
        <p:spPr>
          <a:ln/>
        </p:spPr>
        <p:txBody>
          <a:bodyPr anchor="ctr"/>
          <a:p>
            <a:br>
              <a:rPr lang="en-US" altLang="zh-CN" sz="4000" dirty="0"/>
            </a:br>
            <a:endParaRPr lang="en-US" altLang="zh-CN" sz="4000" dirty="0"/>
          </a:p>
        </p:txBody>
      </p:sp>
      <p:sp>
        <p:nvSpPr>
          <p:cNvPr id="32771" name="内容占位符 32770"/>
          <p:cNvSpPr>
            <a:spLocks noGrp="1"/>
          </p:cNvSpPr>
          <p:nvPr>
            <p:ph idx="1"/>
          </p:nvPr>
        </p:nvSpPr>
        <p:spPr>
          <a:xfrm>
            <a:off x="0" y="0"/>
            <a:ext cx="9144000" cy="6858000"/>
          </a:xfrm>
          <a:ln/>
        </p:spPr>
        <p:txBody>
          <a:bodyPr anchor="t"/>
          <a:p>
            <a:pPr>
              <a:buNone/>
            </a:pPr>
            <a:r>
              <a:rPr lang="en-US" altLang="zh-CN" sz="4400" b="1" dirty="0"/>
              <a:t>8</a:t>
            </a:r>
            <a:r>
              <a:rPr lang="zh-CN" altLang="en-US" sz="4400" b="1" dirty="0"/>
              <a:t>、分析“这种追寻对它而言并不是没有危险，因为它如果找不到我，就会越飞越远，有好几次迷了路，回不了家。”这句话的意义。</a:t>
            </a:r>
            <a:endParaRPr lang="zh-CN" altLang="en-US" sz="4400" b="1" dirty="0"/>
          </a:p>
          <a:p>
            <a:pPr>
              <a:buNone/>
            </a:pPr>
            <a:r>
              <a:rPr lang="zh-CN" altLang="en-US" sz="4400" b="1" dirty="0"/>
              <a:t>           </a:t>
            </a:r>
            <a:r>
              <a:rPr lang="zh-CN" altLang="en-US" sz="4400" b="1" dirty="0">
                <a:solidFill>
                  <a:srgbClr val="FF0000"/>
                </a:solidFill>
              </a:rPr>
              <a:t>表现出“可可”与“我”的深厚感情，同时，也为下文“可可”追寻“我”，在车站相遇的情节做铺垫。</a:t>
            </a:r>
            <a:endParaRPr lang="zh-CN" altLang="en-US" sz="4400" b="1" dirty="0">
              <a:solidFill>
                <a:srgbClr val="FF0000"/>
              </a:solidFill>
            </a:endParaRPr>
          </a:p>
        </p:txBody>
      </p:sp>
      <p:pic>
        <p:nvPicPr>
          <p:cNvPr id="30723" name="图片 32772" descr="t01990c97aba6ed12d5"/>
          <p:cNvPicPr>
            <a:picLocks noChangeAspect="1"/>
          </p:cNvPicPr>
          <p:nvPr/>
        </p:nvPicPr>
        <p:blipFill>
          <a:blip r:embed="rId1"/>
          <a:stretch>
            <a:fillRect/>
          </a:stretch>
        </p:blipFill>
        <p:spPr>
          <a:xfrm>
            <a:off x="4787900" y="5157788"/>
            <a:ext cx="4356100" cy="1700212"/>
          </a:xfrm>
          <a:prstGeom prst="rect">
            <a:avLst/>
          </a:prstGeom>
          <a:noFill/>
          <a:ln w="9525">
            <a:noFill/>
          </a:ln>
        </p:spPr>
      </p:pic>
      <p:pic>
        <p:nvPicPr>
          <p:cNvPr id="30724" name="图片 32774" descr="t014b770aad9616b22b"/>
          <p:cNvPicPr>
            <a:picLocks noChangeAspect="1"/>
          </p:cNvPicPr>
          <p:nvPr/>
        </p:nvPicPr>
        <p:blipFill>
          <a:blip r:embed="rId2"/>
          <a:stretch>
            <a:fillRect/>
          </a:stretch>
        </p:blipFill>
        <p:spPr>
          <a:xfrm>
            <a:off x="0" y="5229225"/>
            <a:ext cx="4572000" cy="1628775"/>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1">
                                            <p:txEl>
                                              <p:charRg st="60" end="118"/>
                                            </p:txEl>
                                          </p:spTgt>
                                        </p:tgtEl>
                                        <p:attrNameLst>
                                          <p:attrName>style.visibility</p:attrName>
                                        </p:attrNameLst>
                                      </p:cBhvr>
                                      <p:to>
                                        <p:strVal val="visible"/>
                                      </p:to>
                                    </p:set>
                                    <p:animEffect transition="in" filter="blinds(horizontal)">
                                      <p:cBhvr>
                                        <p:cTn id="7" dur="500"/>
                                        <p:tgtEl>
                                          <p:spTgt spid="32771">
                                            <p:txEl>
                                              <p:charRg st="60" end="1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7" name="标题 9217"/>
          <p:cNvSpPr>
            <a:spLocks noGrp="1"/>
          </p:cNvSpPr>
          <p:nvPr>
            <p:ph type="title"/>
          </p:nvPr>
        </p:nvSpPr>
        <p:spPr>
          <a:xfrm>
            <a:off x="457200" y="0"/>
            <a:ext cx="8229600" cy="836613"/>
          </a:xfrm>
          <a:ln/>
        </p:spPr>
        <p:txBody>
          <a:bodyPr anchor="ctr"/>
          <a:p>
            <a:r>
              <a:rPr lang="zh-CN" altLang="en-US" sz="4000" b="1" dirty="0">
                <a:solidFill>
                  <a:srgbClr val="FF0000"/>
                </a:solidFill>
              </a:rPr>
              <a:t>教学目标</a:t>
            </a:r>
            <a:endParaRPr lang="zh-CN" altLang="en-US" sz="4000" b="1" dirty="0">
              <a:solidFill>
                <a:srgbClr val="FF0000"/>
              </a:solidFill>
            </a:endParaRPr>
          </a:p>
        </p:txBody>
      </p:sp>
      <p:sp>
        <p:nvSpPr>
          <p:cNvPr id="4098" name="文本占位符 9218"/>
          <p:cNvSpPr>
            <a:spLocks noGrp="1"/>
          </p:cNvSpPr>
          <p:nvPr>
            <p:ph idx="1"/>
          </p:nvPr>
        </p:nvSpPr>
        <p:spPr>
          <a:xfrm>
            <a:off x="0" y="836613"/>
            <a:ext cx="9144000" cy="6021387"/>
          </a:xfrm>
          <a:ln/>
        </p:spPr>
        <p:txBody>
          <a:bodyPr anchor="t"/>
          <a:p>
            <a:pPr>
              <a:buNone/>
            </a:pPr>
            <a:r>
              <a:rPr lang="en-US" altLang="zh-CN" sz="4000" b="1" dirty="0"/>
              <a:t>1</a:t>
            </a:r>
            <a:r>
              <a:rPr lang="zh-CN" altLang="en-US" sz="4000" b="1" dirty="0"/>
              <a:t>、理解并积累字词及与作者相关的文学常识；</a:t>
            </a:r>
            <a:endParaRPr lang="zh-CN" altLang="en-US" sz="4000" b="1" dirty="0"/>
          </a:p>
          <a:p>
            <a:pPr>
              <a:buNone/>
            </a:pPr>
            <a:r>
              <a:rPr lang="en-US" altLang="zh-CN" sz="4000" b="1" dirty="0"/>
              <a:t>2</a:t>
            </a:r>
            <a:r>
              <a:rPr lang="zh-CN" altLang="en-US" sz="4000" b="1" dirty="0"/>
              <a:t>、领会课文的内容，感知作者专注忘我的科研精神和极高的专业素养；</a:t>
            </a:r>
            <a:endParaRPr lang="zh-CN" altLang="en-US" sz="4000" b="1" dirty="0"/>
          </a:p>
          <a:p>
            <a:pPr>
              <a:buNone/>
            </a:pPr>
            <a:r>
              <a:rPr lang="en-US" altLang="zh-CN" sz="4000" b="1" dirty="0"/>
              <a:t>3</a:t>
            </a:r>
            <a:r>
              <a:rPr lang="zh-CN" altLang="en-US" sz="4000" b="1" dirty="0"/>
              <a:t>、体味文章幽默风趣的语言；</a:t>
            </a:r>
            <a:endParaRPr lang="zh-CN" altLang="en-US" sz="4000" b="1" dirty="0"/>
          </a:p>
          <a:p>
            <a:pPr>
              <a:buNone/>
            </a:pPr>
            <a:r>
              <a:rPr lang="en-US" altLang="zh-CN" sz="4000" b="1" dirty="0"/>
              <a:t>4</a:t>
            </a:r>
            <a:r>
              <a:rPr lang="zh-CN" altLang="en-US" sz="4000" b="1" dirty="0"/>
              <a:t>、学会使用拟人等修辞手法生动形象地描写动物。</a:t>
            </a:r>
            <a:endParaRPr lang="zh-CN" altLang="en-US" sz="4000" b="1" dirty="0"/>
          </a:p>
        </p:txBody>
      </p:sp>
      <p:pic>
        <p:nvPicPr>
          <p:cNvPr id="4099" name="图片 9220" descr="t01870de05f7ba711b0"/>
          <p:cNvPicPr>
            <a:picLocks noChangeAspect="1"/>
          </p:cNvPicPr>
          <p:nvPr/>
        </p:nvPicPr>
        <p:blipFill>
          <a:blip r:embed="rId1"/>
          <a:stretch>
            <a:fillRect/>
          </a:stretch>
        </p:blipFill>
        <p:spPr>
          <a:xfrm>
            <a:off x="2843213" y="5013325"/>
            <a:ext cx="6300787" cy="1844675"/>
          </a:xfrm>
          <a:prstGeom prst="rect">
            <a:avLst/>
          </a:prstGeom>
          <a:noFill/>
          <a:ln w="9525">
            <a:noFill/>
          </a:ln>
        </p:spPr>
      </p:pic>
    </p:spTree>
  </p:cSld>
  <p:clrMapOvr>
    <a:masterClrMapping/>
  </p:clrMapOvr>
  <p:transition spd="med">
    <p:plus/>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5" name="标题 33793"/>
          <p:cNvSpPr>
            <a:spLocks noGrp="1"/>
          </p:cNvSpPr>
          <p:nvPr>
            <p:ph type="title"/>
          </p:nvPr>
        </p:nvSpPr>
        <p:spPr>
          <a:ln/>
        </p:spPr>
        <p:txBody>
          <a:bodyPr anchor="ctr"/>
          <a:p>
            <a:br>
              <a:rPr lang="en-US" altLang="zh-CN" sz="4000" dirty="0"/>
            </a:br>
            <a:endParaRPr lang="en-US" altLang="zh-CN" sz="4000" dirty="0"/>
          </a:p>
        </p:txBody>
      </p:sp>
      <p:sp>
        <p:nvSpPr>
          <p:cNvPr id="33795" name="内容占位符 33794"/>
          <p:cNvSpPr>
            <a:spLocks noGrp="1"/>
          </p:cNvSpPr>
          <p:nvPr>
            <p:ph idx="1"/>
          </p:nvPr>
        </p:nvSpPr>
        <p:spPr>
          <a:xfrm>
            <a:off x="0" y="0"/>
            <a:ext cx="9144000" cy="6858000"/>
          </a:xfrm>
          <a:ln/>
        </p:spPr>
        <p:txBody>
          <a:bodyPr anchor="t"/>
          <a:p>
            <a:pPr>
              <a:buNone/>
            </a:pPr>
            <a:r>
              <a:rPr lang="en-US" altLang="zh-CN" sz="4000" b="1" dirty="0"/>
              <a:t>9</a:t>
            </a:r>
            <a:r>
              <a:rPr lang="zh-CN" altLang="en-US" sz="4000" b="1" dirty="0"/>
              <a:t>、“落日的余辉照在它巨大的翅膀底部，就像夜空因为星星而发光一般，我看出来这是一只白鸟</a:t>
            </a:r>
            <a:r>
              <a:rPr lang="en-US" altLang="zh-CN" sz="4000" b="1" dirty="0"/>
              <a:t>——</a:t>
            </a:r>
            <a:r>
              <a:rPr lang="zh-CN" altLang="en-US" sz="4000" b="1" dirty="0"/>
              <a:t>老天！这不是可可吗？它的翅膀稳定地动着，不是很清楚地表示它正要去做长途飞行？”这几句话中一个感叹句，两个反问句，反映了此时“我”怎样的心理活动？</a:t>
            </a:r>
            <a:endParaRPr lang="zh-CN" altLang="en-US" sz="4000" b="1" dirty="0"/>
          </a:p>
          <a:p>
            <a:pPr>
              <a:buNone/>
            </a:pPr>
            <a:r>
              <a:rPr lang="zh-CN" altLang="en-US" sz="4000" b="1" dirty="0"/>
              <a:t>           </a:t>
            </a:r>
            <a:r>
              <a:rPr lang="zh-CN" altLang="en-US" sz="4000" b="1" dirty="0">
                <a:solidFill>
                  <a:srgbClr val="FF0000"/>
                </a:solidFill>
              </a:rPr>
              <a:t>表达了“我”此时遇到“可可”的惊喜、惊奇之情。</a:t>
            </a:r>
            <a:endParaRPr lang="zh-CN" altLang="en-US" sz="4000" b="1" dirty="0">
              <a:solidFill>
                <a:srgbClr val="FF0000"/>
              </a:solidFill>
            </a:endParaRPr>
          </a:p>
          <a:p>
            <a:pPr>
              <a:buNone/>
            </a:pPr>
            <a:endParaRPr lang="zh-CN" altLang="en-US" sz="4000" b="1" dirty="0">
              <a:solidFill>
                <a:srgbClr val="FF0000"/>
              </a:solidFill>
            </a:endParaRPr>
          </a:p>
        </p:txBody>
      </p:sp>
      <p:pic>
        <p:nvPicPr>
          <p:cNvPr id="31747" name="图片 33796" descr="t01296dea90b3812513"/>
          <p:cNvPicPr>
            <a:picLocks noChangeAspect="1"/>
          </p:cNvPicPr>
          <p:nvPr/>
        </p:nvPicPr>
        <p:blipFill>
          <a:blip r:embed="rId1"/>
          <a:stretch>
            <a:fillRect/>
          </a:stretch>
        </p:blipFill>
        <p:spPr>
          <a:xfrm>
            <a:off x="4067175" y="5734050"/>
            <a:ext cx="5076825" cy="112395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3795">
                                            <p:txEl>
                                              <p:charRg st="118" end="153"/>
                                            </p:txEl>
                                          </p:spTgt>
                                        </p:tgtEl>
                                        <p:attrNameLst>
                                          <p:attrName>style.visibility</p:attrName>
                                        </p:attrNameLst>
                                      </p:cBhvr>
                                      <p:to>
                                        <p:strVal val="visible"/>
                                      </p:to>
                                    </p:set>
                                    <p:animEffect transition="in" filter="checkerboard(across)">
                                      <p:cBhvr>
                                        <p:cTn id="7" dur="500"/>
                                        <p:tgtEl>
                                          <p:spTgt spid="33795">
                                            <p:txEl>
                                              <p:charRg st="118" end="15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69" name="标题 34817"/>
          <p:cNvSpPr>
            <a:spLocks noGrp="1"/>
          </p:cNvSpPr>
          <p:nvPr>
            <p:ph type="title"/>
          </p:nvPr>
        </p:nvSpPr>
        <p:spPr>
          <a:ln/>
        </p:spPr>
        <p:txBody>
          <a:bodyPr anchor="ctr"/>
          <a:p>
            <a:br>
              <a:rPr lang="en-US" altLang="zh-CN" sz="4000" dirty="0"/>
            </a:br>
            <a:endParaRPr lang="en-US" altLang="zh-CN" sz="4000" dirty="0"/>
          </a:p>
        </p:txBody>
      </p:sp>
      <p:sp>
        <p:nvSpPr>
          <p:cNvPr id="34819" name="内容占位符 34818"/>
          <p:cNvSpPr>
            <a:spLocks noGrp="1"/>
          </p:cNvSpPr>
          <p:nvPr>
            <p:ph idx="1"/>
          </p:nvPr>
        </p:nvSpPr>
        <p:spPr>
          <a:xfrm>
            <a:off x="0" y="0"/>
            <a:ext cx="9144000" cy="6858000"/>
          </a:xfrm>
          <a:ln/>
        </p:spPr>
        <p:txBody>
          <a:bodyPr anchor="t"/>
          <a:p>
            <a:pPr>
              <a:buNone/>
            </a:pPr>
            <a:r>
              <a:rPr lang="en-US" altLang="zh-CN" sz="4400" b="1" dirty="0"/>
              <a:t>                   </a:t>
            </a:r>
            <a:r>
              <a:rPr lang="zh-CN" altLang="en-US" sz="4400" b="1" dirty="0">
                <a:solidFill>
                  <a:srgbClr val="FF0000"/>
                </a:solidFill>
              </a:rPr>
              <a:t>自主学习</a:t>
            </a:r>
            <a:r>
              <a:rPr lang="en-US" altLang="zh-CN" sz="4400" b="1" dirty="0">
                <a:solidFill>
                  <a:srgbClr val="FF0000"/>
                </a:solidFill>
              </a:rPr>
              <a:t>3</a:t>
            </a:r>
            <a:endParaRPr lang="en-US" altLang="zh-CN" sz="4400" b="1" dirty="0">
              <a:solidFill>
                <a:srgbClr val="FF0000"/>
              </a:solidFill>
            </a:endParaRPr>
          </a:p>
          <a:p>
            <a:pPr>
              <a:buNone/>
            </a:pPr>
            <a:r>
              <a:rPr lang="en-US" altLang="zh-CN" sz="4400" b="1" dirty="0"/>
              <a:t>1</a:t>
            </a:r>
            <a:r>
              <a:rPr lang="zh-CN" altLang="en-US" sz="4400" b="1" dirty="0"/>
              <a:t>、第</a:t>
            </a:r>
            <a:r>
              <a:rPr lang="en-US" altLang="zh-CN" sz="4400" b="1" dirty="0"/>
              <a:t>13</a:t>
            </a:r>
            <a:r>
              <a:rPr lang="zh-CN" altLang="en-US" sz="4400" b="1" dirty="0"/>
              <a:t>段文字运用了什么描写手法？作用是什么？ </a:t>
            </a:r>
            <a:endParaRPr lang="zh-CN" altLang="en-US" sz="4400" b="1" dirty="0"/>
          </a:p>
          <a:p>
            <a:pPr>
              <a:buNone/>
            </a:pPr>
            <a:r>
              <a:rPr lang="zh-CN" altLang="en-US" sz="4400" b="1" dirty="0">
                <a:solidFill>
                  <a:srgbClr val="FF0000"/>
                </a:solidFill>
              </a:rPr>
              <a:t>       【</a:t>
            </a:r>
            <a:r>
              <a:rPr lang="en-US" altLang="zh-CN" sz="4400" b="1" dirty="0">
                <a:solidFill>
                  <a:srgbClr val="FF0000"/>
                </a:solidFill>
              </a:rPr>
              <a:t>1</a:t>
            </a:r>
            <a:r>
              <a:rPr lang="zh-CN" altLang="en-US" sz="4400" b="1" dirty="0">
                <a:solidFill>
                  <a:srgbClr val="FF0000"/>
                </a:solidFill>
              </a:rPr>
              <a:t>】运用了心理描写； </a:t>
            </a:r>
            <a:endParaRPr lang="zh-CN" altLang="en-US" sz="4400" b="1" dirty="0">
              <a:solidFill>
                <a:srgbClr val="FF0000"/>
              </a:solidFill>
            </a:endParaRPr>
          </a:p>
          <a:p>
            <a:pPr>
              <a:buNone/>
            </a:pPr>
            <a:r>
              <a:rPr lang="zh-CN" altLang="en-US" sz="4400" b="1" dirty="0">
                <a:solidFill>
                  <a:srgbClr val="FF0000"/>
                </a:solidFill>
              </a:rPr>
              <a:t>       【</a:t>
            </a:r>
            <a:r>
              <a:rPr lang="en-US" altLang="zh-CN" sz="4400" b="1" dirty="0">
                <a:solidFill>
                  <a:srgbClr val="FF0000"/>
                </a:solidFill>
              </a:rPr>
              <a:t>2</a:t>
            </a:r>
            <a:r>
              <a:rPr lang="zh-CN" altLang="en-US" sz="4400" b="1" dirty="0">
                <a:solidFill>
                  <a:srgbClr val="FF0000"/>
                </a:solidFill>
              </a:rPr>
              <a:t>】通过心理活动描写，形象生动地反映出“我”此时内心的纠结，并且与下文“我到底还是叫了”形成鲜明对比，更加突出“我”与“可可”的深厚感情。</a:t>
            </a:r>
            <a:endParaRPr lang="zh-CN" altLang="en-US" sz="4400" b="1" dirty="0"/>
          </a:p>
          <a:p>
            <a:pPr>
              <a:buNone/>
            </a:pPr>
            <a:endParaRPr lang="zh-CN" altLang="en-US" sz="4400" b="1" dirty="0"/>
          </a:p>
        </p:txBody>
      </p:sp>
      <p:pic>
        <p:nvPicPr>
          <p:cNvPr id="32771" name="图片 34820" descr="t01383b3b6e53157184"/>
          <p:cNvPicPr>
            <a:picLocks noChangeAspect="1"/>
          </p:cNvPicPr>
          <p:nvPr/>
        </p:nvPicPr>
        <p:blipFill>
          <a:blip r:embed="rId1"/>
          <a:stretch>
            <a:fillRect/>
          </a:stretch>
        </p:blipFill>
        <p:spPr>
          <a:xfrm>
            <a:off x="7164388" y="1484313"/>
            <a:ext cx="1979612" cy="1584325"/>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4819">
                                            <p:txEl>
                                              <p:charRg st="51" end="71"/>
                                            </p:txEl>
                                          </p:spTgt>
                                        </p:tgtEl>
                                        <p:attrNameLst>
                                          <p:attrName>style.visibility</p:attrName>
                                        </p:attrNameLst>
                                      </p:cBhvr>
                                      <p:to>
                                        <p:strVal val="visible"/>
                                      </p:to>
                                    </p:set>
                                    <p:animEffect transition="in" filter="blinds(horizontal)">
                                      <p:cBhvr>
                                        <p:cTn id="7" dur="500"/>
                                        <p:tgtEl>
                                          <p:spTgt spid="34819">
                                            <p:txEl>
                                              <p:charRg st="51" end="71"/>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34819">
                                            <p:txEl>
                                              <p:charRg st="71" end="149"/>
                                            </p:txEl>
                                          </p:spTgt>
                                        </p:tgtEl>
                                        <p:attrNameLst>
                                          <p:attrName>style.visibility</p:attrName>
                                        </p:attrNameLst>
                                      </p:cBhvr>
                                      <p:to>
                                        <p:strVal val="visible"/>
                                      </p:to>
                                    </p:set>
                                    <p:animEffect transition="in" filter="diamond(in)">
                                      <p:cBhvr>
                                        <p:cTn id="12" dur="2000"/>
                                        <p:tgtEl>
                                          <p:spTgt spid="34819">
                                            <p:txEl>
                                              <p:charRg st="71" end="14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3" name="标题 35841"/>
          <p:cNvSpPr>
            <a:spLocks noGrp="1"/>
          </p:cNvSpPr>
          <p:nvPr>
            <p:ph type="title"/>
          </p:nvPr>
        </p:nvSpPr>
        <p:spPr>
          <a:ln/>
        </p:spPr>
        <p:txBody>
          <a:bodyPr anchor="ctr"/>
          <a:p>
            <a:br>
              <a:rPr lang="en-US" altLang="zh-CN" sz="4000" dirty="0"/>
            </a:br>
            <a:endParaRPr lang="en-US" altLang="zh-CN" sz="4000" dirty="0"/>
          </a:p>
        </p:txBody>
      </p:sp>
      <p:sp>
        <p:nvSpPr>
          <p:cNvPr id="35843" name="内容占位符 35842"/>
          <p:cNvSpPr>
            <a:spLocks noGrp="1"/>
          </p:cNvSpPr>
          <p:nvPr>
            <p:ph idx="1"/>
          </p:nvPr>
        </p:nvSpPr>
        <p:spPr>
          <a:xfrm>
            <a:off x="0" y="0"/>
            <a:ext cx="9144000" cy="6858000"/>
          </a:xfrm>
          <a:ln/>
        </p:spPr>
        <p:txBody>
          <a:bodyPr anchor="t"/>
          <a:p>
            <a:pPr>
              <a:buNone/>
            </a:pPr>
            <a:r>
              <a:rPr lang="en-US" altLang="zh-CN" sz="4000" b="1" dirty="0"/>
              <a:t>2</a:t>
            </a:r>
            <a:r>
              <a:rPr lang="zh-CN" altLang="en-US" sz="4000" b="1" dirty="0"/>
              <a:t>、分析“可可伸开了翅膀迟疑了一会儿，然后敛翼俯冲而下，只一下就停在我伸出的手臂上了。”</a:t>
            </a:r>
            <a:endParaRPr lang="zh-CN" altLang="en-US" sz="4000" b="1" dirty="0"/>
          </a:p>
          <a:p>
            <a:pPr>
              <a:buNone/>
            </a:pPr>
            <a:r>
              <a:rPr lang="zh-CN" altLang="en-US" sz="4000" b="1" dirty="0"/>
              <a:t>           </a:t>
            </a:r>
            <a:r>
              <a:rPr lang="zh-CN" altLang="en-US" sz="4000" b="1" dirty="0">
                <a:solidFill>
                  <a:srgbClr val="FF0000"/>
                </a:solidFill>
              </a:rPr>
              <a:t>“俯冲”“只一下”等词语将“可可”从空中飞到“我”的手臂上的过程传神地表现了出来。与前文“鸟因为通常不喜欢直直地从上往下飞”形成鲜明对比，突出了“可可”见到“我”时停落动作的急切，表现出“我”的思念之情。</a:t>
            </a:r>
            <a:endParaRPr lang="zh-CN" altLang="en-US" sz="4000" b="1" dirty="0">
              <a:solidFill>
                <a:srgbClr val="FF0000"/>
              </a:solidFill>
            </a:endParaRPr>
          </a:p>
          <a:p>
            <a:pPr>
              <a:buNone/>
            </a:pPr>
            <a:endParaRPr lang="zh-CN" altLang="en-US" sz="4000" b="1" dirty="0">
              <a:solidFill>
                <a:srgbClr val="FF0000"/>
              </a:solidFill>
            </a:endParaRPr>
          </a:p>
        </p:txBody>
      </p:sp>
      <p:pic>
        <p:nvPicPr>
          <p:cNvPr id="33795" name="图片 35844" descr="t01383b3b6e53157184"/>
          <p:cNvPicPr>
            <a:picLocks noChangeAspect="1"/>
          </p:cNvPicPr>
          <p:nvPr/>
        </p:nvPicPr>
        <p:blipFill>
          <a:blip r:embed="rId1"/>
          <a:stretch>
            <a:fillRect/>
          </a:stretch>
        </p:blipFill>
        <p:spPr>
          <a:xfrm>
            <a:off x="6715125" y="5734050"/>
            <a:ext cx="2428875" cy="112395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5843">
                                            <p:txEl>
                                              <p:charRg st="45" end="159"/>
                                            </p:txEl>
                                          </p:spTgt>
                                        </p:tgtEl>
                                        <p:attrNameLst>
                                          <p:attrName>style.visibility</p:attrName>
                                        </p:attrNameLst>
                                      </p:cBhvr>
                                      <p:to>
                                        <p:strVal val="visible"/>
                                      </p:to>
                                    </p:set>
                                    <p:animEffect transition="in" filter="box(in)">
                                      <p:cBhvr>
                                        <p:cTn id="7" dur="500"/>
                                        <p:tgtEl>
                                          <p:spTgt spid="35843">
                                            <p:txEl>
                                              <p:charRg st="45" end="15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7" name="标题 36865"/>
          <p:cNvSpPr>
            <a:spLocks noGrp="1"/>
          </p:cNvSpPr>
          <p:nvPr>
            <p:ph type="title"/>
          </p:nvPr>
        </p:nvSpPr>
        <p:spPr>
          <a:ln/>
        </p:spPr>
        <p:txBody>
          <a:bodyPr anchor="ctr"/>
          <a:p>
            <a:br>
              <a:rPr lang="en-US" altLang="zh-CN" sz="4000" dirty="0"/>
            </a:br>
            <a:endParaRPr lang="en-US" altLang="zh-CN" sz="4000" dirty="0"/>
          </a:p>
        </p:txBody>
      </p:sp>
      <p:sp>
        <p:nvSpPr>
          <p:cNvPr id="36867" name="内容占位符 36866"/>
          <p:cNvSpPr>
            <a:spLocks noGrp="1"/>
          </p:cNvSpPr>
          <p:nvPr>
            <p:ph idx="1"/>
          </p:nvPr>
        </p:nvSpPr>
        <p:spPr>
          <a:xfrm>
            <a:off x="0" y="0"/>
            <a:ext cx="9144000" cy="6858000"/>
          </a:xfrm>
          <a:ln/>
        </p:spPr>
        <p:txBody>
          <a:bodyPr anchor="t"/>
          <a:p>
            <a:pPr>
              <a:buNone/>
            </a:pPr>
            <a:r>
              <a:rPr lang="en-US" altLang="zh-CN" sz="4400" b="1" dirty="0"/>
              <a:t>          3</a:t>
            </a:r>
            <a:r>
              <a:rPr lang="zh-CN" altLang="en-US" sz="4400" b="1" dirty="0"/>
              <a:t>、分析“我连忙赶去，只见这位老先生弯着身子，蹒跚地走过来，两手紧紧地围在腰际。”</a:t>
            </a:r>
            <a:endParaRPr lang="zh-CN" altLang="en-US" sz="4400" b="1" dirty="0"/>
          </a:p>
          <a:p>
            <a:pPr>
              <a:buNone/>
            </a:pPr>
            <a:r>
              <a:rPr lang="zh-CN" altLang="en-US" sz="4400" b="1" dirty="0"/>
              <a:t>         </a:t>
            </a:r>
            <a:r>
              <a:rPr lang="zh-CN" altLang="en-US" sz="4400" b="1" dirty="0">
                <a:solidFill>
                  <a:srgbClr val="FF0000"/>
                </a:solidFill>
              </a:rPr>
              <a:t>描写老先生的窘迫之态，衬托出“可可”恶作剧的有趣。</a:t>
            </a:r>
            <a:endParaRPr lang="zh-CN" altLang="en-US" sz="4400" b="1" dirty="0">
              <a:solidFill>
                <a:srgbClr val="FF0000"/>
              </a:solidFill>
            </a:endParaRPr>
          </a:p>
          <a:p>
            <a:endParaRPr lang="zh-CN" altLang="en-US" sz="4400" b="1" dirty="0">
              <a:solidFill>
                <a:srgbClr val="FF0000"/>
              </a:solidFill>
            </a:endParaRPr>
          </a:p>
          <a:p>
            <a:pPr>
              <a:buNone/>
            </a:pPr>
            <a:endParaRPr lang="zh-CN" altLang="en-US" dirty="0"/>
          </a:p>
        </p:txBody>
      </p:sp>
      <p:pic>
        <p:nvPicPr>
          <p:cNvPr id="34819" name="图片 36868" descr="t016218df7f6b9128c9"/>
          <p:cNvPicPr>
            <a:picLocks noChangeAspect="1"/>
          </p:cNvPicPr>
          <p:nvPr/>
        </p:nvPicPr>
        <p:blipFill>
          <a:blip r:embed="rId1"/>
          <a:stretch>
            <a:fillRect/>
          </a:stretch>
        </p:blipFill>
        <p:spPr>
          <a:xfrm>
            <a:off x="0" y="3644900"/>
            <a:ext cx="9144000" cy="32131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6867">
                                            <p:txEl>
                                              <p:charRg st="52" end="87"/>
                                            </p:txEl>
                                          </p:spTgt>
                                        </p:tgtEl>
                                        <p:attrNameLst>
                                          <p:attrName>style.visibility</p:attrName>
                                        </p:attrNameLst>
                                      </p:cBhvr>
                                      <p:to>
                                        <p:strVal val="visible"/>
                                      </p:to>
                                    </p:set>
                                    <p:animEffect transition="in" filter="checkerboard(across)">
                                      <p:cBhvr>
                                        <p:cTn id="7" dur="500"/>
                                        <p:tgtEl>
                                          <p:spTgt spid="36867">
                                            <p:txEl>
                                              <p:charRg st="52" end="8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1" name="标题 37889"/>
          <p:cNvSpPr>
            <a:spLocks noGrp="1"/>
          </p:cNvSpPr>
          <p:nvPr>
            <p:ph type="title"/>
          </p:nvPr>
        </p:nvSpPr>
        <p:spPr>
          <a:ln/>
        </p:spPr>
        <p:txBody>
          <a:bodyPr anchor="ctr"/>
          <a:p>
            <a:br>
              <a:rPr lang="en-US" altLang="zh-CN" sz="4000" dirty="0"/>
            </a:br>
            <a:endParaRPr lang="en-US" altLang="zh-CN" sz="4000" dirty="0"/>
          </a:p>
        </p:txBody>
      </p:sp>
      <p:sp>
        <p:nvSpPr>
          <p:cNvPr id="37891" name="内容占位符 37890"/>
          <p:cNvSpPr>
            <a:spLocks noGrp="1"/>
          </p:cNvSpPr>
          <p:nvPr>
            <p:ph idx="1"/>
          </p:nvPr>
        </p:nvSpPr>
        <p:spPr>
          <a:xfrm>
            <a:off x="0" y="0"/>
            <a:ext cx="9144000" cy="6858000"/>
          </a:xfrm>
          <a:ln/>
        </p:spPr>
        <p:txBody>
          <a:bodyPr anchor="t"/>
          <a:p>
            <a:pPr>
              <a:buNone/>
            </a:pPr>
            <a:r>
              <a:rPr lang="en-US" altLang="zh-CN" sz="4400" b="1" dirty="0"/>
              <a:t>4</a:t>
            </a:r>
            <a:r>
              <a:rPr lang="zh-CN" altLang="en-US" sz="4400" b="1" dirty="0"/>
              <a:t>、分析“我跑到犯罪现场一看”，此句中“犯罪”一词的含义。</a:t>
            </a:r>
            <a:endParaRPr lang="zh-CN" altLang="en-US" sz="4400" b="1" dirty="0"/>
          </a:p>
          <a:p>
            <a:pPr>
              <a:buNone/>
            </a:pPr>
            <a:r>
              <a:rPr lang="zh-CN" altLang="en-US" sz="4400" b="1" dirty="0"/>
              <a:t>          </a:t>
            </a:r>
            <a:r>
              <a:rPr lang="zh-CN" altLang="en-US" sz="4400" b="1" dirty="0">
                <a:solidFill>
                  <a:srgbClr val="FF0000"/>
                </a:solidFill>
              </a:rPr>
              <a:t>“犯罪”在这里指的是鹦鹉“可可”对“我”父亲的恶作剧，贬词褒用，含有调侃的意味，表达了“我”对“可可”的喜爱之情。</a:t>
            </a:r>
            <a:endParaRPr lang="zh-CN" altLang="en-US" sz="4400" b="1" dirty="0">
              <a:solidFill>
                <a:srgbClr val="FF0000"/>
              </a:solidFill>
            </a:endParaRPr>
          </a:p>
          <a:p>
            <a:pPr>
              <a:buNone/>
            </a:pPr>
            <a:endParaRPr lang="zh-CN" altLang="en-US" sz="4400" b="1" dirty="0">
              <a:solidFill>
                <a:srgbClr val="FF0000"/>
              </a:solidFill>
            </a:endParaRPr>
          </a:p>
        </p:txBody>
      </p:sp>
      <p:pic>
        <p:nvPicPr>
          <p:cNvPr id="35843" name="图片 37892" descr="t015a8c708ca678c8de"/>
          <p:cNvPicPr>
            <a:picLocks noChangeAspect="1"/>
          </p:cNvPicPr>
          <p:nvPr/>
        </p:nvPicPr>
        <p:blipFill>
          <a:blip r:embed="rId1"/>
          <a:stretch>
            <a:fillRect/>
          </a:stretch>
        </p:blipFill>
        <p:spPr>
          <a:xfrm>
            <a:off x="6300788" y="3933825"/>
            <a:ext cx="2843212" cy="2924175"/>
          </a:xfrm>
          <a:prstGeom prst="rect">
            <a:avLst/>
          </a:prstGeom>
          <a:noFill/>
          <a:ln w="9525">
            <a:noFill/>
          </a:ln>
        </p:spPr>
      </p:pic>
      <p:pic>
        <p:nvPicPr>
          <p:cNvPr id="35844" name="图片 37894" descr="t0179b9eda0000fa184"/>
          <p:cNvPicPr>
            <a:picLocks noChangeAspect="1"/>
          </p:cNvPicPr>
          <p:nvPr/>
        </p:nvPicPr>
        <p:blipFill>
          <a:blip r:embed="rId2"/>
          <a:stretch>
            <a:fillRect/>
          </a:stretch>
        </p:blipFill>
        <p:spPr>
          <a:xfrm>
            <a:off x="0" y="4572000"/>
            <a:ext cx="6156325" cy="22860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7891">
                                            <p:txEl>
                                              <p:charRg st="30" end="98"/>
                                            </p:txEl>
                                          </p:spTgt>
                                        </p:tgtEl>
                                        <p:attrNameLst>
                                          <p:attrName>style.visibility</p:attrName>
                                        </p:attrNameLst>
                                      </p:cBhvr>
                                      <p:to>
                                        <p:strVal val="visible"/>
                                      </p:to>
                                    </p:set>
                                    <p:animEffect transition="in" filter="checkerboard(across)">
                                      <p:cBhvr>
                                        <p:cTn id="7" dur="500"/>
                                        <p:tgtEl>
                                          <p:spTgt spid="37891">
                                            <p:txEl>
                                              <p:charRg st="30"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5" name="标题 38913"/>
          <p:cNvSpPr>
            <a:spLocks noGrp="1"/>
          </p:cNvSpPr>
          <p:nvPr>
            <p:ph type="title"/>
          </p:nvPr>
        </p:nvSpPr>
        <p:spPr>
          <a:ln/>
        </p:spPr>
        <p:txBody>
          <a:bodyPr anchor="ctr"/>
          <a:p>
            <a:br>
              <a:rPr lang="en-US" altLang="zh-CN" sz="4000" dirty="0"/>
            </a:br>
            <a:endParaRPr lang="en-US" altLang="zh-CN" sz="4000" dirty="0"/>
          </a:p>
        </p:txBody>
      </p:sp>
      <p:sp>
        <p:nvSpPr>
          <p:cNvPr id="38915" name="内容占位符 38914"/>
          <p:cNvSpPr>
            <a:spLocks noGrp="1"/>
          </p:cNvSpPr>
          <p:nvPr>
            <p:ph idx="1"/>
          </p:nvPr>
        </p:nvSpPr>
        <p:spPr>
          <a:xfrm>
            <a:off x="0" y="0"/>
            <a:ext cx="9144000" cy="6858000"/>
          </a:xfrm>
          <a:ln/>
        </p:spPr>
        <p:txBody>
          <a:bodyPr anchor="t"/>
          <a:p>
            <a:pPr>
              <a:buNone/>
            </a:pPr>
            <a:r>
              <a:rPr lang="en-US" altLang="zh-CN" sz="4400" b="1" dirty="0"/>
              <a:t>5</a:t>
            </a:r>
            <a:r>
              <a:rPr lang="zh-CN" altLang="en-US" sz="4400" b="1" dirty="0"/>
              <a:t>、分析“果然，可可不但把这位老教授身上的扣子全咬下来了，而且还整整齐齐地排在地上：袖子上的扣子做一堆，背心上的做一堆，另外，一丝不错地，裤子上的扣子也排做一堆。”</a:t>
            </a:r>
            <a:endParaRPr lang="zh-CN" altLang="en-US" sz="4400" b="1" dirty="0"/>
          </a:p>
          <a:p>
            <a:pPr>
              <a:buNone/>
            </a:pPr>
            <a:r>
              <a:rPr lang="zh-CN" altLang="en-US" sz="4400" b="1" dirty="0"/>
              <a:t>           </a:t>
            </a:r>
            <a:r>
              <a:rPr lang="zh-CN" altLang="en-US" sz="4400" b="1" dirty="0">
                <a:solidFill>
                  <a:srgbClr val="FF0000"/>
                </a:solidFill>
              </a:rPr>
              <a:t>“整整齐齐”“一丝不错”表现了“可可”的聪明，包含着作者对“可可”的赞叹之情。</a:t>
            </a:r>
            <a:endParaRPr lang="zh-CN" altLang="en-US" sz="4400" b="1" dirty="0">
              <a:solidFill>
                <a:srgbClr val="FF0000"/>
              </a:solidFill>
            </a:endParaRPr>
          </a:p>
          <a:p>
            <a:pPr>
              <a:buNone/>
            </a:pPr>
            <a:endParaRPr lang="zh-CN" altLang="en-US" dirty="0">
              <a:solidFill>
                <a:srgbClr val="FF0000"/>
              </a:solidFill>
            </a:endParaRPr>
          </a:p>
        </p:txBody>
      </p:sp>
      <p:pic>
        <p:nvPicPr>
          <p:cNvPr id="36867" name="图片 38916" descr="t019aea6b5b555ac197"/>
          <p:cNvPicPr>
            <a:picLocks noChangeAspect="1"/>
          </p:cNvPicPr>
          <p:nvPr/>
        </p:nvPicPr>
        <p:blipFill>
          <a:blip r:embed="rId1"/>
          <a:stretch>
            <a:fillRect/>
          </a:stretch>
        </p:blipFill>
        <p:spPr>
          <a:xfrm>
            <a:off x="6084888" y="5734050"/>
            <a:ext cx="2909887" cy="112395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8915">
                                            <p:txEl>
                                              <p:charRg st="83" end="134"/>
                                            </p:txEl>
                                          </p:spTgt>
                                        </p:tgtEl>
                                        <p:attrNameLst>
                                          <p:attrName>style.visibility</p:attrName>
                                        </p:attrNameLst>
                                      </p:cBhvr>
                                      <p:to>
                                        <p:strVal val="visible"/>
                                      </p:to>
                                    </p:set>
                                    <p:animEffect transition="in" filter="box(in)">
                                      <p:cBhvr>
                                        <p:cTn id="7" dur="500"/>
                                        <p:tgtEl>
                                          <p:spTgt spid="38915">
                                            <p:txEl>
                                              <p:charRg st="83" end="1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7889" name="标题 39937"/>
          <p:cNvSpPr>
            <a:spLocks noGrp="1"/>
          </p:cNvSpPr>
          <p:nvPr>
            <p:ph type="title"/>
          </p:nvPr>
        </p:nvSpPr>
        <p:spPr>
          <a:ln/>
        </p:spPr>
        <p:txBody>
          <a:bodyPr anchor="ctr"/>
          <a:p>
            <a:br>
              <a:rPr lang="en-US" altLang="zh-CN" sz="4000" dirty="0"/>
            </a:br>
            <a:endParaRPr lang="en-US" altLang="zh-CN" sz="4000" dirty="0"/>
          </a:p>
        </p:txBody>
      </p:sp>
      <p:sp>
        <p:nvSpPr>
          <p:cNvPr id="39939" name="内容占位符 39938"/>
          <p:cNvSpPr>
            <a:spLocks noGrp="1"/>
          </p:cNvSpPr>
          <p:nvPr>
            <p:ph idx="1"/>
          </p:nvPr>
        </p:nvSpPr>
        <p:spPr>
          <a:xfrm>
            <a:off x="0" y="0"/>
            <a:ext cx="9144000" cy="6858000"/>
          </a:xfrm>
          <a:ln/>
        </p:spPr>
        <p:txBody>
          <a:bodyPr anchor="t"/>
          <a:p>
            <a:pPr>
              <a:buNone/>
            </a:pPr>
            <a:r>
              <a:rPr lang="en-US" altLang="zh-CN" sz="4000" b="1" dirty="0"/>
              <a:t>6</a:t>
            </a:r>
            <a:r>
              <a:rPr lang="zh-CN" altLang="en-US" sz="4000" b="1" dirty="0"/>
              <a:t>、“可可似乎很清楚那一团团柔软的毛线是干什么用的，它总是一口咬住露在外面的活线头，很快地飞到空中，把一整团线都打开来，就像一个纸风筝拖着一条极长的尾巴。”这句话运用了什么修辞手法？有什么表达效果？ </a:t>
            </a:r>
            <a:endParaRPr lang="zh-CN" altLang="en-US" sz="4000" b="1" dirty="0"/>
          </a:p>
          <a:p>
            <a:pPr>
              <a:buNone/>
            </a:pPr>
            <a:r>
              <a:rPr lang="zh-CN" altLang="en-US" sz="4000" b="1" dirty="0"/>
              <a:t>         </a:t>
            </a:r>
            <a:r>
              <a:rPr lang="zh-CN" altLang="en-US" sz="4000" b="1" dirty="0">
                <a:solidFill>
                  <a:srgbClr val="FF0000"/>
                </a:solidFill>
              </a:rPr>
              <a:t>【</a:t>
            </a:r>
            <a:r>
              <a:rPr lang="en-US" altLang="zh-CN" sz="4000" b="1" dirty="0">
                <a:solidFill>
                  <a:srgbClr val="FF0000"/>
                </a:solidFill>
              </a:rPr>
              <a:t>1</a:t>
            </a:r>
            <a:r>
              <a:rPr lang="zh-CN" altLang="en-US" sz="4000" b="1" dirty="0">
                <a:solidFill>
                  <a:srgbClr val="FF0000"/>
                </a:solidFill>
              </a:rPr>
              <a:t>】运用了比喻的修辞手法；   </a:t>
            </a:r>
            <a:endParaRPr lang="zh-CN" altLang="en-US" sz="4000" b="1" dirty="0">
              <a:solidFill>
                <a:srgbClr val="FF0000"/>
              </a:solidFill>
            </a:endParaRPr>
          </a:p>
          <a:p>
            <a:pPr>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】把“咬着毛线的可可”比作“拖着尾巴的纸风筝”，生动形象地描写了“可可”调皮可爱的情态。</a:t>
            </a: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9939">
                                            <p:txEl>
                                              <p:charRg st="101" end="128"/>
                                            </p:txEl>
                                          </p:spTgt>
                                        </p:tgtEl>
                                        <p:attrNameLst>
                                          <p:attrName>style.visibility</p:attrName>
                                        </p:attrNameLst>
                                      </p:cBhvr>
                                      <p:to>
                                        <p:strVal val="visible"/>
                                      </p:to>
                                    </p:set>
                                    <p:animEffect transition="in" filter="blinds(horizontal)">
                                      <p:cBhvr>
                                        <p:cTn id="7" dur="500"/>
                                        <p:tgtEl>
                                          <p:spTgt spid="39939">
                                            <p:txEl>
                                              <p:charRg st="101" end="128"/>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9939">
                                            <p:txEl>
                                              <p:charRg st="128" end="184"/>
                                            </p:txEl>
                                          </p:spTgt>
                                        </p:tgtEl>
                                        <p:attrNameLst>
                                          <p:attrName>style.visibility</p:attrName>
                                        </p:attrNameLst>
                                      </p:cBhvr>
                                      <p:to>
                                        <p:strVal val="visible"/>
                                      </p:to>
                                    </p:set>
                                    <p:animEffect transition="in" filter="box(in)">
                                      <p:cBhvr>
                                        <p:cTn id="12" dur="500"/>
                                        <p:tgtEl>
                                          <p:spTgt spid="39939">
                                            <p:txEl>
                                              <p:charRg st="128" end="18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3" name="标题 40961"/>
          <p:cNvSpPr>
            <a:spLocks noGrp="1"/>
          </p:cNvSpPr>
          <p:nvPr>
            <p:ph type="title"/>
          </p:nvPr>
        </p:nvSpPr>
        <p:spPr>
          <a:ln/>
        </p:spPr>
        <p:txBody>
          <a:bodyPr anchor="ctr"/>
          <a:p>
            <a:br>
              <a:rPr lang="en-US" altLang="zh-CN" sz="4000" dirty="0"/>
            </a:br>
            <a:endParaRPr lang="en-US" altLang="zh-CN" sz="4000" dirty="0"/>
          </a:p>
        </p:txBody>
      </p:sp>
      <p:sp>
        <p:nvSpPr>
          <p:cNvPr id="40963" name="内容占位符 40962"/>
          <p:cNvSpPr>
            <a:spLocks noGrp="1"/>
          </p:cNvSpPr>
          <p:nvPr>
            <p:ph idx="1"/>
          </p:nvPr>
        </p:nvSpPr>
        <p:spPr>
          <a:xfrm>
            <a:off x="0" y="0"/>
            <a:ext cx="9144000" cy="6858000"/>
          </a:xfrm>
          <a:ln/>
        </p:spPr>
        <p:txBody>
          <a:bodyPr anchor="t"/>
          <a:p>
            <a:pPr>
              <a:buNone/>
            </a:pPr>
            <a:r>
              <a:rPr lang="en-US" altLang="zh-CN" sz="3600" b="1" dirty="0"/>
              <a:t>7</a:t>
            </a:r>
            <a:r>
              <a:rPr lang="zh-CN" altLang="en-US" sz="3600" b="1" dirty="0"/>
              <a:t>、分析“它总是蹿得高高的，然后就绕着我们屋子前面的柠檬树有规则地打起转来。要是没人在那儿打断它的好把戏，它就把整棵树都缠上鲜艳的毛线，叫你怎样也没法子再解开来。我们家的客人常常会在这棵树前一站半天，想不出我们为什么把它打扮成这个模样，也不知道我们是用什么法子把毛线缠上去的。”</a:t>
            </a:r>
            <a:endParaRPr lang="zh-CN" altLang="en-US" sz="3600" b="1" dirty="0"/>
          </a:p>
          <a:p>
            <a:pPr>
              <a:buNone/>
            </a:pPr>
            <a:r>
              <a:rPr lang="zh-CN" altLang="en-US" sz="4000" b="1" dirty="0"/>
              <a:t>           </a:t>
            </a:r>
            <a:r>
              <a:rPr lang="zh-CN" altLang="en-US" sz="4000" b="1" dirty="0">
                <a:solidFill>
                  <a:srgbClr val="FF0000"/>
                </a:solidFill>
              </a:rPr>
              <a:t>作者完全以赞赏的语气来描绘“可可”的调皮，字里行间充满着对动物的喜爱、赞美之情。</a:t>
            </a: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0963">
                                            <p:txEl>
                                              <p:charRg st="140" end="192"/>
                                            </p:txEl>
                                          </p:spTgt>
                                        </p:tgtEl>
                                        <p:attrNameLst>
                                          <p:attrName>style.visibility</p:attrName>
                                        </p:attrNameLst>
                                      </p:cBhvr>
                                      <p:to>
                                        <p:strVal val="visible"/>
                                      </p:to>
                                    </p:set>
                                    <p:animEffect transition="in" filter="diamond(in)">
                                      <p:cBhvr>
                                        <p:cTn id="7" dur="2000"/>
                                        <p:tgtEl>
                                          <p:spTgt spid="40963">
                                            <p:txEl>
                                              <p:charRg st="140" end="19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7" name="标题 41985"/>
          <p:cNvSpPr>
            <a:spLocks noGrp="1"/>
          </p:cNvSpPr>
          <p:nvPr>
            <p:ph type="title"/>
          </p:nvPr>
        </p:nvSpPr>
        <p:spPr>
          <a:xfrm>
            <a:off x="457200" y="0"/>
            <a:ext cx="8229600" cy="908050"/>
          </a:xfrm>
          <a:ln/>
        </p:spPr>
        <p:txBody>
          <a:bodyPr anchor="ctr"/>
          <a:p>
            <a:r>
              <a:rPr lang="zh-CN" altLang="en-US" b="1" dirty="0">
                <a:solidFill>
                  <a:srgbClr val="FF0000"/>
                </a:solidFill>
              </a:rPr>
              <a:t>巩固练习</a:t>
            </a:r>
            <a:endParaRPr lang="zh-CN" altLang="en-US" b="1" dirty="0">
              <a:solidFill>
                <a:srgbClr val="FF0000"/>
              </a:solidFill>
            </a:endParaRPr>
          </a:p>
        </p:txBody>
      </p:sp>
      <p:sp>
        <p:nvSpPr>
          <p:cNvPr id="41987" name="内容占位符 41986"/>
          <p:cNvSpPr>
            <a:spLocks noGrp="1"/>
          </p:cNvSpPr>
          <p:nvPr>
            <p:ph idx="1"/>
          </p:nvPr>
        </p:nvSpPr>
        <p:spPr>
          <a:xfrm>
            <a:off x="0" y="908050"/>
            <a:ext cx="9144000" cy="5949950"/>
          </a:xfrm>
          <a:ln/>
        </p:spPr>
        <p:txBody>
          <a:bodyPr anchor="t"/>
          <a:p>
            <a:pPr>
              <a:buNone/>
            </a:pPr>
            <a:r>
              <a:rPr lang="en-US" altLang="en-US" sz="4400" b="1" dirty="0"/>
              <a:t>1</a:t>
            </a:r>
            <a:r>
              <a:rPr lang="zh-CN" altLang="en-US" sz="4400" b="1" dirty="0"/>
              <a:t>、读课文，找一找本文的中心句。</a:t>
            </a:r>
            <a:endParaRPr lang="zh-CN" altLang="en-US" sz="4400" b="1" dirty="0"/>
          </a:p>
          <a:p>
            <a:pPr>
              <a:buNone/>
            </a:pPr>
            <a:r>
              <a:rPr lang="zh-CN" altLang="en-US" sz="4400" b="1" dirty="0">
                <a:solidFill>
                  <a:srgbClr val="0000FF"/>
                </a:solidFill>
              </a:rPr>
              <a:t>          </a:t>
            </a:r>
            <a:r>
              <a:rPr lang="zh-CN" altLang="en-US" sz="4400" b="1" dirty="0">
                <a:solidFill>
                  <a:srgbClr val="FF0000"/>
                </a:solidFill>
              </a:rPr>
              <a:t>在研究高等动物的行为时，常常会发生一些妙事，不过逗笑的主角常常不是动物，而是观察者自己。</a:t>
            </a:r>
            <a:endParaRPr lang="zh-CN" altLang="en-US" sz="4400" b="1" dirty="0">
              <a:solidFill>
                <a:srgbClr val="FF0000"/>
              </a:solidFill>
            </a:endParaRPr>
          </a:p>
          <a:p>
            <a:pPr>
              <a:buNone/>
            </a:pPr>
            <a:endParaRPr lang="zh-CN" altLang="en-US" sz="4000" b="1" dirty="0">
              <a:solidFill>
                <a:srgbClr val="FF0000"/>
              </a:solidFill>
            </a:endParaRPr>
          </a:p>
        </p:txBody>
      </p:sp>
      <p:pic>
        <p:nvPicPr>
          <p:cNvPr id="39939" name="图片 41988" descr="t01b2e4cc968a953285"/>
          <p:cNvPicPr>
            <a:picLocks noChangeAspect="1"/>
          </p:cNvPicPr>
          <p:nvPr/>
        </p:nvPicPr>
        <p:blipFill>
          <a:blip r:embed="rId1"/>
          <a:stretch>
            <a:fillRect/>
          </a:stretch>
        </p:blipFill>
        <p:spPr>
          <a:xfrm>
            <a:off x="0" y="4076700"/>
            <a:ext cx="9144000" cy="27813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1987">
                                            <p:txEl>
                                              <p:charRg st="17" end="72"/>
                                            </p:txEl>
                                          </p:spTgt>
                                        </p:tgtEl>
                                        <p:attrNameLst>
                                          <p:attrName>style.visibility</p:attrName>
                                        </p:attrNameLst>
                                      </p:cBhvr>
                                      <p:to>
                                        <p:strVal val="visible"/>
                                      </p:to>
                                    </p:set>
                                    <p:animEffect transition="in" filter="blinds(horizontal)">
                                      <p:cBhvr>
                                        <p:cTn id="7" dur="500"/>
                                        <p:tgtEl>
                                          <p:spTgt spid="41987">
                                            <p:txEl>
                                              <p:charRg st="17" end="7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1" name="标题 44033"/>
          <p:cNvSpPr>
            <a:spLocks noGrp="1"/>
          </p:cNvSpPr>
          <p:nvPr>
            <p:ph type="title"/>
          </p:nvPr>
        </p:nvSpPr>
        <p:spPr>
          <a:ln/>
        </p:spPr>
        <p:txBody>
          <a:bodyPr anchor="ctr"/>
          <a:p>
            <a:br>
              <a:rPr lang="en-US" altLang="zh-CN" sz="4000" dirty="0"/>
            </a:br>
            <a:endParaRPr lang="en-US" altLang="zh-CN" sz="4000" dirty="0"/>
          </a:p>
        </p:txBody>
      </p:sp>
      <p:sp>
        <p:nvSpPr>
          <p:cNvPr id="44035" name="内容占位符 44034"/>
          <p:cNvSpPr>
            <a:spLocks noGrp="1"/>
          </p:cNvSpPr>
          <p:nvPr>
            <p:ph idx="1"/>
          </p:nvPr>
        </p:nvSpPr>
        <p:spPr>
          <a:xfrm>
            <a:off x="0" y="0"/>
            <a:ext cx="9144000" cy="6858000"/>
          </a:xfrm>
          <a:ln/>
        </p:spPr>
        <p:txBody>
          <a:bodyPr anchor="t"/>
          <a:p>
            <a:pPr>
              <a:buNone/>
            </a:pPr>
            <a:r>
              <a:rPr lang="en-US" altLang="zh-CN" sz="3600" b="1" dirty="0"/>
              <a:t>2</a:t>
            </a:r>
            <a:r>
              <a:rPr lang="zh-CN" altLang="en-US" sz="3600" b="1" dirty="0"/>
              <a:t>、课文写了黄冠大鹦鹉“可可”哪三件趣事，其中哪一件给你印象最深？</a:t>
            </a:r>
            <a:endParaRPr lang="zh-CN" altLang="en-US" sz="3600" b="1" dirty="0"/>
          </a:p>
          <a:p>
            <a:pPr>
              <a:buNone/>
            </a:pPr>
            <a:r>
              <a:rPr lang="zh-CN" altLang="en-US" sz="3600" b="1" dirty="0">
                <a:solidFill>
                  <a:srgbClr val="FF0000"/>
                </a:solidFill>
              </a:rPr>
              <a:t>第一件：在艾顿堡车站，“我”对前来寻找我的鹦鹉可可大声喊叫；</a:t>
            </a:r>
            <a:endParaRPr lang="zh-CN" altLang="en-US" sz="3600" b="1" dirty="0">
              <a:solidFill>
                <a:srgbClr val="FF0000"/>
              </a:solidFill>
            </a:endParaRPr>
          </a:p>
          <a:p>
            <a:pPr>
              <a:buNone/>
            </a:pPr>
            <a:r>
              <a:rPr lang="zh-CN" altLang="en-US" sz="3600" b="1" dirty="0">
                <a:solidFill>
                  <a:srgbClr val="FF0000"/>
                </a:solidFill>
              </a:rPr>
              <a:t>第二件：鹦鹉可可把父亲身上的衣服扣子全咬下来；</a:t>
            </a:r>
            <a:endParaRPr lang="zh-CN" altLang="en-US" sz="3600" b="1" dirty="0">
              <a:solidFill>
                <a:srgbClr val="FF0000"/>
              </a:solidFill>
            </a:endParaRPr>
          </a:p>
          <a:p>
            <a:pPr>
              <a:buNone/>
            </a:pPr>
            <a:r>
              <a:rPr lang="zh-CN" altLang="en-US" sz="3600" b="1" dirty="0">
                <a:solidFill>
                  <a:srgbClr val="FF0000"/>
                </a:solidFill>
              </a:rPr>
              <a:t>第三件：鹦鹉可可把母亲的毛线缠绕在树上。</a:t>
            </a:r>
            <a:r>
              <a:rPr lang="zh-CN" altLang="en-US" sz="3600" b="1" dirty="0"/>
              <a:t> </a:t>
            </a:r>
            <a:endParaRPr lang="zh-CN" altLang="en-US" sz="3600" b="1" dirty="0"/>
          </a:p>
          <a:p>
            <a:pPr>
              <a:buNone/>
            </a:pPr>
            <a:r>
              <a:rPr lang="zh-CN" altLang="en-US" sz="3600" b="1" dirty="0">
                <a:solidFill>
                  <a:srgbClr val="FF0000"/>
                </a:solidFill>
              </a:rPr>
              <a:t>示例：喜欢第三件趣事，从这件事中，可以看出可可的聪明，淘气，像个淘气顽皮的小孩，惹人喜爱。</a:t>
            </a:r>
            <a:endParaRPr lang="zh-CN" altLang="en-US" sz="3600" b="1" dirty="0">
              <a:solidFill>
                <a:srgbClr val="FF0000"/>
              </a:solidFill>
            </a:endParaRPr>
          </a:p>
          <a:p>
            <a:pPr>
              <a:spcBef>
                <a:spcPct val="0"/>
              </a:spcBef>
              <a:buNone/>
            </a:pPr>
            <a:endParaRPr lang="zh-CN" altLang="en-US" sz="3600" b="1" dirty="0">
              <a:solidFill>
                <a:srgbClr val="FF0000"/>
              </a:solidFill>
            </a:endParaRPr>
          </a:p>
          <a:p>
            <a:pPr>
              <a:spcBef>
                <a:spcPct val="0"/>
              </a:spcBef>
              <a:buNone/>
            </a:pPr>
            <a:endParaRPr lang="zh-CN" altLang="en-US" sz="4000" b="1" dirty="0"/>
          </a:p>
        </p:txBody>
      </p:sp>
      <p:pic>
        <p:nvPicPr>
          <p:cNvPr id="40963" name="图片 44036" descr="t014c70ee4ad28541d7"/>
          <p:cNvPicPr>
            <a:picLocks noChangeAspect="1"/>
          </p:cNvPicPr>
          <p:nvPr/>
        </p:nvPicPr>
        <p:blipFill>
          <a:blip r:embed="rId1"/>
          <a:stretch>
            <a:fillRect/>
          </a:stretch>
        </p:blipFill>
        <p:spPr>
          <a:xfrm>
            <a:off x="4356100" y="5805488"/>
            <a:ext cx="4787900" cy="1052512"/>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4035">
                                            <p:txEl>
                                              <p:charRg st="34" end="65"/>
                                            </p:txEl>
                                          </p:spTgt>
                                        </p:tgtEl>
                                        <p:attrNameLst>
                                          <p:attrName>style.visibility</p:attrName>
                                        </p:attrNameLst>
                                      </p:cBhvr>
                                      <p:to>
                                        <p:strVal val="visible"/>
                                      </p:to>
                                    </p:set>
                                    <p:animEffect transition="in" filter="blinds(horizontal)">
                                      <p:cBhvr>
                                        <p:cTn id="7" dur="500"/>
                                        <p:tgtEl>
                                          <p:spTgt spid="44035">
                                            <p:txEl>
                                              <p:charRg st="34" end="65"/>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4035">
                                            <p:txEl>
                                              <p:charRg st="65" end="89"/>
                                            </p:txEl>
                                          </p:spTgt>
                                        </p:tgtEl>
                                        <p:attrNameLst>
                                          <p:attrName>style.visibility</p:attrName>
                                        </p:attrNameLst>
                                      </p:cBhvr>
                                      <p:to>
                                        <p:strVal val="visible"/>
                                      </p:to>
                                    </p:set>
                                    <p:animEffect transition="in" filter="box(in)">
                                      <p:cBhvr>
                                        <p:cTn id="12" dur="500"/>
                                        <p:tgtEl>
                                          <p:spTgt spid="44035">
                                            <p:txEl>
                                              <p:charRg st="65" end="89"/>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44035">
                                            <p:txEl>
                                              <p:charRg st="89" end="111"/>
                                            </p:txEl>
                                          </p:spTgt>
                                        </p:tgtEl>
                                        <p:attrNameLst>
                                          <p:attrName>style.visibility</p:attrName>
                                        </p:attrNameLst>
                                      </p:cBhvr>
                                      <p:to>
                                        <p:strVal val="visible"/>
                                      </p:to>
                                    </p:set>
                                    <p:animEffect transition="in" filter="box(in)">
                                      <p:cBhvr>
                                        <p:cTn id="17" dur="500"/>
                                        <p:tgtEl>
                                          <p:spTgt spid="44035">
                                            <p:txEl>
                                              <p:charRg st="89" end="11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4035">
                                            <p:txEl>
                                              <p:charRg st="111" end="157"/>
                                            </p:txEl>
                                          </p:spTgt>
                                        </p:tgtEl>
                                        <p:attrNameLst>
                                          <p:attrName>style.visibility</p:attrName>
                                        </p:attrNameLst>
                                      </p:cBhvr>
                                      <p:to>
                                        <p:strVal val="visible"/>
                                      </p:to>
                                    </p:set>
                                    <p:animEffect transition="in" filter="blinds(horizontal)">
                                      <p:cBhvr>
                                        <p:cTn id="22" dur="500"/>
                                        <p:tgtEl>
                                          <p:spTgt spid="44035">
                                            <p:txEl>
                                              <p:charRg st="111" end="15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Text Box 4"/>
          <p:cNvSpPr txBox="1"/>
          <p:nvPr/>
        </p:nvSpPr>
        <p:spPr>
          <a:xfrm>
            <a:off x="0" y="0"/>
            <a:ext cx="2916238" cy="720725"/>
          </a:xfrm>
          <a:prstGeom prst="rect">
            <a:avLst/>
          </a:prstGeom>
          <a:noFill/>
          <a:ln w="9525">
            <a:noFill/>
          </a:ln>
        </p:spPr>
        <p:txBody>
          <a:bodyPr lIns="50164" tIns="25082" rIns="50164" bIns="25082" anchor="t">
            <a:spAutoFit/>
          </a:bodyPr>
          <a:p>
            <a:pPr lvl="0" indent="0">
              <a:spcBef>
                <a:spcPct val="50000"/>
              </a:spcBef>
            </a:pPr>
            <a:r>
              <a:rPr lang="zh-CN" altLang="en-US" sz="4400" b="1" dirty="0">
                <a:solidFill>
                  <a:srgbClr val="FF0000"/>
                </a:solidFill>
                <a:latin typeface="Arial" panose="020B0604020202020204" pitchFamily="34" charset="0"/>
                <a:ea typeface="宋体" panose="02010600030101010101" pitchFamily="2" charset="-122"/>
              </a:rPr>
              <a:t>作者简介</a:t>
            </a:r>
            <a:endParaRPr lang="zh-CN" altLang="en-US" sz="4400" b="1" dirty="0">
              <a:solidFill>
                <a:srgbClr val="FF0000"/>
              </a:solidFill>
              <a:latin typeface="Arial" panose="020B0604020202020204" pitchFamily="34" charset="0"/>
              <a:ea typeface="宋体" panose="02010600030101010101" pitchFamily="2" charset="-122"/>
            </a:endParaRPr>
          </a:p>
        </p:txBody>
      </p:sp>
      <p:sp>
        <p:nvSpPr>
          <p:cNvPr id="5122" name="Text Box 5"/>
          <p:cNvSpPr txBox="1"/>
          <p:nvPr/>
        </p:nvSpPr>
        <p:spPr>
          <a:xfrm>
            <a:off x="2484438" y="0"/>
            <a:ext cx="6659562" cy="6146800"/>
          </a:xfrm>
          <a:prstGeom prst="rect">
            <a:avLst/>
          </a:prstGeom>
          <a:noFill/>
          <a:ln w="9525">
            <a:noFill/>
          </a:ln>
        </p:spPr>
        <p:txBody>
          <a:bodyPr lIns="50164" tIns="25082" rIns="50164" bIns="25082" anchor="t">
            <a:spAutoFit/>
          </a:bodyPr>
          <a:p>
            <a:pPr lvl="0" indent="0">
              <a:spcBef>
                <a:spcPct val="50000"/>
              </a:spcBef>
            </a:pPr>
            <a:r>
              <a:rPr lang="en-US" altLang="zh-CN" sz="3800" b="1" dirty="0">
                <a:latin typeface="Arial" panose="020B0604020202020204" pitchFamily="34" charset="0"/>
                <a:ea typeface="宋体" panose="02010600030101010101" pitchFamily="2" charset="-122"/>
              </a:rPr>
              <a:t>        </a:t>
            </a:r>
            <a:r>
              <a:rPr lang="zh-CN" altLang="en-US" sz="4000" b="1" dirty="0">
                <a:latin typeface="Arial" panose="020B0604020202020204" pitchFamily="34" charset="0"/>
                <a:ea typeface="宋体" panose="02010600030101010101" pitchFamily="2" charset="-122"/>
              </a:rPr>
              <a:t>康拉德</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劳伦兹（</a:t>
            </a:r>
            <a:r>
              <a:rPr lang="en-US" altLang="zh-CN" sz="4000" b="1" dirty="0">
                <a:latin typeface="Arial" panose="020B0604020202020204" pitchFamily="34" charset="0"/>
                <a:ea typeface="宋体" panose="02010600030101010101" pitchFamily="2" charset="-122"/>
              </a:rPr>
              <a:t>1903—1989</a:t>
            </a:r>
            <a:r>
              <a:rPr lang="zh-CN" altLang="en-US" sz="4000" b="1" dirty="0">
                <a:latin typeface="Arial" panose="020B0604020202020204" pitchFamily="34" charset="0"/>
                <a:ea typeface="宋体" panose="02010600030101010101" pitchFamily="2" charset="-122"/>
              </a:rPr>
              <a:t>），奥地利动物行为学家、科普作家。曾获</a:t>
            </a:r>
            <a:r>
              <a:rPr lang="en-US" altLang="zh-CN" sz="4000" b="1" dirty="0">
                <a:latin typeface="Arial" panose="020B0604020202020204" pitchFamily="34" charset="0"/>
                <a:ea typeface="宋体" panose="02010600030101010101" pitchFamily="2" charset="-122"/>
              </a:rPr>
              <a:t>1973</a:t>
            </a:r>
            <a:r>
              <a:rPr lang="zh-CN" altLang="en-US" sz="4000" b="1" dirty="0">
                <a:latin typeface="Arial" panose="020B0604020202020204" pitchFamily="34" charset="0"/>
                <a:ea typeface="宋体" panose="02010600030101010101" pitchFamily="2" charset="-122"/>
              </a:rPr>
              <a:t>年诺贝尔生理医学奖。除了在学术上的成就之外，劳伦兹最为人所称道的，是他在动物行为方面的通俗写作，著有</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所罗门王的指环</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攻击的秘密</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雁语者</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狗的家世</a:t>
            </a:r>
            <a:r>
              <a:rPr lang="en-US" altLang="zh-CN" sz="4000" b="1" dirty="0">
                <a:latin typeface="Arial" panose="020B0604020202020204" pitchFamily="34" charset="0"/>
                <a:ea typeface="宋体" panose="02010600030101010101" pitchFamily="2" charset="-122"/>
              </a:rPr>
              <a:t>》</a:t>
            </a:r>
            <a:r>
              <a:rPr lang="zh-CN" altLang="en-US" sz="4000" b="1" dirty="0">
                <a:latin typeface="Arial" panose="020B0604020202020204" pitchFamily="34" charset="0"/>
                <a:ea typeface="宋体" panose="02010600030101010101" pitchFamily="2" charset="-122"/>
              </a:rPr>
              <a:t>等。 </a:t>
            </a:r>
            <a:endParaRPr lang="zh-CN" altLang="en-US" sz="4000" b="1" dirty="0">
              <a:latin typeface="Arial" panose="020B0604020202020204" pitchFamily="34" charset="0"/>
              <a:ea typeface="宋体" panose="02010600030101010101" pitchFamily="2" charset="-122"/>
            </a:endParaRPr>
          </a:p>
        </p:txBody>
      </p:sp>
      <p:pic>
        <p:nvPicPr>
          <p:cNvPr id="5123" name="Picture 6" descr="J77KOXAAPM_M[2P2$7AQ}5I"/>
          <p:cNvPicPr>
            <a:picLocks noChangeAspect="1"/>
          </p:cNvPicPr>
          <p:nvPr/>
        </p:nvPicPr>
        <p:blipFill>
          <a:blip r:embed="rId1"/>
          <a:stretch>
            <a:fillRect/>
          </a:stretch>
        </p:blipFill>
        <p:spPr>
          <a:xfrm>
            <a:off x="0" y="836613"/>
            <a:ext cx="2484438" cy="6021387"/>
          </a:xfrm>
          <a:prstGeom prst="rect">
            <a:avLst/>
          </a:prstGeom>
          <a:noFill/>
          <a:ln w="9525">
            <a:noFill/>
          </a:ln>
        </p:spPr>
      </p:pic>
    </p:spTree>
  </p:cSld>
  <p:clrMapOvr>
    <a:masterClrMapping/>
  </p:clrMapOvr>
  <p:transition spd="med">
    <p:plus/>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5" name="标题 43009"/>
          <p:cNvSpPr>
            <a:spLocks noGrp="1"/>
          </p:cNvSpPr>
          <p:nvPr>
            <p:ph type="title"/>
          </p:nvPr>
        </p:nvSpPr>
        <p:spPr>
          <a:ln/>
        </p:spPr>
        <p:txBody>
          <a:bodyPr anchor="ctr"/>
          <a:p>
            <a:br>
              <a:rPr lang="en-US" altLang="zh-CN" sz="4000" dirty="0"/>
            </a:br>
            <a:endParaRPr lang="en-US" altLang="zh-CN" sz="4000" dirty="0"/>
          </a:p>
        </p:txBody>
      </p:sp>
      <p:sp>
        <p:nvSpPr>
          <p:cNvPr id="43011" name="内容占位符 43010"/>
          <p:cNvSpPr>
            <a:spLocks noGrp="1"/>
          </p:cNvSpPr>
          <p:nvPr>
            <p:ph idx="1"/>
          </p:nvPr>
        </p:nvSpPr>
        <p:spPr>
          <a:xfrm>
            <a:off x="0" y="0"/>
            <a:ext cx="9144000" cy="6858000"/>
          </a:xfrm>
          <a:ln/>
        </p:spPr>
        <p:txBody>
          <a:bodyPr anchor="t"/>
          <a:p>
            <a:pPr>
              <a:buNone/>
            </a:pPr>
            <a:r>
              <a:rPr lang="en-US" altLang="zh-CN" sz="4000" b="1" dirty="0"/>
              <a:t>3</a:t>
            </a:r>
            <a:r>
              <a:rPr lang="zh-CN" altLang="en-US" sz="4000" b="1" dirty="0"/>
              <a:t>、作者和动物们建立了非常亲密的关系。这种亲密关系是 如何建立的？试结合课文做具体说明。</a:t>
            </a:r>
            <a:endParaRPr lang="zh-CN" altLang="en-US" sz="4000" b="1" dirty="0"/>
          </a:p>
          <a:p>
            <a:pPr>
              <a:buNone/>
            </a:pPr>
            <a:r>
              <a:rPr lang="zh-CN" altLang="en-US" sz="4000" b="1" dirty="0">
                <a:solidFill>
                  <a:srgbClr val="FF0000"/>
                </a:solidFill>
              </a:rPr>
              <a:t>         小鸭出壳后，我学着母水鸭的叫声，不停地唤着它们。这些小鸭子就一点也不怕我，它们信任地望着我，挤成一堆，听任我用叫声把它们带走。我带着那群小鸭子在我们园里青青的草上又蹲、又爬、又叫地走着，和小鸭们打成一片，成为小鸭们的朋友。</a:t>
            </a: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3011">
                                            <p:txEl>
                                              <p:charRg st="45" end="166"/>
                                            </p:txEl>
                                          </p:spTgt>
                                        </p:tgtEl>
                                        <p:attrNameLst>
                                          <p:attrName>style.visibility</p:attrName>
                                        </p:attrNameLst>
                                      </p:cBhvr>
                                      <p:to>
                                        <p:strVal val="visible"/>
                                      </p:to>
                                    </p:set>
                                    <p:animEffect transition="in" filter="blinds(horizontal)">
                                      <p:cBhvr>
                                        <p:cTn id="7" dur="500"/>
                                        <p:tgtEl>
                                          <p:spTgt spid="43011">
                                            <p:txEl>
                                              <p:charRg st="45" end="16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09" name="标题 19457"/>
          <p:cNvSpPr>
            <a:spLocks noGrp="1"/>
          </p:cNvSpPr>
          <p:nvPr>
            <p:ph type="title"/>
          </p:nvPr>
        </p:nvSpPr>
        <p:spPr>
          <a:ln/>
        </p:spPr>
        <p:txBody>
          <a:bodyPr anchor="ctr"/>
          <a:p>
            <a:br>
              <a:rPr lang="en-US" altLang="zh-CN" sz="4000" dirty="0"/>
            </a:br>
            <a:endParaRPr lang="en-US" altLang="zh-CN" sz="4000" dirty="0"/>
          </a:p>
        </p:txBody>
      </p:sp>
      <p:sp>
        <p:nvSpPr>
          <p:cNvPr id="19459" name="内容占位符 19458"/>
          <p:cNvSpPr>
            <a:spLocks noGrp="1"/>
          </p:cNvSpPr>
          <p:nvPr>
            <p:ph idx="1"/>
          </p:nvPr>
        </p:nvSpPr>
        <p:spPr>
          <a:xfrm>
            <a:off x="0" y="0"/>
            <a:ext cx="9144000" cy="6858000"/>
          </a:xfrm>
          <a:ln/>
        </p:spPr>
        <p:txBody>
          <a:bodyPr anchor="t"/>
          <a:p>
            <a:pPr>
              <a:buNone/>
            </a:pPr>
            <a:r>
              <a:rPr lang="en-US" altLang="zh-CN" sz="4000" b="1" dirty="0"/>
              <a:t>4</a:t>
            </a:r>
            <a:r>
              <a:rPr lang="zh-CN" altLang="en-US" sz="4000" b="1" dirty="0"/>
              <a:t>、这篇文章采用第一人称叙事，有什么好处？</a:t>
            </a:r>
            <a:endParaRPr lang="zh-CN" altLang="en-US" sz="4000" b="1" dirty="0"/>
          </a:p>
          <a:p>
            <a:pPr>
              <a:buNone/>
            </a:pPr>
            <a:r>
              <a:rPr lang="zh-CN" altLang="en-US" sz="4000" b="1" dirty="0">
                <a:solidFill>
                  <a:srgbClr val="FF0000"/>
                </a:solidFill>
              </a:rPr>
              <a:t>         本文的内容是通过“我”传达给读者，表示文章中所写的都是叙述人的亲眼所见，亲耳所闻，使读者得到一种亲切真实的感觉。同时也拉近与读者的距离，调动读者和的阅读兴趣。</a:t>
            </a:r>
            <a:endParaRPr lang="zh-CN" altLang="en-US" sz="4000" b="1" dirty="0">
              <a:solidFill>
                <a:srgbClr val="FF0000"/>
              </a:solidFill>
            </a:endParaRPr>
          </a:p>
          <a:p>
            <a:pPr>
              <a:buNone/>
            </a:pPr>
            <a:endParaRPr lang="zh-CN" altLang="en-US" sz="4000" b="1" dirty="0">
              <a:solidFill>
                <a:srgbClr val="FF0000"/>
              </a:solidFill>
            </a:endParaRPr>
          </a:p>
        </p:txBody>
      </p:sp>
      <p:pic>
        <p:nvPicPr>
          <p:cNvPr id="43011" name="图片 19460" descr="t0161f2a5e91982ea0a"/>
          <p:cNvPicPr>
            <a:picLocks noChangeAspect="1"/>
          </p:cNvPicPr>
          <p:nvPr/>
        </p:nvPicPr>
        <p:blipFill>
          <a:blip r:embed="rId1"/>
          <a:stretch>
            <a:fillRect/>
          </a:stretch>
        </p:blipFill>
        <p:spPr>
          <a:xfrm>
            <a:off x="0" y="4572000"/>
            <a:ext cx="9144000" cy="22860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9459">
                                            <p:txEl>
                                              <p:charRg st="22" end="111"/>
                                            </p:txEl>
                                          </p:spTgt>
                                        </p:tgtEl>
                                        <p:attrNameLst>
                                          <p:attrName>style.visibility</p:attrName>
                                        </p:attrNameLst>
                                      </p:cBhvr>
                                      <p:to>
                                        <p:strVal val="visible"/>
                                      </p:to>
                                    </p:set>
                                    <p:animEffect transition="in" filter="box(in)">
                                      <p:cBhvr>
                                        <p:cTn id="7" dur="500"/>
                                        <p:tgtEl>
                                          <p:spTgt spid="19459">
                                            <p:txEl>
                                              <p:charRg st="22" end="1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3" name="标题 7169"/>
          <p:cNvSpPr>
            <a:spLocks noGrp="1"/>
          </p:cNvSpPr>
          <p:nvPr>
            <p:ph type="title"/>
          </p:nvPr>
        </p:nvSpPr>
        <p:spPr>
          <a:ln/>
        </p:spPr>
        <p:txBody>
          <a:bodyPr anchor="ctr"/>
          <a:p>
            <a:br>
              <a:rPr lang="en-US" altLang="zh-CN" sz="4000" dirty="0"/>
            </a:br>
            <a:endParaRPr lang="en-US" altLang="zh-CN" sz="4000" dirty="0"/>
          </a:p>
        </p:txBody>
      </p:sp>
      <p:sp>
        <p:nvSpPr>
          <p:cNvPr id="7171" name="内容占位符 7170"/>
          <p:cNvSpPr>
            <a:spLocks noGrp="1"/>
          </p:cNvSpPr>
          <p:nvPr>
            <p:ph idx="1"/>
          </p:nvPr>
        </p:nvSpPr>
        <p:spPr>
          <a:xfrm>
            <a:off x="0" y="0"/>
            <a:ext cx="9144000" cy="6858000"/>
          </a:xfrm>
          <a:ln/>
        </p:spPr>
        <p:txBody>
          <a:bodyPr anchor="t"/>
          <a:p>
            <a:pPr>
              <a:buNone/>
            </a:pPr>
            <a:r>
              <a:rPr lang="en-US" altLang="zh-CN" sz="4000" b="1" dirty="0"/>
              <a:t>5</a:t>
            </a:r>
            <a:r>
              <a:rPr lang="zh-CN" altLang="en-US" sz="4000" b="1" dirty="0"/>
              <a:t>、在描绘动物时，作者使用了侧面衬托的手法，请列举一例进行分析。</a:t>
            </a:r>
            <a:endParaRPr lang="zh-CN" altLang="en-US" sz="4000" b="1" dirty="0"/>
          </a:p>
          <a:p>
            <a:pPr>
              <a:buNone/>
            </a:pPr>
            <a:r>
              <a:rPr lang="zh-CN" altLang="en-US" sz="4400" b="1" dirty="0">
                <a:solidFill>
                  <a:srgbClr val="FF0000"/>
                </a:solidFill>
              </a:rPr>
              <a:t>       【</a:t>
            </a:r>
            <a:r>
              <a:rPr lang="en-US" altLang="zh-CN" sz="4400" b="1" dirty="0">
                <a:solidFill>
                  <a:srgbClr val="FF0000"/>
                </a:solidFill>
              </a:rPr>
              <a:t>1</a:t>
            </a:r>
            <a:r>
              <a:rPr lang="zh-CN" altLang="en-US" sz="4400" b="1" dirty="0">
                <a:solidFill>
                  <a:srgbClr val="FF0000"/>
                </a:solidFill>
              </a:rPr>
              <a:t>】</a:t>
            </a:r>
            <a:r>
              <a:rPr lang="zh-CN" altLang="en-US" sz="4000" b="1" dirty="0">
                <a:solidFill>
                  <a:srgbClr val="FF0000"/>
                </a:solidFill>
              </a:rPr>
              <a:t>我跑到犯罪现场一看，果然，可可不但把这位老教授身上的扣子全咬下来了，而且还整整齐齐地排在地上：袖子上的扣子做一堆，背心上的做一堆，另外，一丝不错地，裤子上的扣子也排做一堆。</a:t>
            </a:r>
            <a:endParaRPr lang="zh-CN" altLang="en-US" sz="4000" b="1" dirty="0">
              <a:solidFill>
                <a:srgbClr val="FF0000"/>
              </a:solidFill>
            </a:endParaRPr>
          </a:p>
          <a:p>
            <a:pPr>
              <a:buNone/>
            </a:pPr>
            <a:r>
              <a:rPr lang="zh-CN" altLang="en-US" sz="4400" b="1" dirty="0">
                <a:solidFill>
                  <a:srgbClr val="FF0000"/>
                </a:solidFill>
              </a:rPr>
              <a:t>       【</a:t>
            </a:r>
            <a:r>
              <a:rPr lang="en-US" altLang="zh-CN" sz="4400" b="1" dirty="0">
                <a:solidFill>
                  <a:srgbClr val="FF0000"/>
                </a:solidFill>
              </a:rPr>
              <a:t>2</a:t>
            </a:r>
            <a:r>
              <a:rPr lang="zh-CN" altLang="en-US" sz="4400" b="1" dirty="0">
                <a:solidFill>
                  <a:srgbClr val="FF0000"/>
                </a:solidFill>
              </a:rPr>
              <a:t>】</a:t>
            </a:r>
            <a:r>
              <a:rPr lang="zh-CN" altLang="en-US" sz="4000" b="1" dirty="0">
                <a:solidFill>
                  <a:srgbClr val="FF0000"/>
                </a:solidFill>
              </a:rPr>
              <a:t>通过“我”的见闻，从侧面写出了“可可”的调皮、淘气。</a:t>
            </a:r>
            <a:endParaRPr lang="zh-CN" altLang="en-US" sz="4000" b="1" dirty="0">
              <a:solidFill>
                <a:srgbClr val="FF0000"/>
              </a:solidFill>
            </a:endParaRPr>
          </a:p>
        </p:txBody>
      </p:sp>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171">
                                            <p:txEl>
                                              <p:charRg st="33" end="130"/>
                                            </p:txEl>
                                          </p:spTgt>
                                        </p:tgtEl>
                                        <p:attrNameLst>
                                          <p:attrName>style.visibility</p:attrName>
                                        </p:attrNameLst>
                                      </p:cBhvr>
                                      <p:to>
                                        <p:strVal val="visible"/>
                                      </p:to>
                                    </p:set>
                                    <p:animEffect transition="in" filter="blinds(horizontal)">
                                      <p:cBhvr>
                                        <p:cTn id="7" dur="500"/>
                                        <p:tgtEl>
                                          <p:spTgt spid="7171">
                                            <p:txEl>
                                              <p:charRg st="33" end="13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7171">
                                            <p:txEl>
                                              <p:charRg st="130" end="167"/>
                                            </p:txEl>
                                          </p:spTgt>
                                        </p:tgtEl>
                                        <p:attrNameLst>
                                          <p:attrName>style.visibility</p:attrName>
                                        </p:attrNameLst>
                                      </p:cBhvr>
                                      <p:to>
                                        <p:strVal val="visible"/>
                                      </p:to>
                                    </p:set>
                                    <p:animEffect transition="in" filter="box(in)">
                                      <p:cBhvr>
                                        <p:cTn id="12" dur="500"/>
                                        <p:tgtEl>
                                          <p:spTgt spid="7171">
                                            <p:txEl>
                                              <p:charRg st="130" end="16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7" name="标题 49153"/>
          <p:cNvSpPr>
            <a:spLocks noGrp="1"/>
          </p:cNvSpPr>
          <p:nvPr>
            <p:ph type="title"/>
          </p:nvPr>
        </p:nvSpPr>
        <p:spPr>
          <a:ln/>
        </p:spPr>
        <p:txBody>
          <a:bodyPr anchor="ctr"/>
          <a:p>
            <a:br>
              <a:rPr lang="en-US" altLang="zh-CN" sz="4000" dirty="0"/>
            </a:br>
            <a:endParaRPr lang="en-US" altLang="zh-CN" sz="4000" dirty="0"/>
          </a:p>
        </p:txBody>
      </p:sp>
      <p:sp>
        <p:nvSpPr>
          <p:cNvPr id="49155" name="内容占位符 49154"/>
          <p:cNvSpPr>
            <a:spLocks noGrp="1"/>
          </p:cNvSpPr>
          <p:nvPr>
            <p:ph idx="1"/>
          </p:nvPr>
        </p:nvSpPr>
        <p:spPr>
          <a:xfrm>
            <a:off x="0" y="0"/>
            <a:ext cx="9144000" cy="6858000"/>
          </a:xfrm>
          <a:ln/>
        </p:spPr>
        <p:txBody>
          <a:bodyPr anchor="t"/>
          <a:p>
            <a:pPr>
              <a:buNone/>
            </a:pPr>
            <a:r>
              <a:rPr lang="en-US" altLang="zh-CN" sz="4000" dirty="0"/>
              <a:t>6</a:t>
            </a:r>
            <a:r>
              <a:rPr lang="zh-CN" altLang="en-US" sz="4000" dirty="0"/>
              <a:t>、</a:t>
            </a:r>
            <a:r>
              <a:rPr lang="zh-CN" altLang="en-US" sz="4000" b="1" dirty="0"/>
              <a:t>可可由“我”养后有什么变化吗？你从这些变化中读出了什么？   </a:t>
            </a:r>
            <a:endParaRPr lang="zh-CN" altLang="en-US" sz="4000" b="1" dirty="0"/>
          </a:p>
          <a:p>
            <a:pPr>
              <a:buNone/>
            </a:pPr>
            <a:r>
              <a:rPr lang="zh-CN" altLang="en-US" sz="4000" b="1" dirty="0">
                <a:solidFill>
                  <a:srgbClr val="FF0000"/>
                </a:solidFill>
              </a:rPr>
              <a:t>       【</a:t>
            </a:r>
            <a:r>
              <a:rPr lang="en-US" altLang="zh-CN" sz="4000" b="1" dirty="0">
                <a:solidFill>
                  <a:srgbClr val="FF0000"/>
                </a:solidFill>
              </a:rPr>
              <a:t>1</a:t>
            </a:r>
            <a:r>
              <a:rPr lang="zh-CN" altLang="en-US" sz="4000" b="1" dirty="0">
                <a:solidFill>
                  <a:srgbClr val="FF0000"/>
                </a:solidFill>
              </a:rPr>
              <a:t>】开始时不敢随意行动，坐在树枝上想飞却又不敢飞；后来变得活泼而神采奕奕起来，并且对我恋恋不舍。 </a:t>
            </a:r>
            <a:endParaRPr lang="zh-CN" altLang="en-US" sz="4000" b="1" dirty="0">
              <a:solidFill>
                <a:srgbClr val="FF0000"/>
              </a:solidFill>
            </a:endParaRPr>
          </a:p>
          <a:p>
            <a:pPr>
              <a:buNone/>
            </a:pPr>
            <a:r>
              <a:rPr lang="zh-CN" altLang="en-US" sz="4000" b="1" dirty="0">
                <a:solidFill>
                  <a:srgbClr val="FF0000"/>
                </a:solidFill>
              </a:rPr>
              <a:t>        【</a:t>
            </a:r>
            <a:r>
              <a:rPr lang="en-US" altLang="zh-CN" sz="4000" b="1" dirty="0">
                <a:solidFill>
                  <a:srgbClr val="FF0000"/>
                </a:solidFill>
              </a:rPr>
              <a:t>2</a:t>
            </a:r>
            <a:r>
              <a:rPr lang="zh-CN" altLang="en-US" sz="4000" b="1" dirty="0">
                <a:solidFill>
                  <a:srgbClr val="FF0000"/>
                </a:solidFill>
              </a:rPr>
              <a:t>】这是因为“我”对动物的尊重与爱，把它们视为平等的朋友，使它恢复了本来的面貌。</a:t>
            </a:r>
            <a:endParaRPr lang="zh-CN" altLang="en-US" sz="4000" b="1" dirty="0">
              <a:solidFill>
                <a:srgbClr val="FF0000"/>
              </a:solidFill>
            </a:endParaRPr>
          </a:p>
          <a:p>
            <a:pPr>
              <a:spcBef>
                <a:spcPct val="0"/>
              </a:spcBef>
              <a:buNone/>
            </a:pPr>
            <a:endParaRPr lang="zh-CN" altLang="en-US" sz="4000" dirty="0"/>
          </a:p>
        </p:txBody>
      </p:sp>
      <p:pic>
        <p:nvPicPr>
          <p:cNvPr id="45059" name="图片 49156" descr="t0122a9190ab030f1a4"/>
          <p:cNvPicPr>
            <a:picLocks noChangeAspect="1"/>
          </p:cNvPicPr>
          <p:nvPr/>
        </p:nvPicPr>
        <p:blipFill>
          <a:blip r:embed="rId1"/>
          <a:stretch>
            <a:fillRect/>
          </a:stretch>
        </p:blipFill>
        <p:spPr>
          <a:xfrm>
            <a:off x="5508625" y="4876800"/>
            <a:ext cx="3635375" cy="19812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9155">
                                            <p:txEl>
                                              <p:charRg st="34" end="92"/>
                                            </p:txEl>
                                          </p:spTgt>
                                        </p:tgtEl>
                                        <p:attrNameLst>
                                          <p:attrName>style.visibility</p:attrName>
                                        </p:attrNameLst>
                                      </p:cBhvr>
                                      <p:to>
                                        <p:strVal val="visible"/>
                                      </p:to>
                                    </p:set>
                                    <p:animEffect transition="in" filter="blinds(horizontal)">
                                      <p:cBhvr>
                                        <p:cTn id="7" dur="500"/>
                                        <p:tgtEl>
                                          <p:spTgt spid="49155">
                                            <p:txEl>
                                              <p:charRg st="34" end="9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49155">
                                            <p:txEl>
                                              <p:charRg st="92" end="142"/>
                                            </p:txEl>
                                          </p:spTgt>
                                        </p:tgtEl>
                                        <p:attrNameLst>
                                          <p:attrName>style.visibility</p:attrName>
                                        </p:attrNameLst>
                                      </p:cBhvr>
                                      <p:to>
                                        <p:strVal val="visible"/>
                                      </p:to>
                                    </p:set>
                                    <p:animEffect transition="in" filter="box(in)">
                                      <p:cBhvr>
                                        <p:cTn id="12" dur="500"/>
                                        <p:tgtEl>
                                          <p:spTgt spid="49155">
                                            <p:txEl>
                                              <p:charRg st="92" end="1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1" name="标题 51201"/>
          <p:cNvSpPr>
            <a:spLocks noGrp="1"/>
          </p:cNvSpPr>
          <p:nvPr>
            <p:ph type="title"/>
          </p:nvPr>
        </p:nvSpPr>
        <p:spPr>
          <a:ln/>
        </p:spPr>
        <p:txBody>
          <a:bodyPr anchor="ctr"/>
          <a:p>
            <a:br>
              <a:rPr lang="en-US" altLang="zh-CN" sz="4000" dirty="0"/>
            </a:br>
            <a:endParaRPr lang="en-US" altLang="zh-CN" sz="4000" dirty="0"/>
          </a:p>
        </p:txBody>
      </p:sp>
      <p:sp>
        <p:nvSpPr>
          <p:cNvPr id="51203" name="内容占位符 51202"/>
          <p:cNvSpPr>
            <a:spLocks noGrp="1"/>
          </p:cNvSpPr>
          <p:nvPr>
            <p:ph idx="1"/>
          </p:nvPr>
        </p:nvSpPr>
        <p:spPr>
          <a:xfrm>
            <a:off x="0" y="0"/>
            <a:ext cx="9144000" cy="6858000"/>
          </a:xfrm>
          <a:ln/>
        </p:spPr>
        <p:txBody>
          <a:bodyPr anchor="t"/>
          <a:p>
            <a:pPr>
              <a:buNone/>
            </a:pPr>
            <a:r>
              <a:rPr lang="en-US" altLang="zh-CN" sz="4000" b="1" dirty="0"/>
              <a:t>7</a:t>
            </a:r>
            <a:r>
              <a:rPr lang="zh-CN" altLang="en-US" sz="4000" b="1" dirty="0"/>
              <a:t>、经历了一番反复的思想斗争后，“我到底还是叫了”。揣摩“我”“叫了”之后的心理。</a:t>
            </a:r>
            <a:endParaRPr lang="zh-CN" altLang="en-US" sz="4000" b="1" dirty="0"/>
          </a:p>
          <a:p>
            <a:pPr>
              <a:buNone/>
            </a:pPr>
            <a:r>
              <a:rPr lang="zh-CN" altLang="en-US" sz="4000" b="1" dirty="0"/>
              <a:t>         </a:t>
            </a:r>
            <a:r>
              <a:rPr lang="zh-CN" altLang="en-US" sz="4000" b="1" dirty="0">
                <a:solidFill>
                  <a:srgbClr val="FF0000"/>
                </a:solidFill>
              </a:rPr>
              <a:t>“叫”一方面表明“我”对鹦鹉可可的依恋之情，另一方面也表明“我”仍在继续自己的实验，看看能不能改变可可的习惯。可可的反应，让“我”尤其惊喜。这也是“我”的爱心所得到的回报。</a:t>
            </a:r>
            <a:endParaRPr lang="zh-CN" altLang="en-US" sz="4000" b="1" dirty="0">
              <a:solidFill>
                <a:srgbClr val="FF0000"/>
              </a:solidFill>
            </a:endParaRPr>
          </a:p>
        </p:txBody>
      </p:sp>
      <p:pic>
        <p:nvPicPr>
          <p:cNvPr id="46083" name="图片 51204" descr="t01d85b709f5cf38441"/>
          <p:cNvPicPr>
            <a:picLocks noChangeAspect="1"/>
          </p:cNvPicPr>
          <p:nvPr/>
        </p:nvPicPr>
        <p:blipFill>
          <a:blip r:embed="rId1"/>
          <a:stretch>
            <a:fillRect/>
          </a:stretch>
        </p:blipFill>
        <p:spPr>
          <a:xfrm>
            <a:off x="1835150" y="5157788"/>
            <a:ext cx="7308850" cy="1700212"/>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1203">
                                            <p:txEl>
                                              <p:charRg st="42" end="138"/>
                                            </p:txEl>
                                          </p:spTgt>
                                        </p:tgtEl>
                                        <p:attrNameLst>
                                          <p:attrName>style.visibility</p:attrName>
                                        </p:attrNameLst>
                                      </p:cBhvr>
                                      <p:to>
                                        <p:strVal val="visible"/>
                                      </p:to>
                                    </p:set>
                                    <p:animEffect transition="in" filter="blinds(horizontal)">
                                      <p:cBhvr>
                                        <p:cTn id="7" dur="500"/>
                                        <p:tgtEl>
                                          <p:spTgt spid="51203">
                                            <p:txEl>
                                              <p:charRg st="42" end="13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105" name="标题 54273"/>
          <p:cNvSpPr>
            <a:spLocks noGrp="1"/>
          </p:cNvSpPr>
          <p:nvPr>
            <p:ph type="title"/>
          </p:nvPr>
        </p:nvSpPr>
        <p:spPr>
          <a:xfrm>
            <a:off x="0" y="0"/>
            <a:ext cx="8686800" cy="765175"/>
          </a:xfrm>
          <a:ln/>
        </p:spPr>
        <p:txBody>
          <a:bodyPr anchor="ctr"/>
          <a:p>
            <a:r>
              <a:rPr lang="zh-CN" altLang="en-US" sz="4000" b="1" dirty="0">
                <a:solidFill>
                  <a:srgbClr val="FF0000"/>
                </a:solidFill>
              </a:rPr>
              <a:t>拓展练习</a:t>
            </a:r>
            <a:endParaRPr lang="zh-CN" altLang="en-US" sz="4000" b="1" dirty="0">
              <a:solidFill>
                <a:srgbClr val="FF0000"/>
              </a:solidFill>
            </a:endParaRPr>
          </a:p>
        </p:txBody>
      </p:sp>
      <p:sp>
        <p:nvSpPr>
          <p:cNvPr id="54275" name="内容占位符 54274"/>
          <p:cNvSpPr>
            <a:spLocks noGrp="1"/>
          </p:cNvSpPr>
          <p:nvPr>
            <p:ph idx="1"/>
          </p:nvPr>
        </p:nvSpPr>
        <p:spPr>
          <a:xfrm>
            <a:off x="0" y="765175"/>
            <a:ext cx="9144000" cy="6092825"/>
          </a:xfrm>
          <a:ln/>
        </p:spPr>
        <p:txBody>
          <a:bodyPr anchor="t"/>
          <a:p>
            <a:pPr>
              <a:buNone/>
            </a:pPr>
            <a:r>
              <a:rPr lang="en-US" altLang="zh-CN" sz="4400" dirty="0"/>
              <a:t>1</a:t>
            </a:r>
            <a:r>
              <a:rPr lang="zh-CN" altLang="en-US" sz="4400" dirty="0"/>
              <a:t>、</a:t>
            </a:r>
            <a:r>
              <a:rPr lang="zh-CN" altLang="en-US" sz="4400" b="1" dirty="0"/>
              <a:t>为了探求真理，作者不惜放下人类“高贵的身段”与动物打成一片，这表现了作者怎样的科学态度？</a:t>
            </a:r>
            <a:endParaRPr lang="zh-CN" altLang="en-US" sz="4400" b="1" dirty="0"/>
          </a:p>
          <a:p>
            <a:pPr>
              <a:buNone/>
            </a:pPr>
            <a:r>
              <a:rPr lang="zh-CN" altLang="en-US" sz="4400" b="1" dirty="0"/>
              <a:t>          </a:t>
            </a:r>
            <a:r>
              <a:rPr lang="zh-CN" altLang="en-US" sz="4400" b="1" dirty="0">
                <a:solidFill>
                  <a:srgbClr val="FF0000"/>
                </a:solidFill>
              </a:rPr>
              <a:t>作者热爱自己的事业并对此具有忘我的精神，献身精神，专注于科学研究。</a:t>
            </a:r>
            <a:endParaRPr lang="zh-CN" altLang="en-US" sz="4400" b="1" dirty="0">
              <a:solidFill>
                <a:srgbClr val="FF0000"/>
              </a:solidFill>
            </a:endParaRPr>
          </a:p>
          <a:p>
            <a:pPr>
              <a:buNone/>
            </a:pPr>
            <a:endParaRPr lang="zh-CN" altLang="en-US" dirty="0"/>
          </a:p>
        </p:txBody>
      </p:sp>
      <p:pic>
        <p:nvPicPr>
          <p:cNvPr id="47107" name="图片 54276" descr="t01564bf77382fa912a"/>
          <p:cNvPicPr>
            <a:picLocks noChangeAspect="1"/>
          </p:cNvPicPr>
          <p:nvPr/>
        </p:nvPicPr>
        <p:blipFill>
          <a:blip r:embed="rId1"/>
          <a:stretch>
            <a:fillRect/>
          </a:stretch>
        </p:blipFill>
        <p:spPr>
          <a:xfrm>
            <a:off x="3563938" y="4572000"/>
            <a:ext cx="5580062" cy="22860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4275">
                                            <p:txEl>
                                              <p:charRg st="47" end="91"/>
                                            </p:txEl>
                                          </p:spTgt>
                                        </p:tgtEl>
                                        <p:attrNameLst>
                                          <p:attrName>style.visibility</p:attrName>
                                        </p:attrNameLst>
                                      </p:cBhvr>
                                      <p:to>
                                        <p:strVal val="visible"/>
                                      </p:to>
                                    </p:set>
                                    <p:animEffect transition="in" filter="blinds(horizontal)">
                                      <p:cBhvr>
                                        <p:cTn id="7" dur="500"/>
                                        <p:tgtEl>
                                          <p:spTgt spid="54275">
                                            <p:txEl>
                                              <p:charRg st="47" end="9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8129" name="标题 55297"/>
          <p:cNvSpPr>
            <a:spLocks noGrp="1"/>
          </p:cNvSpPr>
          <p:nvPr>
            <p:ph type="title"/>
          </p:nvPr>
        </p:nvSpPr>
        <p:spPr>
          <a:ln/>
        </p:spPr>
        <p:txBody>
          <a:bodyPr anchor="ctr"/>
          <a:p>
            <a:br>
              <a:rPr lang="en-US" altLang="zh-CN" sz="4000" dirty="0"/>
            </a:br>
            <a:endParaRPr lang="en-US" altLang="zh-CN" sz="4000" dirty="0"/>
          </a:p>
        </p:txBody>
      </p:sp>
      <p:sp>
        <p:nvSpPr>
          <p:cNvPr id="55299" name="内容占位符 55298"/>
          <p:cNvSpPr>
            <a:spLocks noGrp="1"/>
          </p:cNvSpPr>
          <p:nvPr>
            <p:ph idx="1"/>
          </p:nvPr>
        </p:nvSpPr>
        <p:spPr>
          <a:xfrm>
            <a:off x="0" y="0"/>
            <a:ext cx="9144000" cy="6858000"/>
          </a:xfrm>
          <a:ln/>
        </p:spPr>
        <p:txBody>
          <a:bodyPr anchor="t"/>
          <a:p>
            <a:pPr>
              <a:buNone/>
            </a:pPr>
            <a:r>
              <a:rPr lang="en-US" altLang="zh-CN" sz="4000" b="1" dirty="0"/>
              <a:t>2</a:t>
            </a:r>
            <a:r>
              <a:rPr lang="zh-CN" altLang="en-US" sz="4000" b="1" dirty="0"/>
              <a:t>、浏览课文，从作者身上，我们学到了哪些与动物相相处的方式？</a:t>
            </a:r>
            <a:endParaRPr lang="zh-CN" altLang="en-US" sz="4000" b="1" dirty="0"/>
          </a:p>
          <a:p>
            <a:pPr>
              <a:buNone/>
            </a:pPr>
            <a:r>
              <a:rPr lang="zh-CN" altLang="en-US" sz="4000" b="1" dirty="0">
                <a:solidFill>
                  <a:srgbClr val="FF0000"/>
                </a:solidFill>
              </a:rPr>
              <a:t>          示例一：亲近动物，才能取得动物的信任；</a:t>
            </a:r>
            <a:endParaRPr lang="zh-CN" altLang="en-US" sz="4000" b="1" dirty="0">
              <a:solidFill>
                <a:srgbClr val="FF0000"/>
              </a:solidFill>
            </a:endParaRPr>
          </a:p>
          <a:p>
            <a:pPr>
              <a:buNone/>
            </a:pPr>
            <a:r>
              <a:rPr lang="zh-CN" altLang="en-US" sz="4000" b="1" dirty="0">
                <a:solidFill>
                  <a:srgbClr val="FF0000"/>
                </a:solidFill>
              </a:rPr>
              <a:t>          示例二：了解动物的习性，才能和动物和谐相处；</a:t>
            </a:r>
            <a:endParaRPr lang="zh-CN" altLang="en-US" sz="4000" b="1" dirty="0">
              <a:solidFill>
                <a:srgbClr val="FF0000"/>
              </a:solidFill>
            </a:endParaRPr>
          </a:p>
          <a:p>
            <a:pPr>
              <a:buNone/>
            </a:pPr>
            <a:r>
              <a:rPr lang="zh-CN" altLang="en-US" sz="4000" b="1" dirty="0">
                <a:solidFill>
                  <a:srgbClr val="FF0000"/>
                </a:solidFill>
              </a:rPr>
              <a:t>          示例三：用童趣的眼光去看待动物，你会发现动物的美。</a:t>
            </a:r>
            <a:endParaRPr lang="zh-CN" altLang="en-US" sz="4000" b="1" dirty="0">
              <a:solidFill>
                <a:srgbClr val="FF0000"/>
              </a:solidFill>
            </a:endParaRPr>
          </a:p>
          <a:p>
            <a:endParaRPr lang="zh-CN" altLang="en-US" dirty="0"/>
          </a:p>
        </p:txBody>
      </p:sp>
      <p:pic>
        <p:nvPicPr>
          <p:cNvPr id="48131" name="图片 55302" descr="t01b32709bb232855bb"/>
          <p:cNvPicPr>
            <a:picLocks noChangeAspect="1"/>
          </p:cNvPicPr>
          <p:nvPr/>
        </p:nvPicPr>
        <p:blipFill>
          <a:blip r:embed="rId1"/>
          <a:stretch>
            <a:fillRect/>
          </a:stretch>
        </p:blipFill>
        <p:spPr>
          <a:xfrm>
            <a:off x="6156325" y="4953000"/>
            <a:ext cx="2987675" cy="1905000"/>
          </a:xfrm>
          <a:prstGeom prst="rect">
            <a:avLst/>
          </a:prstGeom>
          <a:noFill/>
          <a:ln w="9525">
            <a:noFill/>
          </a:ln>
        </p:spPr>
      </p:pic>
    </p:spTree>
  </p:cSld>
  <p:clrMapOvr>
    <a:masterClrMapping/>
  </p:clrMapOvr>
  <p:transition spd="med">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299">
                                            <p:txEl>
                                              <p:charRg st="31" end="61"/>
                                            </p:txEl>
                                          </p:spTgt>
                                        </p:tgtEl>
                                        <p:attrNameLst>
                                          <p:attrName>style.visibility</p:attrName>
                                        </p:attrNameLst>
                                      </p:cBhvr>
                                      <p:to>
                                        <p:strVal val="visible"/>
                                      </p:to>
                                    </p:set>
                                    <p:animEffect transition="in" filter="blinds(horizontal)">
                                      <p:cBhvr>
                                        <p:cTn id="7" dur="500"/>
                                        <p:tgtEl>
                                          <p:spTgt spid="55299">
                                            <p:txEl>
                                              <p:charRg st="31" end="6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5299">
                                            <p:txEl>
                                              <p:charRg st="61" end="94"/>
                                            </p:txEl>
                                          </p:spTgt>
                                        </p:tgtEl>
                                        <p:attrNameLst>
                                          <p:attrName>style.visibility</p:attrName>
                                        </p:attrNameLst>
                                      </p:cBhvr>
                                      <p:to>
                                        <p:strVal val="visible"/>
                                      </p:to>
                                    </p:set>
                                    <p:animEffect transition="in" filter="box(in)">
                                      <p:cBhvr>
                                        <p:cTn id="12" dur="500"/>
                                        <p:tgtEl>
                                          <p:spTgt spid="55299">
                                            <p:txEl>
                                              <p:charRg st="61" end="9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5299">
                                            <p:txEl>
                                              <p:charRg st="94" end="130"/>
                                            </p:txEl>
                                          </p:spTgt>
                                        </p:tgtEl>
                                        <p:attrNameLst>
                                          <p:attrName>style.visibility</p:attrName>
                                        </p:attrNameLst>
                                      </p:cBhvr>
                                      <p:to>
                                        <p:strVal val="visible"/>
                                      </p:to>
                                    </p:set>
                                    <p:animEffect transition="in" filter="checkerboard(across)">
                                      <p:cBhvr>
                                        <p:cTn id="17" dur="500"/>
                                        <p:tgtEl>
                                          <p:spTgt spid="55299">
                                            <p:txEl>
                                              <p:charRg st="94" end="13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3" name="标题 50177"/>
          <p:cNvSpPr>
            <a:spLocks noGrp="1"/>
          </p:cNvSpPr>
          <p:nvPr>
            <p:ph type="title"/>
          </p:nvPr>
        </p:nvSpPr>
        <p:spPr>
          <a:xfrm>
            <a:off x="0" y="0"/>
            <a:ext cx="8686800" cy="836613"/>
          </a:xfrm>
          <a:ln/>
        </p:spPr>
        <p:txBody>
          <a:bodyPr anchor="ctr"/>
          <a:p>
            <a:r>
              <a:rPr lang="zh-CN" altLang="en-US" sz="4000" b="1" dirty="0">
                <a:solidFill>
                  <a:srgbClr val="FF0000"/>
                </a:solidFill>
              </a:rPr>
              <a:t>写作特色</a:t>
            </a:r>
            <a:endParaRPr lang="zh-CN" altLang="en-US" sz="4000" b="1" dirty="0">
              <a:solidFill>
                <a:srgbClr val="FF0000"/>
              </a:solidFill>
            </a:endParaRPr>
          </a:p>
        </p:txBody>
      </p:sp>
      <p:sp>
        <p:nvSpPr>
          <p:cNvPr id="49154" name="文本占位符 50178"/>
          <p:cNvSpPr>
            <a:spLocks noGrp="1"/>
          </p:cNvSpPr>
          <p:nvPr>
            <p:ph idx="1"/>
          </p:nvPr>
        </p:nvSpPr>
        <p:spPr>
          <a:xfrm>
            <a:off x="0" y="765175"/>
            <a:ext cx="9144000" cy="6092825"/>
          </a:xfrm>
          <a:ln/>
        </p:spPr>
        <p:txBody>
          <a:bodyPr anchor="t"/>
          <a:p>
            <a:pPr>
              <a:buNone/>
            </a:pPr>
            <a:r>
              <a:rPr lang="en-US" altLang="zh-CN" sz="4000" b="1" dirty="0">
                <a:solidFill>
                  <a:srgbClr val="FF0000"/>
                </a:solidFill>
              </a:rPr>
              <a:t>1</a:t>
            </a:r>
            <a:r>
              <a:rPr lang="zh-CN" altLang="en-US" sz="4000" b="1" dirty="0">
                <a:solidFill>
                  <a:srgbClr val="FF0000"/>
                </a:solidFill>
              </a:rPr>
              <a:t>、设置悬念，吸引读者。</a:t>
            </a:r>
            <a:r>
              <a:rPr lang="zh-CN" altLang="en-US" sz="4000" b="1" dirty="0"/>
              <a:t>文章开头层层设置悬念：“在研究高等动物的行为时，常常会发生一些妙事，不过逗笑的主角常常不是动物，而是观察者自己。”</a:t>
            </a:r>
            <a:endParaRPr lang="zh-CN" altLang="en-US" sz="4000" b="1" dirty="0"/>
          </a:p>
          <a:p>
            <a:pPr>
              <a:buNone/>
            </a:pPr>
            <a:r>
              <a:rPr lang="en-US" altLang="zh-CN" sz="4000" b="1" dirty="0">
                <a:solidFill>
                  <a:srgbClr val="FF0000"/>
                </a:solidFill>
              </a:rPr>
              <a:t>2</a:t>
            </a:r>
            <a:r>
              <a:rPr lang="zh-CN" altLang="en-US" sz="4000" b="1" dirty="0">
                <a:solidFill>
                  <a:srgbClr val="FF0000"/>
                </a:solidFill>
              </a:rPr>
              <a:t>、细致生动的心理描写。</a:t>
            </a:r>
            <a:r>
              <a:rPr lang="zh-CN" altLang="en-US" sz="4000" b="1" dirty="0"/>
              <a:t>运用细致生动的心理描写，表现人物的内心活动过程，对于刻画人物形象起了重要的作用。</a:t>
            </a:r>
            <a:endParaRPr lang="zh-CN" altLang="en-US" sz="4000" b="1" dirty="0"/>
          </a:p>
        </p:txBody>
      </p:sp>
    </p:spTree>
  </p:cSld>
  <p:clrMapOvr>
    <a:masterClrMapping/>
  </p:clrMapOvr>
  <p:transition spd="med">
    <p:plus/>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7" name="标题 53249"/>
          <p:cNvSpPr>
            <a:spLocks noGrp="1"/>
          </p:cNvSpPr>
          <p:nvPr>
            <p:ph type="title"/>
          </p:nvPr>
        </p:nvSpPr>
        <p:spPr>
          <a:xfrm>
            <a:off x="457200" y="0"/>
            <a:ext cx="8229600" cy="908050"/>
          </a:xfrm>
          <a:ln/>
        </p:spPr>
        <p:txBody>
          <a:bodyPr anchor="ctr"/>
          <a:p>
            <a:r>
              <a:rPr lang="zh-CN" altLang="en-US" sz="4000" b="1" dirty="0">
                <a:solidFill>
                  <a:srgbClr val="FF0000"/>
                </a:solidFill>
              </a:rPr>
              <a:t>小结</a:t>
            </a:r>
            <a:endParaRPr lang="zh-CN" altLang="en-US" sz="4000" b="1" dirty="0">
              <a:solidFill>
                <a:srgbClr val="FF0000"/>
              </a:solidFill>
            </a:endParaRPr>
          </a:p>
        </p:txBody>
      </p:sp>
      <p:sp>
        <p:nvSpPr>
          <p:cNvPr id="50178" name="文本占位符 53250"/>
          <p:cNvSpPr>
            <a:spLocks noGrp="1"/>
          </p:cNvSpPr>
          <p:nvPr>
            <p:ph idx="1"/>
          </p:nvPr>
        </p:nvSpPr>
        <p:spPr>
          <a:xfrm>
            <a:off x="0" y="765175"/>
            <a:ext cx="9144000" cy="6092825"/>
          </a:xfrm>
          <a:ln/>
        </p:spPr>
        <p:txBody>
          <a:bodyPr anchor="t"/>
          <a:p>
            <a:pPr>
              <a:spcBef>
                <a:spcPct val="0"/>
              </a:spcBef>
              <a:buNone/>
            </a:pPr>
            <a:r>
              <a:rPr lang="en-US" altLang="zh-CN" sz="3600" b="1" dirty="0"/>
              <a:t>          </a:t>
            </a:r>
            <a:r>
              <a:rPr lang="zh-CN" altLang="en-US" sz="3600" b="1" dirty="0"/>
              <a:t>作者专注于动物行为研究，为了“探求真理”，不惜放下人类的“高贵身段”，与动物们打成一片。不明原委的人很容易把他的行为视为怪诞或发疯。由此看来，科学工作者不但要承受科学研究的艰苦劳动，还要能忍受人们的误解，这是尤其难能可贵的地方。我么应该认识到科学工作的艰辛，认识到打破世俗观念需要极大的勇气。这一切需要热爱与爱心，洒脱与旷达的胸怀才能实现。</a:t>
            </a:r>
            <a:endParaRPr lang="zh-CN" altLang="en-US" sz="3600" b="1" dirty="0"/>
          </a:p>
          <a:p>
            <a:endParaRPr lang="zh-CN" altLang="en-US" sz="3600" dirty="0"/>
          </a:p>
        </p:txBody>
      </p:sp>
      <p:pic>
        <p:nvPicPr>
          <p:cNvPr id="50179" name="图片 53252" descr="t0178451aabe19779d1"/>
          <p:cNvPicPr>
            <a:picLocks noChangeAspect="1"/>
          </p:cNvPicPr>
          <p:nvPr/>
        </p:nvPicPr>
        <p:blipFill>
          <a:blip r:embed="rId1"/>
          <a:stretch>
            <a:fillRect/>
          </a:stretch>
        </p:blipFill>
        <p:spPr>
          <a:xfrm>
            <a:off x="7762875" y="6021388"/>
            <a:ext cx="1381125" cy="836612"/>
          </a:xfrm>
          <a:prstGeom prst="rect">
            <a:avLst/>
          </a:prstGeom>
          <a:noFill/>
          <a:ln w="9525">
            <a:noFill/>
          </a:ln>
        </p:spPr>
      </p:pic>
    </p:spTree>
  </p:cSld>
  <p:clrMapOvr>
    <a:masterClrMapping/>
  </p:clrMapOvr>
  <p:transition spd="med">
    <p:plus/>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1" name="标题 56321"/>
          <p:cNvSpPr>
            <a:spLocks noGrp="1"/>
          </p:cNvSpPr>
          <p:nvPr>
            <p:ph type="title"/>
          </p:nvPr>
        </p:nvSpPr>
        <p:spPr>
          <a:xfrm>
            <a:off x="457200" y="0"/>
            <a:ext cx="8229600" cy="836613"/>
          </a:xfrm>
          <a:ln/>
        </p:spPr>
        <p:txBody>
          <a:bodyPr anchor="ctr"/>
          <a:p>
            <a:r>
              <a:rPr lang="zh-CN" altLang="en-US" sz="4000" b="1" dirty="0">
                <a:solidFill>
                  <a:srgbClr val="FF0000"/>
                </a:solidFill>
              </a:rPr>
              <a:t>中心思想</a:t>
            </a:r>
            <a:endParaRPr lang="zh-CN" altLang="en-US" sz="4000" b="1" dirty="0">
              <a:solidFill>
                <a:srgbClr val="FF0000"/>
              </a:solidFill>
            </a:endParaRPr>
          </a:p>
        </p:txBody>
      </p:sp>
      <p:sp>
        <p:nvSpPr>
          <p:cNvPr id="51202" name="文本占位符 56322"/>
          <p:cNvSpPr>
            <a:spLocks noGrp="1"/>
          </p:cNvSpPr>
          <p:nvPr>
            <p:ph idx="1"/>
          </p:nvPr>
        </p:nvSpPr>
        <p:spPr>
          <a:xfrm>
            <a:off x="0" y="1052513"/>
            <a:ext cx="9144000" cy="5805487"/>
          </a:xfrm>
          <a:ln/>
        </p:spPr>
        <p:txBody>
          <a:bodyPr anchor="t"/>
          <a:p>
            <a:pPr>
              <a:buNone/>
            </a:pPr>
            <a:r>
              <a:rPr lang="en-US" altLang="zh-CN" sz="4400" b="1" dirty="0"/>
              <a:t>         </a:t>
            </a:r>
            <a:r>
              <a:rPr lang="zh-CN" altLang="en-US" sz="4400" b="1" dirty="0"/>
              <a:t>本文通过讲述自己做小鸭子的母亲与及与黄冠大鹦鹉可可之间发生的快乐与尴尬的事情，表现了科学工作者专注、忘我的精神和极高的专业素养。</a:t>
            </a:r>
            <a:endParaRPr lang="zh-CN" altLang="en-US" sz="4400" b="1" dirty="0"/>
          </a:p>
        </p:txBody>
      </p:sp>
      <p:pic>
        <p:nvPicPr>
          <p:cNvPr id="51203" name="图片 56328" descr="t01ec58e3c6be4f1ee1"/>
          <p:cNvPicPr>
            <a:picLocks noChangeAspect="1"/>
          </p:cNvPicPr>
          <p:nvPr/>
        </p:nvPicPr>
        <p:blipFill>
          <a:blip r:embed="rId1"/>
          <a:stretch>
            <a:fillRect/>
          </a:stretch>
        </p:blipFill>
        <p:spPr>
          <a:xfrm>
            <a:off x="3924300" y="4005263"/>
            <a:ext cx="5219700" cy="2852737"/>
          </a:xfrm>
          <a:prstGeom prst="rect">
            <a:avLst/>
          </a:prstGeom>
          <a:noFill/>
          <a:ln w="9525">
            <a:noFill/>
          </a:ln>
        </p:spPr>
      </p:pic>
    </p:spTree>
  </p:cSld>
  <p:clrMapOvr>
    <a:masterClrMapping/>
  </p:clrMapOvr>
  <p:transition spd="med">
    <p:plus/>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5" name="标题 4097"/>
          <p:cNvSpPr>
            <a:spLocks noGrp="1"/>
          </p:cNvSpPr>
          <p:nvPr>
            <p:ph type="title"/>
          </p:nvPr>
        </p:nvSpPr>
        <p:spPr>
          <a:xfrm>
            <a:off x="457200" y="0"/>
            <a:ext cx="8229600" cy="981075"/>
          </a:xfrm>
          <a:ln/>
        </p:spPr>
        <p:txBody>
          <a:bodyPr anchor="ctr"/>
          <a:p>
            <a:r>
              <a:rPr lang="zh-CN" altLang="en-US" sz="4000" b="1" dirty="0">
                <a:solidFill>
                  <a:srgbClr val="FF0000"/>
                </a:solidFill>
              </a:rPr>
              <a:t>读准字音</a:t>
            </a:r>
            <a:endParaRPr lang="zh-CN" altLang="en-US" sz="4000" b="1" dirty="0">
              <a:solidFill>
                <a:srgbClr val="FF0000"/>
              </a:solidFill>
            </a:endParaRPr>
          </a:p>
        </p:txBody>
      </p:sp>
      <p:sp>
        <p:nvSpPr>
          <p:cNvPr id="6146" name="文本占位符 4098"/>
          <p:cNvSpPr>
            <a:spLocks noGrp="1"/>
          </p:cNvSpPr>
          <p:nvPr>
            <p:ph idx="1"/>
          </p:nvPr>
        </p:nvSpPr>
        <p:spPr>
          <a:xfrm>
            <a:off x="0" y="908050"/>
            <a:ext cx="9144000" cy="5949950"/>
          </a:xfrm>
          <a:ln/>
        </p:spPr>
        <p:txBody>
          <a:bodyPr anchor="t"/>
          <a:p>
            <a:pPr>
              <a:buNone/>
            </a:pPr>
            <a:r>
              <a:rPr lang="en-US" altLang="zh-CN" sz="4400" b="1" dirty="0"/>
              <a:t>       </a:t>
            </a:r>
            <a:r>
              <a:rPr lang="zh-CN" altLang="en-US" sz="4400" b="1" dirty="0"/>
              <a:t>哺</a:t>
            </a:r>
            <a:r>
              <a:rPr lang="en-US" altLang="zh-CN" sz="4400" b="1" dirty="0">
                <a:solidFill>
                  <a:srgbClr val="FF0000"/>
                </a:solidFill>
              </a:rPr>
              <a:t>bǔ</a:t>
            </a:r>
            <a:r>
              <a:rPr lang="zh-CN" altLang="en-US" sz="4400" b="1" dirty="0"/>
              <a:t>乳             嗔</a:t>
            </a:r>
            <a:r>
              <a:rPr lang="en-US" altLang="zh-CN" sz="4400" b="1" dirty="0">
                <a:solidFill>
                  <a:srgbClr val="FF0000"/>
                </a:solidFill>
              </a:rPr>
              <a:t>chēn</a:t>
            </a:r>
            <a:r>
              <a:rPr lang="zh-CN" altLang="en-US" sz="4400" b="1" dirty="0"/>
              <a:t>怪</a:t>
            </a:r>
            <a:endParaRPr lang="zh-CN" altLang="en-US" sz="4400" b="1" dirty="0"/>
          </a:p>
          <a:p>
            <a:pPr>
              <a:buNone/>
            </a:pPr>
            <a:r>
              <a:rPr lang="zh-CN" altLang="en-US" sz="4400" b="1" dirty="0"/>
              <a:t>       小凫</a:t>
            </a:r>
            <a:r>
              <a:rPr lang="en-US" altLang="zh-CN" sz="4400" b="1" dirty="0">
                <a:solidFill>
                  <a:srgbClr val="FF0000"/>
                </a:solidFill>
              </a:rPr>
              <a:t>fú</a:t>
            </a:r>
            <a:r>
              <a:rPr lang="en-US" altLang="zh-CN" sz="4400" b="1" dirty="0"/>
              <a:t>              </a:t>
            </a:r>
            <a:r>
              <a:rPr lang="zh-CN" altLang="en-US" sz="4400" b="1" dirty="0"/>
              <a:t>羞怯</a:t>
            </a:r>
            <a:r>
              <a:rPr lang="en-US" altLang="zh-CN" sz="4400" b="1" dirty="0">
                <a:solidFill>
                  <a:srgbClr val="FF0000"/>
                </a:solidFill>
              </a:rPr>
              <a:t>qiè</a:t>
            </a:r>
            <a:endParaRPr lang="en-US" altLang="zh-CN" sz="4400" b="1" dirty="0">
              <a:solidFill>
                <a:srgbClr val="FF0000"/>
              </a:solidFill>
            </a:endParaRPr>
          </a:p>
          <a:p>
            <a:pPr>
              <a:buNone/>
            </a:pPr>
            <a:r>
              <a:rPr lang="en-US" altLang="zh-CN" sz="4400" b="1" dirty="0"/>
              <a:t>       </a:t>
            </a:r>
            <a:r>
              <a:rPr lang="zh-CN" altLang="en-US" sz="4400" b="1" dirty="0"/>
              <a:t>麝</a:t>
            </a:r>
            <a:r>
              <a:rPr lang="en-US" altLang="zh-CN" sz="4400" b="1" dirty="0">
                <a:solidFill>
                  <a:srgbClr val="FF0000"/>
                </a:solidFill>
              </a:rPr>
              <a:t>shè</a:t>
            </a:r>
            <a:r>
              <a:rPr lang="zh-CN" altLang="en-US" sz="4400" b="1" dirty="0"/>
              <a:t>香            哞</a:t>
            </a:r>
            <a:r>
              <a:rPr lang="en-US" altLang="zh-CN" sz="4400" b="1" dirty="0">
                <a:solidFill>
                  <a:srgbClr val="FF0000"/>
                </a:solidFill>
              </a:rPr>
              <a:t>m</a:t>
            </a:r>
            <a:r>
              <a:rPr lang="en-US" altLang="en-US" sz="4400" b="1" dirty="0">
                <a:solidFill>
                  <a:srgbClr val="FF0000"/>
                </a:solidFill>
              </a:rPr>
              <a:t>ō</a:t>
            </a:r>
            <a:r>
              <a:rPr lang="en-US" altLang="zh-CN" sz="4400" b="1" dirty="0">
                <a:solidFill>
                  <a:srgbClr val="FF0000"/>
                </a:solidFill>
              </a:rPr>
              <a:t>u</a:t>
            </a:r>
            <a:r>
              <a:rPr lang="zh-CN" altLang="en-US" sz="4400" b="1" dirty="0"/>
              <a:t>哞</a:t>
            </a:r>
            <a:r>
              <a:rPr lang="en-US" altLang="zh-CN" sz="4400" b="1" dirty="0">
                <a:solidFill>
                  <a:srgbClr val="FF0000"/>
                </a:solidFill>
              </a:rPr>
              <a:t>m</a:t>
            </a:r>
            <a:r>
              <a:rPr lang="en-US" altLang="en-US" sz="4400" b="1" dirty="0">
                <a:solidFill>
                  <a:srgbClr val="FF0000"/>
                </a:solidFill>
              </a:rPr>
              <a:t>ō</a:t>
            </a:r>
            <a:r>
              <a:rPr lang="en-US" altLang="zh-CN" sz="4400" b="1" dirty="0">
                <a:solidFill>
                  <a:srgbClr val="FF0000"/>
                </a:solidFill>
              </a:rPr>
              <a:t>u</a:t>
            </a:r>
            <a:endParaRPr lang="en-US" altLang="zh-CN" sz="4400" b="1" dirty="0"/>
          </a:p>
          <a:p>
            <a:pPr>
              <a:buNone/>
            </a:pPr>
            <a:r>
              <a:rPr lang="en-US" altLang="zh-CN" sz="4400" b="1" dirty="0"/>
              <a:t>       </a:t>
            </a:r>
            <a:r>
              <a:rPr lang="zh-CN" altLang="en-US" sz="4400" b="1" dirty="0"/>
              <a:t>雏</a:t>
            </a:r>
            <a:r>
              <a:rPr lang="en-US" altLang="zh-CN" sz="4400" b="1" dirty="0">
                <a:solidFill>
                  <a:srgbClr val="FF0000"/>
                </a:solidFill>
              </a:rPr>
              <a:t>chú</a:t>
            </a:r>
            <a:r>
              <a:rPr lang="zh-CN" altLang="en-US" sz="4400" b="1" dirty="0"/>
              <a:t>凫</a:t>
            </a:r>
            <a:r>
              <a:rPr lang="en-US" altLang="zh-CN" sz="4400" b="1" dirty="0">
                <a:solidFill>
                  <a:srgbClr val="FF0000"/>
                </a:solidFill>
              </a:rPr>
              <a:t>fú</a:t>
            </a:r>
            <a:r>
              <a:rPr lang="en-US" altLang="zh-CN" sz="4400" b="1" dirty="0"/>
              <a:t>        </a:t>
            </a:r>
            <a:r>
              <a:rPr lang="zh-CN" altLang="en-US" sz="4400" b="1" dirty="0"/>
              <a:t>匍</a:t>
            </a:r>
            <a:r>
              <a:rPr lang="en-US" altLang="zh-CN" sz="4400" b="1" dirty="0">
                <a:solidFill>
                  <a:srgbClr val="FF0000"/>
                </a:solidFill>
              </a:rPr>
              <a:t>pú</a:t>
            </a:r>
            <a:r>
              <a:rPr lang="zh-CN" altLang="en-US" sz="4400" b="1" dirty="0"/>
              <a:t>匐</a:t>
            </a:r>
            <a:r>
              <a:rPr lang="en-US" altLang="zh-CN" sz="4400" b="1" dirty="0">
                <a:solidFill>
                  <a:srgbClr val="FF0000"/>
                </a:solidFill>
              </a:rPr>
              <a:t>fú</a:t>
            </a:r>
            <a:endParaRPr lang="en-US" altLang="zh-CN" sz="4400" b="1" dirty="0">
              <a:solidFill>
                <a:srgbClr val="FF0000"/>
              </a:solidFill>
            </a:endParaRPr>
          </a:p>
          <a:p>
            <a:pPr>
              <a:buNone/>
            </a:pPr>
            <a:r>
              <a:rPr lang="en-US" altLang="zh-CN" sz="4400" b="1" dirty="0"/>
              <a:t>       </a:t>
            </a:r>
            <a:r>
              <a:rPr lang="zh-CN" altLang="en-US" sz="4400" b="1" dirty="0"/>
              <a:t>颈</a:t>
            </a:r>
            <a:r>
              <a:rPr lang="en-US" altLang="zh-CN" sz="4400" b="1" dirty="0">
                <a:solidFill>
                  <a:srgbClr val="FF0000"/>
                </a:solidFill>
              </a:rPr>
              <a:t>jǐng</a:t>
            </a:r>
            <a:r>
              <a:rPr lang="zh-CN" altLang="en-US" sz="4400" b="1" dirty="0"/>
              <a:t>子           嘎</a:t>
            </a:r>
            <a:r>
              <a:rPr lang="en-US" altLang="zh-CN" sz="4400" b="1" dirty="0">
                <a:solidFill>
                  <a:srgbClr val="FF0000"/>
                </a:solidFill>
              </a:rPr>
              <a:t>gā</a:t>
            </a:r>
            <a:r>
              <a:rPr lang="zh-CN" altLang="en-US" sz="4400" b="1" dirty="0"/>
              <a:t>嘎</a:t>
            </a:r>
            <a:r>
              <a:rPr lang="en-US" altLang="zh-CN" sz="4400" b="1" dirty="0">
                <a:solidFill>
                  <a:srgbClr val="FF0000"/>
                </a:solidFill>
              </a:rPr>
              <a:t>gā</a:t>
            </a:r>
            <a:r>
              <a:rPr lang="en-US" altLang="zh-CN" sz="4400" b="1" dirty="0"/>
              <a:t> </a:t>
            </a:r>
            <a:endParaRPr lang="en-US" altLang="zh-CN" sz="4400" b="1" dirty="0"/>
          </a:p>
          <a:p>
            <a:pPr>
              <a:buNone/>
            </a:pPr>
            <a:r>
              <a:rPr lang="en-US" altLang="zh-CN" sz="4400" b="1" dirty="0"/>
              <a:t>       </a:t>
            </a:r>
            <a:r>
              <a:rPr lang="zh-CN" altLang="en-US" sz="4400" b="1" dirty="0"/>
              <a:t>煞</a:t>
            </a:r>
            <a:r>
              <a:rPr lang="en-US" altLang="zh-CN" sz="4400" b="1" dirty="0">
                <a:solidFill>
                  <a:srgbClr val="FF0000"/>
                </a:solidFill>
              </a:rPr>
              <a:t>shà</a:t>
            </a:r>
            <a:r>
              <a:rPr lang="zh-CN" altLang="en-US" sz="4400" b="1" dirty="0"/>
              <a:t>白            脚链</a:t>
            </a:r>
            <a:r>
              <a:rPr lang="en-US" altLang="zh-CN" sz="4400" b="1" dirty="0">
                <a:solidFill>
                  <a:srgbClr val="FF0000"/>
                </a:solidFill>
              </a:rPr>
              <a:t>liàn</a:t>
            </a:r>
            <a:endParaRPr lang="en-US" altLang="zh-CN" sz="4400" b="1" dirty="0">
              <a:solidFill>
                <a:srgbClr val="FF0000"/>
              </a:solidFill>
            </a:endParaRPr>
          </a:p>
          <a:p>
            <a:pPr>
              <a:buNone/>
            </a:pPr>
            <a:r>
              <a:rPr lang="en-US" altLang="zh-CN" sz="4400" b="1" dirty="0"/>
              <a:t>       </a:t>
            </a:r>
            <a:r>
              <a:rPr lang="zh-CN" altLang="en-US" sz="4400" b="1" dirty="0"/>
              <a:t>鹳</a:t>
            </a:r>
            <a:r>
              <a:rPr lang="en-US" altLang="zh-CN" sz="4400" b="1" dirty="0">
                <a:solidFill>
                  <a:srgbClr val="FF0000"/>
                </a:solidFill>
              </a:rPr>
              <a:t>guàn</a:t>
            </a:r>
            <a:r>
              <a:rPr lang="en-US" altLang="zh-CN" sz="4400" b="1" dirty="0"/>
              <a:t>             </a:t>
            </a:r>
            <a:r>
              <a:rPr lang="zh-CN" altLang="en-US" sz="4400" b="1" dirty="0"/>
              <a:t>余晖</a:t>
            </a:r>
            <a:r>
              <a:rPr lang="en-US" altLang="zh-CN" sz="4400" b="1" dirty="0">
                <a:solidFill>
                  <a:srgbClr val="FF0000"/>
                </a:solidFill>
              </a:rPr>
              <a:t>huī</a:t>
            </a:r>
            <a:endParaRPr lang="en-US" altLang="zh-CN" sz="4400" b="1" dirty="0">
              <a:solidFill>
                <a:srgbClr val="FF0000"/>
              </a:solidFill>
            </a:endParaRPr>
          </a:p>
          <a:p>
            <a:pPr>
              <a:buNone/>
            </a:pPr>
            <a:endParaRPr lang="en-US" altLang="zh-CN" sz="4400" b="1" dirty="0"/>
          </a:p>
        </p:txBody>
      </p:sp>
      <p:pic>
        <p:nvPicPr>
          <p:cNvPr id="6147" name="图片 4100" descr="t011b573dc3628c0867"/>
          <p:cNvPicPr>
            <a:picLocks noChangeAspect="1"/>
          </p:cNvPicPr>
          <p:nvPr/>
        </p:nvPicPr>
        <p:blipFill>
          <a:blip r:embed="rId1"/>
          <a:stretch>
            <a:fillRect/>
          </a:stretch>
        </p:blipFill>
        <p:spPr>
          <a:xfrm>
            <a:off x="3132138" y="1196975"/>
            <a:ext cx="1871662" cy="1727200"/>
          </a:xfrm>
          <a:prstGeom prst="rect">
            <a:avLst/>
          </a:prstGeom>
          <a:noFill/>
          <a:ln w="9525">
            <a:noFill/>
          </a:ln>
        </p:spPr>
      </p:pic>
      <p:pic>
        <p:nvPicPr>
          <p:cNvPr id="6148" name="图片 4102" descr="t01591d5e9574c02650"/>
          <p:cNvPicPr>
            <a:picLocks noChangeAspect="1"/>
          </p:cNvPicPr>
          <p:nvPr/>
        </p:nvPicPr>
        <p:blipFill>
          <a:blip r:embed="rId2"/>
          <a:stretch>
            <a:fillRect/>
          </a:stretch>
        </p:blipFill>
        <p:spPr>
          <a:xfrm>
            <a:off x="3419475" y="4652963"/>
            <a:ext cx="1657350" cy="1584325"/>
          </a:xfrm>
          <a:prstGeom prst="rect">
            <a:avLst/>
          </a:prstGeom>
          <a:noFill/>
          <a:ln w="9525">
            <a:noFill/>
          </a:ln>
        </p:spPr>
      </p:pic>
    </p:spTree>
  </p:cSld>
  <p:clrMapOvr>
    <a:masterClrMapping/>
  </p:clrMapOvr>
  <p:transition spd="med">
    <p:plus/>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标题 11265"/>
          <p:cNvSpPr>
            <a:spLocks noGrp="1"/>
          </p:cNvSpPr>
          <p:nvPr>
            <p:ph type="title"/>
          </p:nvPr>
        </p:nvSpPr>
        <p:spPr>
          <a:ln/>
        </p:spPr>
        <p:txBody>
          <a:bodyPr anchor="ctr"/>
          <a:p>
            <a:br>
              <a:rPr lang="en-US" altLang="zh-CN" sz="4000" dirty="0"/>
            </a:br>
            <a:endParaRPr lang="en-US" altLang="zh-CN" sz="4000" dirty="0"/>
          </a:p>
        </p:txBody>
      </p:sp>
      <p:sp>
        <p:nvSpPr>
          <p:cNvPr id="7170" name="文本占位符 11266"/>
          <p:cNvSpPr>
            <a:spLocks noGrp="1"/>
          </p:cNvSpPr>
          <p:nvPr>
            <p:ph idx="1"/>
          </p:nvPr>
        </p:nvSpPr>
        <p:spPr>
          <a:xfrm>
            <a:off x="0" y="0"/>
            <a:ext cx="9144000" cy="6858000"/>
          </a:xfrm>
          <a:ln/>
        </p:spPr>
        <p:txBody>
          <a:bodyPr anchor="t"/>
          <a:p>
            <a:pPr>
              <a:buNone/>
            </a:pPr>
            <a:r>
              <a:rPr lang="en-US" altLang="zh-CN" dirty="0"/>
              <a:t>          </a:t>
            </a:r>
            <a:r>
              <a:rPr lang="zh-CN" altLang="en-US" sz="4000" b="1" dirty="0"/>
              <a:t>嚎</a:t>
            </a:r>
            <a:r>
              <a:rPr lang="en-US" altLang="zh-CN" sz="4000" b="1" dirty="0">
                <a:solidFill>
                  <a:srgbClr val="FF0000"/>
                </a:solidFill>
              </a:rPr>
              <a:t>háo </a:t>
            </a:r>
            <a:r>
              <a:rPr lang="zh-CN" altLang="en-US" sz="4000" b="1" dirty="0"/>
              <a:t>声           憋</a:t>
            </a:r>
            <a:r>
              <a:rPr lang="en-US" altLang="zh-CN" sz="4000" b="1" dirty="0">
                <a:solidFill>
                  <a:srgbClr val="FF0000"/>
                </a:solidFill>
              </a:rPr>
              <a:t>biē</a:t>
            </a:r>
            <a:endParaRPr lang="en-US" altLang="zh-CN" sz="4000" b="1" dirty="0">
              <a:solidFill>
                <a:srgbClr val="FF0000"/>
              </a:solidFill>
            </a:endParaRPr>
          </a:p>
          <a:p>
            <a:pPr>
              <a:buNone/>
            </a:pPr>
            <a:r>
              <a:rPr lang="en-US" altLang="zh-CN" sz="4000" b="1" dirty="0"/>
              <a:t>        </a:t>
            </a:r>
            <a:r>
              <a:rPr lang="zh-CN" altLang="en-US" sz="4000" b="1" dirty="0"/>
              <a:t>敛</a:t>
            </a:r>
            <a:r>
              <a:rPr lang="en-US" altLang="zh-CN" sz="4000" b="1" dirty="0">
                <a:solidFill>
                  <a:srgbClr val="FF0000"/>
                </a:solidFill>
              </a:rPr>
              <a:t>liǎn</a:t>
            </a:r>
            <a:r>
              <a:rPr lang="zh-CN" altLang="en-US" sz="4000" b="1" dirty="0"/>
              <a:t>翼</a:t>
            </a:r>
            <a:r>
              <a:rPr lang="en-US" altLang="zh-CN" sz="4000" b="1" dirty="0">
                <a:solidFill>
                  <a:srgbClr val="FF0000"/>
                </a:solidFill>
              </a:rPr>
              <a:t>yì</a:t>
            </a:r>
            <a:r>
              <a:rPr lang="en-US" altLang="zh-CN" sz="4000" b="1" dirty="0"/>
              <a:t>         </a:t>
            </a:r>
            <a:r>
              <a:rPr lang="zh-CN" altLang="en-US" sz="4000" b="1" dirty="0"/>
              <a:t>咒</a:t>
            </a:r>
            <a:r>
              <a:rPr lang="en-US" altLang="zh-CN" sz="4000" b="1" dirty="0">
                <a:solidFill>
                  <a:srgbClr val="FF0000"/>
                </a:solidFill>
              </a:rPr>
              <a:t>zhòu</a:t>
            </a:r>
            <a:r>
              <a:rPr lang="zh-CN" altLang="en-US" sz="4000" b="1" dirty="0"/>
              <a:t>骂</a:t>
            </a:r>
            <a:r>
              <a:rPr lang="en-US" altLang="zh-CN" sz="4000" b="1" dirty="0">
                <a:solidFill>
                  <a:srgbClr val="FF0000"/>
                </a:solidFill>
              </a:rPr>
              <a:t>mà</a:t>
            </a:r>
            <a:endParaRPr lang="en-US" altLang="zh-CN" sz="4000" b="1" dirty="0">
              <a:solidFill>
                <a:srgbClr val="FF0000"/>
              </a:solidFill>
            </a:endParaRPr>
          </a:p>
          <a:p>
            <a:pPr>
              <a:buNone/>
            </a:pPr>
            <a:r>
              <a:rPr lang="en-US" altLang="zh-CN" sz="4000" b="1" dirty="0"/>
              <a:t>        </a:t>
            </a:r>
            <a:r>
              <a:rPr lang="zh-CN" altLang="en-US" sz="4000" b="1" dirty="0"/>
              <a:t>蹒</a:t>
            </a:r>
            <a:r>
              <a:rPr lang="en-US" altLang="zh-CN" sz="4000" b="1" dirty="0">
                <a:solidFill>
                  <a:srgbClr val="FF0000"/>
                </a:solidFill>
              </a:rPr>
              <a:t>pán</a:t>
            </a:r>
            <a:r>
              <a:rPr lang="zh-CN" altLang="en-US" sz="4000" b="1" dirty="0"/>
              <a:t>跚</a:t>
            </a:r>
            <a:r>
              <a:rPr lang="en-US" altLang="zh-CN" sz="4000" b="1" dirty="0">
                <a:solidFill>
                  <a:srgbClr val="FF0000"/>
                </a:solidFill>
              </a:rPr>
              <a:t>shān</a:t>
            </a:r>
            <a:r>
              <a:rPr lang="en-US" altLang="zh-CN" sz="4000" b="1" dirty="0"/>
              <a:t>    </a:t>
            </a:r>
            <a:r>
              <a:rPr lang="zh-CN" altLang="en-US" sz="4000" b="1" dirty="0"/>
              <a:t>蹿</a:t>
            </a:r>
            <a:r>
              <a:rPr lang="en-US" altLang="zh-CN" sz="4000" b="1" dirty="0">
                <a:solidFill>
                  <a:srgbClr val="FF0000"/>
                </a:solidFill>
              </a:rPr>
              <a:t>cuān</a:t>
            </a:r>
            <a:endParaRPr lang="en-US" altLang="zh-CN" sz="4000" b="1" dirty="0">
              <a:solidFill>
                <a:srgbClr val="FF0000"/>
              </a:solidFill>
            </a:endParaRPr>
          </a:p>
          <a:p>
            <a:pPr>
              <a:buNone/>
            </a:pPr>
            <a:r>
              <a:rPr lang="en-US" altLang="zh-CN" sz="4000" b="1" dirty="0"/>
              <a:t>        </a:t>
            </a:r>
            <a:r>
              <a:rPr lang="zh-CN" altLang="en-US" sz="4000" b="1" dirty="0"/>
              <a:t>怪诞</a:t>
            </a:r>
            <a:r>
              <a:rPr lang="en-US" altLang="zh-CN" sz="4000" b="1" dirty="0">
                <a:solidFill>
                  <a:srgbClr val="FF0000"/>
                </a:solidFill>
              </a:rPr>
              <a:t>dàn   </a:t>
            </a:r>
            <a:r>
              <a:rPr lang="en-US" altLang="zh-CN" sz="4000" b="1" dirty="0"/>
              <a:t>         </a:t>
            </a:r>
            <a:r>
              <a:rPr lang="zh-CN" altLang="en-US" sz="4000" b="1" dirty="0"/>
              <a:t>温驯</a:t>
            </a:r>
            <a:r>
              <a:rPr lang="en-US" altLang="zh-CN" sz="4000" b="1" dirty="0">
                <a:solidFill>
                  <a:srgbClr val="FF0000"/>
                </a:solidFill>
              </a:rPr>
              <a:t>xùn</a:t>
            </a:r>
            <a:endParaRPr lang="en-US" altLang="zh-CN" sz="4000" b="1" dirty="0">
              <a:solidFill>
                <a:srgbClr val="FF0000"/>
              </a:solidFill>
            </a:endParaRPr>
          </a:p>
          <a:p>
            <a:pPr>
              <a:buNone/>
            </a:pPr>
            <a:r>
              <a:rPr lang="en-US" altLang="zh-CN" sz="4000" b="1" dirty="0"/>
              <a:t>        </a:t>
            </a:r>
            <a:r>
              <a:rPr lang="zh-CN" altLang="en-US" sz="4000" b="1" dirty="0"/>
              <a:t>禁</a:t>
            </a:r>
            <a:r>
              <a:rPr lang="en-US" altLang="zh-CN" sz="4000" b="1" dirty="0">
                <a:solidFill>
                  <a:srgbClr val="FF0000"/>
                </a:solidFill>
              </a:rPr>
              <a:t>jìn</a:t>
            </a:r>
            <a:r>
              <a:rPr lang="zh-CN" altLang="en-US" sz="4000" b="1" dirty="0"/>
              <a:t>锢</a:t>
            </a:r>
            <a:r>
              <a:rPr lang="en-US" altLang="zh-CN" sz="4000" b="1" dirty="0">
                <a:solidFill>
                  <a:srgbClr val="FF0000"/>
                </a:solidFill>
              </a:rPr>
              <a:t>gù</a:t>
            </a:r>
            <a:r>
              <a:rPr lang="en-US" altLang="zh-CN" sz="4000" b="1" dirty="0"/>
              <a:t>          </a:t>
            </a:r>
            <a:r>
              <a:rPr lang="zh-CN" altLang="en-US" sz="4000" b="1" dirty="0"/>
              <a:t>需索</a:t>
            </a:r>
            <a:r>
              <a:rPr lang="en-US" altLang="zh-CN" sz="4000" b="1" dirty="0">
                <a:solidFill>
                  <a:srgbClr val="FF0000"/>
                </a:solidFill>
              </a:rPr>
              <a:t>suǒ </a:t>
            </a:r>
            <a:endParaRPr lang="en-US" altLang="zh-CN" sz="4000" b="1" dirty="0">
              <a:solidFill>
                <a:srgbClr val="FF0000"/>
              </a:solidFill>
            </a:endParaRPr>
          </a:p>
          <a:p>
            <a:pPr>
              <a:buNone/>
            </a:pPr>
            <a:r>
              <a:rPr lang="en-US" altLang="zh-CN" sz="4000" b="1" dirty="0"/>
              <a:t>        </a:t>
            </a:r>
            <a:r>
              <a:rPr lang="zh-CN" altLang="en-US" sz="4000" b="1" dirty="0"/>
              <a:t>神采奕奕</a:t>
            </a:r>
            <a:r>
              <a:rPr lang="en-US" altLang="zh-CN" sz="4000" b="1" dirty="0">
                <a:solidFill>
                  <a:srgbClr val="FF0000"/>
                </a:solidFill>
              </a:rPr>
              <a:t>yì</a:t>
            </a:r>
            <a:r>
              <a:rPr lang="en-US" altLang="zh-CN" sz="4000" b="1" dirty="0"/>
              <a:t>        </a:t>
            </a:r>
            <a:r>
              <a:rPr lang="zh-CN" altLang="en-US" sz="4000" b="1" dirty="0"/>
              <a:t>恋</a:t>
            </a:r>
            <a:r>
              <a:rPr lang="en-US" altLang="zh-CN" sz="4000" b="1" dirty="0">
                <a:solidFill>
                  <a:srgbClr val="FF0000"/>
                </a:solidFill>
              </a:rPr>
              <a:t>liàn</a:t>
            </a:r>
            <a:r>
              <a:rPr lang="zh-CN" altLang="en-US" sz="4000" b="1" dirty="0"/>
              <a:t>恋不舍</a:t>
            </a:r>
            <a:endParaRPr lang="zh-CN" altLang="en-US" sz="4000" b="1" dirty="0"/>
          </a:p>
          <a:p>
            <a:pPr>
              <a:buNone/>
            </a:pPr>
            <a:r>
              <a:rPr lang="zh-CN" altLang="en-US" sz="4000" b="1" dirty="0"/>
              <a:t>        不露</a:t>
            </a:r>
            <a:r>
              <a:rPr lang="en-US" altLang="zh-CN" sz="4000" b="1" dirty="0">
                <a:solidFill>
                  <a:srgbClr val="FF0000"/>
                </a:solidFill>
              </a:rPr>
              <a:t>lù</a:t>
            </a:r>
            <a:r>
              <a:rPr lang="zh-CN" altLang="en-US" sz="4000" b="1" dirty="0"/>
              <a:t>痕迹</a:t>
            </a:r>
            <a:r>
              <a:rPr lang="en-US" altLang="zh-CN" sz="4000" b="1" dirty="0">
                <a:solidFill>
                  <a:srgbClr val="FF0000"/>
                </a:solidFill>
              </a:rPr>
              <a:t>jì </a:t>
            </a:r>
            <a:r>
              <a:rPr lang="en-US" altLang="zh-CN" sz="4000" b="1" dirty="0"/>
              <a:t>     </a:t>
            </a:r>
            <a:r>
              <a:rPr lang="zh-CN" altLang="en-US" sz="4000" b="1" dirty="0"/>
              <a:t>迫</a:t>
            </a:r>
            <a:r>
              <a:rPr lang="en-US" altLang="zh-CN" sz="4000" b="1" dirty="0">
                <a:solidFill>
                  <a:srgbClr val="FF0000"/>
                </a:solidFill>
              </a:rPr>
              <a:t>pò</a:t>
            </a:r>
            <a:r>
              <a:rPr lang="zh-CN" altLang="en-US" sz="4000" b="1" dirty="0"/>
              <a:t>不及待</a:t>
            </a:r>
            <a:endParaRPr lang="zh-CN" altLang="en-US" sz="4000" b="1" dirty="0"/>
          </a:p>
          <a:p>
            <a:pPr>
              <a:buNone/>
            </a:pPr>
            <a:r>
              <a:rPr lang="zh-CN" altLang="en-US" sz="4000" b="1" dirty="0"/>
              <a:t>        怪诞不经</a:t>
            </a:r>
            <a:r>
              <a:rPr lang="en-US" altLang="zh-CN" sz="4000" b="1" dirty="0">
                <a:solidFill>
                  <a:srgbClr val="FF0000"/>
                </a:solidFill>
              </a:rPr>
              <a:t>jīng</a:t>
            </a:r>
            <a:r>
              <a:rPr lang="en-US" altLang="zh-CN" sz="4000" b="1" dirty="0"/>
              <a:t>   </a:t>
            </a:r>
            <a:r>
              <a:rPr lang="zh-CN" altLang="en-US" sz="4000" b="1" dirty="0"/>
              <a:t>大相</a:t>
            </a:r>
            <a:r>
              <a:rPr lang="en-US" altLang="zh-CN" sz="4000" b="1" dirty="0">
                <a:solidFill>
                  <a:srgbClr val="FF0000"/>
                </a:solidFill>
              </a:rPr>
              <a:t>xiāng</a:t>
            </a:r>
            <a:r>
              <a:rPr lang="zh-CN" altLang="en-US" sz="4000" b="1" dirty="0"/>
              <a:t>径</a:t>
            </a:r>
            <a:r>
              <a:rPr lang="en-US" altLang="zh-CN" sz="4000" b="1" dirty="0">
                <a:solidFill>
                  <a:srgbClr val="FF0000"/>
                </a:solidFill>
              </a:rPr>
              <a:t>jìng</a:t>
            </a:r>
            <a:r>
              <a:rPr lang="zh-CN" altLang="en-US" sz="4000" b="1" dirty="0"/>
              <a:t>庭</a:t>
            </a:r>
            <a:endParaRPr lang="zh-CN" altLang="en-US" dirty="0"/>
          </a:p>
          <a:p>
            <a:pPr>
              <a:buNone/>
            </a:pPr>
            <a:r>
              <a:rPr lang="zh-CN" altLang="en-US" dirty="0"/>
              <a:t>                        </a:t>
            </a:r>
            <a:endParaRPr lang="zh-CN" altLang="en-US" dirty="0"/>
          </a:p>
        </p:txBody>
      </p:sp>
      <p:pic>
        <p:nvPicPr>
          <p:cNvPr id="7171" name="图片 11268" descr="t01a0494e850afa9720"/>
          <p:cNvPicPr>
            <a:picLocks noChangeAspect="1"/>
          </p:cNvPicPr>
          <p:nvPr/>
        </p:nvPicPr>
        <p:blipFill>
          <a:blip r:embed="rId1"/>
          <a:stretch>
            <a:fillRect/>
          </a:stretch>
        </p:blipFill>
        <p:spPr>
          <a:xfrm>
            <a:off x="7451725" y="1773238"/>
            <a:ext cx="1692275" cy="1943100"/>
          </a:xfrm>
          <a:prstGeom prst="rect">
            <a:avLst/>
          </a:prstGeom>
          <a:noFill/>
          <a:ln w="9525">
            <a:noFill/>
          </a:ln>
        </p:spPr>
      </p:pic>
    </p:spTree>
  </p:cSld>
  <p:clrMapOvr>
    <a:masterClrMapping/>
  </p:clrMapOvr>
  <p:transition spd="med">
    <p:plus/>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标题 10241"/>
          <p:cNvSpPr>
            <a:spLocks noGrp="1"/>
          </p:cNvSpPr>
          <p:nvPr>
            <p:ph type="title"/>
          </p:nvPr>
        </p:nvSpPr>
        <p:spPr>
          <a:xfrm>
            <a:off x="395288" y="0"/>
            <a:ext cx="8229600" cy="708025"/>
          </a:xfrm>
          <a:ln/>
        </p:spPr>
        <p:txBody>
          <a:bodyPr anchor="ctr"/>
          <a:p>
            <a:r>
              <a:rPr lang="zh-CN" altLang="en-US" sz="4000" b="1" dirty="0">
                <a:solidFill>
                  <a:srgbClr val="FF0000"/>
                </a:solidFill>
              </a:rPr>
              <a:t>多音字</a:t>
            </a:r>
            <a:endParaRPr lang="zh-CN" altLang="en-US" sz="4000" b="1" dirty="0">
              <a:solidFill>
                <a:srgbClr val="FF0000"/>
              </a:solidFill>
            </a:endParaRPr>
          </a:p>
        </p:txBody>
      </p:sp>
      <p:sp>
        <p:nvSpPr>
          <p:cNvPr id="8194" name="文本占位符 10242"/>
          <p:cNvSpPr>
            <a:spLocks noGrp="1"/>
          </p:cNvSpPr>
          <p:nvPr>
            <p:ph idx="1"/>
          </p:nvPr>
        </p:nvSpPr>
        <p:spPr>
          <a:xfrm>
            <a:off x="0" y="765175"/>
            <a:ext cx="9144000" cy="6092825"/>
          </a:xfrm>
          <a:ln/>
        </p:spPr>
        <p:txBody>
          <a:bodyPr anchor="t"/>
          <a:p>
            <a:pPr>
              <a:buNone/>
            </a:pPr>
            <a:endParaRPr lang="en-US" altLang="zh-CN" dirty="0"/>
          </a:p>
          <a:p>
            <a:pPr>
              <a:buNone/>
            </a:pPr>
            <a:endParaRPr lang="en-US" altLang="zh-CN" dirty="0"/>
          </a:p>
        </p:txBody>
      </p:sp>
      <p:sp>
        <p:nvSpPr>
          <p:cNvPr id="8195" name="文本框 10243"/>
          <p:cNvSpPr txBox="1"/>
          <p:nvPr/>
        </p:nvSpPr>
        <p:spPr>
          <a:xfrm>
            <a:off x="0" y="2997200"/>
            <a:ext cx="1116013"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角</a:t>
            </a:r>
            <a:endParaRPr lang="zh-CN" altLang="en-US" sz="4400" b="1" dirty="0">
              <a:latin typeface="Arial" panose="020B0604020202020204" pitchFamily="34" charset="0"/>
              <a:ea typeface="宋体" panose="02010600030101010101" pitchFamily="2" charset="-122"/>
            </a:endParaRPr>
          </a:p>
        </p:txBody>
      </p:sp>
      <p:sp>
        <p:nvSpPr>
          <p:cNvPr id="8196" name="左大括号 10244"/>
          <p:cNvSpPr/>
          <p:nvPr/>
        </p:nvSpPr>
        <p:spPr>
          <a:xfrm>
            <a:off x="611188" y="1484313"/>
            <a:ext cx="1152525" cy="3960812"/>
          </a:xfrm>
          <a:prstGeom prst="leftBrace">
            <a:avLst>
              <a:gd name="adj1" fmla="val 20651"/>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8197" name="文本框 10245"/>
          <p:cNvSpPr txBox="1"/>
          <p:nvPr/>
        </p:nvSpPr>
        <p:spPr>
          <a:xfrm>
            <a:off x="1763713" y="981075"/>
            <a:ext cx="1368425"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jué</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8198" name="文本框 10246"/>
          <p:cNvSpPr txBox="1"/>
          <p:nvPr/>
        </p:nvSpPr>
        <p:spPr>
          <a:xfrm>
            <a:off x="1692275" y="5013325"/>
            <a:ext cx="1511300"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jiǎo</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8199" name="文本框 10247"/>
          <p:cNvSpPr txBox="1"/>
          <p:nvPr/>
        </p:nvSpPr>
        <p:spPr>
          <a:xfrm>
            <a:off x="2555875" y="908050"/>
            <a:ext cx="1873250"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角色</a:t>
            </a:r>
            <a:endParaRPr lang="zh-CN" altLang="en-US" sz="4400" b="1" dirty="0">
              <a:latin typeface="Arial" panose="020B0604020202020204" pitchFamily="34" charset="0"/>
              <a:ea typeface="宋体" panose="02010600030101010101" pitchFamily="2" charset="-122"/>
            </a:endParaRPr>
          </a:p>
        </p:txBody>
      </p:sp>
      <p:sp>
        <p:nvSpPr>
          <p:cNvPr id="8200" name="文本框 10248"/>
          <p:cNvSpPr txBox="1"/>
          <p:nvPr/>
        </p:nvSpPr>
        <p:spPr>
          <a:xfrm>
            <a:off x="2627313" y="5084763"/>
            <a:ext cx="1655762"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角度</a:t>
            </a:r>
            <a:endParaRPr lang="zh-CN" altLang="en-US" sz="4400" b="1" dirty="0">
              <a:latin typeface="Arial" panose="020B0604020202020204" pitchFamily="34" charset="0"/>
              <a:ea typeface="宋体" panose="02010600030101010101" pitchFamily="2" charset="-122"/>
            </a:endParaRPr>
          </a:p>
        </p:txBody>
      </p:sp>
      <p:sp>
        <p:nvSpPr>
          <p:cNvPr id="8201" name="文本框 10249"/>
          <p:cNvSpPr txBox="1"/>
          <p:nvPr/>
        </p:nvSpPr>
        <p:spPr>
          <a:xfrm>
            <a:off x="3995738" y="3068638"/>
            <a:ext cx="936625"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颈</a:t>
            </a:r>
            <a:endParaRPr lang="zh-CN" altLang="en-US" sz="4400" b="1" dirty="0">
              <a:latin typeface="Arial" panose="020B0604020202020204" pitchFamily="34" charset="0"/>
              <a:ea typeface="宋体" panose="02010600030101010101" pitchFamily="2" charset="-122"/>
            </a:endParaRPr>
          </a:p>
        </p:txBody>
      </p:sp>
      <p:sp>
        <p:nvSpPr>
          <p:cNvPr id="8202" name="左大括号 10250"/>
          <p:cNvSpPr/>
          <p:nvPr/>
        </p:nvSpPr>
        <p:spPr>
          <a:xfrm>
            <a:off x="4427538" y="1484313"/>
            <a:ext cx="1152525" cy="3960812"/>
          </a:xfrm>
          <a:prstGeom prst="leftBrace">
            <a:avLst>
              <a:gd name="adj1" fmla="val 20651"/>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8203" name="文本框 10251"/>
          <p:cNvSpPr txBox="1"/>
          <p:nvPr/>
        </p:nvSpPr>
        <p:spPr>
          <a:xfrm>
            <a:off x="5508625" y="908050"/>
            <a:ext cx="1511300"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jǐng</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8204" name="文本框 10252"/>
          <p:cNvSpPr txBox="1"/>
          <p:nvPr/>
        </p:nvSpPr>
        <p:spPr>
          <a:xfrm>
            <a:off x="5292725" y="5084763"/>
            <a:ext cx="1800225"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gěng</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8205" name="文本框 10253"/>
          <p:cNvSpPr txBox="1"/>
          <p:nvPr/>
        </p:nvSpPr>
        <p:spPr>
          <a:xfrm>
            <a:off x="6732588" y="981075"/>
            <a:ext cx="2411412" cy="762000"/>
          </a:xfrm>
          <a:prstGeom prst="rect">
            <a:avLst/>
          </a:prstGeom>
          <a:noFill/>
          <a:ln w="9525">
            <a:noFill/>
          </a:ln>
        </p:spPr>
        <p:txBody>
          <a:bodyPr anchor="t">
            <a:spAutoFit/>
          </a:bodyPr>
          <a:p>
            <a:pPr lvl="0" indent="0">
              <a:spcBef>
                <a:spcPct val="50000"/>
              </a:spcBef>
            </a:pPr>
            <a:r>
              <a:rPr lang="en-US" altLang="zh-CN" sz="4400" b="1" dirty="0">
                <a:latin typeface="Arial" panose="020B0604020202020204" pitchFamily="34" charset="0"/>
                <a:ea typeface="宋体" panose="02010600030101010101" pitchFamily="2" charset="-122"/>
              </a:rPr>
              <a:t>   </a:t>
            </a:r>
            <a:r>
              <a:rPr lang="zh-CN" altLang="en-US" sz="4400" b="1" dirty="0">
                <a:latin typeface="Arial" panose="020B0604020202020204" pitchFamily="34" charset="0"/>
                <a:ea typeface="宋体" panose="02010600030101010101" pitchFamily="2" charset="-122"/>
              </a:rPr>
              <a:t>长颈鹿</a:t>
            </a:r>
            <a:endParaRPr lang="zh-CN" altLang="en-US" sz="4400" b="1" dirty="0">
              <a:latin typeface="Arial" panose="020B0604020202020204" pitchFamily="34" charset="0"/>
              <a:ea typeface="宋体" panose="02010600030101010101" pitchFamily="2" charset="-122"/>
            </a:endParaRPr>
          </a:p>
        </p:txBody>
      </p:sp>
      <p:sp>
        <p:nvSpPr>
          <p:cNvPr id="8206" name="文本框 10256"/>
          <p:cNvSpPr txBox="1"/>
          <p:nvPr/>
        </p:nvSpPr>
        <p:spPr>
          <a:xfrm>
            <a:off x="7092950" y="5157788"/>
            <a:ext cx="2051050"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脖颈子</a:t>
            </a:r>
            <a:endParaRPr lang="zh-CN" altLang="en-US" sz="4400" b="1" dirty="0">
              <a:latin typeface="Arial" panose="020B0604020202020204" pitchFamily="34" charset="0"/>
              <a:ea typeface="宋体" panose="02010600030101010101" pitchFamily="2" charset="-122"/>
            </a:endParaRPr>
          </a:p>
        </p:txBody>
      </p:sp>
      <p:pic>
        <p:nvPicPr>
          <p:cNvPr id="8207" name="图片 10258" descr="t01a68fad7c75181e1c"/>
          <p:cNvPicPr>
            <a:picLocks noChangeAspect="1"/>
          </p:cNvPicPr>
          <p:nvPr/>
        </p:nvPicPr>
        <p:blipFill>
          <a:blip r:embed="rId1"/>
          <a:stretch>
            <a:fillRect/>
          </a:stretch>
        </p:blipFill>
        <p:spPr>
          <a:xfrm>
            <a:off x="1692275" y="1916113"/>
            <a:ext cx="1873250" cy="2952750"/>
          </a:xfrm>
          <a:prstGeom prst="rect">
            <a:avLst/>
          </a:prstGeom>
          <a:noFill/>
          <a:ln w="9525">
            <a:noFill/>
          </a:ln>
        </p:spPr>
      </p:pic>
      <p:pic>
        <p:nvPicPr>
          <p:cNvPr id="8208" name="图片 10259" descr="t01a68fad7c75181e1c"/>
          <p:cNvPicPr>
            <a:picLocks noChangeAspect="1"/>
          </p:cNvPicPr>
          <p:nvPr/>
        </p:nvPicPr>
        <p:blipFill>
          <a:blip r:embed="rId1"/>
          <a:stretch>
            <a:fillRect/>
          </a:stretch>
        </p:blipFill>
        <p:spPr>
          <a:xfrm>
            <a:off x="6156325" y="1989138"/>
            <a:ext cx="1873250" cy="2952750"/>
          </a:xfrm>
          <a:prstGeom prst="rect">
            <a:avLst/>
          </a:prstGeom>
          <a:noFill/>
          <a:ln w="9525">
            <a:noFill/>
          </a:ln>
        </p:spPr>
      </p:pic>
    </p:spTree>
  </p:cSld>
  <p:clrMapOvr>
    <a:masterClrMapping/>
  </p:clrMapOvr>
  <p:transition spd="med">
    <p:plus/>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标题 13313"/>
          <p:cNvSpPr>
            <a:spLocks noGrp="1"/>
          </p:cNvSpPr>
          <p:nvPr>
            <p:ph type="title"/>
          </p:nvPr>
        </p:nvSpPr>
        <p:spPr>
          <a:ln/>
        </p:spPr>
        <p:txBody>
          <a:bodyPr anchor="ctr"/>
          <a:p>
            <a:br>
              <a:rPr lang="en-US" altLang="zh-CN" sz="4000" dirty="0"/>
            </a:br>
            <a:endParaRPr lang="en-US" altLang="zh-CN" sz="4000" dirty="0"/>
          </a:p>
        </p:txBody>
      </p:sp>
      <p:sp>
        <p:nvSpPr>
          <p:cNvPr id="9218" name="文本占位符 13314"/>
          <p:cNvSpPr>
            <a:spLocks noGrp="1"/>
          </p:cNvSpPr>
          <p:nvPr>
            <p:ph idx="1"/>
          </p:nvPr>
        </p:nvSpPr>
        <p:spPr>
          <a:xfrm>
            <a:off x="0" y="0"/>
            <a:ext cx="9144000" cy="6858000"/>
          </a:xfrm>
          <a:ln/>
        </p:spPr>
        <p:txBody>
          <a:bodyPr anchor="t"/>
          <a:p>
            <a:pPr>
              <a:buNone/>
            </a:pPr>
            <a:endParaRPr lang="en-US" altLang="zh-CN" dirty="0"/>
          </a:p>
          <a:p>
            <a:pPr>
              <a:buNone/>
            </a:pPr>
            <a:endParaRPr lang="en-US" altLang="zh-CN" dirty="0"/>
          </a:p>
        </p:txBody>
      </p:sp>
      <p:sp>
        <p:nvSpPr>
          <p:cNvPr id="9219" name="文本框 13315"/>
          <p:cNvSpPr txBox="1"/>
          <p:nvPr/>
        </p:nvSpPr>
        <p:spPr>
          <a:xfrm>
            <a:off x="539750" y="2924175"/>
            <a:ext cx="827088"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煞</a:t>
            </a:r>
            <a:endParaRPr lang="zh-CN" altLang="en-US" sz="4400" b="1" dirty="0">
              <a:latin typeface="Arial" panose="020B0604020202020204" pitchFamily="34" charset="0"/>
              <a:ea typeface="宋体" panose="02010600030101010101" pitchFamily="2" charset="-122"/>
            </a:endParaRPr>
          </a:p>
        </p:txBody>
      </p:sp>
      <p:sp>
        <p:nvSpPr>
          <p:cNvPr id="9220" name="左大括号 13316"/>
          <p:cNvSpPr/>
          <p:nvPr/>
        </p:nvSpPr>
        <p:spPr>
          <a:xfrm>
            <a:off x="1258888" y="1341438"/>
            <a:ext cx="1152525" cy="3960812"/>
          </a:xfrm>
          <a:prstGeom prst="leftBrace">
            <a:avLst>
              <a:gd name="adj1" fmla="val 20651"/>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9221" name="文本框 13317"/>
          <p:cNvSpPr txBox="1"/>
          <p:nvPr/>
        </p:nvSpPr>
        <p:spPr>
          <a:xfrm>
            <a:off x="2484438" y="908050"/>
            <a:ext cx="1871662"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shà</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9222" name="文本框 13318"/>
          <p:cNvSpPr txBox="1"/>
          <p:nvPr/>
        </p:nvSpPr>
        <p:spPr>
          <a:xfrm>
            <a:off x="2484438" y="4868863"/>
            <a:ext cx="2881312"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shā</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9223" name="文本框 13319"/>
          <p:cNvSpPr txBox="1"/>
          <p:nvPr/>
        </p:nvSpPr>
        <p:spPr>
          <a:xfrm>
            <a:off x="3995738" y="836613"/>
            <a:ext cx="3455987"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煞费苦心</a:t>
            </a:r>
            <a:endParaRPr lang="zh-CN" altLang="en-US" sz="4400" b="1" dirty="0">
              <a:latin typeface="Arial" panose="020B0604020202020204" pitchFamily="34" charset="0"/>
              <a:ea typeface="宋体" panose="02010600030101010101" pitchFamily="2" charset="-122"/>
            </a:endParaRPr>
          </a:p>
        </p:txBody>
      </p:sp>
      <p:sp>
        <p:nvSpPr>
          <p:cNvPr id="9224" name="文本框 13320"/>
          <p:cNvSpPr txBox="1"/>
          <p:nvPr/>
        </p:nvSpPr>
        <p:spPr>
          <a:xfrm>
            <a:off x="3779838" y="4868863"/>
            <a:ext cx="3671887"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大煞风景</a:t>
            </a:r>
            <a:endParaRPr lang="zh-CN" altLang="en-US" sz="4400" b="1" dirty="0">
              <a:latin typeface="Arial" panose="020B0604020202020204" pitchFamily="34" charset="0"/>
              <a:ea typeface="宋体" panose="02010600030101010101" pitchFamily="2" charset="-122"/>
            </a:endParaRPr>
          </a:p>
        </p:txBody>
      </p:sp>
      <p:pic>
        <p:nvPicPr>
          <p:cNvPr id="9225" name="图片 13322" descr="t010cae33984601fb84"/>
          <p:cNvPicPr>
            <a:picLocks noChangeAspect="1"/>
          </p:cNvPicPr>
          <p:nvPr/>
        </p:nvPicPr>
        <p:blipFill>
          <a:blip r:embed="rId1"/>
          <a:stretch>
            <a:fillRect/>
          </a:stretch>
        </p:blipFill>
        <p:spPr>
          <a:xfrm>
            <a:off x="3132138" y="1844675"/>
            <a:ext cx="3527425" cy="2808288"/>
          </a:xfrm>
          <a:prstGeom prst="rect">
            <a:avLst/>
          </a:prstGeom>
          <a:noFill/>
          <a:ln w="9525">
            <a:noFill/>
          </a:ln>
        </p:spPr>
      </p:pic>
    </p:spTree>
  </p:cSld>
  <p:clrMapOvr>
    <a:masterClrMapping/>
  </p:clrMapOvr>
  <p:transition spd="med">
    <p:plus/>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标题 12289"/>
          <p:cNvSpPr>
            <a:spLocks noGrp="1"/>
          </p:cNvSpPr>
          <p:nvPr>
            <p:ph type="title"/>
          </p:nvPr>
        </p:nvSpPr>
        <p:spPr>
          <a:xfrm>
            <a:off x="468313" y="-171450"/>
            <a:ext cx="8229600" cy="1143000"/>
          </a:xfrm>
          <a:ln/>
        </p:spPr>
        <p:txBody>
          <a:bodyPr anchor="ctr"/>
          <a:p>
            <a:br>
              <a:rPr lang="en-US" altLang="zh-CN" sz="4000" dirty="0"/>
            </a:br>
            <a:endParaRPr lang="en-US" altLang="zh-CN" sz="4000" dirty="0"/>
          </a:p>
        </p:txBody>
      </p:sp>
      <p:sp>
        <p:nvSpPr>
          <p:cNvPr id="10242" name="文本框 12291"/>
          <p:cNvSpPr txBox="1"/>
          <p:nvPr/>
        </p:nvSpPr>
        <p:spPr>
          <a:xfrm>
            <a:off x="0" y="3068638"/>
            <a:ext cx="1116013"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相</a:t>
            </a:r>
            <a:endParaRPr lang="zh-CN" altLang="en-US" sz="4400" b="1" dirty="0">
              <a:latin typeface="Arial" panose="020B0604020202020204" pitchFamily="34" charset="0"/>
              <a:ea typeface="宋体" panose="02010600030101010101" pitchFamily="2" charset="-122"/>
            </a:endParaRPr>
          </a:p>
        </p:txBody>
      </p:sp>
      <p:sp>
        <p:nvSpPr>
          <p:cNvPr id="10243" name="文本占位符 12293"/>
          <p:cNvSpPr>
            <a:spLocks noGrp="1"/>
          </p:cNvSpPr>
          <p:nvPr>
            <p:ph idx="1"/>
          </p:nvPr>
        </p:nvSpPr>
        <p:spPr>
          <a:xfrm>
            <a:off x="457200" y="0"/>
            <a:ext cx="8229600" cy="6858000"/>
          </a:xfrm>
          <a:ln/>
        </p:spPr>
        <p:txBody>
          <a:bodyPr anchor="t"/>
          <a:p>
            <a:pPr>
              <a:buNone/>
            </a:pPr>
            <a:endParaRPr lang="en-US" altLang="zh-CN" dirty="0"/>
          </a:p>
          <a:p>
            <a:pPr>
              <a:buNone/>
            </a:pPr>
            <a:endParaRPr lang="en-US" altLang="zh-CN" dirty="0"/>
          </a:p>
        </p:txBody>
      </p:sp>
      <p:sp>
        <p:nvSpPr>
          <p:cNvPr id="10244" name="左大括号 12294"/>
          <p:cNvSpPr/>
          <p:nvPr/>
        </p:nvSpPr>
        <p:spPr>
          <a:xfrm>
            <a:off x="539750" y="549275"/>
            <a:ext cx="1439863" cy="5976938"/>
          </a:xfrm>
          <a:prstGeom prst="leftBrace">
            <a:avLst>
              <a:gd name="adj1" fmla="val 24944"/>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10245" name="文本框 12295"/>
          <p:cNvSpPr txBox="1"/>
          <p:nvPr/>
        </p:nvSpPr>
        <p:spPr>
          <a:xfrm>
            <a:off x="1619250" y="188913"/>
            <a:ext cx="2232025"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xiāng</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0246" name="文本框 12296"/>
          <p:cNvSpPr txBox="1"/>
          <p:nvPr/>
        </p:nvSpPr>
        <p:spPr>
          <a:xfrm>
            <a:off x="1835150" y="5661025"/>
            <a:ext cx="1657350" cy="1766888"/>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xiàng</a:t>
            </a:r>
            <a:endParaRPr lang="en-US" altLang="zh-CN" sz="4400" b="1" dirty="0">
              <a:solidFill>
                <a:srgbClr val="FF0000"/>
              </a:solidFill>
              <a:latin typeface="Arial" panose="020B0604020202020204" pitchFamily="34" charset="0"/>
              <a:ea typeface="宋体" panose="02010600030101010101" pitchFamily="2" charset="-122"/>
            </a:endParaRPr>
          </a:p>
          <a:p>
            <a:pPr lvl="0" indent="0">
              <a:spcBef>
                <a:spcPct val="50000"/>
              </a:spcBef>
            </a:pP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0247" name="文本框 12297"/>
          <p:cNvSpPr txBox="1"/>
          <p:nvPr/>
        </p:nvSpPr>
        <p:spPr>
          <a:xfrm>
            <a:off x="3276600" y="188913"/>
            <a:ext cx="1871663"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互相</a:t>
            </a:r>
            <a:endParaRPr lang="zh-CN" altLang="en-US" sz="4400" b="1" dirty="0">
              <a:latin typeface="Arial" panose="020B0604020202020204" pitchFamily="34" charset="0"/>
              <a:ea typeface="宋体" panose="02010600030101010101" pitchFamily="2" charset="-122"/>
            </a:endParaRPr>
          </a:p>
        </p:txBody>
      </p:sp>
      <p:sp>
        <p:nvSpPr>
          <p:cNvPr id="10248" name="文本框 12298"/>
          <p:cNvSpPr txBox="1"/>
          <p:nvPr/>
        </p:nvSpPr>
        <p:spPr>
          <a:xfrm>
            <a:off x="3492500" y="5661025"/>
            <a:ext cx="1439863"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相貌</a:t>
            </a:r>
            <a:endParaRPr lang="zh-CN" altLang="en-US" sz="4400" b="1" dirty="0">
              <a:latin typeface="Arial" panose="020B0604020202020204" pitchFamily="34" charset="0"/>
              <a:ea typeface="宋体" panose="02010600030101010101" pitchFamily="2" charset="-122"/>
            </a:endParaRPr>
          </a:p>
        </p:txBody>
      </p:sp>
      <p:sp>
        <p:nvSpPr>
          <p:cNvPr id="10249" name="文本框 12299"/>
          <p:cNvSpPr txBox="1"/>
          <p:nvPr/>
        </p:nvSpPr>
        <p:spPr>
          <a:xfrm>
            <a:off x="3851275" y="3141663"/>
            <a:ext cx="1585913"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禁</a:t>
            </a:r>
            <a:endParaRPr lang="zh-CN" altLang="en-US" sz="4400" b="1" dirty="0">
              <a:latin typeface="Arial" panose="020B0604020202020204" pitchFamily="34" charset="0"/>
              <a:ea typeface="宋体" panose="02010600030101010101" pitchFamily="2" charset="-122"/>
            </a:endParaRPr>
          </a:p>
        </p:txBody>
      </p:sp>
      <p:sp>
        <p:nvSpPr>
          <p:cNvPr id="10250" name="左大括号 12301"/>
          <p:cNvSpPr/>
          <p:nvPr/>
        </p:nvSpPr>
        <p:spPr>
          <a:xfrm>
            <a:off x="4572000" y="549275"/>
            <a:ext cx="1439863" cy="5976938"/>
          </a:xfrm>
          <a:prstGeom prst="leftBrace">
            <a:avLst>
              <a:gd name="adj1" fmla="val 24944"/>
              <a:gd name="adj2" fmla="val 50000"/>
            </a:avLst>
          </a:prstGeom>
          <a:noFill/>
          <a:ln w="9525" cap="flat" cmpd="sng">
            <a:solidFill>
              <a:schemeClr val="tx1"/>
            </a:solidFill>
            <a:prstDash val="solid"/>
            <a:round/>
            <a:headEnd type="none" w="med" len="med"/>
            <a:tailEnd type="none" w="med" len="med"/>
          </a:ln>
        </p:spPr>
        <p:txBody>
          <a:bodyPr anchor="t"/>
          <a:p>
            <a:pPr lvl="0" indent="0"/>
            <a:endParaRPr lang="zh-CN" altLang="en-US">
              <a:latin typeface="Arial" panose="020B0604020202020204" pitchFamily="34" charset="0"/>
              <a:ea typeface="宋体" panose="02010600030101010101" pitchFamily="2" charset="-122"/>
            </a:endParaRPr>
          </a:p>
        </p:txBody>
      </p:sp>
      <p:sp>
        <p:nvSpPr>
          <p:cNvPr id="10251" name="文本框 12302"/>
          <p:cNvSpPr txBox="1"/>
          <p:nvPr/>
        </p:nvSpPr>
        <p:spPr>
          <a:xfrm>
            <a:off x="5867400" y="260350"/>
            <a:ext cx="1296988"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jīn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0252" name="文本框 12303"/>
          <p:cNvSpPr txBox="1"/>
          <p:nvPr/>
        </p:nvSpPr>
        <p:spPr>
          <a:xfrm>
            <a:off x="5940425" y="5805488"/>
            <a:ext cx="2089150" cy="762000"/>
          </a:xfrm>
          <a:prstGeom prst="rect">
            <a:avLst/>
          </a:prstGeom>
          <a:noFill/>
          <a:ln w="9525">
            <a:noFill/>
          </a:ln>
        </p:spPr>
        <p:txBody>
          <a:bodyPr anchor="t">
            <a:spAutoFit/>
          </a:bodyPr>
          <a:p>
            <a:pPr lvl="0" indent="0">
              <a:spcBef>
                <a:spcPct val="50000"/>
              </a:spcBef>
            </a:pPr>
            <a:r>
              <a:rPr lang="en-US" altLang="zh-CN" sz="4400" b="1" dirty="0">
                <a:solidFill>
                  <a:srgbClr val="FF0000"/>
                </a:solidFill>
                <a:latin typeface="Arial" panose="020B0604020202020204" pitchFamily="34" charset="0"/>
                <a:ea typeface="宋体" panose="02010600030101010101" pitchFamily="2" charset="-122"/>
              </a:rPr>
              <a:t>jìn</a:t>
            </a:r>
            <a:endParaRPr lang="en-US" altLang="zh-CN" sz="4400" b="1" dirty="0">
              <a:solidFill>
                <a:srgbClr val="FF0000"/>
              </a:solidFill>
              <a:latin typeface="Arial" panose="020B0604020202020204" pitchFamily="34" charset="0"/>
              <a:ea typeface="宋体" panose="02010600030101010101" pitchFamily="2" charset="-122"/>
            </a:endParaRPr>
          </a:p>
        </p:txBody>
      </p:sp>
      <p:sp>
        <p:nvSpPr>
          <p:cNvPr id="10253" name="文本框 12304"/>
          <p:cNvSpPr txBox="1"/>
          <p:nvPr/>
        </p:nvSpPr>
        <p:spPr>
          <a:xfrm>
            <a:off x="6804025" y="188913"/>
            <a:ext cx="2663825"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弱不禁风</a:t>
            </a:r>
            <a:endParaRPr lang="zh-CN" altLang="en-US" sz="4400" b="1" dirty="0">
              <a:latin typeface="Arial" panose="020B0604020202020204" pitchFamily="34" charset="0"/>
              <a:ea typeface="宋体" panose="02010600030101010101" pitchFamily="2" charset="-122"/>
            </a:endParaRPr>
          </a:p>
        </p:txBody>
      </p:sp>
      <p:sp>
        <p:nvSpPr>
          <p:cNvPr id="10254" name="文本框 12306"/>
          <p:cNvSpPr txBox="1"/>
          <p:nvPr/>
        </p:nvSpPr>
        <p:spPr>
          <a:xfrm>
            <a:off x="6804025" y="5734050"/>
            <a:ext cx="2016125" cy="762000"/>
          </a:xfrm>
          <a:prstGeom prst="rect">
            <a:avLst/>
          </a:prstGeom>
          <a:noFill/>
          <a:ln w="9525">
            <a:noFill/>
          </a:ln>
        </p:spPr>
        <p:txBody>
          <a:bodyPr anchor="t">
            <a:spAutoFit/>
          </a:bodyPr>
          <a:p>
            <a:pPr lvl="0" indent="0">
              <a:spcBef>
                <a:spcPct val="50000"/>
              </a:spcBef>
            </a:pPr>
            <a:r>
              <a:rPr lang="zh-CN" altLang="en-US" sz="4400" b="1" dirty="0">
                <a:latin typeface="Arial" panose="020B0604020202020204" pitchFamily="34" charset="0"/>
                <a:ea typeface="宋体" panose="02010600030101010101" pitchFamily="2" charset="-122"/>
              </a:rPr>
              <a:t>禁止</a:t>
            </a:r>
            <a:endParaRPr lang="zh-CN" altLang="en-US" sz="4400" b="1" dirty="0">
              <a:latin typeface="Arial" panose="020B0604020202020204" pitchFamily="34" charset="0"/>
              <a:ea typeface="宋体" panose="02010600030101010101" pitchFamily="2" charset="-122"/>
            </a:endParaRPr>
          </a:p>
        </p:txBody>
      </p:sp>
      <p:pic>
        <p:nvPicPr>
          <p:cNvPr id="10255" name="图片 12308" descr="t01b9d2deee7673d29c"/>
          <p:cNvPicPr>
            <a:picLocks noChangeAspect="1"/>
          </p:cNvPicPr>
          <p:nvPr/>
        </p:nvPicPr>
        <p:blipFill>
          <a:blip r:embed="rId1"/>
          <a:stretch>
            <a:fillRect/>
          </a:stretch>
        </p:blipFill>
        <p:spPr>
          <a:xfrm>
            <a:off x="1547813" y="1125538"/>
            <a:ext cx="2447925" cy="4391025"/>
          </a:xfrm>
          <a:prstGeom prst="rect">
            <a:avLst/>
          </a:prstGeom>
          <a:noFill/>
          <a:ln w="9525">
            <a:noFill/>
          </a:ln>
        </p:spPr>
      </p:pic>
      <p:pic>
        <p:nvPicPr>
          <p:cNvPr id="10256" name="图片 12309" descr="t01b9d2deee7673d29c"/>
          <p:cNvPicPr>
            <a:picLocks noChangeAspect="1"/>
          </p:cNvPicPr>
          <p:nvPr/>
        </p:nvPicPr>
        <p:blipFill>
          <a:blip r:embed="rId1"/>
          <a:stretch>
            <a:fillRect/>
          </a:stretch>
        </p:blipFill>
        <p:spPr>
          <a:xfrm>
            <a:off x="6011863" y="1268413"/>
            <a:ext cx="2447925" cy="4391025"/>
          </a:xfrm>
          <a:prstGeom prst="rect">
            <a:avLst/>
          </a:prstGeom>
          <a:noFill/>
          <a:ln w="9525">
            <a:noFill/>
          </a:ln>
        </p:spPr>
      </p:pic>
    </p:spTree>
  </p:cSld>
  <p:clrMapOvr>
    <a:masterClrMapping/>
  </p:clrMapOvr>
  <p:transition spd="med">
    <p:plus/>
  </p:transition>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6213</Words>
  <Application>WPS 演示</Application>
  <PresentationFormat>在屏幕上显示</PresentationFormat>
  <Paragraphs>365</Paragraphs>
  <Slides>49</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49</vt:i4>
      </vt:variant>
    </vt:vector>
  </HeadingPairs>
  <TitlesOfParts>
    <vt:vector size="58" baseType="lpstr">
      <vt:lpstr>Arial</vt:lpstr>
      <vt:lpstr>宋体</vt:lpstr>
      <vt:lpstr>Wingdings</vt:lpstr>
      <vt:lpstr>黑体</vt:lpstr>
      <vt:lpstr>华文彩云</vt:lpstr>
      <vt:lpstr>微软雅黑</vt:lpstr>
      <vt:lpstr>Arial Unicode MS</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未知用户</dc:creator>
  <cp:lastModifiedBy>Administrator</cp:lastModifiedBy>
  <cp:revision>18</cp:revision>
  <dcterms:created xsi:type="dcterms:W3CDTF">2016-10-04T09:49:39Z</dcterms:created>
  <dcterms:modified xsi:type="dcterms:W3CDTF">2018-10-09T01:24:19Z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