
<file path=[Content_Types].xml><?xml version="1.0" encoding="utf-8"?>
<Types xmlns="http://schemas.openxmlformats.org/package/2006/content-types"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342" r:id="rId4"/>
    <p:sldId id="262" r:id="rId5"/>
    <p:sldId id="257" r:id="rId6"/>
    <p:sldId id="343" r:id="rId7"/>
    <p:sldId id="344" r:id="rId8"/>
    <p:sldId id="345" r:id="rId9"/>
    <p:sldId id="346" r:id="rId10"/>
    <p:sldId id="347" r:id="rId11"/>
    <p:sldId id="348" r:id="rId12"/>
    <p:sldId id="261" r:id="rId13"/>
    <p:sldId id="259" r:id="rId14"/>
    <p:sldId id="264" r:id="rId15"/>
    <p:sldId id="266" r:id="rId16"/>
    <p:sldId id="265" r:id="rId17"/>
    <p:sldId id="271" r:id="rId18"/>
    <p:sldId id="320" r:id="rId19"/>
    <p:sldId id="272" r:id="rId20"/>
    <p:sldId id="275" r:id="rId21"/>
    <p:sldId id="273" r:id="rId22"/>
    <p:sldId id="321" r:id="rId23"/>
    <p:sldId id="279" r:id="rId24"/>
    <p:sldId id="280" r:id="rId25"/>
    <p:sldId id="285" r:id="rId26"/>
    <p:sldId id="322" r:id="rId27"/>
    <p:sldId id="288" r:id="rId28"/>
    <p:sldId id="323" r:id="rId29"/>
    <p:sldId id="295" r:id="rId30"/>
    <p:sldId id="324" r:id="rId31"/>
    <p:sldId id="294" r:id="rId32"/>
    <p:sldId id="325" r:id="rId33"/>
    <p:sldId id="298" r:id="rId34"/>
    <p:sldId id="326" r:id="rId35"/>
    <p:sldId id="300" r:id="rId36"/>
    <p:sldId id="327" r:id="rId37"/>
    <p:sldId id="305" r:id="rId38"/>
    <p:sldId id="328" r:id="rId39"/>
    <p:sldId id="330" r:id="rId40"/>
    <p:sldId id="331" r:id="rId41"/>
    <p:sldId id="332" r:id="rId42"/>
    <p:sldId id="334" r:id="rId43"/>
    <p:sldId id="335" r:id="rId44"/>
    <p:sldId id="336" r:id="rId45"/>
    <p:sldId id="337" r:id="rId46"/>
    <p:sldId id="338" r:id="rId47"/>
    <p:sldId id="339" r:id="rId48"/>
    <p:sldId id="333" r:id="rId49"/>
    <p:sldId id="329" r:id="rId50"/>
    <p:sldId id="340" r:id="rId51"/>
    <p:sldId id="341" r:id="rId52"/>
    <p:sldId id="349" r:id="rId53"/>
    <p:sldId id="350" r:id="rId54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FFFFCC"/>
    <a:srgbClr val="000000"/>
    <a:srgbClr val="FF0000"/>
    <a:srgbClr val="0000FF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-12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diamond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diamond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GIF"/><Relationship Id="rId1" Type="http://schemas.openxmlformats.org/officeDocument/2006/relationships/image" Target="../media/image23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GIF"/><Relationship Id="rId1" Type="http://schemas.openxmlformats.org/officeDocument/2006/relationships/image" Target="../media/image29.GI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GIF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GI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GI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GI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GI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GI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GI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GIF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GI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GI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GI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GIF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GIF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GIF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GIF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GI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6.GIF"/><Relationship Id="rId1" Type="http://schemas.openxmlformats.org/officeDocument/2006/relationships/image" Target="../media/image45.GIF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7.GIF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8.GIF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GIF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GIF"/><Relationship Id="rId1" Type="http://schemas.openxmlformats.org/officeDocument/2006/relationships/image" Target="../media/image6.GI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0.GIF"/><Relationship Id="rId1" Type="http://schemas.openxmlformats.org/officeDocument/2006/relationships/image" Target="../media/image51.GIF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2.GIF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3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9" name="标题 5121"/>
          <p:cNvSpPr>
            <a:spLocks noGrp="1"/>
          </p:cNvSpPr>
          <p:nvPr>
            <p:ph type="ctrTitle"/>
          </p:nvPr>
        </p:nvSpPr>
        <p:spPr>
          <a:xfrm>
            <a:off x="152400" y="0"/>
            <a:ext cx="7772400" cy="838200"/>
          </a:xfrm>
          <a:ln/>
        </p:spPr>
        <p:txBody>
          <a:bodyPr anchor="ctr"/>
          <a:p>
            <a:pPr defTabSz="914400">
              <a:buNone/>
            </a:pPr>
            <a:r>
              <a:rPr lang="en-US" altLang="zh-CN" sz="48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《</a:t>
            </a:r>
            <a:r>
              <a:rPr lang="zh-CN" altLang="en-US" sz="48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论语</a:t>
            </a:r>
            <a:r>
              <a:rPr lang="en-US" altLang="zh-CN" sz="48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》</a:t>
            </a:r>
            <a:r>
              <a:rPr lang="zh-CN" altLang="en-US" sz="48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十二章</a:t>
            </a:r>
            <a:endParaRPr lang="zh-CN" altLang="en-US" sz="4800" b="1" kern="1200" baseline="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124" name="图片 5123" descr="1930000123203913151408526897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90600"/>
            <a:ext cx="9144000" cy="515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文本框 1"/>
          <p:cNvSpPr txBox="1"/>
          <p:nvPr/>
        </p:nvSpPr>
        <p:spPr>
          <a:xfrm>
            <a:off x="3929063" y="6318250"/>
            <a:ext cx="5214937" cy="641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禄丰县彩云中学何春祥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1146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1266" name="文本占位符 114690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en-US" altLang="zh-CN" dirty="0"/>
              <a:t>            </a:t>
            </a:r>
            <a:r>
              <a:rPr lang="zh-CN" altLang="en-US" sz="4400" b="1" dirty="0">
                <a:solidFill>
                  <a:srgbClr val="FF0000"/>
                </a:solidFill>
                <a:ea typeface="黑体" panose="02010609060101010101" pitchFamily="49" charset="-122"/>
              </a:rPr>
              <a:t>第九章</a:t>
            </a:r>
            <a:r>
              <a:rPr lang="zh-CN" altLang="en-US" sz="4400" b="1" dirty="0"/>
              <a:t>子曰：“三人行，必有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/>
              <a:t>我师焉。择其善者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/>
              <a:t>而从之，其不善者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/>
              <a:t>而改之。”</a:t>
            </a: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/>
              <a:t>        </a:t>
            </a:r>
            <a:r>
              <a:rPr lang="zh-CN" altLang="en-US" sz="4400" b="1" dirty="0">
                <a:solidFill>
                  <a:srgbClr val="FF0000"/>
                </a:solidFill>
                <a:ea typeface="黑体" panose="02010609060101010101" pitchFamily="49" charset="-122"/>
              </a:rPr>
              <a:t>第十章</a:t>
            </a:r>
            <a:r>
              <a:rPr lang="zh-CN" altLang="en-US" sz="4400" b="1" dirty="0"/>
              <a:t>子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/>
              <a:t>在川上曰：“逝者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/>
              <a:t>如斯夫，不舍昼夜。”</a:t>
            </a: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  <a:ea typeface="黑体" panose="02010609060101010101" pitchFamily="49" charset="-122"/>
              </a:rPr>
              <a:t>        第十一章</a:t>
            </a:r>
            <a:r>
              <a:rPr lang="zh-CN" altLang="en-US" sz="4400" b="1" dirty="0"/>
              <a:t>子曰：“三军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/>
              <a:t>可夺帅也，匹夫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/>
              <a:t>不可夺志也。”</a:t>
            </a: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/>
              <a:t>        </a:t>
            </a:r>
            <a:r>
              <a:rPr lang="zh-CN" altLang="en-US" sz="4400" b="1" dirty="0">
                <a:solidFill>
                  <a:srgbClr val="FF0000"/>
                </a:solidFill>
                <a:ea typeface="黑体" panose="02010609060101010101" pitchFamily="49" charset="-122"/>
              </a:rPr>
              <a:t>第十二章</a:t>
            </a:r>
            <a:r>
              <a:rPr lang="zh-CN" altLang="en-US" sz="4400" b="1" dirty="0"/>
              <a:t>子夏曰：“博学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/>
              <a:t>而笃志，切问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/>
              <a:t>而近思，仁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/>
              <a:t>在其中矣”</a:t>
            </a: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dirty="0"/>
              <a:t> </a:t>
            </a:r>
            <a:endParaRPr lang="zh-CN" altLang="en-US" sz="4000" dirty="0"/>
          </a:p>
        </p:txBody>
      </p:sp>
      <p:pic>
        <p:nvPicPr>
          <p:cNvPr id="11267" name="图片 114691" descr="t0151c150d037a7e9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0" y="5867400"/>
            <a:ext cx="1905000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114692" descr="t0151c150d037a7e9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4800" y="5867400"/>
            <a:ext cx="1905000" cy="99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图片 114693" descr="t0151c150d037a7e9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5867400"/>
            <a:ext cx="1905000" cy="990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3" name="内容占位符 1024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en-US" altLang="zh-CN" sz="4400" b="1" dirty="0">
                <a:solidFill>
                  <a:srgbClr val="FF0000"/>
                </a:solidFill>
              </a:rPr>
              <a:t>                     </a:t>
            </a:r>
            <a:r>
              <a:rPr lang="zh-CN" altLang="en-US" sz="4400" b="1" dirty="0">
                <a:solidFill>
                  <a:srgbClr val="FF0000"/>
                </a:solidFill>
              </a:rPr>
              <a:t>第一章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latin typeface="宋体" panose="02010600030101010101" pitchFamily="2" charset="-122"/>
              </a:rPr>
              <a:t>     子曰：“学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而时习之，不亦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说乎？有朋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自远方来，不亦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乐乎？人不知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而不愠，不亦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君子乎？”</a:t>
            </a:r>
            <a:endParaRPr lang="zh-CN" altLang="en-US" sz="4400" b="1" dirty="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     翻译：</a:t>
            </a:r>
            <a:r>
              <a:rPr lang="zh-CN" altLang="en-US" sz="4400" b="1" dirty="0">
                <a:latin typeface="宋体" panose="02010600030101010101" pitchFamily="2" charset="-122"/>
              </a:rPr>
              <a:t>孔子说：“学了又按时复习，不也是很喜悦的吗</a:t>
            </a:r>
            <a:r>
              <a:rPr lang="en-US" altLang="zh-CN" sz="4400" b="1" dirty="0">
                <a:latin typeface="宋体" panose="02010600030101010101" pitchFamily="2" charset="-122"/>
              </a:rPr>
              <a:t>?</a:t>
            </a:r>
            <a:r>
              <a:rPr lang="zh-CN" altLang="en-US" sz="4400" b="1" dirty="0">
                <a:latin typeface="宋体" panose="02010600030101010101" pitchFamily="2" charset="-122"/>
              </a:rPr>
              <a:t>有朋友从远方来，不也是很快乐的吗</a:t>
            </a:r>
            <a:r>
              <a:rPr lang="en-US" altLang="zh-CN" sz="4400" b="1" dirty="0">
                <a:latin typeface="宋体" panose="02010600030101010101" pitchFamily="2" charset="-122"/>
              </a:rPr>
              <a:t>?</a:t>
            </a:r>
            <a:r>
              <a:rPr lang="zh-CN" altLang="en-US" sz="4400" b="1" dirty="0">
                <a:latin typeface="宋体" panose="02010600030101010101" pitchFamily="2" charset="-122"/>
              </a:rPr>
              <a:t>人们不了解我，我却不怨恨生气，不也是一个品德高尚的人吗</a:t>
            </a:r>
            <a:r>
              <a:rPr lang="en-US" altLang="zh-CN" sz="4400" b="1">
                <a:latin typeface="宋体" panose="02010600030101010101" pitchFamily="2" charset="-122"/>
              </a:rPr>
              <a:t>?” </a:t>
            </a:r>
            <a:endParaRPr lang="en-US" altLang="zh-CN" sz="4400" b="1">
              <a:latin typeface="宋体" panose="02010600030101010101" pitchFamily="2" charset="-122"/>
            </a:endParaRPr>
          </a:p>
        </p:txBody>
      </p:sp>
      <p:sp>
        <p:nvSpPr>
          <p:cNvPr id="12290" name="标题 1024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pic>
        <p:nvPicPr>
          <p:cNvPr id="12291" name="图片 10244" descr="t019f1aeb99495617b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3963" cy="121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片 10245" descr="t019f1aeb99495617b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0038" y="5791200"/>
            <a:ext cx="1223962" cy="1066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25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charRg st="25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78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3">
                                            <p:txEl>
                                              <p:charRg st="78" end="1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内容占位符 8194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  <a:ln/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en-US" altLang="zh-CN" sz="4800" b="1" dirty="0"/>
              <a:t>①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学：</a:t>
            </a:r>
            <a:r>
              <a:rPr lang="zh-CN" altLang="en-US" sz="4800" b="1" dirty="0"/>
              <a:t>学习。       </a:t>
            </a:r>
            <a:r>
              <a:rPr lang="en-US" altLang="zh-CN" sz="4800" b="1" dirty="0"/>
              <a:t>②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而：</a:t>
            </a:r>
            <a:r>
              <a:rPr lang="zh-CN" altLang="en-US" sz="4800" b="1" dirty="0"/>
              <a:t>顺承。</a:t>
            </a:r>
            <a:endParaRPr lang="zh-CN" altLang="en-US" sz="4800" b="1" dirty="0"/>
          </a:p>
          <a:p>
            <a:pPr>
              <a:lnSpc>
                <a:spcPct val="90000"/>
              </a:lnSpc>
              <a:buNone/>
            </a:pPr>
            <a:r>
              <a:rPr lang="en-US" altLang="zh-CN" sz="4800" b="1" dirty="0"/>
              <a:t>③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时：</a:t>
            </a:r>
            <a:r>
              <a:rPr lang="zh-CN" altLang="en-US" sz="4800" b="1" dirty="0"/>
              <a:t>按时。（名词作状语）  </a:t>
            </a:r>
            <a:endParaRPr lang="zh-CN" altLang="en-US" sz="4800" b="1" dirty="0"/>
          </a:p>
          <a:p>
            <a:pPr>
              <a:lnSpc>
                <a:spcPct val="90000"/>
              </a:lnSpc>
              <a:buNone/>
            </a:pPr>
            <a:r>
              <a:rPr lang="en-US" altLang="zh-CN" sz="4800" b="1" dirty="0"/>
              <a:t>④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习：</a:t>
            </a:r>
            <a:r>
              <a:rPr lang="zh-CN" altLang="en-US" sz="4800" b="1" dirty="0"/>
              <a:t>复习。       </a:t>
            </a:r>
            <a:r>
              <a:rPr lang="en-US" altLang="zh-CN" sz="4800" b="1" dirty="0"/>
              <a:t>⑤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亦：</a:t>
            </a:r>
            <a:r>
              <a:rPr lang="zh-CN" altLang="en-US" sz="4800" b="1" dirty="0">
                <a:solidFill>
                  <a:srgbClr val="000000"/>
                </a:solidFill>
              </a:rPr>
              <a:t>也是。</a:t>
            </a:r>
            <a:endParaRPr lang="zh-CN" altLang="en-US" sz="4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4800" b="1" dirty="0"/>
              <a:t>⑥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说：</a:t>
            </a:r>
            <a:r>
              <a:rPr lang="zh-CN" altLang="en-US" sz="4800" b="1" dirty="0">
                <a:solidFill>
                  <a:srgbClr val="000000"/>
                </a:solidFill>
              </a:rPr>
              <a:t>同“悦”，喜悦。</a:t>
            </a:r>
            <a:endParaRPr lang="zh-CN" altLang="en-US" sz="4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4800" b="1" dirty="0"/>
              <a:t>⑦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知：</a:t>
            </a:r>
            <a:r>
              <a:rPr lang="zh-CN" altLang="en-US" sz="4800" b="1" dirty="0">
                <a:solidFill>
                  <a:srgbClr val="000000"/>
                </a:solidFill>
              </a:rPr>
              <a:t>了解。</a:t>
            </a:r>
            <a:endParaRPr lang="zh-CN" altLang="en-US" sz="4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4800" b="1" dirty="0"/>
              <a:t>⑧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而：表示</a:t>
            </a:r>
            <a:r>
              <a:rPr lang="zh-CN" altLang="en-US" sz="4800" b="1" dirty="0">
                <a:solidFill>
                  <a:srgbClr val="000000"/>
                </a:solidFill>
              </a:rPr>
              <a:t>转折，但是。</a:t>
            </a:r>
            <a:endParaRPr lang="zh-CN" altLang="en-US" sz="4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4800" b="1" dirty="0"/>
              <a:t>⑨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愠</a:t>
            </a:r>
            <a:r>
              <a:rPr lang="zh-CN" altLang="en-US" sz="4800" b="1" dirty="0">
                <a:latin typeface="宋体" panose="02010600030101010101" pitchFamily="2" charset="-122"/>
              </a:rPr>
              <a:t>：</a:t>
            </a:r>
            <a:r>
              <a:rPr lang="zh-CN" altLang="en-US" sz="4800" b="1" dirty="0">
                <a:solidFill>
                  <a:srgbClr val="000000"/>
                </a:solidFill>
              </a:rPr>
              <a:t>生气。</a:t>
            </a:r>
            <a:endParaRPr lang="zh-CN" altLang="en-US" sz="4800" b="1" dirty="0">
              <a:latin typeface="宋体" panose="02010600030101010101" pitchFamily="2" charset="-122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3886200" y="990600"/>
            <a:ext cx="25908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标题 8204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3316" name="文本框 8205"/>
          <p:cNvSpPr txBox="1"/>
          <p:nvPr/>
        </p:nvSpPr>
        <p:spPr>
          <a:xfrm>
            <a:off x="1828800" y="609600"/>
            <a:ext cx="28194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文本框 8206"/>
          <p:cNvSpPr txBox="1"/>
          <p:nvPr/>
        </p:nvSpPr>
        <p:spPr>
          <a:xfrm>
            <a:off x="2438400" y="0"/>
            <a:ext cx="29718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重点字词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18" name="图片 8207" descr="t01e5e4bd24de49ad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6600" y="3581400"/>
            <a:ext cx="2057400" cy="3276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2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charRg st="2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36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5">
                                            <p:txEl>
                                              <p:charRg st="36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56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195">
                                            <p:txEl>
                                              <p:charRg st="56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68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195">
                                            <p:txEl>
                                              <p:charRg st="68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75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195">
                                            <p:txEl>
                                              <p:charRg st="75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87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195">
                                            <p:txEl>
                                              <p:charRg st="87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  <p:bldP spid="819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9" name="内容占位符 19458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5400" b="1" dirty="0">
                <a:latin typeface="宋体" panose="02010600030101010101" pitchFamily="2" charset="-122"/>
              </a:rPr>
              <a:t>   </a:t>
            </a:r>
            <a:r>
              <a:rPr lang="zh-CN" altLang="en-US" sz="5400" b="1" dirty="0">
                <a:latin typeface="宋体" panose="02010600030101010101" pitchFamily="2" charset="-122"/>
              </a:rPr>
              <a:t>第</a:t>
            </a:r>
            <a:r>
              <a:rPr lang="en-US" altLang="zh-CN" sz="5400" b="1" dirty="0">
                <a:latin typeface="宋体" panose="02010600030101010101" pitchFamily="2" charset="-122"/>
              </a:rPr>
              <a:t>1</a:t>
            </a:r>
            <a:r>
              <a:rPr lang="zh-CN" altLang="en-US" sz="5400" b="1" dirty="0">
                <a:latin typeface="宋体" panose="02010600030101010101" pitchFamily="2" charset="-122"/>
              </a:rPr>
              <a:t>句讲：</a:t>
            </a:r>
            <a:r>
              <a:rPr lang="zh-CN" altLang="en-US" sz="5400" b="1" dirty="0">
                <a:solidFill>
                  <a:srgbClr val="FF0000"/>
                </a:solidFill>
                <a:latin typeface="宋体" panose="02010600030101010101" pitchFamily="2" charset="-122"/>
              </a:rPr>
              <a:t>学习方法</a:t>
            </a:r>
            <a:r>
              <a:rPr lang="zh-CN" altLang="en-US" sz="5400" b="1" dirty="0">
                <a:latin typeface="宋体" panose="02010600030101010101" pitchFamily="2" charset="-122"/>
              </a:rPr>
              <a:t> </a:t>
            </a:r>
            <a:r>
              <a:rPr lang="zh-CN" altLang="en-US" sz="5400" b="1" dirty="0">
                <a:solidFill>
                  <a:srgbClr val="FF0000"/>
                </a:solidFill>
                <a:latin typeface="宋体" panose="02010600030101010101" pitchFamily="2" charset="-122"/>
              </a:rPr>
              <a:t>；</a:t>
            </a:r>
            <a:endParaRPr lang="zh-CN" altLang="en-US" sz="5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5400" b="1" dirty="0">
                <a:latin typeface="宋体" panose="02010600030101010101" pitchFamily="2" charset="-122"/>
              </a:rPr>
              <a:t>   </a:t>
            </a:r>
            <a:endParaRPr lang="zh-CN" altLang="en-US" sz="54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5400" b="1" dirty="0">
                <a:latin typeface="宋体" panose="02010600030101010101" pitchFamily="2" charset="-122"/>
              </a:rPr>
              <a:t>   第</a:t>
            </a:r>
            <a:r>
              <a:rPr lang="en-US" altLang="zh-CN" sz="5400" b="1" dirty="0">
                <a:latin typeface="宋体" panose="02010600030101010101" pitchFamily="2" charset="-122"/>
              </a:rPr>
              <a:t>2</a:t>
            </a:r>
            <a:r>
              <a:rPr lang="zh-CN" altLang="en-US" sz="5400" b="1" dirty="0">
                <a:latin typeface="宋体" panose="02010600030101010101" pitchFamily="2" charset="-122"/>
              </a:rPr>
              <a:t>句讲：</a:t>
            </a:r>
            <a:r>
              <a:rPr lang="zh-CN" altLang="en-US" sz="5400" b="1" dirty="0">
                <a:solidFill>
                  <a:srgbClr val="FF0000"/>
                </a:solidFill>
              </a:rPr>
              <a:t>学习的乐趣；</a:t>
            </a:r>
            <a:endParaRPr lang="zh-CN" altLang="en-US" sz="5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5400" b="1" dirty="0">
                <a:latin typeface="宋体" panose="02010600030101010101" pitchFamily="2" charset="-122"/>
              </a:rPr>
              <a:t>   </a:t>
            </a:r>
            <a:endParaRPr lang="zh-CN" altLang="en-US" sz="54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5400" b="1" dirty="0">
                <a:latin typeface="宋体" panose="02010600030101010101" pitchFamily="2" charset="-122"/>
              </a:rPr>
              <a:t>   第</a:t>
            </a:r>
            <a:r>
              <a:rPr lang="en-US" altLang="zh-CN" sz="5400" b="1" dirty="0">
                <a:latin typeface="宋体" panose="02010600030101010101" pitchFamily="2" charset="-122"/>
              </a:rPr>
              <a:t>3</a:t>
            </a:r>
            <a:r>
              <a:rPr lang="zh-CN" altLang="en-US" sz="5400" b="1" dirty="0">
                <a:latin typeface="宋体" panose="02010600030101010101" pitchFamily="2" charset="-122"/>
              </a:rPr>
              <a:t>句讲：</a:t>
            </a:r>
            <a:r>
              <a:rPr lang="zh-CN" altLang="en-US" sz="5400" b="1" dirty="0">
                <a:solidFill>
                  <a:srgbClr val="FF0000"/>
                </a:solidFill>
              </a:rPr>
              <a:t>个人修养。</a:t>
            </a:r>
            <a:endParaRPr lang="zh-CN" altLang="en-US" sz="5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buNone/>
            </a:pPr>
            <a:endParaRPr lang="zh-CN" altLang="en-US" sz="5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14338" name="图片 19463" descr="t01256d217c2e6a83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181600"/>
            <a:ext cx="9144000" cy="1676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15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charRg st="15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19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59">
                                            <p:txEl>
                                              <p:charRg st="19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34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59">
                                            <p:txEl>
                                              <p:charRg st="34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38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459">
                                            <p:txEl>
                                              <p:charRg st="38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7" name="内容占位符 21506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800" b="1" dirty="0">
                <a:latin typeface="宋体" panose="02010600030101010101" pitchFamily="2" charset="-122"/>
              </a:rPr>
              <a:t>          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第二章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800" b="1" dirty="0">
                <a:latin typeface="宋体" panose="02010600030101010101" pitchFamily="2" charset="-122"/>
              </a:rPr>
              <a:t>     曾子曰：“吾日</a:t>
            </a:r>
            <a:r>
              <a:rPr lang="en-US" altLang="zh-CN" sz="48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800" b="1" dirty="0">
                <a:latin typeface="宋体" panose="02010600030101010101" pitchFamily="2" charset="-122"/>
              </a:rPr>
              <a:t>三省吾身：为人谋</a:t>
            </a:r>
            <a:r>
              <a:rPr lang="en-US" altLang="zh-CN" sz="48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800" b="1" dirty="0">
                <a:latin typeface="宋体" panose="02010600030101010101" pitchFamily="2" charset="-122"/>
              </a:rPr>
              <a:t>而不忠乎？与朋友交</a:t>
            </a:r>
            <a:r>
              <a:rPr lang="en-US" altLang="zh-CN" sz="48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800" b="1" dirty="0">
                <a:latin typeface="宋体" panose="02010600030101010101" pitchFamily="2" charset="-122"/>
              </a:rPr>
              <a:t>而不信乎？传</a:t>
            </a:r>
            <a:r>
              <a:rPr lang="en-US" altLang="zh-CN" sz="48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800" b="1" dirty="0">
                <a:latin typeface="宋体" panose="02010600030101010101" pitchFamily="2" charset="-122"/>
              </a:rPr>
              <a:t>不习乎？”</a:t>
            </a:r>
            <a:endParaRPr lang="zh-CN" altLang="en-US" sz="48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     翻译：</a:t>
            </a:r>
            <a:r>
              <a:rPr lang="zh-CN" altLang="en-US" sz="4800" b="1" dirty="0">
                <a:latin typeface="宋体" panose="02010600030101010101" pitchFamily="2" charset="-122"/>
              </a:rPr>
              <a:t>曾子说：“我每天多次反省自己</a:t>
            </a:r>
            <a:r>
              <a:rPr lang="en-US" altLang="zh-CN" sz="4800" b="1" dirty="0">
                <a:latin typeface="宋体" panose="02010600030101010101" pitchFamily="2" charset="-122"/>
              </a:rPr>
              <a:t>——</a:t>
            </a:r>
            <a:r>
              <a:rPr lang="zh-CN" altLang="en-US" sz="4800" b="1" dirty="0">
                <a:latin typeface="宋体" panose="02010600030101010101" pitchFamily="2" charset="-122"/>
              </a:rPr>
              <a:t>替人家谋虑是否真诚尽心？和朋友交往是否诚实？传授的学业是否复习了？”</a:t>
            </a:r>
            <a:r>
              <a:rPr lang="zh-CN" altLang="en-US" sz="2800" b="1" dirty="0">
                <a:latin typeface="宋体" panose="02010600030101010101" pitchFamily="2" charset="-122"/>
              </a:rPr>
              <a:t> 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5362" name="标题 2150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pic>
        <p:nvPicPr>
          <p:cNvPr id="15363" name="图片 21508" descr="t012d3eacf366a1aa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31913" cy="1439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14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charRg st="14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59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07">
                                            <p:txEl>
                                              <p:charRg st="59" end="1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3" name="内容占位符 20482"/>
          <p:cNvSpPr>
            <a:spLocks noGrp="1"/>
          </p:cNvSpPr>
          <p:nvPr>
            <p:ph idx="1"/>
          </p:nvPr>
        </p:nvSpPr>
        <p:spPr>
          <a:xfrm>
            <a:off x="0" y="609600"/>
            <a:ext cx="9144000" cy="6019800"/>
          </a:xfrm>
          <a:ln/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en-US" altLang="zh-CN" sz="4400" b="1" dirty="0">
                <a:solidFill>
                  <a:srgbClr val="000000"/>
                </a:solidFill>
              </a:rPr>
              <a:t>①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吾：</a:t>
            </a:r>
            <a:r>
              <a:rPr lang="zh-CN" altLang="en-US" sz="4400" b="1" dirty="0">
                <a:solidFill>
                  <a:srgbClr val="000000"/>
                </a:solidFill>
              </a:rPr>
              <a:t>我。</a:t>
            </a:r>
            <a:r>
              <a:rPr lang="en-US" altLang="zh-CN" sz="4400" b="1" dirty="0">
                <a:solidFill>
                  <a:srgbClr val="000000"/>
                </a:solidFill>
              </a:rPr>
              <a:t>②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日：</a:t>
            </a:r>
            <a:r>
              <a:rPr lang="zh-CN" altLang="en-US" sz="4400" b="1" dirty="0">
                <a:solidFill>
                  <a:srgbClr val="000000"/>
                </a:solidFill>
              </a:rPr>
              <a:t>每天，名词作状语。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zh-CN" sz="4400" b="1" dirty="0">
                <a:solidFill>
                  <a:srgbClr val="000000"/>
                </a:solidFill>
              </a:rPr>
              <a:t>③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三：</a:t>
            </a:r>
            <a:r>
              <a:rPr lang="zh-CN" altLang="en-US" sz="4400" b="1" dirty="0">
                <a:solidFill>
                  <a:srgbClr val="000000"/>
                </a:solidFill>
              </a:rPr>
              <a:t>多次。</a:t>
            </a:r>
            <a:r>
              <a:rPr lang="en-US" altLang="zh-CN" sz="4400" b="1" dirty="0">
                <a:solidFill>
                  <a:srgbClr val="000000"/>
                </a:solidFill>
              </a:rPr>
              <a:t>④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省：</a:t>
            </a:r>
            <a:r>
              <a:rPr lang="zh-CN" altLang="en-US" sz="4400" b="1" dirty="0">
                <a:solidFill>
                  <a:srgbClr val="000000"/>
                </a:solidFill>
              </a:rPr>
              <a:t>反省。</a:t>
            </a:r>
            <a:endParaRPr lang="zh-CN" altLang="en-US" sz="4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zh-CN" sz="4400" b="1" dirty="0">
                <a:solidFill>
                  <a:srgbClr val="000000"/>
                </a:solidFill>
              </a:rPr>
              <a:t>⑤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为</a:t>
            </a:r>
            <a:r>
              <a:rPr lang="zh-CN" altLang="en-US" sz="4400" b="1" dirty="0">
                <a:solidFill>
                  <a:srgbClr val="FF0000"/>
                </a:solidFill>
              </a:rPr>
              <a:t>：</a:t>
            </a:r>
            <a:r>
              <a:rPr lang="zh-CN" altLang="en-US" sz="4400" b="1" dirty="0">
                <a:solidFill>
                  <a:srgbClr val="000000"/>
                </a:solidFill>
              </a:rPr>
              <a:t>替。</a:t>
            </a:r>
            <a:r>
              <a:rPr lang="en-US" altLang="zh-CN" sz="4400" b="1" dirty="0">
                <a:solidFill>
                  <a:srgbClr val="000000"/>
                </a:solidFill>
              </a:rPr>
              <a:t>⑥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谋：</a:t>
            </a:r>
            <a:r>
              <a:rPr lang="zh-CN" altLang="en-US" sz="4400" b="1" dirty="0">
                <a:solidFill>
                  <a:srgbClr val="000000"/>
                </a:solidFill>
              </a:rPr>
              <a:t>出主意。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zh-CN" sz="4400" b="1" dirty="0">
                <a:solidFill>
                  <a:srgbClr val="000000"/>
                </a:solidFill>
              </a:rPr>
              <a:t>⑦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而：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表示</a:t>
            </a:r>
            <a:r>
              <a:rPr lang="zh-CN" altLang="en-US" sz="4400" b="1" dirty="0">
                <a:solidFill>
                  <a:srgbClr val="000000"/>
                </a:solidFill>
              </a:rPr>
              <a:t>转折，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可是，但是。</a:t>
            </a:r>
            <a:endParaRPr lang="zh-CN" altLang="en-US" sz="4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zh-CN" sz="4400" b="1" dirty="0">
                <a:solidFill>
                  <a:srgbClr val="000000"/>
                </a:solidFill>
              </a:rPr>
              <a:t>⑧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而：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表示</a:t>
            </a:r>
            <a:r>
              <a:rPr lang="zh-CN" altLang="en-US" sz="4400" b="1" dirty="0">
                <a:solidFill>
                  <a:srgbClr val="000000"/>
                </a:solidFill>
              </a:rPr>
              <a:t>转折。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可是，但是。</a:t>
            </a:r>
            <a:endParaRPr lang="zh-CN" altLang="en-US" sz="4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zh-CN" sz="4400" b="1" dirty="0">
                <a:solidFill>
                  <a:srgbClr val="FF0000"/>
                </a:solidFill>
              </a:rPr>
              <a:t>⑨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信：</a:t>
            </a:r>
            <a:r>
              <a:rPr lang="zh-CN" altLang="en-US" sz="4400" b="1" dirty="0">
                <a:solidFill>
                  <a:srgbClr val="000000"/>
                </a:solidFill>
              </a:rPr>
              <a:t>诚实。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4400" b="1" dirty="0">
                <a:solidFill>
                  <a:srgbClr val="000000"/>
                </a:solidFill>
              </a:rPr>
              <a:t>⑩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传：</a:t>
            </a:r>
            <a:r>
              <a:rPr lang="zh-CN" altLang="en-US" sz="4400" b="1" dirty="0">
                <a:solidFill>
                  <a:srgbClr val="000000"/>
                </a:solidFill>
              </a:rPr>
              <a:t>传授的知识，动词作名词。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本章强调治学的人重视品德修养。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endParaRPr lang="zh-CN" altLang="en-US" b="1" dirty="0">
              <a:latin typeface="宋体" panose="02010600030101010101" pitchFamily="2" charset="-122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3505200" y="914400"/>
            <a:ext cx="25146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endParaRPr lang="en-US" altLang="zh-CN" sz="28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标题 2049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09600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重点字词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16388" name="图片 20494" descr="t01cdc273d754d75dd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34200" y="1524000"/>
            <a:ext cx="2209800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18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3">
                                            <p:txEl>
                                              <p:charRg st="18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31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3">
                                            <p:txEl>
                                              <p:charRg st="31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44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483">
                                            <p:txEl>
                                              <p:charRg st="44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59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483">
                                            <p:txEl>
                                              <p:charRg st="59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74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483">
                                            <p:txEl>
                                              <p:charRg st="74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81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483">
                                            <p:txEl>
                                              <p:charRg st="81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97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483">
                                            <p:txEl>
                                              <p:charRg st="97" end="1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  <p:bldP spid="2048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标题 2764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第三章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27651" name="内容占位符 27650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  <a:ln/>
        </p:spPr>
        <p:txBody>
          <a:bodyPr anchor="t"/>
          <a:p>
            <a:pPr>
              <a:lnSpc>
                <a:spcPct val="80000"/>
              </a:lnSpc>
              <a:buNone/>
            </a:pPr>
            <a:r>
              <a:rPr lang="en-US" altLang="zh-CN" sz="2000" b="1" dirty="0">
                <a:latin typeface="宋体" panose="02010600030101010101" pitchFamily="2" charset="-122"/>
              </a:rPr>
              <a:t>          </a:t>
            </a:r>
            <a:r>
              <a:rPr lang="zh-CN" altLang="en-US" sz="4400" b="1" dirty="0">
                <a:latin typeface="宋体" panose="02010600030101010101" pitchFamily="2" charset="-122"/>
              </a:rPr>
              <a:t>子曰：“吾十有五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而志于学，三十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而立，四十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而不惑，五十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而知天命，六十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而耳顺，七十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而从心所欲，不逾矩。”</a:t>
            </a:r>
            <a:endParaRPr lang="zh-CN" altLang="en-US" sz="4400" b="1" dirty="0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      翻译：</a:t>
            </a:r>
            <a:r>
              <a:rPr lang="zh-CN" altLang="en-US" sz="4400" b="1" dirty="0">
                <a:latin typeface="宋体" panose="02010600030101010101" pitchFamily="2" charset="-122"/>
              </a:rPr>
              <a:t>我十五岁开始立志学习，三十岁能自立于世，四十岁遇事能不迷惑，五十岁了解并顺应了自然规律，六十岁对各种言论能明辨是非，到七十岁才可以随心所欲，又不会超出规矩。</a:t>
            </a:r>
            <a:r>
              <a:rPr lang="zh-CN" altLang="en-US" sz="2000" b="1" dirty="0">
                <a:latin typeface="宋体" panose="02010600030101010101" pitchFamily="2" charset="-122"/>
              </a:rPr>
              <a:t> </a:t>
            </a:r>
            <a:endParaRPr lang="zh-CN" altLang="en-US" sz="2000" b="1" dirty="0">
              <a:latin typeface="宋体" panose="02010600030101010101" pitchFamily="2" charset="-122"/>
            </a:endParaRPr>
          </a:p>
        </p:txBody>
      </p:sp>
      <p:pic>
        <p:nvPicPr>
          <p:cNvPr id="17411" name="图片 27651" descr="t010912760c096b0ce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43000" cy="1371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67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charRg st="67" end="1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8499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  <a:ln/>
        </p:spPr>
        <p:txBody>
          <a:bodyPr anchor="ctr"/>
          <a:p>
            <a:r>
              <a:rPr lang="zh-CN" altLang="en-US" sz="4800" b="1" dirty="0">
                <a:solidFill>
                  <a:srgbClr val="FF0000"/>
                </a:solidFill>
              </a:rPr>
              <a:t>重点字词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18434" name="文本占位符 84994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  <a:ln/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en-US" altLang="zh-CN" sz="4400" b="1" dirty="0">
                <a:solidFill>
                  <a:srgbClr val="FF0000"/>
                </a:solidFill>
              </a:rPr>
              <a:t>     ①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有：</a:t>
            </a:r>
            <a:r>
              <a:rPr lang="zh-CN" altLang="en-US" sz="4400" b="1" dirty="0">
                <a:solidFill>
                  <a:srgbClr val="000000"/>
                </a:solidFill>
              </a:rPr>
              <a:t>同“又”，表示整数后面的零数。 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</a:t>
            </a:r>
            <a:r>
              <a:rPr lang="en-US" altLang="zh-CN" sz="4400" b="1" dirty="0">
                <a:solidFill>
                  <a:srgbClr val="FF0000"/>
                </a:solidFill>
              </a:rPr>
              <a:t>②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而：</a:t>
            </a:r>
            <a:r>
              <a:rPr lang="zh-CN" altLang="en-US" sz="4400" b="1" dirty="0">
                <a:solidFill>
                  <a:srgbClr val="000000"/>
                </a:solidFill>
              </a:rPr>
              <a:t>表示顺承。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</a:t>
            </a:r>
            <a:r>
              <a:rPr lang="en-US" altLang="zh-CN" sz="4400" b="1" dirty="0">
                <a:solidFill>
                  <a:srgbClr val="FF0000"/>
                </a:solidFill>
              </a:rPr>
              <a:t>③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立：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独立。 </a:t>
            </a:r>
            <a:endParaRPr lang="zh-CN" altLang="en-US" sz="4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</a:t>
            </a:r>
            <a:r>
              <a:rPr lang="en-US" altLang="zh-CN" sz="4400" b="1" dirty="0">
                <a:solidFill>
                  <a:srgbClr val="FF0000"/>
                </a:solidFill>
              </a:rPr>
              <a:t>④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惑：</a:t>
            </a:r>
            <a:r>
              <a:rPr lang="zh-CN" altLang="en-US" sz="4400" b="1" dirty="0">
                <a:solidFill>
                  <a:srgbClr val="000000"/>
                </a:solidFill>
              </a:rPr>
              <a:t>迷惑。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</a:t>
            </a:r>
            <a:r>
              <a:rPr lang="en-US" altLang="zh-CN" sz="4400" b="1" dirty="0">
                <a:solidFill>
                  <a:srgbClr val="FF0000"/>
                </a:solidFill>
              </a:rPr>
              <a:t>⑤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天命：</a:t>
            </a:r>
            <a:r>
              <a:rPr lang="zh-CN" altLang="en-US" sz="4400" b="1" dirty="0">
                <a:solidFill>
                  <a:srgbClr val="000000"/>
                </a:solidFill>
              </a:rPr>
              <a:t>自然规律。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</a:t>
            </a:r>
            <a:r>
              <a:rPr lang="en-US" altLang="zh-CN" sz="4400" b="1" dirty="0">
                <a:solidFill>
                  <a:srgbClr val="FF0000"/>
                </a:solidFill>
              </a:rPr>
              <a:t>⑥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逾 ：</a:t>
            </a:r>
            <a:r>
              <a:rPr lang="zh-CN" altLang="en-US" sz="4400" b="1" dirty="0">
                <a:solidFill>
                  <a:srgbClr val="000000"/>
                </a:solidFill>
              </a:rPr>
              <a:t>超过。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</a:t>
            </a:r>
            <a:r>
              <a:rPr lang="en-US" altLang="zh-CN" sz="4400" b="1" dirty="0">
                <a:solidFill>
                  <a:srgbClr val="FF0000"/>
                </a:solidFill>
              </a:rPr>
              <a:t>⑦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矩：</a:t>
            </a:r>
            <a:r>
              <a:rPr lang="zh-CN" altLang="en-US" sz="4400" b="1" dirty="0">
                <a:solidFill>
                  <a:srgbClr val="000000"/>
                </a:solidFill>
              </a:rPr>
              <a:t>规范。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sz="4400" b="1" dirty="0">
              <a:solidFill>
                <a:srgbClr val="000000"/>
              </a:solidFill>
            </a:endParaRPr>
          </a:p>
        </p:txBody>
      </p:sp>
      <p:pic>
        <p:nvPicPr>
          <p:cNvPr id="18435" name="图片 84995" descr="t01791e969b9c2aa8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2200" y="1676400"/>
            <a:ext cx="2971800" cy="5181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5" name="内容占位符 2867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400" b="1" dirty="0">
                <a:solidFill>
                  <a:srgbClr val="FF0000"/>
                </a:solidFill>
              </a:rPr>
              <a:t>         </a:t>
            </a:r>
            <a:r>
              <a:rPr lang="zh-CN" altLang="en-US" sz="4400" b="1" dirty="0">
                <a:solidFill>
                  <a:srgbClr val="FF0000"/>
                </a:solidFill>
              </a:rPr>
              <a:t>本章是孔子自述他学习和提高修养的过程。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400" b="1" dirty="0">
                <a:latin typeface="宋体" panose="02010600030101010101" pitchFamily="2" charset="-122"/>
              </a:rPr>
              <a:t>1</a:t>
            </a:r>
            <a:r>
              <a:rPr lang="zh-CN" altLang="en-US" sz="4400" b="1" dirty="0">
                <a:latin typeface="宋体" panose="02010600030101010101" pitchFamily="2" charset="-122"/>
              </a:rPr>
              <a:t>、从</a:t>
            </a:r>
            <a:r>
              <a:rPr lang="zh-CN" altLang="en-US" sz="4400" b="1" dirty="0"/>
              <a:t>本章来看，学习和修养的过程可分为几个阶段？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十五岁到四十岁：学习领会；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五十、六十岁：安心立命，不受外界左右；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七十：主观意识和做人规则融合为一。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19458" name="标题 2867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br>
              <a:rPr lang="en-US" altLang="zh-CN" sz="4000" dirty="0"/>
            </a:br>
            <a:endParaRPr lang="en-US" altLang="zh-CN" sz="4000" dirty="0"/>
          </a:p>
        </p:txBody>
      </p:sp>
      <p:pic>
        <p:nvPicPr>
          <p:cNvPr id="19459" name="图片 28676" descr="t010bd9adf8c8cb10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35938" y="2209800"/>
            <a:ext cx="1008062" cy="158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29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5">
                                            <p:txEl>
                                              <p:charRg st="29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54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75">
                                            <p:txEl>
                                              <p:charRg st="54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68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675">
                                            <p:txEl>
                                              <p:charRg st="68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88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675">
                                            <p:txEl>
                                              <p:charRg st="88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7" name="内容占位符 31746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400" b="1" dirty="0">
                <a:latin typeface="宋体" panose="02010600030101010101" pitchFamily="2" charset="-122"/>
              </a:rPr>
              <a:t>2</a:t>
            </a:r>
            <a:r>
              <a:rPr lang="zh-CN" altLang="en-US" sz="4400" b="1" dirty="0">
                <a:latin typeface="宋体" panose="02010600030101010101" pitchFamily="2" charset="-122"/>
              </a:rPr>
              <a:t>、道德修养的最高境界是怎样的？</a:t>
            </a:r>
            <a:endParaRPr lang="zh-CN" altLang="en-US" sz="44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思想与言行融合，自觉遵守道德规范，而不是勉强去做。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4400" b="1" dirty="0">
                <a:latin typeface="宋体" panose="02010600030101010101" pitchFamily="2" charset="-122"/>
              </a:rPr>
              <a:t>3</a:t>
            </a:r>
            <a:r>
              <a:rPr lang="zh-CN" altLang="en-US" sz="4400" b="1" dirty="0">
                <a:latin typeface="宋体" panose="02010600030101010101" pitchFamily="2" charset="-122"/>
              </a:rPr>
              <a:t>、我们从这一章中可以得到什么启示？</a:t>
            </a:r>
            <a:endParaRPr lang="zh-CN" altLang="en-US" sz="44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道德修养并非一朝一夕可以完成，要经过长时间的学习，循序渐进。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482" name="标题 3174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pic>
        <p:nvPicPr>
          <p:cNvPr id="20483" name="图片 31748" descr="t012fd18405f0a3bee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410200"/>
            <a:ext cx="9144000" cy="1447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17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7">
                                            <p:txEl>
                                              <p:charRg st="17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43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747">
                                            <p:txEl>
                                              <p:charRg st="43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62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747">
                                            <p:txEl>
                                              <p:charRg st="62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10854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学习目标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074" name="文本占位符 108546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6096000"/>
          </a:xfrm>
          <a:ln/>
        </p:spPr>
        <p:txBody>
          <a:bodyPr anchor="t"/>
          <a:p>
            <a:pPr>
              <a:buNone/>
            </a:pPr>
            <a:r>
              <a:rPr lang="en-US" altLang="zh-CN" sz="4000" b="1" dirty="0"/>
              <a:t>1</a:t>
            </a:r>
            <a:r>
              <a:rPr lang="zh-CN" altLang="en-US" sz="4000" b="1" dirty="0"/>
              <a:t>、学习重点文言词语，解读各则语录，培养阅读、理解文言文的能力；</a:t>
            </a:r>
            <a:endParaRPr lang="zh-CN" altLang="en-US" sz="4000" b="1" dirty="0"/>
          </a:p>
          <a:p>
            <a:pPr>
              <a:buNone/>
            </a:pPr>
            <a:r>
              <a:rPr lang="en-US" altLang="zh-CN" sz="4000" b="1" dirty="0"/>
              <a:t>2</a:t>
            </a:r>
            <a:r>
              <a:rPr lang="zh-CN" altLang="en-US" sz="4000" b="1" dirty="0"/>
              <a:t>、学习语录体散文语言简练的特点，激发热爱民族经典文化的热情；</a:t>
            </a:r>
            <a:endParaRPr lang="zh-CN" altLang="en-US" sz="4000" b="1" dirty="0"/>
          </a:p>
          <a:p>
            <a:pPr>
              <a:buNone/>
            </a:pPr>
            <a:r>
              <a:rPr lang="en-US" altLang="zh-CN" sz="4000" b="1" dirty="0"/>
              <a:t>3</a:t>
            </a:r>
            <a:r>
              <a:rPr lang="zh-CN" altLang="en-US" sz="4000" b="1" dirty="0"/>
              <a:t>、理解课文所蕴含的深刻道理，培养把所学知识、道理付之于实践的意识。</a:t>
            </a:r>
            <a:endParaRPr lang="zh-CN" altLang="en-US" sz="4000" b="1" dirty="0"/>
          </a:p>
        </p:txBody>
      </p:sp>
      <p:pic>
        <p:nvPicPr>
          <p:cNvPr id="3075" name="图片 108547" descr="t0199adfd4ee74624f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257800"/>
            <a:ext cx="9144000" cy="1600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标题 2969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2400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第四章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29699" name="内容占位符 29698"/>
          <p:cNvSpPr>
            <a:spLocks noGrp="1"/>
          </p:cNvSpPr>
          <p:nvPr>
            <p:ph idx="1"/>
          </p:nvPr>
        </p:nvSpPr>
        <p:spPr>
          <a:xfrm>
            <a:off x="0" y="1524000"/>
            <a:ext cx="9144000" cy="5334000"/>
          </a:xfrm>
          <a:ln/>
        </p:spPr>
        <p:txBody>
          <a:bodyPr anchor="t"/>
          <a:p>
            <a:pPr>
              <a:spcBef>
                <a:spcPct val="0"/>
              </a:spcBef>
              <a:buNone/>
            </a:pPr>
            <a:r>
              <a:rPr lang="en-US" altLang="zh-CN" b="1" dirty="0">
                <a:latin typeface="宋体" panose="02010600030101010101" pitchFamily="2" charset="-122"/>
              </a:rPr>
              <a:t>     </a:t>
            </a:r>
            <a:r>
              <a:rPr lang="zh-CN" altLang="en-US" sz="4400" b="1" dirty="0">
                <a:latin typeface="宋体" panose="02010600030101010101" pitchFamily="2" charset="-122"/>
              </a:rPr>
              <a:t>子曰：“温故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而知新，可以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为师矣。”</a:t>
            </a:r>
            <a:endParaRPr lang="zh-CN" altLang="en-US" sz="4400" b="1" dirty="0">
              <a:latin typeface="宋体" panose="02010600030101010101" pitchFamily="2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4400" b="1" dirty="0">
                <a:latin typeface="宋体" panose="02010600030101010101" pitchFamily="2" charset="-122"/>
              </a:rPr>
              <a:t>     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翻译：</a:t>
            </a:r>
            <a:r>
              <a:rPr lang="zh-CN" altLang="en-US" sz="4400" b="1" dirty="0">
                <a:latin typeface="宋体" panose="02010600030101010101" pitchFamily="2" charset="-122"/>
              </a:rPr>
              <a:t>孔子说：复习旧的知识，并从中获得新的领悟，做到这样的程度，可以成为老师了。</a:t>
            </a:r>
            <a:r>
              <a:rPr lang="zh-CN" altLang="en-US" b="1" dirty="0">
                <a:latin typeface="宋体" panose="02010600030101010101" pitchFamily="2" charset="-122"/>
              </a:rPr>
              <a:t> 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  <p:pic>
        <p:nvPicPr>
          <p:cNvPr id="21507" name="图片 29699" descr="t0159b39246346b073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181600"/>
            <a:ext cx="9144000" cy="1676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25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699">
                                            <p:txEl>
                                              <p:charRg st="25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标题 8601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  <a:ln/>
        </p:spPr>
        <p:txBody>
          <a:bodyPr anchor="ctr"/>
          <a:p>
            <a:r>
              <a:rPr lang="zh-CN" altLang="en-US" sz="4800" b="1" dirty="0">
                <a:solidFill>
                  <a:srgbClr val="FF0000"/>
                </a:solidFill>
              </a:rPr>
              <a:t>重点字词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22530" name="文本占位符 86018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6019800"/>
          </a:xfrm>
          <a:ln/>
        </p:spPr>
        <p:txBody>
          <a:bodyPr anchor="t"/>
          <a:p>
            <a:pPr>
              <a:buNone/>
            </a:pPr>
            <a:r>
              <a:rPr lang="en-US" altLang="zh-CN" sz="4000" b="1" dirty="0">
                <a:solidFill>
                  <a:srgbClr val="000000"/>
                </a:solidFill>
              </a:rPr>
              <a:t>        ①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温：</a:t>
            </a:r>
            <a:r>
              <a:rPr lang="zh-CN" altLang="en-US" sz="4000" b="1" dirty="0">
                <a:solidFill>
                  <a:srgbClr val="000000"/>
                </a:solidFill>
              </a:rPr>
              <a:t>复习。</a:t>
            </a:r>
            <a:endParaRPr lang="zh-CN" altLang="en-US" sz="40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        </a:t>
            </a:r>
            <a:r>
              <a:rPr lang="en-US" altLang="zh-CN" sz="4000" b="1" dirty="0">
                <a:solidFill>
                  <a:srgbClr val="000000"/>
                </a:solidFill>
              </a:rPr>
              <a:t>②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故：</a:t>
            </a:r>
            <a:r>
              <a:rPr lang="zh-CN" altLang="en-US" sz="4000" b="1" dirty="0">
                <a:solidFill>
                  <a:srgbClr val="000000"/>
                </a:solidFill>
              </a:rPr>
              <a:t>旧的知识，形容词作名词。</a:t>
            </a:r>
            <a:endParaRPr lang="zh-CN" altLang="en-US" sz="40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        </a:t>
            </a:r>
            <a:r>
              <a:rPr lang="en-US" altLang="zh-CN" sz="4000" b="1" dirty="0">
                <a:solidFill>
                  <a:srgbClr val="000000"/>
                </a:solidFill>
              </a:rPr>
              <a:t>③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而表示</a:t>
            </a:r>
            <a:r>
              <a:rPr lang="zh-CN" altLang="en-US" sz="4000" b="1" dirty="0">
                <a:solidFill>
                  <a:srgbClr val="000000"/>
                </a:solidFill>
              </a:rPr>
              <a:t>顺承。</a:t>
            </a:r>
            <a:endParaRPr lang="zh-CN" altLang="en-US" sz="40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        </a:t>
            </a:r>
            <a:r>
              <a:rPr lang="en-US" altLang="zh-CN" sz="4000" b="1" dirty="0">
                <a:solidFill>
                  <a:srgbClr val="000000"/>
                </a:solidFill>
              </a:rPr>
              <a:t>④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可 ：</a:t>
            </a:r>
            <a:r>
              <a:rPr lang="zh-CN" altLang="en-US" sz="4000" b="1" dirty="0">
                <a:solidFill>
                  <a:srgbClr val="000000"/>
                </a:solidFill>
              </a:rPr>
              <a:t>可以。</a:t>
            </a:r>
            <a:endParaRPr lang="zh-CN" altLang="en-US" sz="40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        </a:t>
            </a:r>
            <a:r>
              <a:rPr lang="en-US" altLang="zh-CN" sz="4000" b="1" dirty="0">
                <a:solidFill>
                  <a:srgbClr val="000000"/>
                </a:solidFill>
              </a:rPr>
              <a:t>⑤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以 ：</a:t>
            </a:r>
            <a:r>
              <a:rPr lang="zh-CN" altLang="en-US" sz="4000" b="1" dirty="0">
                <a:solidFill>
                  <a:srgbClr val="000000"/>
                </a:solidFill>
              </a:rPr>
              <a:t>凭借。</a:t>
            </a:r>
            <a:endParaRPr lang="zh-CN" altLang="en-US" sz="40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        </a:t>
            </a:r>
            <a:r>
              <a:rPr lang="en-US" altLang="zh-CN" sz="4000" b="1" dirty="0">
                <a:solidFill>
                  <a:srgbClr val="000000"/>
                </a:solidFill>
              </a:rPr>
              <a:t>⑥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为：</a:t>
            </a:r>
            <a:r>
              <a:rPr lang="zh-CN" altLang="en-US" sz="4000" b="1" dirty="0">
                <a:solidFill>
                  <a:srgbClr val="000000"/>
                </a:solidFill>
              </a:rPr>
              <a:t>成为。</a:t>
            </a:r>
            <a:endParaRPr lang="zh-CN" altLang="en-US" sz="40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              </a:t>
            </a:r>
            <a:r>
              <a:rPr lang="zh-CN" altLang="en-US" sz="4400" b="1" dirty="0">
                <a:solidFill>
                  <a:srgbClr val="FF0000"/>
                </a:solidFill>
              </a:rPr>
              <a:t>本章着重谈论学习方法。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None/>
            </a:pPr>
            <a:endParaRPr lang="zh-CN" altLang="en-US" sz="4000" b="1" dirty="0">
              <a:solidFill>
                <a:srgbClr val="000000"/>
              </a:solidFill>
            </a:endParaRPr>
          </a:p>
          <a:p>
            <a:pPr>
              <a:buNone/>
            </a:pPr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22531" name="图片 86019" descr="t014e85468d9ca331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0600" y="2438400"/>
            <a:ext cx="4343400" cy="2514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标题 3686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第五章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6869" name="文本框 36868"/>
          <p:cNvSpPr txBox="1"/>
          <p:nvPr/>
        </p:nvSpPr>
        <p:spPr>
          <a:xfrm>
            <a:off x="4343400" y="1828800"/>
            <a:ext cx="16764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1" name="文本框 36870"/>
          <p:cNvSpPr txBox="1"/>
          <p:nvPr/>
        </p:nvSpPr>
        <p:spPr>
          <a:xfrm>
            <a:off x="7239000" y="1752600"/>
            <a:ext cx="16764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3" name="矩形 36872"/>
          <p:cNvSpPr/>
          <p:nvPr/>
        </p:nvSpPr>
        <p:spPr>
          <a:xfrm>
            <a:off x="0" y="1066800"/>
            <a:ext cx="9144000" cy="4483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48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800" dirty="0">
                <a:latin typeface="宋体" panose="02010600030101010101" pitchFamily="2" charset="-122"/>
                <a:ea typeface="宋体" panose="02010600030101010101" pitchFamily="2" charset="-122"/>
              </a:rPr>
              <a:t>子曰：“学而不思</a:t>
            </a:r>
            <a:r>
              <a:rPr lang="en-US" altLang="zh-CN" sz="4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4800" dirty="0">
                <a:latin typeface="宋体" panose="02010600030101010101" pitchFamily="2" charset="-122"/>
                <a:ea typeface="宋体" panose="02010600030101010101" pitchFamily="2" charset="-122"/>
              </a:rPr>
              <a:t>则罔，思而不学</a:t>
            </a:r>
            <a:r>
              <a:rPr lang="en-US" altLang="zh-CN" sz="4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4800" dirty="0">
                <a:latin typeface="宋体" panose="02010600030101010101" pitchFamily="2" charset="-122"/>
                <a:ea typeface="宋体" panose="02010600030101010101" pitchFamily="2" charset="-122"/>
              </a:rPr>
              <a:t>则殆。”</a:t>
            </a:r>
            <a:endParaRPr lang="zh-CN" altLang="en-US" sz="4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endParaRPr lang="zh-CN" altLang="en-US" sz="4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48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翻译：</a:t>
            </a:r>
            <a:r>
              <a:rPr lang="zh-CN" altLang="en-US" sz="4800" dirty="0">
                <a:latin typeface="宋体" panose="02010600030101010101" pitchFamily="2" charset="-122"/>
                <a:ea typeface="宋体" panose="02010600030101010101" pitchFamily="2" charset="-122"/>
              </a:rPr>
              <a:t>孔子说：“只学习不思考，便会迷惑而无所得。只空想而不学习，就会有害。”</a:t>
            </a:r>
            <a:endParaRPr lang="zh-CN" altLang="en-US" sz="4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7" name="文本占位符 36873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  <a:ln/>
        </p:spPr>
        <p:txBody>
          <a:bodyPr anchor="t"/>
          <a:p>
            <a:pPr>
              <a:buNone/>
            </a:pPr>
            <a:endParaRPr lang="en-US" altLang="zh-CN" dirty="0"/>
          </a:p>
          <a:p>
            <a:pPr>
              <a:buNone/>
            </a:pPr>
            <a:endParaRPr lang="en-US" altLang="zh-CN" dirty="0"/>
          </a:p>
        </p:txBody>
      </p:sp>
      <p:pic>
        <p:nvPicPr>
          <p:cNvPr id="23558" name="图片 36874" descr="t01ff86e4fa4f84a6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9" name="图片 36875" descr="t017b80a9c4ffbf75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400" y="5105400"/>
            <a:ext cx="1752600" cy="175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/>
      <p:bldP spid="36871" grpId="0"/>
      <p:bldP spid="3687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标题 3788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重点字词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7891" name="内容占位符 37890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  <a:ln/>
        </p:spPr>
        <p:txBody>
          <a:bodyPr anchor="t"/>
          <a:p>
            <a:pPr>
              <a:buNone/>
            </a:pPr>
            <a:r>
              <a:rPr lang="en-US" altLang="zh-CN" sz="4800" b="1" dirty="0">
                <a:solidFill>
                  <a:srgbClr val="FF0000"/>
                </a:solidFill>
              </a:rPr>
              <a:t>   ①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而：</a:t>
            </a:r>
            <a:r>
              <a:rPr lang="zh-CN" altLang="en-US" sz="4800" b="1" dirty="0">
                <a:solidFill>
                  <a:srgbClr val="000000"/>
                </a:solidFill>
                <a:latin typeface="宋体" panose="02010600030101010101" pitchFamily="2" charset="-122"/>
              </a:rPr>
              <a:t>表示</a:t>
            </a:r>
            <a:r>
              <a:rPr lang="zh-CN" altLang="en-US" sz="4800" b="1" dirty="0">
                <a:solidFill>
                  <a:srgbClr val="000000"/>
                </a:solidFill>
              </a:rPr>
              <a:t>转折，</a:t>
            </a:r>
            <a:r>
              <a:rPr lang="zh-CN" altLang="en-US" sz="4800" b="1" dirty="0">
                <a:solidFill>
                  <a:srgbClr val="000000"/>
                </a:solidFill>
                <a:latin typeface="宋体" panose="02010600030101010101" pitchFamily="2" charset="-122"/>
              </a:rPr>
              <a:t>可是，但是。 </a:t>
            </a:r>
            <a:endParaRPr lang="zh-CN" altLang="en-US" sz="48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800" b="1" dirty="0"/>
              <a:t>   </a:t>
            </a:r>
            <a:r>
              <a:rPr lang="en-US" altLang="zh-CN" sz="4800" b="1" dirty="0"/>
              <a:t>②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罔：</a:t>
            </a:r>
            <a:r>
              <a:rPr lang="zh-CN" altLang="en-US" sz="4800" b="1" dirty="0">
                <a:solidFill>
                  <a:srgbClr val="000000"/>
                </a:solidFill>
              </a:rPr>
              <a:t>迷惑。</a:t>
            </a:r>
            <a:endParaRPr lang="zh-CN" altLang="en-US" sz="48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4800" b="1" dirty="0"/>
              <a:t>   </a:t>
            </a:r>
            <a:r>
              <a:rPr lang="en-US" altLang="zh-CN" sz="4800" b="1" dirty="0"/>
              <a:t>③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而：</a:t>
            </a:r>
            <a:r>
              <a:rPr lang="zh-CN" altLang="en-US" sz="4800" b="1" dirty="0">
                <a:solidFill>
                  <a:srgbClr val="000000"/>
                </a:solidFill>
                <a:latin typeface="宋体" panose="02010600030101010101" pitchFamily="2" charset="-122"/>
              </a:rPr>
              <a:t>表示</a:t>
            </a:r>
            <a:r>
              <a:rPr lang="zh-CN" altLang="en-US" sz="4800" b="1" dirty="0">
                <a:solidFill>
                  <a:srgbClr val="000000"/>
                </a:solidFill>
              </a:rPr>
              <a:t>转折，</a:t>
            </a:r>
            <a:r>
              <a:rPr lang="zh-CN" altLang="en-US" sz="4800" b="1" dirty="0">
                <a:solidFill>
                  <a:srgbClr val="000000"/>
                </a:solidFill>
                <a:latin typeface="宋体" panose="02010600030101010101" pitchFamily="2" charset="-122"/>
              </a:rPr>
              <a:t>可是，但是。</a:t>
            </a:r>
            <a:endParaRPr lang="zh-CN" altLang="en-US" sz="48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800" b="1" dirty="0"/>
              <a:t>   </a:t>
            </a:r>
            <a:r>
              <a:rPr lang="en-US" altLang="zh-CN" sz="4800" b="1" dirty="0"/>
              <a:t>④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殆：</a:t>
            </a:r>
            <a:r>
              <a:rPr lang="zh-CN" altLang="en-US" sz="4800" b="1" dirty="0">
                <a:solidFill>
                  <a:srgbClr val="000000"/>
                </a:solidFill>
              </a:rPr>
              <a:t>有害。</a:t>
            </a:r>
            <a:endParaRPr lang="zh-CN" altLang="en-US" sz="48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4800" b="1" dirty="0">
                <a:solidFill>
                  <a:srgbClr val="FF0000"/>
                </a:solidFill>
              </a:rPr>
              <a:t>        本章讲学习方法，阐述学习与思考的辩证关系。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pic>
        <p:nvPicPr>
          <p:cNvPr id="24579" name="图片 37891" descr="t01779c540571a2c3f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8400" y="5410200"/>
            <a:ext cx="2895600" cy="1447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charRg st="1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891">
                                            <p:txEl>
                                              <p:charRg st="19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charRg st="29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891">
                                            <p:txEl>
                                              <p:charRg st="29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charRg st="47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891">
                                            <p:txEl>
                                              <p:charRg st="47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charRg st="57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891">
                                            <p:txEl>
                                              <p:charRg st="57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标题 4403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920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第六章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44035" name="内容占位符 44034"/>
          <p:cNvSpPr>
            <a:spLocks noGrp="1"/>
          </p:cNvSpPr>
          <p:nvPr>
            <p:ph idx="1"/>
          </p:nvPr>
        </p:nvSpPr>
        <p:spPr>
          <a:xfrm>
            <a:off x="0" y="990600"/>
            <a:ext cx="8686800" cy="5135563"/>
          </a:xfrm>
          <a:ln/>
        </p:spPr>
        <p:txBody>
          <a:bodyPr anchor="t"/>
          <a:p>
            <a:pPr>
              <a:buNone/>
            </a:pPr>
            <a:r>
              <a:rPr lang="en-US" altLang="zh-CN" b="1" dirty="0">
                <a:latin typeface="宋体" panose="02010600030101010101" pitchFamily="2" charset="-122"/>
              </a:rPr>
              <a:t>      </a:t>
            </a:r>
            <a:r>
              <a:rPr lang="zh-CN" altLang="en-US" sz="4000" b="1" dirty="0">
                <a:latin typeface="宋体" panose="02010600030101010101" pitchFamily="2" charset="-122"/>
              </a:rPr>
              <a:t>子曰：“ 贤哉，回也！一箪食，一瓢饮，在陋巷，人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000" b="1" dirty="0">
                <a:latin typeface="宋体" panose="02010600030101010101" pitchFamily="2" charset="-122"/>
              </a:rPr>
              <a:t>不堪其忧，回也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000" b="1" dirty="0">
                <a:latin typeface="宋体" panose="02010600030101010101" pitchFamily="2" charset="-122"/>
              </a:rPr>
              <a:t>不改其乐。贤哉，回也！”</a:t>
            </a:r>
            <a:endParaRPr lang="zh-CN" altLang="en-US" sz="40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      翻译：</a:t>
            </a:r>
            <a:r>
              <a:rPr lang="zh-CN" altLang="en-US" sz="4000" b="1" dirty="0">
                <a:latin typeface="宋体" panose="02010600030101010101" pitchFamily="2" charset="-122"/>
              </a:rPr>
              <a:t>孔子说：“颜回的品质是多么高尚啊！一箪饭，一瓢水，住在简陋的小屋里，别人都忍受不了这种清苦，颜回却不改变他好学的乐趣。颜回的品质是多么高尚啊！</a:t>
            </a:r>
            <a:r>
              <a:rPr lang="zh-CN" altLang="en-US" sz="4000" b="1">
                <a:latin typeface="宋体" panose="02010600030101010101" pitchFamily="2" charset="-122"/>
              </a:rPr>
              <a:t>”</a:t>
            </a:r>
            <a:endParaRPr lang="zh-CN" altLang="en-US" sz="4000" b="1">
              <a:latin typeface="宋体" panose="02010600030101010101" pitchFamily="2" charset="-122"/>
            </a:endParaRPr>
          </a:p>
        </p:txBody>
      </p:sp>
      <p:pic>
        <p:nvPicPr>
          <p:cNvPr id="25603" name="图片 44035" descr="t0149ab209151f143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9540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44036" descr="t0149ab209151f143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0" y="5638800"/>
            <a:ext cx="1905000" cy="121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5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charRg st="52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035">
                                            <p:txEl>
                                              <p:charRg st="52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标题 8806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  <a:ln/>
        </p:spPr>
        <p:txBody>
          <a:bodyPr anchor="ctr"/>
          <a:p>
            <a:r>
              <a:rPr lang="zh-CN" altLang="en-US" sz="4800" b="1" dirty="0">
                <a:solidFill>
                  <a:srgbClr val="FF0000"/>
                </a:solidFill>
              </a:rPr>
              <a:t>重点字词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26626" name="文本占位符 88066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135563"/>
          </a:xfrm>
          <a:ln/>
        </p:spPr>
        <p:txBody>
          <a:bodyPr anchor="t"/>
          <a:p>
            <a:pPr>
              <a:buNone/>
            </a:pPr>
            <a:r>
              <a:rPr lang="en-US" altLang="zh-CN" sz="4400" b="1" dirty="0">
                <a:solidFill>
                  <a:srgbClr val="000000"/>
                </a:solidFill>
              </a:rPr>
              <a:t>         ①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贤：</a:t>
            </a:r>
            <a:r>
              <a:rPr lang="zh-CN" altLang="en-US" sz="4400" b="1" dirty="0">
                <a:solidFill>
                  <a:srgbClr val="000000"/>
                </a:solidFill>
              </a:rPr>
              <a:t>品质高尚。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000000"/>
                </a:solidFill>
              </a:rPr>
              <a:t>         </a:t>
            </a:r>
            <a:r>
              <a:rPr lang="en-US" altLang="zh-CN" sz="4400" b="1" dirty="0">
                <a:solidFill>
                  <a:srgbClr val="000000"/>
                </a:solidFill>
              </a:rPr>
              <a:t>②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堪：</a:t>
            </a:r>
            <a:r>
              <a:rPr lang="zh-CN" altLang="en-US" sz="4400" b="1" dirty="0">
                <a:solidFill>
                  <a:srgbClr val="000000"/>
                </a:solidFill>
              </a:rPr>
              <a:t>忍受。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000000"/>
                </a:solidFill>
              </a:rPr>
              <a:t>         </a:t>
            </a:r>
            <a:r>
              <a:rPr lang="en-US" altLang="zh-CN" sz="4400" b="1" dirty="0">
                <a:solidFill>
                  <a:srgbClr val="000000"/>
                </a:solidFill>
              </a:rPr>
              <a:t>③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乐</a:t>
            </a:r>
            <a:r>
              <a:rPr lang="zh-CN" altLang="en-US" sz="4400" b="1" dirty="0">
                <a:solidFill>
                  <a:srgbClr val="000000"/>
                </a:solidFill>
              </a:rPr>
              <a:t>：乐于学。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000000"/>
                </a:solidFill>
              </a:rPr>
              <a:t>        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000000"/>
                </a:solidFill>
              </a:rPr>
              <a:t>         </a:t>
            </a:r>
            <a:r>
              <a:rPr lang="zh-CN" altLang="en-US" sz="4400" b="1" dirty="0">
                <a:solidFill>
                  <a:srgbClr val="FF0000"/>
                </a:solidFill>
              </a:rPr>
              <a:t>本章着重赞扬颜回的品质高尚和他安贫乐道的志向。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4400" b="1" dirty="0">
              <a:solidFill>
                <a:srgbClr val="FF0000"/>
              </a:solidFill>
            </a:endParaRPr>
          </a:p>
        </p:txBody>
      </p:sp>
      <p:pic>
        <p:nvPicPr>
          <p:cNvPr id="26627" name="图片 88067" descr="t01508830ac6994e1b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8400" y="0"/>
            <a:ext cx="2895600" cy="4038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标题 4710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第七章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7107" name="内容占位符 47106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135563"/>
          </a:xfrm>
          <a:ln/>
        </p:spPr>
        <p:txBody>
          <a:bodyPr anchor="t"/>
          <a:p>
            <a:pPr>
              <a:buNone/>
            </a:pPr>
            <a:r>
              <a:rPr lang="en-US" altLang="zh-CN" sz="4400" b="1" dirty="0">
                <a:latin typeface="宋体" panose="02010600030101010101" pitchFamily="2" charset="-122"/>
              </a:rPr>
              <a:t>     </a:t>
            </a:r>
            <a:r>
              <a:rPr lang="zh-CN" altLang="en-US" sz="4400" b="1" dirty="0">
                <a:latin typeface="宋体" panose="02010600030101010101" pitchFamily="2" charset="-122"/>
              </a:rPr>
              <a:t>子曰：“知之者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不如好之者，好之者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不如乐之者。”</a:t>
            </a:r>
            <a:endParaRPr lang="zh-CN" altLang="en-US" sz="44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     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     翻译：</a:t>
            </a:r>
            <a:r>
              <a:rPr lang="zh-CN" altLang="en-US" sz="4400" b="1" dirty="0">
                <a:latin typeface="宋体" panose="02010600030101010101" pitchFamily="2" charset="-122"/>
              </a:rPr>
              <a:t>孔子说：“对于学习，了解怎么学习的人，不如爱好学习的人；爱好学习的人，又不如以学习为乐的人。” 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pic>
        <p:nvPicPr>
          <p:cNvPr id="27651" name="图片 47107" descr="t014e85468d9ca331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43800" y="1828800"/>
            <a:ext cx="1600200" cy="1427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2" name="图片 47108" descr="t014e85468d9ca331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8800" y="5430838"/>
            <a:ext cx="3505200" cy="1427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7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31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07">
                                            <p:txEl>
                                              <p:charRg st="31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37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7107">
                                            <p:txEl>
                                              <p:charRg st="37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标题 8908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  <a:ln/>
        </p:spPr>
        <p:txBody>
          <a:bodyPr anchor="ctr"/>
          <a:p>
            <a:r>
              <a:rPr lang="zh-CN" altLang="en-US" sz="4800" b="1" dirty="0">
                <a:solidFill>
                  <a:srgbClr val="FF0000"/>
                </a:solidFill>
              </a:rPr>
              <a:t>重点字词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28674" name="文本占位符 89090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  <a:ln/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en-US" altLang="zh-CN" sz="4000" dirty="0">
                <a:solidFill>
                  <a:srgbClr val="000000"/>
                </a:solidFill>
              </a:rPr>
              <a:t>   </a:t>
            </a:r>
            <a:r>
              <a:rPr lang="en-US" altLang="zh-CN" sz="4000" b="1" dirty="0">
                <a:solidFill>
                  <a:srgbClr val="000000"/>
                </a:solidFill>
              </a:rPr>
              <a:t>①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之：</a:t>
            </a:r>
            <a:r>
              <a:rPr lang="zh-CN" altLang="en-US" sz="4000" b="1" dirty="0">
                <a:solidFill>
                  <a:srgbClr val="000000"/>
                </a:solidFill>
              </a:rPr>
              <a:t>代词，学问。</a:t>
            </a:r>
            <a:endParaRPr lang="zh-CN" altLang="en-US" sz="40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   </a:t>
            </a:r>
            <a:r>
              <a:rPr lang="en-US" altLang="zh-CN" sz="4000" b="1" dirty="0">
                <a:solidFill>
                  <a:srgbClr val="000000"/>
                </a:solidFill>
              </a:rPr>
              <a:t>②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者： </a:t>
            </a:r>
            <a:r>
              <a:rPr lang="en-US" altLang="zh-CN" sz="4000" b="1" dirty="0">
                <a:solidFill>
                  <a:srgbClr val="000000"/>
                </a:solidFill>
              </a:rPr>
              <a:t>……</a:t>
            </a:r>
            <a:r>
              <a:rPr lang="zh-CN" altLang="en-US" sz="4000" b="1" dirty="0">
                <a:solidFill>
                  <a:srgbClr val="000000"/>
                </a:solidFill>
              </a:rPr>
              <a:t>的人。</a:t>
            </a:r>
            <a:endParaRPr lang="zh-CN" altLang="en-US" sz="40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   </a:t>
            </a:r>
            <a:r>
              <a:rPr lang="en-US" altLang="zh-CN" sz="4000" b="1" dirty="0">
                <a:solidFill>
                  <a:srgbClr val="000000"/>
                </a:solidFill>
              </a:rPr>
              <a:t>③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好：</a:t>
            </a:r>
            <a:r>
              <a:rPr lang="zh-CN" altLang="en-US" sz="4000" b="1" dirty="0">
                <a:solidFill>
                  <a:srgbClr val="000000"/>
                </a:solidFill>
              </a:rPr>
              <a:t>喜欢、爱好。</a:t>
            </a:r>
            <a:endParaRPr lang="zh-CN" altLang="en-US" sz="40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   </a:t>
            </a:r>
            <a:r>
              <a:rPr lang="en-US" altLang="zh-CN" sz="4000" b="1" dirty="0">
                <a:solidFill>
                  <a:srgbClr val="000000"/>
                </a:solidFill>
              </a:rPr>
              <a:t>④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乐：</a:t>
            </a:r>
            <a:r>
              <a:rPr lang="zh-CN" altLang="en-US" sz="4000" b="1" dirty="0">
                <a:solidFill>
                  <a:srgbClr val="000000"/>
                </a:solidFill>
              </a:rPr>
              <a:t>以</a:t>
            </a:r>
            <a:r>
              <a:rPr lang="en-US" altLang="zh-CN" sz="4000" b="1" dirty="0">
                <a:solidFill>
                  <a:srgbClr val="000000"/>
                </a:solidFill>
              </a:rPr>
              <a:t>……</a:t>
            </a:r>
            <a:r>
              <a:rPr lang="zh-CN" altLang="en-US" sz="4000" b="1" dirty="0">
                <a:solidFill>
                  <a:srgbClr val="000000"/>
                </a:solidFill>
              </a:rPr>
              <a:t>为乐趣，名词意动。</a:t>
            </a:r>
            <a:endParaRPr lang="zh-CN" altLang="en-US" sz="40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         </a:t>
            </a:r>
            <a:r>
              <a:rPr lang="zh-CN" altLang="en-US" sz="4000" b="1" dirty="0">
                <a:solidFill>
                  <a:srgbClr val="FF0000"/>
                </a:solidFill>
              </a:rPr>
              <a:t>本章阐述了学习态度：以学习为快乐。这一章运用了顶真的修辞手法。    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         讲述了学习的三个层次：知、好、乐，层层推进，使说理更加透彻，令人信服。</a:t>
            </a:r>
            <a:endParaRPr lang="zh-CN" altLang="en-US" sz="40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sz="40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b="1" dirty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  <a:spcBef>
                <a:spcPct val="0"/>
              </a:spcBef>
              <a:buNone/>
            </a:pPr>
            <a:endParaRPr lang="zh-CN" altLang="en-US" b="1" dirty="0">
              <a:solidFill>
                <a:srgbClr val="660066"/>
              </a:solidFill>
              <a:latin typeface="宋体" panose="02010600030101010101" pitchFamily="2" charset="-122"/>
            </a:endParaRPr>
          </a:p>
        </p:txBody>
      </p:sp>
      <p:pic>
        <p:nvPicPr>
          <p:cNvPr id="28675" name="图片 89091" descr="t011727d258be26411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9800" y="0"/>
            <a:ext cx="3124200" cy="2819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标题 5427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第八章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4275" name="内容占位符 54274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6019800"/>
          </a:xfrm>
          <a:ln/>
        </p:spPr>
        <p:txBody>
          <a:bodyPr anchor="t"/>
          <a:p>
            <a:pPr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宋体" panose="02010600030101010101" pitchFamily="2" charset="-122"/>
              </a:rPr>
              <a:t>       </a:t>
            </a:r>
            <a:r>
              <a:rPr lang="zh-CN" altLang="en-US" sz="4400" b="1" dirty="0">
                <a:latin typeface="宋体" panose="02010600030101010101" pitchFamily="2" charset="-122"/>
              </a:rPr>
              <a:t>子曰：“饭疏食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饮水，曲肱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而枕之，乐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亦在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其中矣。不义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而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富且贵，于我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如浮云。”</a:t>
            </a:r>
            <a:endParaRPr lang="zh-CN" altLang="en-US" sz="4400" b="1" dirty="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4400" b="1" dirty="0">
                <a:latin typeface="宋体" panose="02010600030101010101" pitchFamily="2" charset="-122"/>
              </a:rPr>
              <a:t>     </a:t>
            </a:r>
            <a:endParaRPr lang="zh-CN" altLang="en-US" sz="4400" b="1" dirty="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4400" b="1" dirty="0">
                <a:latin typeface="宋体" panose="02010600030101010101" pitchFamily="2" charset="-122"/>
              </a:rPr>
              <a:t>    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翻译：</a:t>
            </a:r>
            <a:r>
              <a:rPr lang="zh-CN" altLang="en-US" sz="4400" b="1" dirty="0">
                <a:latin typeface="宋体" panose="02010600030101010101" pitchFamily="2" charset="-122"/>
              </a:rPr>
              <a:t>孔子说：“吃粗粮，喝冷水，弯着胳膊当枕头，乐趣也就在这中间了。用不正当的手段得来的富贵，对于我来讲就像是天上的浮云一样。”</a:t>
            </a:r>
            <a:r>
              <a:rPr lang="zh-CN" altLang="en-US" b="1" dirty="0">
                <a:latin typeface="宋体" panose="02010600030101010101" pitchFamily="2" charset="-122"/>
              </a:rPr>
              <a:t> 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  <p:pic>
        <p:nvPicPr>
          <p:cNvPr id="29699" name="图片 54275" descr="t01e03ae1f1e279dbf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47800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图片 54276" descr="t014e85468d9ca3319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5943600"/>
            <a:ext cx="4876800" cy="91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5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charRg st="52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275">
                                            <p:txEl>
                                              <p:charRg st="52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charRg st="58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4275">
                                            <p:txEl>
                                              <p:charRg st="58" end="1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标题 9011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重点字词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0722" name="文本占位符 90114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  <a:ln/>
        </p:spPr>
        <p:txBody>
          <a:bodyPr anchor="t"/>
          <a:p>
            <a:pPr>
              <a:buNone/>
            </a:pPr>
            <a:r>
              <a:rPr lang="en-US" altLang="zh-CN" sz="4000" b="1" dirty="0"/>
              <a:t>      </a:t>
            </a:r>
            <a:r>
              <a:rPr lang="en-US" altLang="zh-CN" sz="4400" b="1" dirty="0">
                <a:solidFill>
                  <a:srgbClr val="000000"/>
                </a:solidFill>
              </a:rPr>
              <a:t>①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饭：</a:t>
            </a:r>
            <a:r>
              <a:rPr lang="zh-CN" altLang="en-US" sz="4400" b="1" dirty="0">
                <a:solidFill>
                  <a:srgbClr val="000000"/>
                </a:solidFill>
              </a:rPr>
              <a:t>吃饭，名词作动词。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000000"/>
                </a:solidFill>
              </a:rPr>
              <a:t>      </a:t>
            </a:r>
            <a:r>
              <a:rPr lang="en-US" altLang="zh-CN" sz="4400" b="1" dirty="0">
                <a:solidFill>
                  <a:srgbClr val="000000"/>
                </a:solidFill>
              </a:rPr>
              <a:t>②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疏：</a:t>
            </a:r>
            <a:r>
              <a:rPr lang="zh-CN" altLang="en-US" sz="4400" b="1" dirty="0">
                <a:solidFill>
                  <a:srgbClr val="000000"/>
                </a:solidFill>
              </a:rPr>
              <a:t>粗粮。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000000"/>
                </a:solidFill>
              </a:rPr>
              <a:t>      </a:t>
            </a:r>
            <a:r>
              <a:rPr lang="en-US" altLang="zh-CN" sz="4400" b="1" dirty="0">
                <a:solidFill>
                  <a:srgbClr val="000000"/>
                </a:solidFill>
              </a:rPr>
              <a:t>③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水：</a:t>
            </a:r>
            <a:r>
              <a:rPr lang="zh-CN" altLang="en-US" sz="4400" b="1" dirty="0">
                <a:solidFill>
                  <a:srgbClr val="000000"/>
                </a:solidFill>
              </a:rPr>
              <a:t>冷水。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000000"/>
                </a:solidFill>
              </a:rPr>
              <a:t>      </a:t>
            </a:r>
            <a:r>
              <a:rPr lang="en-US" altLang="zh-CN" sz="4400" b="1" dirty="0">
                <a:solidFill>
                  <a:srgbClr val="000000"/>
                </a:solidFill>
              </a:rPr>
              <a:t>④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曲肱 ：</a:t>
            </a:r>
            <a:r>
              <a:rPr lang="zh-CN" altLang="en-US" sz="4400" b="1" dirty="0">
                <a:solidFill>
                  <a:srgbClr val="000000"/>
                </a:solidFill>
              </a:rPr>
              <a:t>弯着胳膊。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000000"/>
                </a:solidFill>
              </a:rPr>
              <a:t>      </a:t>
            </a:r>
            <a:r>
              <a:rPr lang="en-US" altLang="zh-CN" sz="4400" b="1" dirty="0">
                <a:solidFill>
                  <a:srgbClr val="000000"/>
                </a:solidFill>
              </a:rPr>
              <a:t>⑤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乐：</a:t>
            </a:r>
            <a:r>
              <a:rPr lang="zh-CN" altLang="en-US" sz="4400" b="1" dirty="0">
                <a:solidFill>
                  <a:srgbClr val="000000"/>
                </a:solidFill>
              </a:rPr>
              <a:t>乐趣。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000000"/>
                </a:solidFill>
              </a:rPr>
              <a:t>      </a:t>
            </a:r>
            <a:r>
              <a:rPr lang="en-US" altLang="zh-CN" sz="4400" b="1" dirty="0">
                <a:solidFill>
                  <a:srgbClr val="000000"/>
                </a:solidFill>
              </a:rPr>
              <a:t>⑥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不义：不正当的手段。</a:t>
            </a:r>
            <a:endParaRPr lang="zh-CN" altLang="en-US" sz="4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4400" b="1" dirty="0">
                <a:solidFill>
                  <a:srgbClr val="000000"/>
                </a:solidFill>
              </a:rPr>
              <a:t>⑦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于：</a:t>
            </a:r>
            <a:r>
              <a:rPr lang="zh-CN" altLang="en-US" sz="4400" b="1" dirty="0">
                <a:solidFill>
                  <a:srgbClr val="000000"/>
                </a:solidFill>
              </a:rPr>
              <a:t>对于。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000000"/>
                </a:solidFill>
              </a:rPr>
              <a:t>        </a:t>
            </a:r>
            <a:r>
              <a:rPr lang="zh-CN" altLang="en-US" sz="4400" b="1" dirty="0">
                <a:solidFill>
                  <a:srgbClr val="FF0000"/>
                </a:solidFill>
              </a:rPr>
              <a:t>本章讲人的道德修养。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None/>
            </a:pPr>
            <a:endParaRPr lang="zh-CN" altLang="en-US" sz="4400" b="1" dirty="0">
              <a:solidFill>
                <a:srgbClr val="FF0000"/>
              </a:solidFill>
            </a:endParaRPr>
          </a:p>
        </p:txBody>
      </p:sp>
      <p:pic>
        <p:nvPicPr>
          <p:cNvPr id="30723" name="图片 90115" descr="t01b778644302e17a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0" y="1752600"/>
            <a:ext cx="1905000" cy="510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1126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  <a:ln/>
        </p:spPr>
        <p:txBody>
          <a:bodyPr anchor="ctr"/>
          <a:p>
            <a:r>
              <a:rPr lang="en-US" altLang="zh-CN" sz="6000" b="1" dirty="0">
                <a:solidFill>
                  <a:srgbClr val="FF0000"/>
                </a:solidFill>
              </a:rPr>
              <a:t>《</a:t>
            </a:r>
            <a:r>
              <a:rPr lang="zh-CN" altLang="en-US" sz="6000" b="1" dirty="0">
                <a:solidFill>
                  <a:srgbClr val="FF0000"/>
                </a:solidFill>
              </a:rPr>
              <a:t>论语</a:t>
            </a:r>
            <a:r>
              <a:rPr lang="en-US" altLang="zh-CN" sz="6000" b="1">
                <a:solidFill>
                  <a:srgbClr val="FF0000"/>
                </a:solidFill>
              </a:rPr>
              <a:t>》</a:t>
            </a:r>
            <a:endParaRPr lang="en-US" altLang="zh-CN" sz="6000" b="1">
              <a:solidFill>
                <a:srgbClr val="FF0000"/>
              </a:solidFill>
            </a:endParaRPr>
          </a:p>
        </p:txBody>
      </p:sp>
      <p:sp>
        <p:nvSpPr>
          <p:cNvPr id="11267" name="文本占位符 11266"/>
          <p:cNvSpPr>
            <a:spLocks noGrp="1"/>
          </p:cNvSpPr>
          <p:nvPr>
            <p:ph type="body" sz="half" idx="1"/>
          </p:nvPr>
        </p:nvSpPr>
        <p:spPr>
          <a:xfrm>
            <a:off x="0" y="990600"/>
            <a:ext cx="6781800" cy="5867400"/>
          </a:xfrm>
          <a:ln/>
        </p:spPr>
        <p:txBody>
          <a:bodyPr anchor="t"/>
          <a:p>
            <a:pPr>
              <a:lnSpc>
                <a:spcPct val="80000"/>
              </a:lnSpc>
              <a:buNone/>
            </a:pPr>
            <a:r>
              <a:rPr lang="en-US" altLang="zh-CN" sz="2000" b="1" kern="1200" dirty="0"/>
              <a:t>               </a:t>
            </a:r>
            <a:r>
              <a:rPr lang="en-US" altLang="zh-CN" sz="4800" b="1" kern="1200" dirty="0"/>
              <a:t>《</a:t>
            </a:r>
            <a:r>
              <a:rPr lang="zh-CN" altLang="en-US" sz="4800" b="1" kern="1200" dirty="0"/>
              <a:t>论语</a:t>
            </a:r>
            <a:r>
              <a:rPr lang="en-US" altLang="zh-CN" sz="4800" b="1" kern="1200" dirty="0"/>
              <a:t>》</a:t>
            </a:r>
            <a:r>
              <a:rPr lang="zh-CN" altLang="en-US" sz="4800" b="1" kern="1200" dirty="0"/>
              <a:t>是</a:t>
            </a:r>
            <a:r>
              <a:rPr lang="zh-CN" altLang="en-US" sz="4800" b="1" kern="1200" dirty="0">
                <a:solidFill>
                  <a:srgbClr val="FF0000"/>
                </a:solidFill>
              </a:rPr>
              <a:t>儒家</a:t>
            </a:r>
            <a:r>
              <a:rPr lang="zh-CN" altLang="en-US" sz="4800" b="1" kern="1200" dirty="0"/>
              <a:t>的经典著作之一，由孔子的</a:t>
            </a:r>
            <a:r>
              <a:rPr lang="zh-CN" altLang="en-US" sz="4800" b="1" kern="1200" dirty="0">
                <a:solidFill>
                  <a:srgbClr val="FF0000"/>
                </a:solidFill>
              </a:rPr>
              <a:t>弟子及再传弟子</a:t>
            </a:r>
            <a:r>
              <a:rPr lang="zh-CN" altLang="en-US" sz="4800" b="1" kern="1200" dirty="0"/>
              <a:t>编撰而成。它以</a:t>
            </a:r>
            <a:r>
              <a:rPr lang="zh-CN" altLang="en-US" sz="4800" b="1" kern="1200" dirty="0">
                <a:solidFill>
                  <a:srgbClr val="FF0000"/>
                </a:solidFill>
              </a:rPr>
              <a:t>语录体</a:t>
            </a:r>
            <a:r>
              <a:rPr lang="zh-CN" altLang="en-US" sz="4800" b="1" kern="1200" dirty="0"/>
              <a:t>为主，记录了</a:t>
            </a:r>
            <a:r>
              <a:rPr lang="zh-CN" altLang="en-US" sz="4800" b="1" kern="1200" dirty="0">
                <a:solidFill>
                  <a:srgbClr val="FF0000"/>
                </a:solidFill>
              </a:rPr>
              <a:t>孔子及其弟子言行</a:t>
            </a:r>
            <a:r>
              <a:rPr lang="zh-CN" altLang="en-US" sz="4800" b="1" kern="1200" dirty="0"/>
              <a:t>。</a:t>
            </a:r>
            <a:endParaRPr lang="zh-CN" altLang="en-US" sz="4800" b="1" kern="1200" dirty="0"/>
          </a:p>
          <a:p>
            <a:pPr>
              <a:lnSpc>
                <a:spcPct val="80000"/>
              </a:lnSpc>
              <a:buNone/>
            </a:pPr>
            <a:r>
              <a:rPr lang="zh-CN" altLang="en-US" sz="4800" b="1" kern="1200" dirty="0"/>
              <a:t>         </a:t>
            </a:r>
            <a:r>
              <a:rPr lang="en-US" altLang="zh-CN" sz="4800" b="1" kern="1200" dirty="0"/>
              <a:t>《</a:t>
            </a:r>
            <a:r>
              <a:rPr lang="zh-CN" altLang="en-US" sz="4800" b="1" kern="1200" dirty="0"/>
              <a:t>论语</a:t>
            </a:r>
            <a:r>
              <a:rPr lang="en-US" altLang="zh-CN" sz="4800" b="1" kern="1200" dirty="0"/>
              <a:t>》</a:t>
            </a:r>
            <a:r>
              <a:rPr lang="zh-CN" altLang="en-US" sz="4800" b="1" kern="1200" dirty="0"/>
              <a:t>与</a:t>
            </a:r>
            <a:r>
              <a:rPr lang="en-US" altLang="zh-CN" sz="4800" b="1" kern="1200" dirty="0"/>
              <a:t>《</a:t>
            </a:r>
            <a:r>
              <a:rPr lang="zh-CN" altLang="en-US" sz="4800" b="1" kern="1200" dirty="0"/>
              <a:t>大学</a:t>
            </a:r>
            <a:r>
              <a:rPr lang="en-US" altLang="zh-CN" sz="4800" b="1" kern="1200" dirty="0"/>
              <a:t>》《</a:t>
            </a:r>
            <a:r>
              <a:rPr lang="zh-CN" altLang="en-US" sz="4800" b="1" kern="1200" dirty="0"/>
              <a:t>中庸</a:t>
            </a:r>
            <a:r>
              <a:rPr lang="en-US" altLang="zh-CN" sz="4800" b="1" kern="1200" dirty="0"/>
              <a:t>》《</a:t>
            </a:r>
            <a:r>
              <a:rPr lang="zh-CN" altLang="en-US" sz="4800" b="1" kern="1200" dirty="0"/>
              <a:t>孟子</a:t>
            </a:r>
            <a:r>
              <a:rPr lang="en-US" altLang="zh-CN" sz="4800" b="1" kern="1200" dirty="0"/>
              <a:t>》</a:t>
            </a:r>
            <a:r>
              <a:rPr lang="zh-CN" altLang="en-US" sz="4800" b="1" kern="1200" dirty="0"/>
              <a:t>并称“</a:t>
            </a:r>
            <a:r>
              <a:rPr lang="zh-CN" altLang="en-US" sz="4800" b="1" kern="1200" dirty="0">
                <a:solidFill>
                  <a:srgbClr val="FF0000"/>
                </a:solidFill>
              </a:rPr>
              <a:t>四书</a:t>
            </a:r>
            <a:r>
              <a:rPr lang="zh-CN" altLang="en-US" sz="4800" b="1" kern="1200" dirty="0"/>
              <a:t>”。</a:t>
            </a:r>
            <a:r>
              <a:rPr lang="zh-CN" altLang="en-US" sz="4800" b="1" kern="1200" dirty="0">
                <a:solidFill>
                  <a:srgbClr val="FF0000"/>
                </a:solidFill>
              </a:rPr>
              <a:t>共二十篇</a:t>
            </a:r>
            <a:r>
              <a:rPr lang="zh-CN" altLang="en-US" sz="4800" b="1" kern="1200" dirty="0"/>
              <a:t>。</a:t>
            </a:r>
            <a:endParaRPr lang="zh-CN" altLang="en-US" sz="4800" b="1" kern="1200" dirty="0"/>
          </a:p>
        </p:txBody>
      </p:sp>
      <p:pic>
        <p:nvPicPr>
          <p:cNvPr id="11280" name="内容占位符 11279" descr="2634"/>
          <p:cNvPicPr>
            <a:picLocks noGrp="1"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705600" y="1066800"/>
            <a:ext cx="2438400" cy="5791200"/>
          </a:xfrm>
          <a:solidFill>
            <a:schemeClr val="lt1"/>
          </a:solidFill>
          <a:ln/>
        </p:spPr>
      </p:pic>
      <p:pic>
        <p:nvPicPr>
          <p:cNvPr id="4100" name="图片 11280" descr="t0110b9a21b18e3b6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" cy="1371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67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67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267">
                                            <p:txEl>
                                              <p:charRg st="67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标题 5324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第九章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53251" name="内容占位符 53250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  <a:ln/>
        </p:spPr>
        <p:txBody>
          <a:bodyPr anchor="t"/>
          <a:p>
            <a:pPr>
              <a:buNone/>
            </a:pPr>
            <a:r>
              <a:rPr lang="en-US" altLang="zh-CN" sz="4400" b="1" dirty="0"/>
              <a:t>         </a:t>
            </a:r>
            <a:r>
              <a:rPr lang="zh-CN" altLang="en-US" sz="4400" b="1" dirty="0"/>
              <a:t>子曰：“三人行，必有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/>
              <a:t>我师焉。择其善者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/>
              <a:t>而从之，其不善者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/>
              <a:t>而改之。”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 </a:t>
            </a:r>
            <a:r>
              <a:rPr lang="zh-CN" altLang="en-US" sz="4400" b="1" dirty="0">
                <a:solidFill>
                  <a:srgbClr val="FF0000"/>
                </a:solidFill>
              </a:rPr>
              <a:t>翻译：</a:t>
            </a:r>
            <a:r>
              <a:rPr lang="zh-CN" altLang="en-US" sz="4400" b="1" dirty="0"/>
              <a:t>孔子说：“几个人一起走路，其中必定有可以作我的老师的人。我选择他的优点向他学习，看到他不好的地方就作为借鉴，改掉自己的缺点。” </a:t>
            </a:r>
            <a:endParaRPr lang="zh-CN" altLang="en-US" sz="4400" b="1" dirty="0"/>
          </a:p>
        </p:txBody>
      </p:sp>
      <p:pic>
        <p:nvPicPr>
          <p:cNvPr id="31747" name="图片 53252" descr="t01e03ae1f1e279dbf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47800" cy="172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8" name="图片 53253" descr="t01e03ae1f1e279dbf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0" y="6096000"/>
            <a:ext cx="3657600" cy="76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1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charRg st="44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251">
                                            <p:txEl>
                                              <p:charRg st="44" end="1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标题 9113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  <a:ln/>
        </p:spPr>
        <p:txBody>
          <a:bodyPr anchor="ctr"/>
          <a:p>
            <a:r>
              <a:rPr lang="zh-CN" altLang="en-US" sz="4800" b="1" dirty="0">
                <a:solidFill>
                  <a:srgbClr val="FF0000"/>
                </a:solidFill>
              </a:rPr>
              <a:t>重点字词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32770" name="文本占位符 91138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  <a:ln/>
        </p:spPr>
        <p:txBody>
          <a:bodyPr anchor="t"/>
          <a:p>
            <a:pPr>
              <a:buNone/>
            </a:pPr>
            <a:r>
              <a:rPr lang="en-US" altLang="zh-CN" sz="4000" dirty="0">
                <a:solidFill>
                  <a:srgbClr val="000000"/>
                </a:solidFill>
              </a:rPr>
              <a:t>      ①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三：</a:t>
            </a:r>
            <a:r>
              <a:rPr lang="zh-CN" altLang="en-US" sz="4000" b="1" dirty="0">
                <a:solidFill>
                  <a:srgbClr val="000000"/>
                </a:solidFill>
              </a:rPr>
              <a:t>几个。</a:t>
            </a:r>
            <a:endParaRPr lang="zh-CN" altLang="en-US" sz="40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      </a:t>
            </a:r>
            <a:r>
              <a:rPr lang="en-US" altLang="zh-CN" sz="4000" dirty="0">
                <a:solidFill>
                  <a:srgbClr val="000000"/>
                </a:solidFill>
              </a:rPr>
              <a:t>②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焉：</a:t>
            </a:r>
            <a:r>
              <a:rPr lang="zh-CN" altLang="en-US" sz="4000" b="1" dirty="0">
                <a:solidFill>
                  <a:srgbClr val="000000"/>
                </a:solidFill>
              </a:rPr>
              <a:t>在其中。</a:t>
            </a:r>
            <a:endParaRPr lang="zh-CN" altLang="en-US" sz="40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      </a:t>
            </a:r>
            <a:r>
              <a:rPr lang="en-US" altLang="zh-CN" sz="4000" dirty="0">
                <a:solidFill>
                  <a:srgbClr val="000000"/>
                </a:solidFill>
              </a:rPr>
              <a:t>③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而：表示</a:t>
            </a:r>
            <a:r>
              <a:rPr lang="zh-CN" altLang="en-US" sz="4000" b="1" dirty="0">
                <a:solidFill>
                  <a:srgbClr val="000000"/>
                </a:solidFill>
              </a:rPr>
              <a:t>顺承。</a:t>
            </a:r>
            <a:endParaRPr lang="zh-CN" altLang="en-US" sz="40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      </a:t>
            </a:r>
            <a:r>
              <a:rPr lang="en-US" altLang="zh-CN" sz="4000" dirty="0">
                <a:solidFill>
                  <a:srgbClr val="000000"/>
                </a:solidFill>
              </a:rPr>
              <a:t>④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从：</a:t>
            </a:r>
            <a:r>
              <a:rPr lang="zh-CN" altLang="en-US" sz="4000" b="1" dirty="0">
                <a:solidFill>
                  <a:srgbClr val="000000"/>
                </a:solidFill>
              </a:rPr>
              <a:t>跟从、学习。</a:t>
            </a:r>
            <a:endParaRPr lang="zh-CN" altLang="en-US" sz="40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本章讲学习态度：向一切人学习。不但要学习别人的长处，还要借鉴别人的短处，反省自己有没有类似的毛病。</a:t>
            </a:r>
            <a:endParaRPr lang="zh-CN" altLang="en-US" sz="4000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32771" name="图片 91139" descr="t010a9980ef88e5bdf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9800" y="0"/>
            <a:ext cx="3124200" cy="3733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标题 6144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第十章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1443" name="内容占位符 6144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  <a:ln/>
        </p:spPr>
        <p:txBody>
          <a:bodyPr anchor="t"/>
          <a:p>
            <a:pPr>
              <a:buNone/>
            </a:pPr>
            <a:r>
              <a:rPr lang="en-US" altLang="zh-CN" b="1" dirty="0"/>
              <a:t>        </a:t>
            </a:r>
            <a:r>
              <a:rPr lang="zh-CN" altLang="en-US" sz="4400" b="1" dirty="0"/>
              <a:t>子在川上曰：“逝者如斯夫，不舍昼夜。”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 </a:t>
            </a:r>
            <a:r>
              <a:rPr lang="zh-CN" altLang="en-US" sz="4400" b="1" dirty="0">
                <a:solidFill>
                  <a:srgbClr val="FF0000"/>
                </a:solidFill>
              </a:rPr>
              <a:t>翻译：</a:t>
            </a:r>
            <a:r>
              <a:rPr lang="zh-CN" altLang="en-US" sz="4400" b="1" dirty="0"/>
              <a:t>孔子在河边感叹道：“一去不复返的时光就像这河水一样，日夜不停。” </a:t>
            </a:r>
            <a:endParaRPr lang="zh-CN" altLang="en-US" sz="4400" b="1" dirty="0"/>
          </a:p>
        </p:txBody>
      </p:sp>
      <p:pic>
        <p:nvPicPr>
          <p:cNvPr id="33795" name="图片 61444" descr="t0177261ea72c46261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4400" y="5202238"/>
            <a:ext cx="4419600" cy="1655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6" name="图片 61445" descr="t0177261ea72c46261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4400" y="1676400"/>
            <a:ext cx="4419600" cy="1655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3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charRg st="28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43">
                                            <p:txEl>
                                              <p:charRg st="28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charRg st="37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43">
                                            <p:txEl>
                                              <p:charRg st="37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标题 9216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重点字词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4818" name="文本占位符 92162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6019800"/>
          </a:xfrm>
          <a:ln/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en-US" altLang="zh-CN" sz="4400" b="1" dirty="0">
                <a:solidFill>
                  <a:srgbClr val="000000"/>
                </a:solidFill>
              </a:rPr>
              <a:t>         ①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川：</a:t>
            </a:r>
            <a:r>
              <a:rPr lang="zh-CN" altLang="en-US" sz="4400" b="1" dirty="0">
                <a:solidFill>
                  <a:srgbClr val="000000"/>
                </a:solidFill>
              </a:rPr>
              <a:t>河。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000000"/>
                </a:solidFill>
              </a:rPr>
              <a:t>         </a:t>
            </a:r>
            <a:r>
              <a:rPr lang="en-US" altLang="zh-CN" sz="4400" b="1" dirty="0">
                <a:solidFill>
                  <a:srgbClr val="000000"/>
                </a:solidFill>
              </a:rPr>
              <a:t>②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逝：</a:t>
            </a:r>
            <a:r>
              <a:rPr lang="zh-CN" altLang="en-US" sz="4400" b="1" dirty="0">
                <a:solidFill>
                  <a:srgbClr val="000000"/>
                </a:solidFill>
              </a:rPr>
              <a:t>流逝。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000000"/>
                </a:solidFill>
              </a:rPr>
              <a:t>         </a:t>
            </a:r>
            <a:r>
              <a:rPr lang="en-US" altLang="zh-CN" sz="4400" b="1" dirty="0">
                <a:solidFill>
                  <a:srgbClr val="000000"/>
                </a:solidFill>
              </a:rPr>
              <a:t>③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斯：</a:t>
            </a:r>
            <a:r>
              <a:rPr lang="zh-CN" altLang="en-US" sz="4400" b="1" dirty="0">
                <a:solidFill>
                  <a:srgbClr val="000000"/>
                </a:solidFill>
              </a:rPr>
              <a:t>这。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000000"/>
                </a:solidFill>
              </a:rPr>
              <a:t>         </a:t>
            </a:r>
            <a:r>
              <a:rPr lang="en-US" altLang="zh-CN" sz="4400" b="1" dirty="0">
                <a:solidFill>
                  <a:srgbClr val="000000"/>
                </a:solidFill>
              </a:rPr>
              <a:t>④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舍：</a:t>
            </a:r>
            <a:r>
              <a:rPr lang="zh-CN" altLang="en-US" sz="4400" b="1" dirty="0">
                <a:solidFill>
                  <a:srgbClr val="000000"/>
                </a:solidFill>
              </a:rPr>
              <a:t>舍弃。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000000"/>
                </a:solidFill>
              </a:rPr>
              <a:t>        </a:t>
            </a:r>
            <a:r>
              <a:rPr lang="zh-CN" altLang="en-US" sz="4400" b="1" dirty="0">
                <a:solidFill>
                  <a:srgbClr val="FF0000"/>
                </a:solidFill>
              </a:rPr>
              <a:t>本章讲时光易逝，应珍惜时间。</a:t>
            </a:r>
            <a:r>
              <a:rPr lang="zh-CN" altLang="en-US" sz="4400" b="1" dirty="0">
                <a:solidFill>
                  <a:srgbClr val="000000"/>
                </a:solidFill>
              </a:rPr>
              <a:t>   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000000"/>
                </a:solidFill>
              </a:rPr>
              <a:t>        本章运用了比喻的修辞手法。</a:t>
            </a:r>
            <a:r>
              <a:rPr lang="zh-CN" altLang="en-US" sz="4400" b="1" dirty="0">
                <a:solidFill>
                  <a:srgbClr val="FF0000"/>
                </a:solidFill>
              </a:rPr>
              <a:t>用流水日夜不停、一去不返比喻时间的飞逝，指明时间的宝贵。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b="1" dirty="0">
              <a:solidFill>
                <a:srgbClr val="660066"/>
              </a:solidFill>
              <a:latin typeface="宋体" panose="02010600030101010101" pitchFamily="2" charset="-122"/>
            </a:endParaRPr>
          </a:p>
        </p:txBody>
      </p:sp>
      <p:pic>
        <p:nvPicPr>
          <p:cNvPr id="34819" name="图片 92163" descr="t01ce226b49b38933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6800" y="1066800"/>
            <a:ext cx="4267200" cy="2590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标题 6348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第十一章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3491" name="内容占位符 63490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059363"/>
          </a:xfrm>
          <a:ln/>
        </p:spPr>
        <p:txBody>
          <a:bodyPr anchor="t"/>
          <a:p>
            <a:pPr>
              <a:buNone/>
            </a:pPr>
            <a:r>
              <a:rPr lang="en-US" altLang="zh-CN" sz="4800" b="1" dirty="0"/>
              <a:t>         </a:t>
            </a:r>
            <a:r>
              <a:rPr lang="zh-CN" altLang="en-US" sz="4800" b="1" dirty="0"/>
              <a:t>子曰：“三军</a:t>
            </a:r>
            <a:r>
              <a:rPr lang="en-US" altLang="zh-CN" sz="48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800" b="1" dirty="0"/>
              <a:t>可夺帅也，匹夫</a:t>
            </a:r>
            <a:r>
              <a:rPr lang="en-US" altLang="zh-CN" sz="48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800" b="1" dirty="0"/>
              <a:t>不可夺志也。”</a:t>
            </a:r>
            <a:endParaRPr lang="zh-CN" altLang="en-US" sz="4800" b="1" dirty="0"/>
          </a:p>
          <a:p>
            <a:pPr>
              <a:buNone/>
            </a:pPr>
            <a:r>
              <a:rPr lang="zh-CN" altLang="en-US" sz="4800" b="1" dirty="0"/>
              <a:t>         </a:t>
            </a:r>
            <a:endParaRPr lang="zh-CN" altLang="en-US" sz="4800" b="1" dirty="0"/>
          </a:p>
          <a:p>
            <a:pPr>
              <a:buNone/>
            </a:pPr>
            <a:r>
              <a:rPr lang="zh-CN" altLang="en-US" sz="4800" b="1" dirty="0"/>
              <a:t>         </a:t>
            </a:r>
            <a:r>
              <a:rPr lang="zh-CN" altLang="en-US" sz="4800" b="1" dirty="0">
                <a:solidFill>
                  <a:srgbClr val="FF0000"/>
                </a:solidFill>
              </a:rPr>
              <a:t>翻译：</a:t>
            </a:r>
            <a:r>
              <a:rPr lang="zh-CN" altLang="en-US" sz="4800" b="1" dirty="0"/>
              <a:t>孔子说：“军队的主帅可以改变，普通人的志气却不可改变。” </a:t>
            </a:r>
            <a:endParaRPr lang="zh-CN" altLang="en-US" sz="4800" b="1" dirty="0"/>
          </a:p>
          <a:p>
            <a:pPr>
              <a:buNone/>
            </a:pPr>
            <a:endParaRPr lang="zh-CN" altLang="en-US" sz="4800" b="1" dirty="0"/>
          </a:p>
        </p:txBody>
      </p:sp>
      <p:pic>
        <p:nvPicPr>
          <p:cNvPr id="35843" name="图片 63491" descr="t019e9970c2280cf60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8400" y="1981200"/>
            <a:ext cx="2895600" cy="1468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4" name="图片 63492" descr="t019e9970c2280cf60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8400" y="5389563"/>
            <a:ext cx="2895600" cy="1468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1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charRg st="32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3491">
                                            <p:txEl>
                                              <p:charRg st="32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charRg st="42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3491">
                                            <p:txEl>
                                              <p:charRg st="42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标题 9318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  <a:ln/>
        </p:spPr>
        <p:txBody>
          <a:bodyPr anchor="ctr"/>
          <a:p>
            <a:r>
              <a:rPr lang="zh-CN" altLang="en-US" sz="4800" b="1" dirty="0">
                <a:solidFill>
                  <a:srgbClr val="FF0000"/>
                </a:solidFill>
              </a:rPr>
              <a:t>重点字词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36866" name="文本占位符 93186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  <a:ln/>
        </p:spPr>
        <p:txBody>
          <a:bodyPr anchor="t"/>
          <a:p>
            <a:pPr>
              <a:buNone/>
            </a:pPr>
            <a:r>
              <a:rPr lang="en-US" altLang="zh-CN" sz="4800" b="1" dirty="0"/>
              <a:t>         </a:t>
            </a:r>
            <a:r>
              <a:rPr lang="en-US" altLang="zh-CN" sz="4800" b="1" dirty="0">
                <a:solidFill>
                  <a:srgbClr val="FF0000"/>
                </a:solidFill>
              </a:rPr>
              <a:t>①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三军：</a:t>
            </a:r>
            <a:r>
              <a:rPr lang="zh-CN" altLang="en-US" sz="4800" b="1" dirty="0">
                <a:solidFill>
                  <a:srgbClr val="000000"/>
                </a:solidFill>
              </a:rPr>
              <a:t>军队。</a:t>
            </a:r>
            <a:endParaRPr lang="zh-CN" altLang="en-US" sz="48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4800" b="1" dirty="0">
                <a:solidFill>
                  <a:srgbClr val="FF0000"/>
                </a:solidFill>
              </a:rPr>
              <a:t>         </a:t>
            </a:r>
            <a:r>
              <a:rPr lang="en-US" altLang="zh-CN" sz="4800" b="1" dirty="0">
                <a:solidFill>
                  <a:srgbClr val="FF0000"/>
                </a:solidFill>
              </a:rPr>
              <a:t>②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匹夫：</a:t>
            </a:r>
            <a:r>
              <a:rPr lang="zh-CN" altLang="en-US" sz="4800" b="1" dirty="0">
                <a:solidFill>
                  <a:srgbClr val="000000"/>
                </a:solidFill>
              </a:rPr>
              <a:t>普通人。</a:t>
            </a:r>
            <a:endParaRPr lang="zh-CN" altLang="en-US" sz="48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4800" b="1" dirty="0">
                <a:solidFill>
                  <a:srgbClr val="0000FF"/>
                </a:solidFill>
              </a:rPr>
              <a:t>        </a:t>
            </a:r>
            <a:endParaRPr lang="zh-CN" altLang="en-US" sz="4800" b="1" dirty="0">
              <a:solidFill>
                <a:srgbClr val="0000FF"/>
              </a:solidFill>
            </a:endParaRPr>
          </a:p>
          <a:p>
            <a:pPr>
              <a:buNone/>
            </a:pPr>
            <a:r>
              <a:rPr lang="zh-CN" altLang="en-US" sz="4800" b="1" dirty="0">
                <a:solidFill>
                  <a:srgbClr val="0000FF"/>
                </a:solidFill>
              </a:rPr>
              <a:t>         </a:t>
            </a:r>
            <a:r>
              <a:rPr lang="zh-CN" altLang="en-US" sz="4800" b="1" dirty="0">
                <a:solidFill>
                  <a:srgbClr val="FF0000"/>
                </a:solidFill>
              </a:rPr>
              <a:t>本章讲一个人应当坚定信念、矢志不渝。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pic>
        <p:nvPicPr>
          <p:cNvPr id="36867" name="图片 93187" descr="t018e7eb05031aa95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0" y="304800"/>
            <a:ext cx="2667000" cy="297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图片 93188" descr="t018e7eb05031aa95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0" y="4495800"/>
            <a:ext cx="5486400" cy="2362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标题 6860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  <a:ln/>
        </p:spPr>
        <p:txBody>
          <a:bodyPr anchor="ctr"/>
          <a:p>
            <a:r>
              <a:rPr lang="zh-CN" altLang="en-US" sz="4800" b="1" dirty="0">
                <a:solidFill>
                  <a:srgbClr val="FF0000"/>
                </a:solidFill>
              </a:rPr>
              <a:t>第十二章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68611" name="内容占位符 68610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  <a:ln/>
        </p:spPr>
        <p:txBody>
          <a:bodyPr anchor="t"/>
          <a:p>
            <a:pPr>
              <a:buNone/>
            </a:pPr>
            <a:r>
              <a:rPr lang="en-US" altLang="zh-CN" b="1" dirty="0"/>
              <a:t>         </a:t>
            </a:r>
            <a:r>
              <a:rPr lang="zh-CN" altLang="en-US" sz="4800" b="1" dirty="0"/>
              <a:t>子夏曰：“博学</a:t>
            </a:r>
            <a:r>
              <a:rPr lang="en-US" altLang="zh-CN" sz="48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800" b="1" dirty="0"/>
              <a:t>而笃志，切问</a:t>
            </a:r>
            <a:r>
              <a:rPr lang="en-US" altLang="zh-CN" sz="48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800" b="1" dirty="0"/>
              <a:t>而近思，仁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800" b="1" dirty="0"/>
              <a:t>在其中矣”</a:t>
            </a:r>
            <a:endParaRPr lang="zh-CN" altLang="en-US" sz="4800" b="1" dirty="0"/>
          </a:p>
          <a:p>
            <a:pPr>
              <a:buNone/>
            </a:pPr>
            <a:r>
              <a:rPr lang="zh-CN" altLang="en-US" sz="4800" b="1" dirty="0">
                <a:solidFill>
                  <a:srgbClr val="FF0000"/>
                </a:solidFill>
              </a:rPr>
              <a:t>        </a:t>
            </a:r>
            <a:endParaRPr lang="zh-CN" altLang="en-US" sz="48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800" b="1" dirty="0">
                <a:solidFill>
                  <a:srgbClr val="FF0000"/>
                </a:solidFill>
              </a:rPr>
              <a:t>         翻译：</a:t>
            </a:r>
            <a:r>
              <a:rPr lang="zh-CN" altLang="en-US" sz="4800" b="1" dirty="0"/>
              <a:t>子夏说：“广泛地学习，坚守自己的志向，遇不明事能恳切地向别人发问，多考虑当前的问题，仁德就在其中了。” </a:t>
            </a:r>
            <a:endParaRPr lang="zh-CN" altLang="en-US" sz="4800" b="1" dirty="0"/>
          </a:p>
        </p:txBody>
      </p:sp>
      <p:pic>
        <p:nvPicPr>
          <p:cNvPr id="37891" name="图片 68611" descr="t01111c265b0c57e2a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2590800"/>
            <a:ext cx="8915400" cy="685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1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charRg st="36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8611">
                                            <p:txEl>
                                              <p:charRg st="36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charRg st="45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8611">
                                            <p:txEl>
                                              <p:charRg st="45" end="1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标题 9420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ln/>
        </p:spPr>
        <p:txBody>
          <a:bodyPr anchor="ctr"/>
          <a:p>
            <a:r>
              <a:rPr lang="zh-CN" altLang="en-US" sz="4800" b="1" dirty="0">
                <a:solidFill>
                  <a:srgbClr val="FF0000"/>
                </a:solidFill>
              </a:rPr>
              <a:t>重点字词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38914" name="文本占位符 94210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  <a:ln/>
        </p:spPr>
        <p:txBody>
          <a:bodyPr anchor="t"/>
          <a:p>
            <a:pPr>
              <a:buNone/>
            </a:pPr>
            <a:r>
              <a:rPr lang="en-US" altLang="zh-CN" sz="4800" b="1" dirty="0">
                <a:solidFill>
                  <a:srgbClr val="000000"/>
                </a:solidFill>
              </a:rPr>
              <a:t>         </a:t>
            </a:r>
            <a:r>
              <a:rPr lang="en-US" altLang="zh-CN" sz="4400" b="1" dirty="0">
                <a:solidFill>
                  <a:srgbClr val="000000"/>
                </a:solidFill>
              </a:rPr>
              <a:t>①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博：</a:t>
            </a:r>
            <a:r>
              <a:rPr lang="zh-CN" altLang="en-US" sz="4400" b="1" dirty="0">
                <a:solidFill>
                  <a:srgbClr val="000000"/>
                </a:solidFill>
              </a:rPr>
              <a:t>广泛。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000000"/>
                </a:solidFill>
              </a:rPr>
              <a:t>         </a:t>
            </a:r>
            <a:r>
              <a:rPr lang="en-US" altLang="zh-CN" sz="4400" b="1" dirty="0">
                <a:solidFill>
                  <a:srgbClr val="000000"/>
                </a:solidFill>
              </a:rPr>
              <a:t>②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而：表示</a:t>
            </a:r>
            <a:r>
              <a:rPr lang="zh-CN" altLang="en-US" sz="4400" b="1" dirty="0">
                <a:solidFill>
                  <a:srgbClr val="000000"/>
                </a:solidFill>
              </a:rPr>
              <a:t>并列。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000000"/>
                </a:solidFill>
              </a:rPr>
              <a:t>         </a:t>
            </a:r>
            <a:r>
              <a:rPr lang="en-US" altLang="zh-CN" sz="4400" b="1" dirty="0">
                <a:solidFill>
                  <a:srgbClr val="000000"/>
                </a:solidFill>
              </a:rPr>
              <a:t>③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笃：</a:t>
            </a:r>
            <a:r>
              <a:rPr lang="zh-CN" altLang="en-US" sz="4400" b="1" dirty="0">
                <a:solidFill>
                  <a:srgbClr val="000000"/>
                </a:solidFill>
              </a:rPr>
              <a:t>坚守。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000000"/>
                </a:solidFill>
              </a:rPr>
              <a:t>         </a:t>
            </a:r>
            <a:r>
              <a:rPr lang="en-US" altLang="zh-CN" sz="4400" b="1" dirty="0">
                <a:solidFill>
                  <a:srgbClr val="000000"/>
                </a:solidFill>
              </a:rPr>
              <a:t>④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切：</a:t>
            </a:r>
            <a:r>
              <a:rPr lang="zh-CN" altLang="en-US" sz="4400" b="1" dirty="0">
                <a:solidFill>
                  <a:srgbClr val="000000"/>
                </a:solidFill>
              </a:rPr>
              <a:t>恳切。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000000"/>
                </a:solidFill>
              </a:rPr>
              <a:t>         </a:t>
            </a:r>
            <a:r>
              <a:rPr lang="en-US" altLang="zh-CN" sz="4400" b="1" dirty="0">
                <a:solidFill>
                  <a:srgbClr val="000000"/>
                </a:solidFill>
              </a:rPr>
              <a:t>⑤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而：表示</a:t>
            </a:r>
            <a:r>
              <a:rPr lang="zh-CN" altLang="en-US" sz="4400" b="1" dirty="0">
                <a:solidFill>
                  <a:srgbClr val="000000"/>
                </a:solidFill>
              </a:rPr>
              <a:t>并列。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lang="zh-CN" altLang="en-US" sz="4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000000"/>
                </a:solidFill>
              </a:rPr>
              <a:t>         </a:t>
            </a:r>
            <a:r>
              <a:rPr lang="en-US" altLang="zh-CN" sz="4400" b="1" dirty="0">
                <a:solidFill>
                  <a:srgbClr val="000000"/>
                </a:solidFill>
              </a:rPr>
              <a:t>⑥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仁：</a:t>
            </a:r>
            <a:r>
              <a:rPr lang="zh-CN" altLang="en-US" sz="4400" b="1" dirty="0">
                <a:solidFill>
                  <a:srgbClr val="000000"/>
                </a:solidFill>
              </a:rPr>
              <a:t>仁德。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4400" b="1" dirty="0"/>
              <a:t>         </a:t>
            </a:r>
            <a:r>
              <a:rPr lang="zh-CN" altLang="en-US" sz="4400" b="1" dirty="0">
                <a:solidFill>
                  <a:srgbClr val="FF0000"/>
                </a:solidFill>
              </a:rPr>
              <a:t>本章讲坚定信念、广泛学习。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38915" name="图片 94211" descr="t015541dc247caaf7f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0" y="762000"/>
            <a:ext cx="3048000" cy="4800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标题 9625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0960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巩固练习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96259" name="内容占位符 96258"/>
          <p:cNvSpPr>
            <a:spLocks noGrp="1"/>
          </p:cNvSpPr>
          <p:nvPr>
            <p:ph idx="1"/>
          </p:nvPr>
        </p:nvSpPr>
        <p:spPr>
          <a:xfrm>
            <a:off x="0" y="685800"/>
            <a:ext cx="9144000" cy="6172200"/>
          </a:xfrm>
          <a:ln/>
        </p:spPr>
        <p:txBody>
          <a:bodyPr anchor="t"/>
          <a:p>
            <a:pPr>
              <a:buNone/>
            </a:pPr>
            <a:r>
              <a:rPr lang="zh-CN" altLang="en-US" sz="4400" b="1" dirty="0"/>
              <a:t>一、下列句子都是关于修身的，参考课文注释，理解其意思。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</a:t>
            </a:r>
            <a:r>
              <a:rPr lang="en-US" altLang="zh-CN" sz="4400" b="1" dirty="0"/>
              <a:t>1</a:t>
            </a:r>
            <a:r>
              <a:rPr lang="zh-CN" altLang="en-US" sz="4400" b="1" dirty="0"/>
              <a:t>、</a:t>
            </a:r>
            <a:r>
              <a:rPr lang="zh-CN" altLang="en-US" sz="4400" b="1" dirty="0">
                <a:latin typeface="宋体" panose="02010600030101010101" pitchFamily="2" charset="-122"/>
              </a:rPr>
              <a:t>人不知而不愠，不亦君子乎？ </a:t>
            </a:r>
            <a:endParaRPr lang="zh-CN" altLang="en-US" sz="44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400" b="1" dirty="0">
                <a:latin typeface="宋体" panose="02010600030101010101" pitchFamily="2" charset="-122"/>
              </a:rPr>
              <a:t>     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人们不了解我，我却不怨恨生气，不也是一个品德高尚的人吗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?</a:t>
            </a:r>
            <a:endParaRPr lang="en-US" altLang="zh-CN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buNone/>
            </a:pPr>
            <a:endParaRPr lang="en-US" altLang="zh-CN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39939" name="图片 96259" descr="t01bdb661798be37ad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2400" y="5181600"/>
            <a:ext cx="5181600" cy="1676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charRg st="53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6259">
                                            <p:txEl>
                                              <p:charRg st="53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标题 9728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97283" name="内容占位符 9728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400" b="1" dirty="0"/>
              <a:t>2</a:t>
            </a:r>
            <a:r>
              <a:rPr lang="zh-CN" altLang="en-US" sz="4400" b="1" dirty="0"/>
              <a:t>、</a:t>
            </a:r>
            <a:r>
              <a:rPr lang="zh-CN" altLang="en-US" sz="4400" b="1" dirty="0">
                <a:latin typeface="宋体" panose="02010600030101010101" pitchFamily="2" charset="-122"/>
              </a:rPr>
              <a:t>吾日三省吾身：为人谋而不忠乎？与朋友交而不信乎？传不习乎？”</a:t>
            </a:r>
            <a:endParaRPr lang="zh-CN" altLang="en-US" sz="44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400" b="1" dirty="0">
                <a:latin typeface="宋体" panose="02010600030101010101" pitchFamily="2" charset="-122"/>
              </a:rPr>
              <a:t>     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我每天多次反省自己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替人家谋虑是否真诚尽心？和朋友交往是否诚实？传授的学业是否复习了？ 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40963" name="图片 97283" descr="t01750bcf59d877307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4724400"/>
            <a:ext cx="7543800" cy="213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charRg st="33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7283">
                                            <p:txEl>
                                              <p:charRg st="33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614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  <a:ln/>
        </p:spPr>
        <p:txBody>
          <a:bodyPr anchor="ctr"/>
          <a:p>
            <a:r>
              <a:rPr lang="zh-CN" altLang="en-US" sz="3600" b="1" dirty="0">
                <a:solidFill>
                  <a:srgbClr val="FF0000"/>
                </a:solidFill>
              </a:rPr>
              <a:t>孔子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6147" name="内容占位符 6146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  <a:ln/>
        </p:spPr>
        <p:txBody>
          <a:bodyPr anchor="t"/>
          <a:p>
            <a:pPr>
              <a:lnSpc>
                <a:spcPct val="80000"/>
              </a:lnSpc>
              <a:buNone/>
            </a:pPr>
            <a:r>
              <a:rPr lang="en-US" altLang="zh-CN" sz="2400" b="1" dirty="0">
                <a:latin typeface="宋体" panose="02010600030101010101" pitchFamily="2" charset="-122"/>
              </a:rPr>
              <a:t>      </a:t>
            </a:r>
            <a:r>
              <a:rPr lang="zh-CN" altLang="en-US" sz="4800" b="1" dirty="0">
                <a:latin typeface="宋体" panose="02010600030101010101" pitchFamily="2" charset="-122"/>
              </a:rPr>
              <a:t>孔子（公元前</a:t>
            </a:r>
            <a:r>
              <a:rPr lang="en-US" altLang="zh-CN" sz="4800" b="1" dirty="0">
                <a:latin typeface="宋体" panose="02010600030101010101" pitchFamily="2" charset="-122"/>
              </a:rPr>
              <a:t>551-</a:t>
            </a:r>
            <a:r>
              <a:rPr lang="zh-CN" altLang="en-US" sz="4800" b="1" dirty="0">
                <a:latin typeface="宋体" panose="02010600030101010101" pitchFamily="2" charset="-122"/>
              </a:rPr>
              <a:t>公元前</a:t>
            </a:r>
            <a:r>
              <a:rPr lang="en-US" altLang="zh-CN" sz="4800" b="1" dirty="0">
                <a:latin typeface="宋体" panose="02010600030101010101" pitchFamily="2" charset="-122"/>
              </a:rPr>
              <a:t>479</a:t>
            </a:r>
            <a:r>
              <a:rPr lang="zh-CN" altLang="en-US" sz="4800" b="1" dirty="0">
                <a:latin typeface="宋体" panose="02010600030101010101" pitchFamily="2" charset="-122"/>
              </a:rPr>
              <a:t>），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名丘，字仲尼</a:t>
            </a:r>
            <a:r>
              <a:rPr lang="zh-CN" altLang="en-US" sz="4800" b="1" dirty="0">
                <a:latin typeface="宋体" panose="02010600030101010101" pitchFamily="2" charset="-122"/>
              </a:rPr>
              <a:t>，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春秋</a:t>
            </a:r>
            <a:r>
              <a:rPr lang="zh-CN" altLang="en-US" sz="4800" b="1" dirty="0">
                <a:latin typeface="宋体" panose="02010600030101010101" pitchFamily="2" charset="-122"/>
              </a:rPr>
              <a:t>时期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鲁</a:t>
            </a:r>
            <a:r>
              <a:rPr lang="zh-CN" altLang="en-US" sz="4800" b="1" dirty="0">
                <a:latin typeface="宋体" panose="02010600030101010101" pitchFamily="2" charset="-122"/>
              </a:rPr>
              <a:t>国人，春秋末期的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思想家、教育家、政治家</a:t>
            </a:r>
            <a:r>
              <a:rPr lang="zh-CN" altLang="en-US" sz="4800" b="1" dirty="0">
                <a:latin typeface="宋体" panose="02010600030101010101" pitchFamily="2" charset="-122"/>
              </a:rPr>
              <a:t>，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儒家思想的创始人</a:t>
            </a:r>
            <a:r>
              <a:rPr lang="zh-CN" altLang="en-US" sz="4800" b="1" dirty="0">
                <a:latin typeface="宋体" panose="02010600030101010101" pitchFamily="2" charset="-122"/>
              </a:rPr>
              <a:t>。相传他有弟子三千，贤者七十二人。</a:t>
            </a:r>
            <a:endParaRPr lang="zh-CN" altLang="en-US" sz="4800" b="1" dirty="0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800" b="1" dirty="0">
                <a:latin typeface="宋体" panose="02010600030101010101" pitchFamily="2" charset="-122"/>
              </a:rPr>
              <a:t>      孔子被后世统治者尊为“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圣人</a:t>
            </a:r>
            <a:r>
              <a:rPr lang="zh-CN" altLang="en-US" sz="4800" b="1" dirty="0">
                <a:latin typeface="宋体" panose="02010600030101010101" pitchFamily="2" charset="-122"/>
              </a:rPr>
              <a:t>”，战国时期儒家代表人物孟子与孔子并称“孔孟”。</a:t>
            </a:r>
            <a:endParaRPr lang="zh-CN" altLang="en-US" sz="4800" b="1" dirty="0">
              <a:latin typeface="宋体" panose="02010600030101010101" pitchFamily="2" charset="-122"/>
            </a:endParaRPr>
          </a:p>
        </p:txBody>
      </p:sp>
      <p:pic>
        <p:nvPicPr>
          <p:cNvPr id="5123" name="图片 6147" descr="t015f2610feadc0b6a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008063" cy="1223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charRg st="0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82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charRg st="82" end="1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标题 9830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98307" name="内容占位符 98306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400" b="1" dirty="0"/>
              <a:t>3</a:t>
            </a:r>
            <a:r>
              <a:rPr lang="zh-CN" altLang="en-US" sz="4400" b="1" dirty="0"/>
              <a:t>、</a:t>
            </a:r>
            <a:r>
              <a:rPr lang="zh-CN" altLang="en-US" sz="4400" b="1" dirty="0">
                <a:latin typeface="宋体" panose="02010600030101010101" pitchFamily="2" charset="-122"/>
              </a:rPr>
              <a:t>一箪食，一瓢饮，在陋巷，人不堪其忧，回也不改其乐。</a:t>
            </a:r>
            <a:endParaRPr lang="zh-CN" altLang="en-US" sz="44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400" b="1" dirty="0">
                <a:latin typeface="宋体" panose="02010600030101010101" pitchFamily="2" charset="-122"/>
              </a:rPr>
              <a:t>     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一箪饭，一瓢水，住在简陋的小屋里，别人都忍受不了这种清苦，颜回却不改变他好学的乐趣。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41987" name="图片 98307" descr="t01bd362da90cd350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038600"/>
            <a:ext cx="9144000" cy="2819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charRg st="28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8307">
                                            <p:txEl>
                                              <p:charRg st="28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标题 10035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00355" name="内容占位符 10035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en-US" altLang="zh-CN" sz="4400" dirty="0"/>
              <a:t>4</a:t>
            </a:r>
            <a:r>
              <a:rPr lang="zh-CN" altLang="en-US" sz="4400" dirty="0"/>
              <a:t>、</a:t>
            </a:r>
            <a:r>
              <a:rPr lang="zh-CN" altLang="en-US" sz="4400" b="1" dirty="0">
                <a:latin typeface="宋体" panose="02010600030101010101" pitchFamily="2" charset="-122"/>
              </a:rPr>
              <a:t>不义而富且贵，于我如浮云。</a:t>
            </a:r>
            <a:endParaRPr lang="zh-CN" altLang="en-US" sz="4400" b="1" dirty="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     用不正当的手段得来的富贵，对于我来讲就像是天上的浮云一样。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4400" b="1" dirty="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4400" b="1" dirty="0">
                <a:latin typeface="宋体" panose="02010600030101010101" pitchFamily="2" charset="-122"/>
              </a:rPr>
              <a:t>5</a:t>
            </a:r>
            <a:r>
              <a:rPr lang="zh-CN" altLang="en-US" sz="4400" b="1" dirty="0">
                <a:latin typeface="宋体" panose="02010600030101010101" pitchFamily="2" charset="-122"/>
              </a:rPr>
              <a:t>、</a:t>
            </a:r>
            <a:r>
              <a:rPr lang="zh-CN" altLang="en-US" sz="4400" b="1" dirty="0"/>
              <a:t>三军可夺帅也，匹夫不可夺志也。</a:t>
            </a: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军队的主帅可以改变，普通人的志气却不可改变。 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latin typeface="宋体" panose="02010600030101010101" pitchFamily="2" charset="-122"/>
              </a:rPr>
              <a:t>      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pic>
        <p:nvPicPr>
          <p:cNvPr id="43011" name="图片 100356" descr="t011b387393ee93c7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7400" y="4419600"/>
            <a:ext cx="3276600" cy="243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charRg st="16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355">
                                            <p:txEl>
                                              <p:charRg st="16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charRg st="7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355">
                                            <p:txEl>
                                              <p:charRg st="70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标题 10137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01379" name="内容占位符 101378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zh-CN" altLang="en-US" sz="4400" b="1" dirty="0"/>
              <a:t>二、孔子及其弟子在学习方法和学习态度上有哪些观点？选择其中一点谈谈你的体会。</a:t>
            </a:r>
            <a:endParaRPr lang="zh-CN" altLang="en-US" sz="4400" b="1" dirty="0"/>
          </a:p>
          <a:p>
            <a:pPr>
              <a:buNone/>
            </a:pPr>
            <a:r>
              <a:rPr lang="en-US" altLang="zh-CN" sz="4400" b="1" dirty="0"/>
              <a:t>1</a:t>
            </a:r>
            <a:r>
              <a:rPr lang="zh-CN" altLang="en-US" sz="4400" b="1" dirty="0"/>
              <a:t>、学习方法上的主张：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 </a:t>
            </a:r>
            <a:r>
              <a:rPr lang="en-US" altLang="zh-CN" sz="4400" b="1" dirty="0">
                <a:solidFill>
                  <a:srgbClr val="FF0000"/>
                </a:solidFill>
              </a:rPr>
              <a:t>①</a:t>
            </a:r>
            <a:r>
              <a:rPr lang="zh-CN" altLang="en-US" sz="4400" b="1" dirty="0">
                <a:solidFill>
                  <a:srgbClr val="FF0000"/>
                </a:solidFill>
              </a:rPr>
              <a:t>学而时习之，不亦说乎 。  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</a:t>
            </a:r>
            <a:r>
              <a:rPr lang="en-US" altLang="zh-CN" sz="4400" b="1" dirty="0">
                <a:solidFill>
                  <a:srgbClr val="FF0000"/>
                </a:solidFill>
              </a:rPr>
              <a:t>②</a:t>
            </a:r>
            <a:r>
              <a:rPr lang="zh-CN" altLang="en-US" sz="4400" b="1" dirty="0">
                <a:solidFill>
                  <a:srgbClr val="FF0000"/>
                </a:solidFill>
              </a:rPr>
              <a:t>温故而知新，可以为师矣。 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</a:t>
            </a:r>
            <a:r>
              <a:rPr lang="en-US" altLang="zh-CN" sz="4400" b="1" dirty="0">
                <a:solidFill>
                  <a:srgbClr val="FF0000"/>
                </a:solidFill>
              </a:rPr>
              <a:t>③</a:t>
            </a:r>
            <a:r>
              <a:rPr lang="zh-CN" altLang="en-US" sz="4400" b="1" dirty="0">
                <a:solidFill>
                  <a:srgbClr val="FF0000"/>
                </a:solidFill>
              </a:rPr>
              <a:t>学而不思则罔，思而不学则殆。 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</a:t>
            </a:r>
            <a:r>
              <a:rPr lang="en-US" altLang="zh-CN" sz="4400" b="1" dirty="0">
                <a:solidFill>
                  <a:srgbClr val="FF0000"/>
                </a:solidFill>
              </a:rPr>
              <a:t>④</a:t>
            </a:r>
            <a:r>
              <a:rPr lang="zh-CN" altLang="en-US" sz="4400" b="1" dirty="0">
                <a:solidFill>
                  <a:srgbClr val="FF0000"/>
                </a:solidFill>
              </a:rPr>
              <a:t>博学而笃志，切问而近思。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pic>
        <p:nvPicPr>
          <p:cNvPr id="44035" name="图片 101379" descr="t01681dc9f9801f6c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0" y="1447800"/>
            <a:ext cx="3048000" cy="152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charRg st="51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379">
                                            <p:txEl>
                                              <p:charRg st="51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charRg st="76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1379">
                                            <p:txEl>
                                              <p:charRg st="76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charRg st="100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1379">
                                            <p:txEl>
                                              <p:charRg st="100" end="1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charRg st="126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1379">
                                            <p:txEl>
                                              <p:charRg st="126" end="1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标题 10240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02403" name="内容占位符 10240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400" dirty="0"/>
              <a:t>2</a:t>
            </a:r>
            <a:r>
              <a:rPr lang="zh-CN" altLang="en-US" sz="4400" dirty="0"/>
              <a:t>、</a:t>
            </a:r>
            <a:r>
              <a:rPr lang="zh-CN" altLang="en-US" sz="4400" b="1" dirty="0"/>
              <a:t>学习态度上的主张：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</a:t>
            </a:r>
            <a:r>
              <a:rPr lang="en-US" altLang="zh-CN" sz="4400" b="1" dirty="0">
                <a:solidFill>
                  <a:srgbClr val="FF0000"/>
                </a:solidFill>
              </a:rPr>
              <a:t>①</a:t>
            </a:r>
            <a:r>
              <a:rPr lang="zh-CN" altLang="en-US" sz="4400" b="1" dirty="0">
                <a:solidFill>
                  <a:srgbClr val="FF0000"/>
                </a:solidFill>
              </a:rPr>
              <a:t>人不堪其忧，回也不改其乐</a:t>
            </a:r>
            <a:r>
              <a:rPr lang="zh-CN" altLang="en-US" sz="4400" b="1" dirty="0"/>
              <a:t>。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</a:t>
            </a:r>
            <a:r>
              <a:rPr lang="en-US" altLang="zh-CN" sz="4400" b="1" dirty="0">
                <a:solidFill>
                  <a:srgbClr val="FF0000"/>
                </a:solidFill>
              </a:rPr>
              <a:t>②</a:t>
            </a:r>
            <a:r>
              <a:rPr lang="zh-CN" altLang="en-US" sz="4400" b="1" dirty="0">
                <a:solidFill>
                  <a:srgbClr val="FF0000"/>
                </a:solidFill>
              </a:rPr>
              <a:t>知之者不如好之者，好之者不如乐之者。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 dirty="0"/>
              <a:t>       </a:t>
            </a:r>
            <a:r>
              <a:rPr lang="en-US" altLang="zh-CN" sz="4400" b="1" dirty="0">
                <a:solidFill>
                  <a:srgbClr val="FF0000"/>
                </a:solidFill>
              </a:rPr>
              <a:t>③</a:t>
            </a:r>
            <a:r>
              <a:rPr lang="zh-CN" altLang="en-US" sz="4400" b="1" dirty="0">
                <a:solidFill>
                  <a:srgbClr val="FF0000"/>
                </a:solidFill>
              </a:rPr>
              <a:t>三人行，必有我师焉。择其善者而从之，其不善者而改之。</a:t>
            </a:r>
            <a:r>
              <a:rPr lang="zh-CN" altLang="en-US" sz="4400" b="1" dirty="0"/>
              <a:t>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</a:t>
            </a:r>
            <a:r>
              <a:rPr lang="en-US" altLang="zh-CN" sz="4400" b="1" dirty="0">
                <a:solidFill>
                  <a:srgbClr val="FF0000"/>
                </a:solidFill>
              </a:rPr>
              <a:t>④</a:t>
            </a:r>
            <a:r>
              <a:rPr lang="zh-CN" altLang="en-US" sz="4400" b="1" dirty="0">
                <a:solidFill>
                  <a:srgbClr val="FF0000"/>
                </a:solidFill>
              </a:rPr>
              <a:t>逝者如斯夫，不舍昼夜。</a:t>
            </a:r>
            <a:r>
              <a:rPr lang="zh-CN" altLang="en-US" sz="4400" b="1" dirty="0"/>
              <a:t> </a:t>
            </a:r>
            <a:endParaRPr lang="zh-CN" altLang="en-US" sz="4400" b="1" dirty="0"/>
          </a:p>
        </p:txBody>
      </p:sp>
      <p:pic>
        <p:nvPicPr>
          <p:cNvPr id="45059" name="图片 102403" descr="t0137350a222bd2bf0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48600" y="3962400"/>
            <a:ext cx="1295400" cy="2895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charRg st="13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03">
                                            <p:txEl>
                                              <p:charRg st="13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charRg st="34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03">
                                            <p:txEl>
                                              <p:charRg st="34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charRg st="60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03">
                                            <p:txEl>
                                              <p:charRg st="60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charRg st="96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03">
                                            <p:txEl>
                                              <p:charRg st="96" end="1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标题 10342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46082" name="文本占位符 103426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400" b="1" dirty="0"/>
              <a:t>3</a:t>
            </a:r>
            <a:r>
              <a:rPr lang="zh-CN" altLang="en-US" sz="4400" b="1" dirty="0"/>
              <a:t>、</a:t>
            </a:r>
            <a:r>
              <a:rPr lang="zh-CN" altLang="en-US" sz="4400" b="1" dirty="0">
                <a:solidFill>
                  <a:srgbClr val="FF0000"/>
                </a:solidFill>
              </a:rPr>
              <a:t>体会：</a:t>
            </a:r>
            <a:r>
              <a:rPr lang="zh-CN" altLang="en-US" sz="4400" b="1" dirty="0"/>
              <a:t>“学而不思则罔，思而不学则殆” 是最有效的学习方法。一味读书而不去思考，就会被书本牵着鼻子走，而失去主见，所谓尽信书不如无书；反之，一味地空想而不去学习和实践，终究一无所获。</a:t>
            </a:r>
            <a:endParaRPr lang="zh-CN" altLang="en-US" sz="4400" b="1" dirty="0"/>
          </a:p>
        </p:txBody>
      </p:sp>
      <p:pic>
        <p:nvPicPr>
          <p:cNvPr id="46083" name="图片 103427" descr="t0177c2012190e465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648200"/>
            <a:ext cx="9144000" cy="2209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标题 10444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04451" name="内容占位符 104450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zh-CN" altLang="en-US" sz="4400" b="1" dirty="0"/>
              <a:t>三、理解下列句中加点字的含义。</a:t>
            </a:r>
            <a:endParaRPr lang="zh-CN" altLang="en-US" sz="4400" b="1" dirty="0"/>
          </a:p>
          <a:p>
            <a:pPr>
              <a:buNone/>
            </a:pPr>
            <a:r>
              <a:rPr lang="en-US" altLang="zh-CN" sz="4400" b="1" dirty="0"/>
              <a:t>1</a:t>
            </a:r>
            <a:r>
              <a:rPr lang="zh-CN" altLang="en-US" sz="4400" b="1" dirty="0"/>
              <a:t>、人不知而不愠，不亦</a:t>
            </a:r>
            <a:r>
              <a:rPr lang="zh-CN" altLang="en-US" sz="4400" b="1" dirty="0">
                <a:solidFill>
                  <a:srgbClr val="FF0000"/>
                </a:solidFill>
              </a:rPr>
              <a:t>君子</a:t>
            </a:r>
            <a:r>
              <a:rPr lang="zh-CN" altLang="en-US" sz="4400" b="1" dirty="0"/>
              <a:t>乎？  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 </a:t>
            </a:r>
            <a:r>
              <a:rPr lang="zh-CN" altLang="en-US" sz="4400" b="1" dirty="0">
                <a:solidFill>
                  <a:srgbClr val="FF0000"/>
                </a:solidFill>
              </a:rPr>
              <a:t>君子：指有才德的人。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400" b="1" dirty="0"/>
              <a:t>2</a:t>
            </a:r>
            <a:r>
              <a:rPr lang="zh-CN" altLang="en-US" sz="4400" b="1" dirty="0"/>
              <a:t>、为人谋而不</a:t>
            </a:r>
            <a:r>
              <a:rPr lang="zh-CN" altLang="en-US" sz="4400" b="1" dirty="0">
                <a:solidFill>
                  <a:srgbClr val="FF0000"/>
                </a:solidFill>
              </a:rPr>
              <a:t>忠</a:t>
            </a:r>
            <a:r>
              <a:rPr lang="zh-CN" altLang="en-US" sz="4400" b="1" dirty="0"/>
              <a:t>乎？与朋友交而不</a:t>
            </a:r>
            <a:r>
              <a:rPr lang="zh-CN" altLang="en-US" sz="4400" b="1" dirty="0">
                <a:solidFill>
                  <a:srgbClr val="FF0000"/>
                </a:solidFill>
              </a:rPr>
              <a:t>信</a:t>
            </a:r>
            <a:r>
              <a:rPr lang="zh-CN" altLang="en-US" sz="4400" b="1" dirty="0"/>
              <a:t>乎？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 忠：竭尽自己的心力。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 信：诚信。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  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pic>
        <p:nvPicPr>
          <p:cNvPr id="47107" name="图片 104451" descr="t01d5fef2d7f73cad7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2800" y="3200400"/>
            <a:ext cx="1981200" cy="3657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8" name="图片 104452" descr="w028">
            <a:hlinkClick r:id="" action="ppaction://noaction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34000"/>
            <a:ext cx="1371600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9" name="图片 104453" descr="w028">
            <a:hlinkClick r:id="" action="ppaction://noaction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5334000"/>
            <a:ext cx="1371600" cy="152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charRg st="35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4451">
                                            <p:txEl>
                                              <p:charRg st="35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charRg st="76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4451">
                                            <p:txEl>
                                              <p:charRg st="76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charRg st="97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4451">
                                            <p:txEl>
                                              <p:charRg st="97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标题 10547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05475" name="内容占位符 10547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400" b="1" dirty="0"/>
              <a:t>3</a:t>
            </a:r>
            <a:r>
              <a:rPr lang="zh-CN" altLang="en-US" sz="4400" b="1" dirty="0"/>
              <a:t>、不</a:t>
            </a:r>
            <a:r>
              <a:rPr lang="zh-CN" altLang="en-US" sz="4400" b="1" dirty="0">
                <a:solidFill>
                  <a:srgbClr val="FF0000"/>
                </a:solidFill>
              </a:rPr>
              <a:t>义</a:t>
            </a:r>
            <a:r>
              <a:rPr lang="zh-CN" altLang="en-US" sz="4400" b="1" dirty="0"/>
              <a:t>而富且贵，于我如浮云。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义：是一种含义极广的道德范畴。这里指公正、合理，应当做的。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400" b="1" dirty="0">
                <a:solidFill>
                  <a:srgbClr val="FF0000"/>
                </a:solidFill>
              </a:rPr>
              <a:t>4</a:t>
            </a:r>
            <a:r>
              <a:rPr lang="zh-CN" altLang="en-US" sz="4400" b="1" dirty="0">
                <a:solidFill>
                  <a:srgbClr val="FF0000"/>
                </a:solidFill>
              </a:rPr>
              <a:t>、</a:t>
            </a:r>
            <a:r>
              <a:rPr lang="zh-CN" altLang="en-US" sz="4400" b="1" dirty="0"/>
              <a:t>博学而笃志，切问而近思，</a:t>
            </a:r>
            <a:r>
              <a:rPr lang="zh-CN" altLang="en-US" sz="4400" b="1" dirty="0">
                <a:solidFill>
                  <a:srgbClr val="FF0000"/>
                </a:solidFill>
              </a:rPr>
              <a:t>仁</a:t>
            </a:r>
            <a:r>
              <a:rPr lang="zh-CN" altLang="en-US" sz="4400" b="1" dirty="0"/>
              <a:t>在其中矣。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 仁：仁德。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pic>
        <p:nvPicPr>
          <p:cNvPr id="48131" name="图片 105475" descr="t01d9ebc1be062c10d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9600" y="3352800"/>
            <a:ext cx="4724400" cy="3505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charRg st="16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475">
                                            <p:txEl>
                                              <p:charRg st="16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charRg st="76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475">
                                            <p:txEl>
                                              <p:charRg st="76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标题 9932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拓展练习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9154" name="文本占位符 99330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6019800"/>
          </a:xfrm>
          <a:ln/>
        </p:spPr>
        <p:txBody>
          <a:bodyPr anchor="t"/>
          <a:p>
            <a:pPr>
              <a:buNone/>
            </a:pPr>
            <a:r>
              <a:rPr lang="en-US" altLang="zh-CN" dirty="0">
                <a:ea typeface="Arial" panose="020B0604020202020204" pitchFamily="34" charset="0"/>
              </a:rPr>
              <a:t>       </a:t>
            </a:r>
            <a:r>
              <a:rPr lang="en-US" altLang="zh-CN" sz="4400" dirty="0">
                <a:ea typeface="Arial" panose="020B0604020202020204" pitchFamily="34" charset="0"/>
              </a:rPr>
              <a:t> </a:t>
            </a:r>
            <a:r>
              <a:rPr lang="en-US" altLang="zh-CN" sz="4400" b="1" dirty="0">
                <a:ea typeface="Arial" panose="020B0604020202020204" pitchFamily="34" charset="0"/>
              </a:rPr>
              <a:t>«</a:t>
            </a:r>
            <a:r>
              <a:rPr lang="zh-CN" altLang="en-US" sz="4400" b="1" dirty="0">
                <a:ea typeface="Arial" panose="020B0604020202020204" pitchFamily="34" charset="0"/>
              </a:rPr>
              <a:t>论语</a:t>
            </a:r>
            <a:r>
              <a:rPr lang="en-US" altLang="zh-CN" sz="4400" b="1" dirty="0">
                <a:ea typeface="Arial" panose="020B0604020202020204" pitchFamily="34" charset="0"/>
              </a:rPr>
              <a:t>»</a:t>
            </a:r>
            <a:r>
              <a:rPr lang="zh-CN" altLang="en-US" sz="4400" b="1" dirty="0">
                <a:ea typeface="Arial" panose="020B0604020202020204" pitchFamily="34" charset="0"/>
              </a:rPr>
              <a:t>中有不少语句逐渐演化并固定为成语，至今仍活跃在现代汉语中，如“温故知新”“诲人不倦”“后生可畏”“当仁不让”等，你还知道哪些？课外搜集一下，与同学分享。</a:t>
            </a:r>
            <a:endParaRPr lang="zh-CN" altLang="en-US" sz="4400" b="1" dirty="0">
              <a:ea typeface="Arial" panose="020B0604020202020204" pitchFamily="34" charset="0"/>
            </a:endParaRPr>
          </a:p>
        </p:txBody>
      </p:sp>
      <p:pic>
        <p:nvPicPr>
          <p:cNvPr id="49155" name="图片 99331" descr="t013d7a24ac4fe256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9400" y="4419600"/>
            <a:ext cx="6324600" cy="243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标题 952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50178" name="文本占位符 9523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400" b="1" dirty="0"/>
              <a:t>1</a:t>
            </a:r>
            <a:r>
              <a:rPr lang="zh-CN" altLang="en-US" sz="4400" b="1" dirty="0"/>
              <a:t>、</a:t>
            </a:r>
            <a:r>
              <a:rPr lang="zh-CN" altLang="en-US" sz="4400" b="1" dirty="0">
                <a:solidFill>
                  <a:srgbClr val="FF0000"/>
                </a:solidFill>
              </a:rPr>
              <a:t>不亦乐乎：</a:t>
            </a:r>
            <a:r>
              <a:rPr lang="zh-CN" altLang="en-US" sz="4400" b="1" dirty="0"/>
              <a:t>现在常用作补语，表示达到极点。</a:t>
            </a:r>
            <a:endParaRPr lang="zh-CN" altLang="en-US" sz="4400" b="1" dirty="0"/>
          </a:p>
          <a:p>
            <a:pPr>
              <a:buNone/>
            </a:pPr>
            <a:r>
              <a:rPr lang="en-US" altLang="zh-CN" sz="4400" b="1" dirty="0"/>
              <a:t>2</a:t>
            </a:r>
            <a:r>
              <a:rPr lang="zh-CN" altLang="en-US" sz="4400" b="1" dirty="0"/>
              <a:t>、</a:t>
            </a:r>
            <a:r>
              <a:rPr lang="zh-CN" altLang="en-US" sz="4400" b="1" dirty="0">
                <a:solidFill>
                  <a:srgbClr val="FF0000"/>
                </a:solidFill>
              </a:rPr>
              <a:t>从心所欲：</a:t>
            </a:r>
            <a:r>
              <a:rPr lang="zh-CN" altLang="en-US" sz="4400" b="1" dirty="0"/>
              <a:t>一切由着自己的心意，想着怎么做就怎么做。</a:t>
            </a:r>
            <a:endParaRPr lang="zh-CN" altLang="en-US" sz="4400" b="1" dirty="0"/>
          </a:p>
          <a:p>
            <a:pPr>
              <a:buNone/>
            </a:pPr>
            <a:r>
              <a:rPr lang="en-US" altLang="zh-CN" sz="4400" b="1" dirty="0"/>
              <a:t>3</a:t>
            </a:r>
            <a:r>
              <a:rPr lang="zh-CN" altLang="en-US" sz="4400" b="1" dirty="0"/>
              <a:t>、</a:t>
            </a:r>
            <a:r>
              <a:rPr lang="zh-CN" altLang="en-US" sz="4400" b="1" dirty="0">
                <a:solidFill>
                  <a:srgbClr val="FF0000"/>
                </a:solidFill>
              </a:rPr>
              <a:t>发愤忘食：</a:t>
            </a:r>
            <a:r>
              <a:rPr lang="zh-CN" altLang="en-US" sz="4400" b="1" dirty="0"/>
              <a:t>为了努力学习和工作，忘了吃饭。形容毫不懈怠，非常勤奋。</a:t>
            </a:r>
            <a:endParaRPr lang="zh-CN" altLang="en-US" sz="4400" b="1" dirty="0"/>
          </a:p>
          <a:p>
            <a:pPr>
              <a:buNone/>
            </a:pPr>
            <a:r>
              <a:rPr lang="en-US" altLang="zh-CN" sz="4400" b="1" dirty="0"/>
              <a:t>4</a:t>
            </a:r>
            <a:r>
              <a:rPr lang="zh-CN" altLang="en-US" sz="4400" b="1" dirty="0"/>
              <a:t>、</a:t>
            </a:r>
            <a:r>
              <a:rPr lang="zh-CN" altLang="en-US" sz="4400" b="1" dirty="0">
                <a:solidFill>
                  <a:srgbClr val="FF0000"/>
                </a:solidFill>
              </a:rPr>
              <a:t>惠而不费：</a:t>
            </a:r>
            <a:r>
              <a:rPr lang="zh-CN" altLang="en-US" sz="4400" b="1" dirty="0"/>
              <a:t>给别人恩惠好处，自己破费又不多。</a:t>
            </a:r>
            <a:endParaRPr lang="zh-CN" altLang="en-US" sz="4400" b="1" dirty="0"/>
          </a:p>
        </p:txBody>
      </p:sp>
      <p:pic>
        <p:nvPicPr>
          <p:cNvPr id="50179" name="图片 95235" descr="t017c3fb24c7bb306b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5867400"/>
            <a:ext cx="1223963" cy="99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0" name="图片 95236" descr="t017c3fb24c7bb306b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0038" y="5867400"/>
            <a:ext cx="1223962" cy="990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标题 1064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51202" name="文本占位符 106498"/>
          <p:cNvSpPr>
            <a:spLocks noGrp="1"/>
          </p:cNvSpPr>
          <p:nvPr>
            <p:ph idx="1"/>
          </p:nvPr>
        </p:nvSpPr>
        <p:spPr>
          <a:xfrm>
            <a:off x="0" y="0"/>
            <a:ext cx="9296400" cy="7162800"/>
          </a:xfrm>
          <a:ln/>
        </p:spPr>
        <p:txBody>
          <a:bodyPr anchor="t"/>
          <a:p>
            <a:pPr>
              <a:buNone/>
            </a:pPr>
            <a:r>
              <a:rPr lang="en-US" altLang="zh-CN" sz="4400" b="1" dirty="0"/>
              <a:t>5</a:t>
            </a:r>
            <a:r>
              <a:rPr lang="zh-CN" altLang="en-US" sz="4400" b="1" dirty="0"/>
              <a:t>、</a:t>
            </a:r>
            <a:r>
              <a:rPr lang="zh-CN" altLang="en-US" sz="4400" b="1" dirty="0">
                <a:solidFill>
                  <a:srgbClr val="FF0000"/>
                </a:solidFill>
              </a:rPr>
              <a:t>工欲善其事，必先利其器：</a:t>
            </a:r>
            <a:r>
              <a:rPr lang="zh-CN" altLang="en-US" sz="4400" b="1" dirty="0"/>
              <a:t>工匠要干好他的活儿，一定要先修整好工具。后也用于指想要做好一件事，要先把条件准备好。</a:t>
            </a:r>
            <a:endParaRPr lang="zh-CN" altLang="en-US" sz="4400" b="1" dirty="0"/>
          </a:p>
          <a:p>
            <a:pPr>
              <a:buNone/>
            </a:pPr>
            <a:r>
              <a:rPr lang="en-US" altLang="zh-CN" sz="4400" b="1" dirty="0"/>
              <a:t>6</a:t>
            </a:r>
            <a:r>
              <a:rPr lang="zh-CN" altLang="en-US" sz="4400" b="1" dirty="0"/>
              <a:t>、</a:t>
            </a:r>
            <a:r>
              <a:rPr lang="zh-CN" altLang="en-US" sz="4400" b="1" dirty="0">
                <a:solidFill>
                  <a:srgbClr val="FF0000"/>
                </a:solidFill>
              </a:rPr>
              <a:t>见义勇为：</a:t>
            </a:r>
            <a:r>
              <a:rPr lang="zh-CN" altLang="en-US" sz="4400" b="1" dirty="0"/>
              <a:t>看到正义的事情奋勇地去做。</a:t>
            </a:r>
            <a:endParaRPr lang="zh-CN" altLang="en-US" sz="4400" b="1" dirty="0"/>
          </a:p>
          <a:p>
            <a:pPr>
              <a:buNone/>
            </a:pPr>
            <a:r>
              <a:rPr lang="en-US" altLang="zh-CN" sz="4400" b="1" dirty="0"/>
              <a:t>7</a:t>
            </a:r>
            <a:r>
              <a:rPr lang="zh-CN" altLang="en-US" sz="4400" b="1" dirty="0"/>
              <a:t>、</a:t>
            </a:r>
            <a:r>
              <a:rPr lang="zh-CN" altLang="en-US" sz="4400" b="1" dirty="0">
                <a:solidFill>
                  <a:srgbClr val="FF0000"/>
                </a:solidFill>
              </a:rPr>
              <a:t>理屈词穷：</a:t>
            </a:r>
            <a:r>
              <a:rPr lang="zh-CN" altLang="en-US" sz="4400" b="1" dirty="0"/>
              <a:t>理由已被驳倒，无话可说。</a:t>
            </a:r>
            <a:endParaRPr lang="zh-CN" altLang="en-US" sz="4400" b="1" dirty="0"/>
          </a:p>
        </p:txBody>
      </p:sp>
      <p:pic>
        <p:nvPicPr>
          <p:cNvPr id="51203" name="图片 106499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019800"/>
            <a:ext cx="9144000" cy="415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标题 10956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读准字音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6146" name="文本占位符 109570"/>
          <p:cNvSpPr>
            <a:spLocks noGrp="1"/>
          </p:cNvSpPr>
          <p:nvPr>
            <p:ph idx="1"/>
          </p:nvPr>
        </p:nvSpPr>
        <p:spPr>
          <a:xfrm>
            <a:off x="0" y="685800"/>
            <a:ext cx="9144000" cy="6172200"/>
          </a:xfrm>
          <a:ln/>
        </p:spPr>
        <p:txBody>
          <a:bodyPr anchor="t"/>
          <a:p>
            <a:pPr>
              <a:lnSpc>
                <a:spcPct val="80000"/>
              </a:lnSpc>
              <a:buNone/>
            </a:pPr>
            <a:r>
              <a:rPr lang="en-US" altLang="zh-CN" sz="2800" dirty="0"/>
              <a:t>                         </a:t>
            </a:r>
            <a:r>
              <a:rPr lang="zh-CN" altLang="en-US" sz="4000" b="1" dirty="0"/>
              <a:t>论</a:t>
            </a:r>
            <a:r>
              <a:rPr lang="en-US" altLang="zh-CN" sz="4000" b="1" dirty="0">
                <a:solidFill>
                  <a:srgbClr val="FF0000"/>
                </a:solidFill>
              </a:rPr>
              <a:t>lún</a:t>
            </a:r>
            <a:r>
              <a:rPr lang="zh-CN" altLang="en-US" sz="4000" b="1" dirty="0"/>
              <a:t>语                      </a:t>
            </a:r>
            <a:endParaRPr lang="zh-CN" altLang="en-US" sz="40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/>
              <a:t>                 不愠</a:t>
            </a:r>
            <a:r>
              <a:rPr lang="en-US" altLang="zh-CN" sz="4000" b="1" dirty="0">
                <a:solidFill>
                  <a:srgbClr val="FF0000"/>
                </a:solidFill>
              </a:rPr>
              <a:t>yùn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4000" b="1" dirty="0"/>
              <a:t>                 </a:t>
            </a:r>
            <a:r>
              <a:rPr lang="zh-CN" altLang="en-US" sz="4000" b="1" dirty="0"/>
              <a:t>不亦说</a:t>
            </a:r>
            <a:r>
              <a:rPr lang="en-US" altLang="zh-CN" sz="4000" b="1" dirty="0">
                <a:solidFill>
                  <a:srgbClr val="FF0000"/>
                </a:solidFill>
              </a:rPr>
              <a:t>yuè</a:t>
            </a:r>
            <a:r>
              <a:rPr lang="zh-CN" altLang="en-US" sz="4000" b="1" dirty="0"/>
              <a:t>乎</a:t>
            </a:r>
            <a:r>
              <a:rPr lang="en-US" altLang="zh-CN" sz="4000" b="1" dirty="0">
                <a:solidFill>
                  <a:srgbClr val="FF0000"/>
                </a:solidFill>
              </a:rPr>
              <a:t>hū</a:t>
            </a:r>
            <a:r>
              <a:rPr lang="en-US" altLang="zh-CN" sz="4000" b="1" dirty="0"/>
              <a:t>          </a:t>
            </a:r>
            <a:endParaRPr lang="en-US" altLang="zh-CN" sz="4000" b="1" dirty="0"/>
          </a:p>
          <a:p>
            <a:pPr>
              <a:lnSpc>
                <a:spcPct val="80000"/>
              </a:lnSpc>
              <a:buNone/>
            </a:pPr>
            <a:r>
              <a:rPr lang="en-US" altLang="zh-CN" sz="4000" b="1" dirty="0"/>
              <a:t>                 </a:t>
            </a:r>
            <a:r>
              <a:rPr lang="zh-CN" altLang="en-US" sz="4000" b="1" dirty="0"/>
              <a:t>曾</a:t>
            </a:r>
            <a:r>
              <a:rPr lang="en-US" altLang="zh-CN" sz="4000" b="1" dirty="0">
                <a:solidFill>
                  <a:srgbClr val="FF0000"/>
                </a:solidFill>
              </a:rPr>
              <a:t>zēng</a:t>
            </a:r>
            <a:r>
              <a:rPr lang="zh-CN" altLang="en-US" sz="4000" b="1" dirty="0"/>
              <a:t>子</a:t>
            </a:r>
            <a:endParaRPr lang="zh-CN" altLang="en-US" sz="40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/>
              <a:t>                 吾</a:t>
            </a:r>
            <a:r>
              <a:rPr lang="en-US" altLang="zh-CN" sz="4000" b="1" dirty="0">
                <a:solidFill>
                  <a:srgbClr val="FF0000"/>
                </a:solidFill>
              </a:rPr>
              <a:t>wú</a:t>
            </a:r>
            <a:r>
              <a:rPr lang="zh-CN" altLang="en-US" sz="4000" b="1" dirty="0"/>
              <a:t>日三省</a:t>
            </a:r>
            <a:r>
              <a:rPr lang="en-US" altLang="zh-CN" sz="4000" b="1" dirty="0">
                <a:solidFill>
                  <a:srgbClr val="FF0000"/>
                </a:solidFill>
              </a:rPr>
              <a:t>xǐng</a:t>
            </a:r>
            <a:r>
              <a:rPr lang="zh-CN" altLang="en-US" sz="4000" b="1" dirty="0"/>
              <a:t>吾身 </a:t>
            </a:r>
            <a:endParaRPr lang="zh-CN" altLang="en-US" sz="40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/>
              <a:t>                 传</a:t>
            </a:r>
            <a:r>
              <a:rPr lang="en-US" altLang="zh-CN" sz="4000" b="1" dirty="0">
                <a:solidFill>
                  <a:srgbClr val="FF0000"/>
                </a:solidFill>
              </a:rPr>
              <a:t>chuán</a:t>
            </a:r>
            <a:r>
              <a:rPr lang="zh-CN" altLang="en-US" sz="4000" b="1" dirty="0"/>
              <a:t>不习乎</a:t>
            </a:r>
            <a:endParaRPr lang="zh-CN" altLang="en-US" sz="40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/>
              <a:t>                 为</a:t>
            </a:r>
            <a:r>
              <a:rPr lang="en-US" altLang="zh-CN" sz="4000" b="1" dirty="0">
                <a:solidFill>
                  <a:srgbClr val="FF0000"/>
                </a:solidFill>
              </a:rPr>
              <a:t>wèi</a:t>
            </a:r>
            <a:r>
              <a:rPr lang="zh-CN" altLang="en-US" sz="4000" b="1" dirty="0"/>
              <a:t>人谋而不忠乎     </a:t>
            </a:r>
            <a:endParaRPr lang="zh-CN" altLang="en-US" sz="40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/>
              <a:t>                 吾</a:t>
            </a:r>
            <a:r>
              <a:rPr lang="en-US" altLang="zh-CN" sz="4000" b="1" dirty="0">
                <a:solidFill>
                  <a:srgbClr val="FF0000"/>
                </a:solidFill>
              </a:rPr>
              <a:t>wú</a:t>
            </a:r>
            <a:r>
              <a:rPr lang="zh-CN" altLang="en-US" sz="4000" b="1" dirty="0"/>
              <a:t>十有</a:t>
            </a:r>
            <a:r>
              <a:rPr lang="en-US" altLang="zh-CN" sz="4000" b="1" dirty="0">
                <a:solidFill>
                  <a:srgbClr val="FF0000"/>
                </a:solidFill>
              </a:rPr>
              <a:t>yòu</a:t>
            </a:r>
            <a:r>
              <a:rPr lang="zh-CN" altLang="en-US" sz="4000" b="1" dirty="0"/>
              <a:t>五</a:t>
            </a:r>
            <a:endParaRPr lang="zh-CN" altLang="en-US" sz="40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/>
              <a:t> </a:t>
            </a:r>
            <a:r>
              <a:rPr lang="zh-CN" altLang="en-US" sz="4000" dirty="0"/>
              <a:t>                                  </a:t>
            </a:r>
            <a:endParaRPr lang="zh-CN" altLang="en-US" sz="4000" dirty="0"/>
          </a:p>
          <a:p>
            <a:pPr>
              <a:lnSpc>
                <a:spcPct val="80000"/>
              </a:lnSpc>
              <a:buNone/>
            </a:pPr>
            <a:r>
              <a:rPr lang="zh-CN" altLang="en-US" sz="2800" dirty="0"/>
              <a:t>            </a:t>
            </a:r>
            <a:endParaRPr lang="zh-CN" altLang="en-US" sz="2800" dirty="0"/>
          </a:p>
        </p:txBody>
      </p:sp>
      <p:pic>
        <p:nvPicPr>
          <p:cNvPr id="6147" name="图片 109571" descr="t01e0c1e8e4b9454d9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171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109572" descr="t01a458e6fc1f8adf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200" y="0"/>
            <a:ext cx="2590800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标题 10752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小结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52226" name="文本占位符 107522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6019800"/>
          </a:xfrm>
          <a:ln/>
        </p:spPr>
        <p:txBody>
          <a:bodyPr anchor="t"/>
          <a:p>
            <a:pPr>
              <a:buNone/>
            </a:pPr>
            <a:r>
              <a:rPr lang="en-US" altLang="zh-CN" sz="4000" b="1" dirty="0"/>
              <a:t>        </a:t>
            </a:r>
            <a:r>
              <a:rPr lang="en-US" altLang="zh-CN" sz="3600" b="1" dirty="0"/>
              <a:t>《</a:t>
            </a:r>
            <a:r>
              <a:rPr lang="zh-CN" altLang="en-US" sz="3600" b="1" dirty="0"/>
              <a:t>论语</a:t>
            </a:r>
            <a:r>
              <a:rPr lang="en-US" altLang="zh-CN" sz="3600" b="1" dirty="0"/>
              <a:t>》</a:t>
            </a:r>
            <a:r>
              <a:rPr lang="zh-CN" altLang="en-US" sz="3600" b="1" dirty="0"/>
              <a:t>是一部记录孔子和他弟子的言行的书，由若干篇章组成，内容大多是关于学习、道德修养、为人处世的一般原则。所选十二则，一方面阐述了学习应该有谦虚好学的态度和勤学好问、实事求是的精神；另一方面阐述了温故知新、学思结合、学以致用的学习方法，对后世的教育理论影响极大。另外，还有关于思想道德修养的问题，教育人为人处世的原则等论述。 </a:t>
            </a:r>
            <a:endParaRPr lang="zh-CN" altLang="en-US" sz="3600" b="1" dirty="0"/>
          </a:p>
        </p:txBody>
      </p:sp>
      <p:pic>
        <p:nvPicPr>
          <p:cNvPr id="52227" name="图片 107523" descr="yay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71600" cy="138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8" name="图片 107524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72200"/>
            <a:ext cx="9144000" cy="685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标题 11673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53250" name="左大括号 116741"/>
          <p:cNvSpPr/>
          <p:nvPr/>
        </p:nvSpPr>
        <p:spPr>
          <a:xfrm>
            <a:off x="685800" y="457200"/>
            <a:ext cx="1752600" cy="5334000"/>
          </a:xfrm>
          <a:prstGeom prst="leftBrace">
            <a:avLst>
              <a:gd name="adj1" fmla="val 2534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1" name="文本框 116742"/>
          <p:cNvSpPr txBox="1"/>
          <p:nvPr/>
        </p:nvSpPr>
        <p:spPr>
          <a:xfrm>
            <a:off x="0" y="1143000"/>
            <a:ext cx="854075" cy="4191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4400" dirty="0">
                <a:latin typeface="Arial" panose="020B0604020202020204" pitchFamily="34" charset="0"/>
                <a:ea typeface="Arial" panose="020B0604020202020204" pitchFamily="34" charset="0"/>
              </a:rPr>
              <a:t>«</a:t>
            </a:r>
            <a:r>
              <a:rPr lang="zh-CN" altLang="en-US" sz="4400" dirty="0">
                <a:latin typeface="Arial" panose="020B0604020202020204" pitchFamily="34" charset="0"/>
                <a:ea typeface="Arial" panose="020B0604020202020204" pitchFamily="34" charset="0"/>
              </a:rPr>
              <a:t>论语</a:t>
            </a:r>
            <a:r>
              <a:rPr lang="en-US" altLang="zh-CN" sz="4400" dirty="0">
                <a:latin typeface="Arial" panose="020B0604020202020204" pitchFamily="34" charset="0"/>
                <a:ea typeface="Arial" panose="020B0604020202020204" pitchFamily="34" charset="0"/>
              </a:rPr>
              <a:t>»</a:t>
            </a:r>
            <a:r>
              <a:rPr lang="zh-CN" altLang="en-US" sz="4400" dirty="0">
                <a:latin typeface="Arial" panose="020B0604020202020204" pitchFamily="34" charset="0"/>
                <a:ea typeface="Arial" panose="020B0604020202020204" pitchFamily="34" charset="0"/>
              </a:rPr>
              <a:t>十二章</a:t>
            </a:r>
            <a:endParaRPr lang="zh-CN" altLang="en-US" sz="44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16744" name="文本框 116743"/>
          <p:cNvSpPr txBox="1"/>
          <p:nvPr/>
        </p:nvSpPr>
        <p:spPr>
          <a:xfrm>
            <a:off x="2209800" y="152400"/>
            <a:ext cx="69342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学习方法：</a:t>
            </a:r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12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则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6745" name="文本框 116744"/>
          <p:cNvSpPr txBox="1"/>
          <p:nvPr/>
        </p:nvSpPr>
        <p:spPr>
          <a:xfrm>
            <a:off x="2057400" y="1600200"/>
            <a:ext cx="67818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学习态度：</a:t>
            </a:r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9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则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6746" name="文本框 116745"/>
          <p:cNvSpPr txBox="1"/>
          <p:nvPr/>
        </p:nvSpPr>
        <p:spPr>
          <a:xfrm>
            <a:off x="1828800" y="3048000"/>
            <a:ext cx="7315200" cy="1431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修身做人：</a:t>
            </a:r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11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则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6747" name="文本框 116746"/>
          <p:cNvSpPr txBox="1"/>
          <p:nvPr/>
        </p:nvSpPr>
        <p:spPr>
          <a:xfrm>
            <a:off x="2286000" y="5257800"/>
            <a:ext cx="57150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珍惜时间：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第</a:t>
            </a:r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则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3256" name="图片 116747" descr="zao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91400" y="3810000"/>
            <a:ext cx="1752600" cy="304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74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674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674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674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11776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中心思想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54274" name="文本占位符 11776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  <a:ln/>
        </p:spPr>
        <p:txBody>
          <a:bodyPr anchor="t"/>
          <a:p>
            <a:pPr>
              <a:buNone/>
            </a:pPr>
            <a:r>
              <a:rPr lang="en-US" altLang="zh-CN" sz="4400" b="1" dirty="0"/>
              <a:t>          </a:t>
            </a:r>
            <a:r>
              <a:rPr lang="zh-CN" altLang="en-US" sz="4400" b="1" dirty="0"/>
              <a:t>这十二则语录阐述了求知的态度、学习的方法和做人修身的道理，意在启迪我们：学习要有端正的态度和良好的方法；做人要有仁爱之心，要心胸开阔、意志坚定、理想远大。</a:t>
            </a:r>
            <a:endParaRPr lang="zh-CN" altLang="en-US" sz="4400" b="1" dirty="0"/>
          </a:p>
        </p:txBody>
      </p:sp>
      <p:pic>
        <p:nvPicPr>
          <p:cNvPr id="54275" name="图片 117763" descr="t018f6a28ae7dca53b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0" y="4572000"/>
            <a:ext cx="5562600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11059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7170" name="文本占位符 11059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400" b="1" dirty="0"/>
              <a:t>               </a:t>
            </a:r>
            <a:r>
              <a:rPr lang="zh-CN" altLang="en-US" sz="4400" b="1" dirty="0"/>
              <a:t>逾</a:t>
            </a:r>
            <a:r>
              <a:rPr lang="en-US" altLang="zh-CN" sz="4400" b="1" dirty="0">
                <a:solidFill>
                  <a:srgbClr val="FF0000"/>
                </a:solidFill>
              </a:rPr>
              <a:t>yú</a:t>
            </a:r>
            <a:r>
              <a:rPr lang="zh-CN" altLang="en-US" sz="4400" b="1" dirty="0"/>
              <a:t>矩</a:t>
            </a:r>
            <a:r>
              <a:rPr lang="en-US" altLang="zh-CN" sz="4400" b="1" dirty="0">
                <a:solidFill>
                  <a:srgbClr val="FF0000"/>
                </a:solidFill>
              </a:rPr>
              <a:t>jǔ</a:t>
            </a:r>
            <a:r>
              <a:rPr lang="en-US" altLang="zh-CN" sz="4400" b="1" dirty="0"/>
              <a:t>           </a:t>
            </a:r>
            <a:endParaRPr lang="en-US" altLang="zh-CN" sz="4400" b="1" dirty="0"/>
          </a:p>
          <a:p>
            <a:pPr>
              <a:buNone/>
            </a:pPr>
            <a:r>
              <a:rPr lang="en-US" altLang="zh-CN" sz="4400" b="1" dirty="0"/>
              <a:t>               </a:t>
            </a:r>
            <a:r>
              <a:rPr lang="zh-CN" altLang="en-US" sz="4400" b="1" dirty="0"/>
              <a:t>箪</a:t>
            </a:r>
            <a:r>
              <a:rPr lang="en-US" altLang="zh-CN" sz="4400" b="1" dirty="0">
                <a:solidFill>
                  <a:srgbClr val="FF0000"/>
                </a:solidFill>
              </a:rPr>
              <a:t>dān</a:t>
            </a:r>
            <a:r>
              <a:rPr lang="zh-CN" altLang="en-US" sz="4400" b="1" dirty="0"/>
              <a:t>食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       学而不思则罔</a:t>
            </a:r>
            <a:r>
              <a:rPr lang="en-US" altLang="zh-CN" sz="4400" b="1" dirty="0">
                <a:solidFill>
                  <a:srgbClr val="FF0000"/>
                </a:solidFill>
              </a:rPr>
              <a:t>wǎng</a:t>
            </a:r>
            <a:r>
              <a:rPr lang="en-US" altLang="zh-CN" sz="4400" b="1" dirty="0"/>
              <a:t> </a:t>
            </a:r>
            <a:r>
              <a:rPr lang="zh-CN" altLang="en-US" sz="4400" b="1" dirty="0"/>
              <a:t>，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       思而不学则殆</a:t>
            </a:r>
            <a:r>
              <a:rPr lang="en-US" altLang="zh-CN" sz="4400" b="1" dirty="0">
                <a:solidFill>
                  <a:srgbClr val="FF0000"/>
                </a:solidFill>
              </a:rPr>
              <a:t>dài </a:t>
            </a:r>
            <a:endParaRPr lang="en-US" altLang="zh-CN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400" b="1" dirty="0"/>
              <a:t>               </a:t>
            </a:r>
            <a:r>
              <a:rPr lang="zh-CN" altLang="en-US" sz="4400" b="1" dirty="0"/>
              <a:t>曲肱</a:t>
            </a:r>
            <a:r>
              <a:rPr lang="en-US" altLang="zh-CN" sz="4400" b="1" dirty="0">
                <a:solidFill>
                  <a:srgbClr val="FF0000"/>
                </a:solidFill>
              </a:rPr>
              <a:t>g</a:t>
            </a:r>
            <a:r>
              <a:rPr lang="en-US" altLang="en-US" sz="4400" b="1" dirty="0">
                <a:solidFill>
                  <a:srgbClr val="FF0000"/>
                </a:solidFill>
              </a:rPr>
              <a:t>ō</a:t>
            </a:r>
            <a:r>
              <a:rPr lang="en-US" altLang="zh-CN" sz="4400" b="1" dirty="0">
                <a:solidFill>
                  <a:srgbClr val="FF0000"/>
                </a:solidFill>
              </a:rPr>
              <a:t>ng</a:t>
            </a:r>
            <a:r>
              <a:rPr lang="en-US" altLang="zh-CN" sz="4400" b="1" dirty="0"/>
              <a:t>        </a:t>
            </a:r>
            <a:endParaRPr lang="en-US" altLang="zh-CN" sz="4400" b="1" dirty="0"/>
          </a:p>
          <a:p>
            <a:pPr>
              <a:buNone/>
            </a:pPr>
            <a:r>
              <a:rPr lang="en-US" altLang="zh-CN" sz="4400" b="1" dirty="0"/>
              <a:t>               </a:t>
            </a:r>
            <a:r>
              <a:rPr lang="zh-CN" altLang="en-US" sz="4400" b="1" dirty="0"/>
              <a:t>笃</a:t>
            </a:r>
            <a:r>
              <a:rPr lang="en-US" altLang="zh-CN" sz="4400" b="1" dirty="0">
                <a:solidFill>
                  <a:srgbClr val="FF0000"/>
                </a:solidFill>
              </a:rPr>
              <a:t>dǔ</a:t>
            </a:r>
            <a:r>
              <a:rPr lang="zh-CN" altLang="en-US" sz="4400" b="1" dirty="0"/>
              <a:t>志</a:t>
            </a:r>
            <a:endParaRPr lang="zh-CN" altLang="en-US" sz="4400" b="1" dirty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7171" name="图片 110595" descr="t011032e91af19e35e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013325"/>
            <a:ext cx="9144000" cy="1844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标题 11161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读准节奏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8194" name="文本占位符 111618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6096000"/>
          </a:xfrm>
          <a:ln/>
        </p:spPr>
        <p:txBody>
          <a:bodyPr anchor="t"/>
          <a:p>
            <a:pPr>
              <a:buNone/>
            </a:pPr>
            <a:r>
              <a:rPr lang="en-US" altLang="zh-CN" sz="4400" b="1" dirty="0">
                <a:latin typeface="宋体" panose="02010600030101010101" pitchFamily="2" charset="-122"/>
              </a:rPr>
              <a:t>     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第一章</a:t>
            </a:r>
            <a:r>
              <a:rPr lang="zh-CN" altLang="en-US" sz="4400" b="1" dirty="0">
                <a:latin typeface="宋体" panose="02010600030101010101" pitchFamily="2" charset="-122"/>
              </a:rPr>
              <a:t>子曰：“学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而时习之，不亦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说乎？有朋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自远方来，不亦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乐乎？人不知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而不愠，不亦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君子乎？” </a:t>
            </a:r>
            <a:endParaRPr lang="zh-CN" altLang="en-US" sz="44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400" b="1" dirty="0">
                <a:latin typeface="宋体" panose="02010600030101010101" pitchFamily="2" charset="-122"/>
              </a:rPr>
              <a:t>     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第二章</a:t>
            </a:r>
            <a:r>
              <a:rPr lang="zh-CN" altLang="en-US" sz="4400" b="1" dirty="0">
                <a:latin typeface="宋体" panose="02010600030101010101" pitchFamily="2" charset="-122"/>
              </a:rPr>
              <a:t>曾子曰：“吾日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三省吾身：为人谋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而不忠乎？与朋友交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而不信乎？传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不习乎？”</a:t>
            </a:r>
            <a:endParaRPr lang="zh-CN" altLang="en-US" sz="4400" b="1" dirty="0">
              <a:latin typeface="宋体" panose="02010600030101010101" pitchFamily="2" charset="-122"/>
            </a:endParaRPr>
          </a:p>
          <a:p>
            <a:pPr>
              <a:buNone/>
            </a:pPr>
            <a:endParaRPr lang="zh-CN" altLang="en-US" dirty="0"/>
          </a:p>
        </p:txBody>
      </p:sp>
      <p:pic>
        <p:nvPicPr>
          <p:cNvPr id="8195" name="图片 111619" descr="t017fc19b97c39139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0" y="5181600"/>
            <a:ext cx="1905000" cy="1676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1126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9218" name="文本占位符 11264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b="1" dirty="0">
                <a:solidFill>
                  <a:srgbClr val="FF0000"/>
                </a:solidFill>
              </a:rPr>
              <a:t>             </a:t>
            </a:r>
            <a:r>
              <a:rPr lang="zh-CN" altLang="en-US" sz="4400" b="1" dirty="0">
                <a:solidFill>
                  <a:srgbClr val="FF0000"/>
                </a:solidFill>
                <a:ea typeface="黑体" panose="02010609060101010101" pitchFamily="49" charset="-122"/>
              </a:rPr>
              <a:t>第三章</a:t>
            </a:r>
            <a:r>
              <a:rPr lang="zh-CN" altLang="en-US" sz="4400" b="1" dirty="0">
                <a:latin typeface="宋体" panose="02010600030101010101" pitchFamily="2" charset="-122"/>
              </a:rPr>
              <a:t>子曰：“吾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十有五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而志于学，三十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而立，四十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而不惑，五十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而知天命，六十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而耳顺，七十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而从心所欲，不逾矩。”</a:t>
            </a:r>
            <a:endParaRPr lang="zh-CN" altLang="en-US" sz="44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  <a:ea typeface="黑体" panose="02010609060101010101" pitchFamily="49" charset="-122"/>
              </a:rPr>
              <a:t>          第四章</a:t>
            </a:r>
            <a:r>
              <a:rPr lang="zh-CN" altLang="en-US" sz="4400" b="1" dirty="0">
                <a:latin typeface="宋体" panose="02010600030101010101" pitchFamily="2" charset="-122"/>
              </a:rPr>
              <a:t>子曰：“温故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而知新，可以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为师矣。”</a:t>
            </a:r>
            <a:endParaRPr lang="zh-CN" altLang="en-US" sz="44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  <a:ea typeface="黑体" panose="02010609060101010101" pitchFamily="49" charset="-122"/>
              </a:rPr>
              <a:t>          第五章</a:t>
            </a:r>
            <a:r>
              <a:rPr lang="zh-CN" altLang="en-US" sz="4400" b="1" dirty="0"/>
              <a:t>子曰：“学而不思</a:t>
            </a:r>
            <a:r>
              <a:rPr lang="en-US" altLang="zh-CN" sz="4400" b="1" dirty="0">
                <a:solidFill>
                  <a:srgbClr val="FF0000"/>
                </a:solidFill>
              </a:rPr>
              <a:t>/</a:t>
            </a:r>
            <a:r>
              <a:rPr lang="zh-CN" altLang="en-US" sz="4400" b="1" dirty="0"/>
              <a:t>则罔，思而不学</a:t>
            </a:r>
            <a:r>
              <a:rPr lang="en-US" altLang="zh-CN" sz="4400" b="1" dirty="0">
                <a:solidFill>
                  <a:srgbClr val="FF0000"/>
                </a:solidFill>
              </a:rPr>
              <a:t>/</a:t>
            </a:r>
            <a:r>
              <a:rPr lang="zh-CN" altLang="en-US" sz="4400" b="1" dirty="0"/>
              <a:t>则殆。”</a:t>
            </a:r>
            <a:endParaRPr lang="zh-CN" altLang="en-US" sz="4400" b="1" dirty="0"/>
          </a:p>
          <a:p>
            <a:pPr>
              <a:buNone/>
            </a:pPr>
            <a:endParaRPr lang="zh-CN" altLang="en-US" sz="4400" b="1" dirty="0">
              <a:latin typeface="宋体" panose="02010600030101010101" pitchFamily="2" charset="-122"/>
            </a:endParaRPr>
          </a:p>
          <a:p>
            <a:pPr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9219" name="图片 112643" descr="t01dd4c6d80aca589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24600" y="5105400"/>
            <a:ext cx="2819400" cy="175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1136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0242" name="文本占位符 113666"/>
          <p:cNvSpPr>
            <a:spLocks noGrp="1"/>
          </p:cNvSpPr>
          <p:nvPr>
            <p:ph idx="1"/>
          </p:nvPr>
        </p:nvSpPr>
        <p:spPr>
          <a:xfrm>
            <a:off x="0" y="0"/>
            <a:ext cx="9144000" cy="6705600"/>
          </a:xfrm>
          <a:ln/>
        </p:spPr>
        <p:txBody>
          <a:bodyPr anchor="t"/>
          <a:p>
            <a:pPr>
              <a:lnSpc>
                <a:spcPct val="80000"/>
              </a:lnSpc>
              <a:buNone/>
            </a:pPr>
            <a:r>
              <a:rPr lang="en-US" altLang="zh-CN" sz="4000" b="1" dirty="0">
                <a:solidFill>
                  <a:srgbClr val="FF0000"/>
                </a:solidFill>
                <a:ea typeface="黑体" panose="02010609060101010101" pitchFamily="49" charset="-122"/>
              </a:rPr>
              <a:t>          </a:t>
            </a:r>
            <a:r>
              <a:rPr lang="zh-CN" altLang="en-US" sz="4400" b="1" dirty="0">
                <a:solidFill>
                  <a:srgbClr val="FF0000"/>
                </a:solidFill>
                <a:ea typeface="黑体" panose="02010609060101010101" pitchFamily="49" charset="-122"/>
              </a:rPr>
              <a:t>第六章</a:t>
            </a:r>
            <a:r>
              <a:rPr lang="zh-CN" altLang="en-US" sz="4400" b="1" dirty="0">
                <a:latin typeface="宋体" panose="02010600030101010101" pitchFamily="2" charset="-122"/>
              </a:rPr>
              <a:t>子曰：“ 贤哉，回也！一箪食，一瓢饮，在陋巷，人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不堪其忧，回也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不改其乐。贤哉，回也！”</a:t>
            </a:r>
            <a:endParaRPr lang="zh-CN" altLang="en-US" sz="4400" b="1" dirty="0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400" b="1" dirty="0">
                <a:latin typeface="宋体" panose="02010600030101010101" pitchFamily="2" charset="-122"/>
              </a:rPr>
              <a:t>     </a:t>
            </a:r>
            <a:r>
              <a:rPr lang="zh-CN" altLang="en-US" sz="4400" b="1" dirty="0">
                <a:solidFill>
                  <a:srgbClr val="FF0000"/>
                </a:solidFill>
                <a:ea typeface="黑体" panose="02010609060101010101" pitchFamily="49" charset="-122"/>
              </a:rPr>
              <a:t>第七章</a:t>
            </a:r>
            <a:r>
              <a:rPr lang="zh-CN" altLang="en-US" sz="4400" b="1" dirty="0">
                <a:latin typeface="宋体" panose="02010600030101010101" pitchFamily="2" charset="-122"/>
              </a:rPr>
              <a:t>子曰：“知之者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不如好之者，好之者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不如乐之者。” </a:t>
            </a:r>
            <a:endParaRPr lang="zh-CN" altLang="en-US" sz="4400" b="1" dirty="0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  <a:ea typeface="黑体" panose="02010609060101010101" pitchFamily="49" charset="-122"/>
              </a:rPr>
              <a:t>         第八章</a:t>
            </a:r>
            <a:r>
              <a:rPr lang="zh-CN" altLang="en-US" sz="4400" b="1" dirty="0">
                <a:latin typeface="宋体" panose="02010600030101010101" pitchFamily="2" charset="-122"/>
              </a:rPr>
              <a:t>子曰：“饭疏食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饮水，曲肱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而枕之，乐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亦在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其中矣。不义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而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富且贵，于我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latin typeface="宋体" panose="02010600030101010101" pitchFamily="2" charset="-122"/>
              </a:rPr>
              <a:t>如浮云。”</a:t>
            </a:r>
            <a:endParaRPr lang="zh-CN" altLang="en-US" sz="4400" b="1" dirty="0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     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None/>
            </a:pP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10243" name="图片 113667" descr="t01e5e4bd24de49ad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8538" y="5373688"/>
            <a:ext cx="6875462" cy="1484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amond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5782</Words>
  <Application>WPS 演示</Application>
  <PresentationFormat>在屏幕上显示</PresentationFormat>
  <Paragraphs>402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0" baseType="lpstr">
      <vt:lpstr>Arial</vt:lpstr>
      <vt:lpstr>宋体</vt:lpstr>
      <vt:lpstr>Wingdings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290</cp:revision>
  <dcterms:created xsi:type="dcterms:W3CDTF">2018-10-05T01:57:06Z</dcterms:created>
  <dcterms:modified xsi:type="dcterms:W3CDTF">2018-10-06T12:08:07Z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2052-10.1.0.6065</vt:lpwstr>
  </property>
</Properties>
</file>