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21" r:id="rId3"/>
    <p:sldId id="268" r:id="rId4"/>
    <p:sldId id="313" r:id="rId5"/>
    <p:sldId id="309" r:id="rId6"/>
    <p:sldId id="257" r:id="rId7"/>
    <p:sldId id="318" r:id="rId8"/>
    <p:sldId id="323" r:id="rId9"/>
    <p:sldId id="273" r:id="rId10"/>
    <p:sldId id="277" r:id="rId11"/>
    <p:sldId id="314" r:id="rId12"/>
    <p:sldId id="322" r:id="rId13"/>
    <p:sldId id="307" r:id="rId14"/>
    <p:sldId id="316" r:id="rId15"/>
    <p:sldId id="315" r:id="rId16"/>
  </p:sldIdLst>
  <p:sldSz cx="12192000" cy="6858000"/>
  <p:notesSz cx="7104063" cy="10234613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CC00"/>
    <a:srgbClr val="00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72" d="100"/>
          <a:sy n="72" d="100"/>
        </p:scale>
        <p:origin x="-90" y="-21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CA53E0-44C4-4E80-8613-6E370A55BB51}" type="datetimeFigureOut">
              <a:rPr lang="zh-CN" altLang="en-US"/>
              <a:pPr>
                <a:defRPr/>
              </a:pPr>
              <a:t>2017-12-03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9C290E-E289-4614-9215-0538112849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BB0FB6-13FC-4B09-9A07-E3495C44FB0F}" type="datetimeFigureOut">
              <a:rPr lang="zh-CN" altLang="en-US"/>
              <a:pPr>
                <a:defRPr/>
              </a:pPr>
              <a:t>2017-12-03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187770-0870-47C3-B2BE-33F786580C2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501FBF-3970-4FD4-8650-E27DA698DB92}" type="datetimeFigureOut">
              <a:rPr lang="zh-CN" altLang="en-US"/>
              <a:pPr>
                <a:defRPr/>
              </a:pPr>
              <a:t>2017-12-03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8FD0C3-1D27-4BD2-9B94-09BA459340B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02F224-1C48-4039-A77C-E7D6D66065D4}" type="datetimeFigureOut">
              <a:rPr lang="zh-CN" altLang="en-US"/>
              <a:pPr>
                <a:defRPr/>
              </a:pPr>
              <a:t>2017-12-03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76636B-656E-432F-8D35-AA016DE03B8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9A9A99-3E70-4220-8162-0D530E35BFE6}" type="datetimeFigureOut">
              <a:rPr lang="zh-CN" altLang="en-US"/>
              <a:pPr>
                <a:defRPr/>
              </a:pPr>
              <a:t>2017-12-03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D21DD7-83E5-4566-91DE-CE80B181FDB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A9D98B-9918-472D-BA16-12A36BA3B447}" type="datetimeFigureOut">
              <a:rPr lang="zh-CN" altLang="en-US"/>
              <a:pPr>
                <a:defRPr/>
              </a:pPr>
              <a:t>2017-12-03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3A4D36-57AA-4F4D-9820-F591488CD55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660C91-7B45-4EE5-850A-020EA0D88452}" type="datetimeFigureOut">
              <a:rPr lang="zh-CN" altLang="en-US"/>
              <a:pPr>
                <a:defRPr/>
              </a:pPr>
              <a:t>2017-12-03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6DD968-E487-421B-BCE0-9E03EFD0E51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865E25-4D3F-41BF-B2A3-EE6887557AE7}" type="datetimeFigureOut">
              <a:rPr lang="zh-CN" altLang="en-US"/>
              <a:pPr>
                <a:defRPr/>
              </a:pPr>
              <a:t>2017-12-03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CFCE64-504D-49A1-984F-9CA4B2F8761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7018C9-CE08-4EC9-A1F4-2BA261FED04E}" type="datetimeFigureOut">
              <a:rPr lang="zh-CN" altLang="en-US"/>
              <a:pPr>
                <a:defRPr/>
              </a:pPr>
              <a:t>2017-12-03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EC6200-17F2-4AB6-8341-F5752EDA0C9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C4281A-7DA1-490E-93E7-F0FB2DC063DE}" type="datetimeFigureOut">
              <a:rPr lang="zh-CN" altLang="en-US"/>
              <a:pPr>
                <a:defRPr/>
              </a:pPr>
              <a:t>2017-12-03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705F08-2D01-42F7-91B7-07DD118792F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603B2CF9-8D57-420C-9125-2EE4BCCBF6F1}" type="datetimeFigureOut">
              <a:rPr lang="zh-CN" altLang="en-US"/>
              <a:pPr>
                <a:defRPr/>
              </a:pPr>
              <a:t>2017-12-03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3B44AEEF-DC38-4672-8459-27EBADA5A5C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Administrator\Desktop\&#35832;&#33883;&#20142;&#35819;&#23376;&#20070;\&#29579;&#26124;&#20803;-Autumn%20Reflections(&#31179;&#24605;).mp3" TargetMode="Externa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89" name="图片 3" descr="图片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4763" y="0"/>
            <a:ext cx="1225550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0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zh-CN" altLang="en-US" sz="11500" smtClean="0">
                <a:latin typeface="隶书"/>
                <a:ea typeface="隶书"/>
                <a:cs typeface="隶书"/>
              </a:rPr>
              <a:t>诫子书</a:t>
            </a:r>
            <a:r>
              <a:rPr lang="zh-CN" altLang="en-US" b="1" baseline="-25000" smtClean="0">
                <a:latin typeface="华文仿宋"/>
                <a:ea typeface="华文仿宋"/>
                <a:cs typeface="华文仿宋"/>
              </a:rPr>
              <a:t>诸葛亮</a:t>
            </a:r>
          </a:p>
        </p:txBody>
      </p:sp>
      <p:sp>
        <p:nvSpPr>
          <p:cNvPr id="12291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pic>
        <p:nvPicPr>
          <p:cNvPr id="6" name="王昌元-Autumn Reflections(秋思)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8909050" y="5716588"/>
            <a:ext cx="619125" cy="61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225018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图片 3" descr="tim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1275" y="0"/>
            <a:ext cx="12150725" cy="6669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6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>
                <a:sym typeface="+mn-ea"/>
              </a:rPr>
              <a:t>仔细品读</a:t>
            </a:r>
            <a:endParaRPr lang="zh-CN" altLang="en-US" smtClean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1104900"/>
          </a:xfrm>
        </p:spPr>
        <p:txBody>
          <a:bodyPr/>
          <a:lstStyle/>
          <a:p>
            <a:pPr marL="0" indent="0" eaLnBrk="1" hangingPunct="1">
              <a:buFont typeface="Arial" charset="0"/>
              <a:buNone/>
            </a:pPr>
            <a:r>
              <a:rPr lang="zh-CN" altLang="en-US" sz="4000" b="1" smtClean="0">
                <a:solidFill>
                  <a:srgbClr val="0000FF"/>
                </a:solidFill>
              </a:rPr>
              <a:t>体会父亲对儿子的殷殷教诲、深切期望。</a:t>
            </a:r>
          </a:p>
        </p:txBody>
      </p:sp>
      <p:sp>
        <p:nvSpPr>
          <p:cNvPr id="2" name="内容占位符 2"/>
          <p:cNvSpPr>
            <a:spLocks/>
          </p:cNvSpPr>
          <p:nvPr/>
        </p:nvSpPr>
        <p:spPr bwMode="auto">
          <a:xfrm>
            <a:off x="909638" y="2849563"/>
            <a:ext cx="10515600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90000"/>
              </a:lnSpc>
              <a:spcBef>
                <a:spcPts val="1000"/>
              </a:spcBef>
              <a:buFont typeface="Arial" charset="0"/>
              <a:buNone/>
            </a:pPr>
            <a:r>
              <a:rPr lang="zh-CN" altLang="en-US" sz="4000" b="1">
                <a:solidFill>
                  <a:srgbClr val="0000FF"/>
                </a:solidFill>
                <a:latin typeface="Calibri" pitchFamily="34" charset="0"/>
              </a:rPr>
              <a:t>你是从哪些地方感受到这种情感的？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Text Box 2"/>
          <p:cNvSpPr txBox="1">
            <a:spLocks noChangeArrowheads="1"/>
          </p:cNvSpPr>
          <p:nvPr/>
        </p:nvSpPr>
        <p:spPr bwMode="auto">
          <a:xfrm>
            <a:off x="609600" y="228600"/>
            <a:ext cx="10972800" cy="228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600" b="1">
                <a:latin typeface="Times New Roman" pitchFamily="18" charset="0"/>
              </a:rPr>
              <a:t>本文句式方面的特点。</a:t>
            </a:r>
          </a:p>
          <a:p>
            <a:pPr>
              <a:spcBef>
                <a:spcPct val="50000"/>
              </a:spcBef>
            </a:pPr>
            <a:r>
              <a:rPr kumimoji="1" lang="zh-CN" altLang="en-US" sz="3600" b="1">
                <a:solidFill>
                  <a:srgbClr val="FF0000"/>
                </a:solidFill>
                <a:latin typeface="Times New Roman" pitchFamily="18" charset="0"/>
              </a:rPr>
              <a:t>例：“静以修身，俭以养德。”</a:t>
            </a:r>
          </a:p>
          <a:p>
            <a:pPr>
              <a:spcBef>
                <a:spcPct val="50000"/>
              </a:spcBef>
            </a:pPr>
            <a:r>
              <a:rPr kumimoji="1" lang="zh-CN" altLang="en-US" sz="3600" b="1">
                <a:solidFill>
                  <a:srgbClr val="FF0000"/>
                </a:solidFill>
                <a:latin typeface="Times New Roman" pitchFamily="18" charset="0"/>
              </a:rPr>
              <a:t>“非澹泊无以明志，非宁静无以致远。”</a:t>
            </a:r>
          </a:p>
        </p:txBody>
      </p:sp>
      <p:sp>
        <p:nvSpPr>
          <p:cNvPr id="45059" name="Rectangle 3"/>
          <p:cNvSpPr>
            <a:spLocks noChangeArrowheads="1"/>
          </p:cNvSpPr>
          <p:nvPr/>
        </p:nvSpPr>
        <p:spPr bwMode="auto">
          <a:xfrm>
            <a:off x="609600" y="2574925"/>
            <a:ext cx="1107440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zh-CN" altLang="en-US" sz="4000" b="1">
                <a:solidFill>
                  <a:schemeClr val="hlink"/>
                </a:solidFill>
              </a:rPr>
              <a:t>（</a:t>
            </a:r>
            <a:r>
              <a:rPr kumimoji="1" lang="en-US" altLang="zh-CN" sz="4000" b="1">
                <a:solidFill>
                  <a:schemeClr val="hlink"/>
                </a:solidFill>
              </a:rPr>
              <a:t>1</a:t>
            </a:r>
            <a:r>
              <a:rPr kumimoji="1" lang="zh-CN" altLang="en-US" sz="4000" b="1">
                <a:solidFill>
                  <a:schemeClr val="hlink"/>
                </a:solidFill>
              </a:rPr>
              <a:t>）多用</a:t>
            </a:r>
            <a:r>
              <a:rPr kumimoji="1" lang="zh-CN" altLang="en-US" sz="4000" b="1">
                <a:solidFill>
                  <a:srgbClr val="FF0000"/>
                </a:solidFill>
              </a:rPr>
              <a:t>对偶句</a:t>
            </a:r>
            <a:r>
              <a:rPr kumimoji="1" lang="zh-CN" altLang="en-US" sz="4000" b="1">
                <a:solidFill>
                  <a:schemeClr val="hlink"/>
                </a:solidFill>
              </a:rPr>
              <a:t>，句式整齐。</a:t>
            </a:r>
          </a:p>
          <a:p>
            <a:r>
              <a:rPr kumimoji="1" lang="zh-CN" altLang="en-US" sz="4000" b="1">
                <a:solidFill>
                  <a:schemeClr val="hlink"/>
                </a:solidFill>
              </a:rPr>
              <a:t>（</a:t>
            </a:r>
            <a:r>
              <a:rPr kumimoji="1" lang="en-US" altLang="zh-CN" sz="4000" b="1">
                <a:solidFill>
                  <a:schemeClr val="hlink"/>
                </a:solidFill>
              </a:rPr>
              <a:t>2</a:t>
            </a:r>
            <a:r>
              <a:rPr kumimoji="1" lang="zh-CN" altLang="en-US" sz="4000" b="1">
                <a:solidFill>
                  <a:schemeClr val="hlink"/>
                </a:solidFill>
              </a:rPr>
              <a:t>）</a:t>
            </a:r>
            <a:r>
              <a:rPr lang="zh-CN" altLang="en-US" sz="4000" b="1">
                <a:solidFill>
                  <a:schemeClr val="hlink"/>
                </a:solidFill>
              </a:rPr>
              <a:t>双重否定句，加强语气。</a:t>
            </a:r>
          </a:p>
        </p:txBody>
      </p:sp>
      <p:sp>
        <p:nvSpPr>
          <p:cNvPr id="45060" name="Text Box 4"/>
          <p:cNvSpPr txBox="1">
            <a:spLocks noChangeArrowheads="1"/>
          </p:cNvSpPr>
          <p:nvPr/>
        </p:nvSpPr>
        <p:spPr bwMode="auto">
          <a:xfrm>
            <a:off x="406400" y="5334000"/>
            <a:ext cx="112776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/>
              <a:t>   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50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50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50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50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50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50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45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45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8" grpId="0" build="p" autoUpdateAnimBg="0"/>
      <p:bldP spid="45059" grpId="0"/>
      <p:bldP spid="4506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b="1" smtClean="0"/>
              <a:t>诸葛亮为相数十年</a:t>
            </a:r>
            <a:r>
              <a:rPr lang="en-US" altLang="zh-CN" b="1" smtClean="0"/>
              <a:t>, </a:t>
            </a:r>
            <a:r>
              <a:rPr lang="zh-CN" altLang="en-US" b="1" smtClean="0"/>
              <a:t>效忠先主，辅佐后主</a:t>
            </a:r>
            <a:r>
              <a:rPr lang="en-US" altLang="zh-CN" b="1" smtClean="0"/>
              <a:t>,</a:t>
            </a:r>
            <a:r>
              <a:rPr lang="zh-CN" altLang="en-US" b="1" smtClean="0"/>
              <a:t>终因积劳成疾而逝世，享年</a:t>
            </a:r>
            <a:r>
              <a:rPr lang="en-US" altLang="zh-CN" b="1" smtClean="0"/>
              <a:t>54</a:t>
            </a:r>
            <a:r>
              <a:rPr lang="zh-CN" altLang="en-US" b="1" smtClean="0"/>
              <a:t>岁，临终遗嘱“掘棺材之地，穿平常服饰，不配器物”，留给子孙的财产只有桑</a:t>
            </a:r>
            <a:r>
              <a:rPr lang="en-US" altLang="zh-CN" b="1" smtClean="0"/>
              <a:t>800</a:t>
            </a:r>
            <a:r>
              <a:rPr lang="zh-CN" altLang="en-US" b="1" smtClean="0"/>
              <a:t>株，薄田</a:t>
            </a:r>
            <a:r>
              <a:rPr lang="en-US" altLang="zh-CN" b="1" smtClean="0"/>
              <a:t>15</a:t>
            </a:r>
            <a:r>
              <a:rPr lang="zh-CN" altLang="en-US" b="1" smtClean="0"/>
              <a:t>公顷。他以自身言行感染激励自己的子孙，其子诸葛瞻、诸葛尚均义无返顾，为国捐躯，一家三代，</a:t>
            </a:r>
            <a:r>
              <a:rPr lang="zh-CN" altLang="en-US" b="1" smtClean="0">
                <a:solidFill>
                  <a:srgbClr val="FF0000"/>
                </a:solidFill>
              </a:rPr>
              <a:t>鞠躬尽瘁，死而后已</a:t>
            </a:r>
            <a:r>
              <a:rPr lang="zh-CN" altLang="en-US" b="1" smtClean="0"/>
              <a:t>，深为后人传诵 。</a:t>
            </a:r>
          </a:p>
        </p:txBody>
      </p:sp>
      <p:sp>
        <p:nvSpPr>
          <p:cNvPr id="28676" name="Rectangle 4"/>
          <p:cNvSpPr>
            <a:spLocks noChangeArrowheads="1"/>
          </p:cNvSpPr>
          <p:nvPr/>
        </p:nvSpPr>
        <p:spPr bwMode="auto">
          <a:xfrm>
            <a:off x="885825" y="900113"/>
            <a:ext cx="297497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</a:pPr>
            <a:r>
              <a:rPr kumimoji="1" lang="zh-CN" altLang="en-US" sz="2800" b="1">
                <a:solidFill>
                  <a:srgbClr val="009900"/>
                </a:solidFill>
                <a:latin typeface="Times New Roman" pitchFamily="18" charset="0"/>
              </a:rPr>
              <a:t>资料助读：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000" smtClean="0"/>
              <a:t/>
            </a:r>
            <a:br>
              <a:rPr lang="zh-CN" altLang="en-US" sz="4000" smtClean="0"/>
            </a:br>
            <a:endParaRPr lang="zh-CN" altLang="en-US" sz="4000" smtClean="0"/>
          </a:p>
        </p:txBody>
      </p:sp>
      <p:sp>
        <p:nvSpPr>
          <p:cNvPr id="25602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smtClean="0"/>
          </a:p>
          <a:p>
            <a:endParaRPr lang="zh-CN" altLang="en-US" smtClean="0"/>
          </a:p>
        </p:txBody>
      </p:sp>
      <p:pic>
        <p:nvPicPr>
          <p:cNvPr id="25603" name="Picture 4" descr="澹泊明志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16000" y="304800"/>
            <a:ext cx="10160000" cy="2811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4" name="Picture 5" descr="宁静致远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16000" y="3657600"/>
            <a:ext cx="10160000" cy="298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1" name="Rectangle 3"/>
          <p:cNvSpPr>
            <a:spLocks noGrp="1"/>
          </p:cNvSpPr>
          <p:nvPr>
            <p:ph type="body" sz="half" idx="4294967295"/>
          </p:nvPr>
        </p:nvSpPr>
        <p:spPr>
          <a:xfrm>
            <a:off x="2246313" y="1538288"/>
            <a:ext cx="8213725" cy="3886200"/>
          </a:xfrm>
        </p:spPr>
        <p:txBody>
          <a:bodyPr/>
          <a:lstStyle/>
          <a:p>
            <a:endParaRPr lang="zh-CN" altLang="en-US" sz="3200" b="1" smtClean="0">
              <a:solidFill>
                <a:schemeClr val="tx2"/>
              </a:solidFill>
              <a:ea typeface="隶书"/>
              <a:cs typeface="隶书"/>
            </a:endParaRPr>
          </a:p>
          <a:p>
            <a:r>
              <a:rPr lang="zh-CN" altLang="en-US" sz="3200" b="1" smtClean="0">
                <a:ea typeface="隶书"/>
                <a:cs typeface="隶书"/>
              </a:rPr>
              <a:t>出师一表真名世，千载谁堪伯仲间。</a:t>
            </a:r>
            <a:r>
              <a:rPr lang="en-US" altLang="zh-CN" sz="2400" b="1" smtClean="0">
                <a:ea typeface="隶书"/>
                <a:cs typeface="隶书"/>
              </a:rPr>
              <a:t>——</a:t>
            </a:r>
            <a:r>
              <a:rPr lang="zh-CN" altLang="en-US" sz="2400" b="1" smtClean="0">
                <a:ea typeface="隶书"/>
                <a:cs typeface="隶书"/>
              </a:rPr>
              <a:t>陆游</a:t>
            </a:r>
            <a:r>
              <a:rPr lang="en-US" altLang="zh-CN" sz="2400" b="1" smtClean="0">
                <a:ea typeface="隶书"/>
                <a:cs typeface="隶书"/>
              </a:rPr>
              <a:t>《</a:t>
            </a:r>
            <a:r>
              <a:rPr lang="zh-CN" altLang="en-US" sz="2400" b="1" smtClean="0">
                <a:ea typeface="隶书"/>
                <a:cs typeface="隶书"/>
              </a:rPr>
              <a:t>书愤</a:t>
            </a:r>
            <a:r>
              <a:rPr lang="en-US" altLang="zh-CN" sz="2400" b="1" smtClean="0">
                <a:ea typeface="隶书"/>
                <a:cs typeface="隶书"/>
              </a:rPr>
              <a:t>》</a:t>
            </a:r>
            <a:r>
              <a:rPr lang="zh-CN" altLang="en-US" sz="2400" b="1" smtClean="0">
                <a:ea typeface="隶书"/>
                <a:cs typeface="隶书"/>
              </a:rPr>
              <a:t>  </a:t>
            </a:r>
          </a:p>
          <a:p>
            <a:pPr>
              <a:buFont typeface="Arial" charset="0"/>
              <a:buNone/>
            </a:pPr>
            <a:r>
              <a:rPr lang="zh-CN" altLang="en-US" sz="2400" b="1" smtClean="0">
                <a:ea typeface="隶书"/>
                <a:cs typeface="隶书"/>
              </a:rPr>
              <a:t>                                </a:t>
            </a:r>
            <a:endParaRPr lang="en-US" altLang="zh-CN" sz="2400" b="1" smtClean="0">
              <a:ea typeface="隶书"/>
              <a:cs typeface="隶书"/>
            </a:endParaRPr>
          </a:p>
          <a:p>
            <a:r>
              <a:rPr lang="zh-CN" altLang="en-US" sz="3200" b="1" smtClean="0">
                <a:ea typeface="隶书"/>
                <a:cs typeface="隶书"/>
              </a:rPr>
              <a:t>三顾频烦天下计，两朝开济老臣心。</a:t>
            </a:r>
          </a:p>
          <a:p>
            <a:pPr>
              <a:buFont typeface="Arial" charset="0"/>
              <a:buNone/>
            </a:pPr>
            <a:r>
              <a:rPr lang="zh-CN" altLang="en-US" sz="3200" b="1" smtClean="0">
                <a:ea typeface="隶书"/>
                <a:cs typeface="隶书"/>
              </a:rPr>
              <a:t>   出师未捷身先死，长使英雄泪满襟。</a:t>
            </a:r>
            <a:r>
              <a:rPr lang="en-US" altLang="zh-CN" sz="2400" b="1" smtClean="0">
                <a:ea typeface="隶书"/>
                <a:cs typeface="隶书"/>
              </a:rPr>
              <a:t>——</a:t>
            </a:r>
            <a:r>
              <a:rPr lang="zh-CN" altLang="en-US" sz="2400" b="1" smtClean="0">
                <a:ea typeface="隶书"/>
                <a:cs typeface="隶书"/>
              </a:rPr>
              <a:t>杜甫</a:t>
            </a:r>
            <a:r>
              <a:rPr lang="en-US" altLang="zh-CN" sz="2400" b="1" smtClean="0">
                <a:ea typeface="隶书"/>
                <a:cs typeface="隶书"/>
              </a:rPr>
              <a:t>《</a:t>
            </a:r>
            <a:r>
              <a:rPr lang="zh-CN" altLang="en-US" sz="2400" b="1" smtClean="0">
                <a:ea typeface="隶书"/>
                <a:cs typeface="隶书"/>
              </a:rPr>
              <a:t>蜀相</a:t>
            </a:r>
            <a:r>
              <a:rPr lang="en-US" altLang="zh-CN" sz="2400" b="1" smtClean="0">
                <a:ea typeface="隶书"/>
                <a:cs typeface="隶书"/>
              </a:rPr>
              <a:t>》</a:t>
            </a:r>
            <a:endParaRPr lang="zh-CN" altLang="en-US" sz="2400" b="1" smtClean="0">
              <a:ea typeface="隶书"/>
              <a:cs typeface="隶书"/>
            </a:endParaRPr>
          </a:p>
          <a:p>
            <a:pPr>
              <a:buFont typeface="Arial" charset="0"/>
              <a:buNone/>
            </a:pPr>
            <a:endParaRPr lang="zh-CN" altLang="en-US" sz="3200" b="1" smtClean="0">
              <a:ea typeface="隶书"/>
              <a:cs typeface="隶书"/>
            </a:endParaRPr>
          </a:p>
          <a:p>
            <a:pPr>
              <a:buFont typeface="Arial" charset="0"/>
              <a:buNone/>
            </a:pPr>
            <a:r>
              <a:rPr lang="zh-CN" altLang="en-US" sz="2400" b="1" smtClean="0">
                <a:ea typeface="隶书"/>
                <a:cs typeface="隶书"/>
              </a:rPr>
              <a:t>                                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30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30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30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30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30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1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2"/>
          <p:cNvSpPr>
            <a:spLocks noChangeArrowheads="1"/>
          </p:cNvSpPr>
          <p:nvPr/>
        </p:nvSpPr>
        <p:spPr bwMode="auto">
          <a:xfrm>
            <a:off x="406400" y="0"/>
            <a:ext cx="11684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chemeClr val="hlink"/>
                </a:solidFill>
              </a:rPr>
              <a:t>根据提示写出符合要求的句子</a:t>
            </a:r>
          </a:p>
        </p:txBody>
      </p:sp>
      <p:sp>
        <p:nvSpPr>
          <p:cNvPr id="27650" name="Text Box 5"/>
          <p:cNvSpPr txBox="1">
            <a:spLocks noChangeArrowheads="1"/>
          </p:cNvSpPr>
          <p:nvPr/>
        </p:nvSpPr>
        <p:spPr bwMode="auto">
          <a:xfrm>
            <a:off x="406400" y="762000"/>
            <a:ext cx="1137920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/>
              <a:t>（</a:t>
            </a:r>
            <a:r>
              <a:rPr lang="en-US" altLang="zh-CN" sz="3600" b="1"/>
              <a:t>1</a:t>
            </a:r>
            <a:r>
              <a:rPr lang="zh-CN" altLang="en-US" sz="3600" b="1"/>
              <a:t>）诸葛亮在</a:t>
            </a:r>
            <a:r>
              <a:rPr lang="en-US" altLang="zh-CN" sz="3600" b="1"/>
              <a:t>《</a:t>
            </a:r>
            <a:r>
              <a:rPr lang="zh-CN" altLang="en-US" sz="3600" b="1"/>
              <a:t>诫子书</a:t>
            </a:r>
            <a:r>
              <a:rPr lang="en-US" altLang="zh-CN" sz="3600" b="1"/>
              <a:t>》</a:t>
            </a:r>
            <a:r>
              <a:rPr lang="zh-CN" altLang="en-US" sz="3600" b="1"/>
              <a:t>中主要阐述的观点是 </a:t>
            </a:r>
            <a:r>
              <a:rPr lang="zh-CN" altLang="en-US" sz="3600" b="1" u="sng"/>
              <a:t>                     </a:t>
            </a:r>
            <a:r>
              <a:rPr lang="zh-CN" altLang="en-US" sz="3600" b="1"/>
              <a:t>，</a:t>
            </a:r>
            <a:r>
              <a:rPr lang="zh-CN" altLang="en-US" sz="3600" b="1" u="sng"/>
              <a:t>                      </a:t>
            </a:r>
            <a:r>
              <a:rPr lang="zh-CN" altLang="en-US" sz="3600" b="1"/>
              <a:t>。</a:t>
            </a:r>
          </a:p>
        </p:txBody>
      </p:sp>
      <p:sp>
        <p:nvSpPr>
          <p:cNvPr id="27651" name="Rectangle 6"/>
          <p:cNvSpPr>
            <a:spLocks noChangeArrowheads="1"/>
          </p:cNvSpPr>
          <p:nvPr/>
        </p:nvSpPr>
        <p:spPr bwMode="auto">
          <a:xfrm>
            <a:off x="406400" y="2162175"/>
            <a:ext cx="11379200" cy="173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/>
              <a:t>（</a:t>
            </a:r>
            <a:r>
              <a:rPr lang="en-US" altLang="zh-CN" sz="3600" b="1"/>
              <a:t>2</a:t>
            </a:r>
            <a:r>
              <a:rPr lang="zh-CN" altLang="en-US" sz="3600" b="1"/>
              <a:t>）文中有两句话常被人们用作“志当存高远”的座右铭，请写出这两句话</a:t>
            </a:r>
            <a:r>
              <a:rPr lang="en-US" altLang="zh-CN" sz="3600" b="1"/>
              <a:t>?</a:t>
            </a:r>
            <a:endParaRPr lang="en-US" altLang="zh-CN" sz="3600" b="1">
              <a:latin typeface="宋体" charset="-122"/>
            </a:endParaRPr>
          </a:p>
          <a:p>
            <a:r>
              <a:rPr lang="zh-CN" altLang="en-US" sz="3600" b="1" u="sng">
                <a:latin typeface="宋体" charset="-122"/>
              </a:rPr>
              <a:t>                     </a:t>
            </a:r>
            <a:r>
              <a:rPr lang="zh-CN" altLang="en-US" sz="3600" b="1">
                <a:latin typeface="宋体" charset="-122"/>
              </a:rPr>
              <a:t>，</a:t>
            </a:r>
            <a:r>
              <a:rPr lang="zh-CN" altLang="en-US" sz="3600" b="1" u="sng">
                <a:latin typeface="宋体" charset="-122"/>
              </a:rPr>
              <a:t>                      </a:t>
            </a:r>
            <a:r>
              <a:rPr lang="zh-CN" altLang="en-US" sz="3600" b="1">
                <a:latin typeface="宋体" charset="-122"/>
              </a:rPr>
              <a:t>。</a:t>
            </a:r>
            <a:endParaRPr kumimoji="1" lang="en-US" altLang="zh-CN" b="1">
              <a:solidFill>
                <a:srgbClr val="FF0000"/>
              </a:solidFill>
            </a:endParaRPr>
          </a:p>
        </p:txBody>
      </p:sp>
      <p:sp>
        <p:nvSpPr>
          <p:cNvPr id="46087" name="Text Box 7"/>
          <p:cNvSpPr txBox="1">
            <a:spLocks noChangeArrowheads="1"/>
          </p:cNvSpPr>
          <p:nvPr/>
        </p:nvSpPr>
        <p:spPr bwMode="auto">
          <a:xfrm>
            <a:off x="1538288" y="1231900"/>
            <a:ext cx="33528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FF0000"/>
                </a:solidFill>
              </a:rPr>
              <a:t>静以修身</a:t>
            </a:r>
          </a:p>
        </p:txBody>
      </p:sp>
      <p:sp>
        <p:nvSpPr>
          <p:cNvPr id="46088" name="Text Box 8"/>
          <p:cNvSpPr txBox="1">
            <a:spLocks noChangeArrowheads="1"/>
          </p:cNvSpPr>
          <p:nvPr/>
        </p:nvSpPr>
        <p:spPr bwMode="auto">
          <a:xfrm>
            <a:off x="4530725" y="1217613"/>
            <a:ext cx="3454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FF0000"/>
                </a:solidFill>
              </a:rPr>
              <a:t>俭以养德</a:t>
            </a:r>
          </a:p>
        </p:txBody>
      </p:sp>
      <p:sp>
        <p:nvSpPr>
          <p:cNvPr id="2" name="Text Box 7"/>
          <p:cNvSpPr txBox="1">
            <a:spLocks noChangeArrowheads="1"/>
          </p:cNvSpPr>
          <p:nvPr/>
        </p:nvSpPr>
        <p:spPr bwMode="auto">
          <a:xfrm>
            <a:off x="852488" y="3222625"/>
            <a:ext cx="50355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600" b="1">
                <a:solidFill>
                  <a:srgbClr val="FF0000"/>
                </a:solidFill>
              </a:rPr>
              <a:t>非澹泊无以明志</a:t>
            </a:r>
          </a:p>
        </p:txBody>
      </p:sp>
      <p:sp>
        <p:nvSpPr>
          <p:cNvPr id="3" name="Text Box 8"/>
          <p:cNvSpPr txBox="1">
            <a:spLocks noChangeArrowheads="1"/>
          </p:cNvSpPr>
          <p:nvPr/>
        </p:nvSpPr>
        <p:spPr bwMode="auto">
          <a:xfrm>
            <a:off x="5953125" y="3181350"/>
            <a:ext cx="545306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600" b="1">
                <a:solidFill>
                  <a:srgbClr val="FF0000"/>
                </a:solidFill>
              </a:rPr>
              <a:t>非宁静无以致远</a:t>
            </a:r>
            <a:endParaRPr kumimoji="1" lang="en-US" altLang="zh-CN" sz="3600" b="1">
              <a:solidFill>
                <a:srgbClr val="FF0000"/>
              </a:solidFill>
            </a:endParaRPr>
          </a:p>
        </p:txBody>
      </p:sp>
      <p:sp>
        <p:nvSpPr>
          <p:cNvPr id="27656" name="Text Box 9"/>
          <p:cNvSpPr txBox="1">
            <a:spLocks noChangeArrowheads="1"/>
          </p:cNvSpPr>
          <p:nvPr/>
        </p:nvSpPr>
        <p:spPr bwMode="auto">
          <a:xfrm>
            <a:off x="449263" y="4329113"/>
            <a:ext cx="10412412" cy="173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latin typeface="宋体" charset="-122"/>
              </a:rPr>
              <a:t>（</a:t>
            </a:r>
            <a:r>
              <a:rPr lang="en-US" altLang="zh-CN" sz="3600" b="1">
                <a:latin typeface="宋体" charset="-122"/>
              </a:rPr>
              <a:t>3</a:t>
            </a:r>
            <a:r>
              <a:rPr lang="zh-CN" altLang="en-US" sz="3600" b="1">
                <a:latin typeface="宋体" charset="-122"/>
              </a:rPr>
              <a:t>）</a:t>
            </a:r>
            <a:r>
              <a:rPr lang="zh-CN" altLang="en-US" sz="3600">
                <a:latin typeface="宋体" charset="-122"/>
              </a:rPr>
              <a:t>文章概括了做人治学的经验，着重围绕一个“  ”字加以论述，同时把失败归结为一个“  ”字，对比鲜明。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60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60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7" grpId="0"/>
      <p:bldP spid="46088" grpId="0"/>
      <p:bldP spid="2" grpId="0"/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Rectangle 3"/>
          <p:cNvSpPr>
            <a:spLocks noGrp="1" noRot="1" noChangeArrowheads="1"/>
          </p:cNvSpPr>
          <p:nvPr>
            <p:ph type="body" idx="4294967295"/>
          </p:nvPr>
        </p:nvSpPr>
        <p:spPr>
          <a:xfrm>
            <a:off x="0" y="836613"/>
            <a:ext cx="7151688" cy="5157787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zh-CN" altLang="en-US" b="1" smtClean="0">
                <a:latin typeface="黑体" pitchFamily="49" charset="-122"/>
                <a:ea typeface="黑体" pitchFamily="49" charset="-122"/>
              </a:rPr>
              <a:t>      </a:t>
            </a:r>
            <a:r>
              <a:rPr lang="zh-CN" altLang="en-US" sz="4400" b="1" smtClean="0">
                <a:latin typeface="宋体" charset="-122"/>
              </a:rPr>
              <a:t>诸葛亮（</a:t>
            </a:r>
            <a:r>
              <a:rPr lang="en-US" altLang="zh-CN" sz="4400" b="1" smtClean="0">
                <a:latin typeface="宋体" charset="-122"/>
              </a:rPr>
              <a:t>181—234</a:t>
            </a:r>
            <a:r>
              <a:rPr lang="zh-CN" altLang="en-US" sz="4400" b="1" smtClean="0">
                <a:latin typeface="宋体" charset="-122"/>
              </a:rPr>
              <a:t>），复姓诸葛，名亮，字</a:t>
            </a:r>
            <a:r>
              <a:rPr lang="zh-CN" altLang="en-US" sz="4400" b="1" smtClean="0">
                <a:solidFill>
                  <a:srgbClr val="FF0000"/>
                </a:solidFill>
                <a:latin typeface="宋体" charset="-122"/>
              </a:rPr>
              <a:t>孔明</a:t>
            </a:r>
            <a:r>
              <a:rPr lang="zh-CN" altLang="en-US" sz="4400" b="1" smtClean="0">
                <a:latin typeface="宋体" charset="-122"/>
              </a:rPr>
              <a:t>，</a:t>
            </a:r>
            <a:r>
              <a:rPr lang="zh-CN" altLang="en-US" sz="4400" b="1" smtClean="0">
                <a:solidFill>
                  <a:srgbClr val="FF0000"/>
                </a:solidFill>
                <a:latin typeface="宋体" charset="-122"/>
              </a:rPr>
              <a:t>三国</a:t>
            </a:r>
            <a:r>
              <a:rPr lang="zh-CN" altLang="en-US" sz="4400" b="1" smtClean="0">
                <a:latin typeface="宋体" charset="-122"/>
              </a:rPr>
              <a:t>时期蜀汉著名的</a:t>
            </a:r>
            <a:r>
              <a:rPr lang="zh-CN" altLang="en-US" sz="4400" b="1" smtClean="0">
                <a:solidFill>
                  <a:srgbClr val="FF0000"/>
                </a:solidFill>
                <a:latin typeface="宋体" charset="-122"/>
              </a:rPr>
              <a:t>政治家、军事家</a:t>
            </a:r>
            <a:r>
              <a:rPr lang="zh-CN" altLang="en-US" sz="4400" b="1" smtClean="0">
                <a:latin typeface="宋体" charset="-122"/>
              </a:rPr>
              <a:t>。号卧龙先生</a:t>
            </a:r>
            <a:r>
              <a:rPr lang="zh-CN" altLang="en-US" sz="4400" b="1" smtClean="0">
                <a:solidFill>
                  <a:srgbClr val="663300"/>
                </a:solidFill>
                <a:latin typeface="宋体" charset="-122"/>
              </a:rPr>
              <a:t>。</a:t>
            </a:r>
          </a:p>
        </p:txBody>
      </p:sp>
      <p:sp>
        <p:nvSpPr>
          <p:cNvPr id="28675" name="Rectangle 8"/>
          <p:cNvSpPr>
            <a:spLocks noChangeArrowheads="1"/>
          </p:cNvSpPr>
          <p:nvPr/>
        </p:nvSpPr>
        <p:spPr bwMode="auto">
          <a:xfrm>
            <a:off x="431800" y="0"/>
            <a:ext cx="470376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90000"/>
              </a:lnSpc>
              <a:buFont typeface="Arial" charset="0"/>
              <a:buNone/>
            </a:pPr>
            <a:r>
              <a:rPr kumimoji="1" lang="zh-CN" altLang="en-US" sz="3200" b="1">
                <a:solidFill>
                  <a:srgbClr val="FF0000"/>
                </a:solidFill>
                <a:latin typeface="Times New Roman" pitchFamily="18" charset="0"/>
              </a:rPr>
              <a:t>作者简介</a:t>
            </a:r>
          </a:p>
        </p:txBody>
      </p:sp>
      <p:pic>
        <p:nvPicPr>
          <p:cNvPr id="28676" name="Picture 4" descr="诸葛亮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83338" y="0"/>
            <a:ext cx="5541962" cy="638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 build="p"/>
      <p:bldP spid="2867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图片 3" descr="tim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3350" y="93663"/>
            <a:ext cx="12011025" cy="6669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8" name="102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Text Box 2"/>
          <p:cNvSpPr txBox="1">
            <a:spLocks noChangeArrowheads="1"/>
          </p:cNvSpPr>
          <p:nvPr/>
        </p:nvSpPr>
        <p:spPr bwMode="auto">
          <a:xfrm>
            <a:off x="508000" y="838200"/>
            <a:ext cx="11379200" cy="374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000" b="1">
                <a:solidFill>
                  <a:srgbClr val="800000"/>
                </a:solidFill>
                <a:latin typeface="宋体" charset="-122"/>
              </a:rPr>
              <a:t>    夫（</a:t>
            </a:r>
            <a:r>
              <a:rPr kumimoji="1" lang="en-US" altLang="zh-CN" sz="4000" b="1">
                <a:solidFill>
                  <a:srgbClr val="800000"/>
                </a:solidFill>
                <a:latin typeface="宋体" charset="-122"/>
              </a:rPr>
              <a:t>fú</a:t>
            </a:r>
            <a:r>
              <a:rPr kumimoji="1" lang="zh-CN" altLang="en-US" sz="4000" b="1">
                <a:solidFill>
                  <a:srgbClr val="800000"/>
                </a:solidFill>
                <a:latin typeface="宋体" charset="-122"/>
              </a:rPr>
              <a:t>）</a:t>
            </a:r>
            <a:r>
              <a:rPr kumimoji="1" lang="en-US" altLang="zh-CN" sz="4000" b="1">
                <a:latin typeface="宋体" charset="-122"/>
              </a:rPr>
              <a:t>/</a:t>
            </a:r>
            <a:r>
              <a:rPr kumimoji="1" lang="zh-CN" altLang="en-US" sz="4000" b="1">
                <a:solidFill>
                  <a:srgbClr val="800000"/>
                </a:solidFill>
                <a:latin typeface="宋体" charset="-122"/>
              </a:rPr>
              <a:t>君子之行</a:t>
            </a:r>
            <a:r>
              <a:rPr kumimoji="1" lang="en-US" altLang="zh-CN" sz="4000" b="1">
                <a:solidFill>
                  <a:srgbClr val="800000"/>
                </a:solidFill>
                <a:latin typeface="宋体" charset="-122"/>
              </a:rPr>
              <a:t>,</a:t>
            </a:r>
            <a:r>
              <a:rPr kumimoji="1" lang="zh-CN" altLang="en-US" sz="4000" b="1">
                <a:solidFill>
                  <a:srgbClr val="800000"/>
                </a:solidFill>
                <a:latin typeface="宋体" charset="-122"/>
              </a:rPr>
              <a:t>静</a:t>
            </a:r>
            <a:r>
              <a:rPr kumimoji="1" lang="en-US" altLang="zh-CN" sz="4000" b="1">
                <a:solidFill>
                  <a:srgbClr val="800000"/>
                </a:solidFill>
                <a:latin typeface="宋体" charset="-122"/>
              </a:rPr>
              <a:t>/</a:t>
            </a:r>
            <a:r>
              <a:rPr kumimoji="1" lang="zh-CN" altLang="en-US" sz="4000" b="1">
                <a:solidFill>
                  <a:srgbClr val="800000"/>
                </a:solidFill>
                <a:latin typeface="宋体" charset="-122"/>
              </a:rPr>
              <a:t>以修身</a:t>
            </a:r>
            <a:r>
              <a:rPr kumimoji="1" lang="en-US" altLang="zh-CN" sz="4000" b="1">
                <a:solidFill>
                  <a:srgbClr val="800000"/>
                </a:solidFill>
                <a:latin typeface="宋体" charset="-122"/>
              </a:rPr>
              <a:t>,</a:t>
            </a:r>
            <a:r>
              <a:rPr kumimoji="1" lang="zh-CN" altLang="en-US" sz="4000" b="1">
                <a:solidFill>
                  <a:srgbClr val="800000"/>
                </a:solidFill>
                <a:latin typeface="宋体" charset="-122"/>
              </a:rPr>
              <a:t>俭</a:t>
            </a:r>
            <a:r>
              <a:rPr kumimoji="1" lang="en-US" altLang="zh-CN" sz="4000" b="1">
                <a:solidFill>
                  <a:srgbClr val="800000"/>
                </a:solidFill>
                <a:latin typeface="宋体" charset="-122"/>
              </a:rPr>
              <a:t>/</a:t>
            </a:r>
            <a:r>
              <a:rPr kumimoji="1" lang="zh-CN" altLang="en-US" sz="4000" b="1">
                <a:solidFill>
                  <a:srgbClr val="800000"/>
                </a:solidFill>
                <a:latin typeface="宋体" charset="-122"/>
              </a:rPr>
              <a:t>以养德；非澹泊（</a:t>
            </a:r>
            <a:r>
              <a:rPr kumimoji="1" lang="en-US" altLang="zh-CN" sz="4000" b="1">
                <a:solidFill>
                  <a:srgbClr val="800000"/>
                </a:solidFill>
                <a:latin typeface="宋体" charset="-122"/>
              </a:rPr>
              <a:t>dàn bó</a:t>
            </a:r>
            <a:r>
              <a:rPr kumimoji="1" lang="zh-CN" altLang="en-US" sz="4000" b="1">
                <a:solidFill>
                  <a:srgbClr val="800000"/>
                </a:solidFill>
                <a:latin typeface="宋体" charset="-122"/>
              </a:rPr>
              <a:t>）</a:t>
            </a:r>
            <a:r>
              <a:rPr kumimoji="1" lang="en-US" altLang="zh-CN" sz="4000" b="1">
                <a:solidFill>
                  <a:srgbClr val="800000"/>
                </a:solidFill>
                <a:latin typeface="宋体" charset="-122"/>
              </a:rPr>
              <a:t>/</a:t>
            </a:r>
            <a:r>
              <a:rPr kumimoji="1" lang="zh-CN" altLang="en-US" sz="4000" b="1">
                <a:solidFill>
                  <a:srgbClr val="800000"/>
                </a:solidFill>
                <a:latin typeface="宋体" charset="-122"/>
              </a:rPr>
              <a:t>无以明志</a:t>
            </a:r>
            <a:r>
              <a:rPr kumimoji="1" lang="en-US" altLang="zh-CN" sz="4000" b="1">
                <a:solidFill>
                  <a:srgbClr val="800000"/>
                </a:solidFill>
                <a:latin typeface="宋体" charset="-122"/>
              </a:rPr>
              <a:t>,</a:t>
            </a:r>
            <a:r>
              <a:rPr kumimoji="1" lang="zh-CN" altLang="en-US" sz="4000" b="1">
                <a:solidFill>
                  <a:srgbClr val="800000"/>
                </a:solidFill>
                <a:latin typeface="宋体" charset="-122"/>
              </a:rPr>
              <a:t>非宁静</a:t>
            </a:r>
            <a:r>
              <a:rPr kumimoji="1" lang="en-US" altLang="zh-CN" sz="4000" b="1">
                <a:solidFill>
                  <a:srgbClr val="800000"/>
                </a:solidFill>
                <a:latin typeface="宋体" charset="-122"/>
              </a:rPr>
              <a:t>/</a:t>
            </a:r>
            <a:r>
              <a:rPr kumimoji="1" lang="zh-CN" altLang="en-US" sz="4000" b="1">
                <a:solidFill>
                  <a:srgbClr val="800000"/>
                </a:solidFill>
                <a:latin typeface="宋体" charset="-122"/>
              </a:rPr>
              <a:t>无以致远。夫</a:t>
            </a:r>
            <a:r>
              <a:rPr kumimoji="1" lang="en-US" altLang="zh-CN" sz="4000" b="1">
                <a:solidFill>
                  <a:srgbClr val="800000"/>
                </a:solidFill>
                <a:latin typeface="宋体" charset="-122"/>
              </a:rPr>
              <a:t>/</a:t>
            </a:r>
            <a:r>
              <a:rPr kumimoji="1" lang="zh-CN" altLang="en-US" sz="4000" b="1">
                <a:solidFill>
                  <a:srgbClr val="800000"/>
                </a:solidFill>
                <a:latin typeface="宋体" charset="-122"/>
              </a:rPr>
              <a:t>学</a:t>
            </a:r>
            <a:r>
              <a:rPr kumimoji="1" lang="en-US" altLang="zh-CN" sz="4000" b="1">
                <a:solidFill>
                  <a:srgbClr val="800000"/>
                </a:solidFill>
                <a:latin typeface="宋体" charset="-122"/>
              </a:rPr>
              <a:t>/</a:t>
            </a:r>
            <a:r>
              <a:rPr kumimoji="1" lang="zh-CN" altLang="en-US" sz="4000" b="1">
                <a:solidFill>
                  <a:srgbClr val="800000"/>
                </a:solidFill>
                <a:latin typeface="宋体" charset="-122"/>
              </a:rPr>
              <a:t>须静也，才</a:t>
            </a:r>
            <a:r>
              <a:rPr kumimoji="1" lang="en-US" altLang="zh-CN" sz="4000" b="1">
                <a:solidFill>
                  <a:srgbClr val="800000"/>
                </a:solidFill>
                <a:latin typeface="宋体" charset="-122"/>
              </a:rPr>
              <a:t>/</a:t>
            </a:r>
            <a:r>
              <a:rPr kumimoji="1" lang="zh-CN" altLang="en-US" sz="4000" b="1">
                <a:solidFill>
                  <a:srgbClr val="800000"/>
                </a:solidFill>
                <a:latin typeface="宋体" charset="-122"/>
              </a:rPr>
              <a:t>须学也。非学</a:t>
            </a:r>
            <a:r>
              <a:rPr kumimoji="1" lang="en-US" altLang="zh-CN" sz="4000" b="1">
                <a:solidFill>
                  <a:srgbClr val="800000"/>
                </a:solidFill>
                <a:latin typeface="宋体" charset="-122"/>
              </a:rPr>
              <a:t>/</a:t>
            </a:r>
            <a:r>
              <a:rPr kumimoji="1" lang="zh-CN" altLang="en-US" sz="4000" b="1">
                <a:solidFill>
                  <a:srgbClr val="800000"/>
                </a:solidFill>
                <a:latin typeface="宋体" charset="-122"/>
              </a:rPr>
              <a:t>无以广才，非志</a:t>
            </a:r>
            <a:r>
              <a:rPr kumimoji="1" lang="en-US" altLang="zh-CN" sz="4000" b="1">
                <a:solidFill>
                  <a:srgbClr val="800000"/>
                </a:solidFill>
                <a:latin typeface="宋体" charset="-122"/>
              </a:rPr>
              <a:t>/</a:t>
            </a:r>
            <a:r>
              <a:rPr kumimoji="1" lang="zh-CN" altLang="en-US" sz="4000" b="1">
                <a:solidFill>
                  <a:srgbClr val="800000"/>
                </a:solidFill>
                <a:latin typeface="宋体" charset="-122"/>
              </a:rPr>
              <a:t>无以成学。淫（</a:t>
            </a:r>
            <a:r>
              <a:rPr kumimoji="1" lang="en-US" altLang="zh-CN" sz="4000" b="1">
                <a:solidFill>
                  <a:srgbClr val="800000"/>
                </a:solidFill>
                <a:latin typeface="宋体" charset="-122"/>
              </a:rPr>
              <a:t>yín</a:t>
            </a:r>
            <a:r>
              <a:rPr kumimoji="1" lang="zh-CN" altLang="en-US" sz="4000" b="1">
                <a:solidFill>
                  <a:srgbClr val="800000"/>
                </a:solidFill>
                <a:latin typeface="宋体" charset="-122"/>
              </a:rPr>
              <a:t>）慢</a:t>
            </a:r>
            <a:r>
              <a:rPr kumimoji="1" lang="en-US" altLang="zh-CN" sz="4000" b="1">
                <a:solidFill>
                  <a:srgbClr val="800000"/>
                </a:solidFill>
                <a:latin typeface="宋体" charset="-122"/>
              </a:rPr>
              <a:t>/</a:t>
            </a:r>
            <a:r>
              <a:rPr kumimoji="1" lang="zh-CN" altLang="en-US" sz="4000" b="1">
                <a:solidFill>
                  <a:srgbClr val="800000"/>
                </a:solidFill>
                <a:latin typeface="宋体" charset="-122"/>
              </a:rPr>
              <a:t>则不能励精，险躁</a:t>
            </a:r>
            <a:r>
              <a:rPr kumimoji="1" lang="en-US" altLang="zh-CN" sz="4000" b="1">
                <a:solidFill>
                  <a:srgbClr val="800000"/>
                </a:solidFill>
                <a:latin typeface="宋体" charset="-122"/>
              </a:rPr>
              <a:t>/</a:t>
            </a:r>
            <a:r>
              <a:rPr kumimoji="1" lang="zh-CN" altLang="en-US" sz="4000" b="1">
                <a:solidFill>
                  <a:srgbClr val="800000"/>
                </a:solidFill>
                <a:latin typeface="宋体" charset="-122"/>
              </a:rPr>
              <a:t>则不能治性。年</a:t>
            </a:r>
            <a:r>
              <a:rPr kumimoji="1" lang="en-US" altLang="zh-CN" sz="4000" b="1">
                <a:solidFill>
                  <a:srgbClr val="800000"/>
                </a:solidFill>
                <a:latin typeface="宋体" charset="-122"/>
              </a:rPr>
              <a:t>/</a:t>
            </a:r>
            <a:r>
              <a:rPr kumimoji="1" lang="zh-CN" altLang="en-US" sz="4000" b="1">
                <a:solidFill>
                  <a:srgbClr val="800000"/>
                </a:solidFill>
                <a:latin typeface="宋体" charset="-122"/>
              </a:rPr>
              <a:t>与时驰，意</a:t>
            </a:r>
            <a:r>
              <a:rPr kumimoji="1" lang="en-US" altLang="zh-CN" sz="4000" b="1">
                <a:solidFill>
                  <a:srgbClr val="800000"/>
                </a:solidFill>
                <a:latin typeface="宋体" charset="-122"/>
              </a:rPr>
              <a:t>/</a:t>
            </a:r>
            <a:r>
              <a:rPr kumimoji="1" lang="zh-CN" altLang="en-US" sz="4000" b="1">
                <a:solidFill>
                  <a:srgbClr val="800000"/>
                </a:solidFill>
                <a:latin typeface="宋体" charset="-122"/>
              </a:rPr>
              <a:t>与日去，遂（</a:t>
            </a:r>
            <a:r>
              <a:rPr kumimoji="1" lang="en-US" altLang="zh-CN" sz="4000" b="1">
                <a:solidFill>
                  <a:srgbClr val="800000"/>
                </a:solidFill>
                <a:latin typeface="宋体" charset="-122"/>
              </a:rPr>
              <a:t>suì</a:t>
            </a:r>
            <a:r>
              <a:rPr kumimoji="1" lang="zh-CN" altLang="en-US" sz="4000" b="1">
                <a:solidFill>
                  <a:srgbClr val="800000"/>
                </a:solidFill>
                <a:latin typeface="宋体" charset="-122"/>
              </a:rPr>
              <a:t>）成</a:t>
            </a:r>
            <a:r>
              <a:rPr kumimoji="1" lang="en-US" altLang="zh-CN" sz="4000" b="1">
                <a:solidFill>
                  <a:srgbClr val="800000"/>
                </a:solidFill>
                <a:latin typeface="宋体" charset="-122"/>
              </a:rPr>
              <a:t>/</a:t>
            </a:r>
            <a:r>
              <a:rPr kumimoji="1" lang="zh-CN" altLang="en-US" sz="4000" b="1">
                <a:solidFill>
                  <a:srgbClr val="800000"/>
                </a:solidFill>
                <a:latin typeface="宋体" charset="-122"/>
              </a:rPr>
              <a:t>枯落，多</a:t>
            </a:r>
            <a:r>
              <a:rPr kumimoji="1" lang="en-US" altLang="zh-CN" sz="4000" b="1">
                <a:solidFill>
                  <a:srgbClr val="800000"/>
                </a:solidFill>
                <a:latin typeface="宋体" charset="-122"/>
              </a:rPr>
              <a:t>/</a:t>
            </a:r>
            <a:r>
              <a:rPr kumimoji="1" lang="zh-CN" altLang="en-US" sz="4000" b="1">
                <a:solidFill>
                  <a:srgbClr val="800000"/>
                </a:solidFill>
                <a:latin typeface="宋体" charset="-122"/>
              </a:rPr>
              <a:t>不接世，悲守</a:t>
            </a:r>
            <a:r>
              <a:rPr kumimoji="1" lang="en-US" altLang="zh-CN" sz="4000" b="1">
                <a:solidFill>
                  <a:srgbClr val="800000"/>
                </a:solidFill>
                <a:latin typeface="宋体" charset="-122"/>
              </a:rPr>
              <a:t>/</a:t>
            </a:r>
            <a:r>
              <a:rPr kumimoji="1" lang="zh-CN" altLang="en-US" sz="4000" b="1">
                <a:solidFill>
                  <a:srgbClr val="800000"/>
                </a:solidFill>
                <a:latin typeface="宋体" charset="-122"/>
              </a:rPr>
              <a:t>穷庐，将复</a:t>
            </a:r>
            <a:r>
              <a:rPr kumimoji="1" lang="en-US" altLang="zh-CN" sz="4000" b="1">
                <a:solidFill>
                  <a:srgbClr val="800000"/>
                </a:solidFill>
                <a:latin typeface="宋体" charset="-122"/>
              </a:rPr>
              <a:t>/</a:t>
            </a:r>
            <a:r>
              <a:rPr kumimoji="1" lang="zh-CN" altLang="en-US" sz="4000" b="1">
                <a:solidFill>
                  <a:srgbClr val="800000"/>
                </a:solidFill>
                <a:latin typeface="宋体" charset="-122"/>
              </a:rPr>
              <a:t>何及！ </a:t>
            </a:r>
          </a:p>
        </p:txBody>
      </p:sp>
      <p:sp>
        <p:nvSpPr>
          <p:cNvPr id="44035" name="AutoShape 3"/>
          <p:cNvSpPr>
            <a:spLocks noChangeArrowheads="1"/>
          </p:cNvSpPr>
          <p:nvPr/>
        </p:nvSpPr>
        <p:spPr bwMode="auto">
          <a:xfrm>
            <a:off x="0" y="0"/>
            <a:ext cx="2641600" cy="685800"/>
          </a:xfrm>
          <a:prstGeom prst="homePlate">
            <a:avLst>
              <a:gd name="adj" fmla="val 96296"/>
            </a:avLst>
          </a:prstGeom>
          <a:solidFill>
            <a:schemeClr val="accent2"/>
          </a:solidFill>
          <a:ln w="9525">
            <a:solidFill>
              <a:schemeClr val="accent2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kumimoji="1" lang="zh-CN" altLang="en-US" sz="3200">
                <a:solidFill>
                  <a:srgbClr val="800000"/>
                </a:solidFill>
                <a:latin typeface="华文琥珀" pitchFamily="2" charset="-122"/>
                <a:ea typeface="华文琥珀" pitchFamily="2" charset="-122"/>
              </a:rPr>
              <a:t>放声朗读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ext Box 2"/>
          <p:cNvSpPr txBox="1">
            <a:spLocks noChangeArrowheads="1"/>
          </p:cNvSpPr>
          <p:nvPr/>
        </p:nvSpPr>
        <p:spPr bwMode="auto">
          <a:xfrm>
            <a:off x="406400" y="228600"/>
            <a:ext cx="11480800" cy="570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>
                <a:latin typeface="Times New Roman" pitchFamily="18" charset="0"/>
              </a:rPr>
              <a:t>一、对照文下注释，翻译课文。</a:t>
            </a:r>
          </a:p>
          <a:p>
            <a:pPr>
              <a:spcBef>
                <a:spcPct val="50000"/>
              </a:spcBef>
            </a:pPr>
            <a:r>
              <a:rPr kumimoji="1" lang="en-US" altLang="zh-CN" sz="3200" b="1">
                <a:latin typeface="Times New Roman" pitchFamily="18" charset="0"/>
              </a:rPr>
              <a:t>1</a:t>
            </a:r>
            <a:r>
              <a:rPr kumimoji="1" lang="zh-CN" altLang="en-US" sz="3200" b="1">
                <a:latin typeface="Times New Roman" pitchFamily="18" charset="0"/>
              </a:rPr>
              <a:t>、直译与意译相结合。</a:t>
            </a:r>
          </a:p>
          <a:p>
            <a:pPr>
              <a:spcBef>
                <a:spcPct val="50000"/>
              </a:spcBef>
            </a:pPr>
            <a:r>
              <a:rPr kumimoji="1" lang="en-US" altLang="zh-CN" sz="3200" b="1">
                <a:latin typeface="Times New Roman" pitchFamily="18" charset="0"/>
              </a:rPr>
              <a:t>2</a:t>
            </a:r>
            <a:r>
              <a:rPr kumimoji="1" lang="zh-CN" altLang="en-US" sz="3200" b="1">
                <a:latin typeface="Times New Roman" pitchFamily="18" charset="0"/>
              </a:rPr>
              <a:t>、先译词语，再译句子。</a:t>
            </a:r>
          </a:p>
          <a:p>
            <a:pPr>
              <a:spcBef>
                <a:spcPct val="50000"/>
              </a:spcBef>
            </a:pPr>
            <a:r>
              <a:rPr kumimoji="1" lang="en-US" altLang="zh-CN" sz="3200" b="1">
                <a:latin typeface="Times New Roman" pitchFamily="18" charset="0"/>
              </a:rPr>
              <a:t>3</a:t>
            </a:r>
            <a:r>
              <a:rPr kumimoji="1" lang="zh-CN" altLang="en-US" sz="3200" b="1">
                <a:latin typeface="Times New Roman" pitchFamily="18" charset="0"/>
              </a:rPr>
              <a:t>、补充注释：</a:t>
            </a:r>
          </a:p>
          <a:p>
            <a:pPr>
              <a:spcBef>
                <a:spcPct val="50000"/>
              </a:spcBef>
            </a:pPr>
            <a:r>
              <a:rPr kumimoji="1" lang="zh-CN" altLang="en-US" sz="3200" b="1">
                <a:solidFill>
                  <a:schemeClr val="accent2"/>
                </a:solidFill>
                <a:latin typeface="Times New Roman" pitchFamily="18" charset="0"/>
              </a:rPr>
              <a:t>以</a:t>
            </a:r>
            <a:r>
              <a:rPr kumimoji="1" lang="zh-CN" altLang="en-US" sz="3200" b="1">
                <a:latin typeface="Times New Roman" pitchFamily="18" charset="0"/>
              </a:rPr>
              <a:t>：用来；从而。　　　　</a:t>
            </a:r>
            <a:r>
              <a:rPr kumimoji="1" lang="zh-CN" altLang="en-US" sz="3200" b="1">
                <a:latin typeface="Times New Roman" pitchFamily="18" charset="0"/>
                <a:sym typeface="+mn-ea"/>
              </a:rPr>
              <a:t>修身：修养身心。</a:t>
            </a:r>
          </a:p>
          <a:p>
            <a:pPr>
              <a:spcBef>
                <a:spcPct val="50000"/>
              </a:spcBef>
            </a:pPr>
            <a:r>
              <a:rPr kumimoji="1" lang="zh-CN" altLang="en-US" sz="3200" b="1">
                <a:solidFill>
                  <a:schemeClr val="accent2"/>
                </a:solidFill>
                <a:latin typeface="Times New Roman" pitchFamily="18" charset="0"/>
              </a:rPr>
              <a:t>广</a:t>
            </a:r>
            <a:r>
              <a:rPr kumimoji="1" lang="zh-CN" altLang="en-US" sz="3200" b="1">
                <a:latin typeface="Times New Roman" pitchFamily="18" charset="0"/>
              </a:rPr>
              <a:t>才：增长，扩展。            </a:t>
            </a:r>
            <a:r>
              <a:rPr kumimoji="1" lang="zh-CN" altLang="en-US" sz="3200" b="1">
                <a:solidFill>
                  <a:schemeClr val="accent2"/>
                </a:solidFill>
                <a:latin typeface="Times New Roman" pitchFamily="18" charset="0"/>
              </a:rPr>
              <a:t>成</a:t>
            </a:r>
            <a:r>
              <a:rPr kumimoji="1" lang="zh-CN" altLang="en-US" sz="3200" b="1">
                <a:latin typeface="Times New Roman" pitchFamily="18" charset="0"/>
              </a:rPr>
              <a:t>学：成就。　　　　</a:t>
            </a:r>
          </a:p>
          <a:p>
            <a:pPr>
              <a:spcBef>
                <a:spcPct val="50000"/>
              </a:spcBef>
            </a:pPr>
            <a:r>
              <a:rPr kumimoji="1" lang="zh-CN" altLang="en-US" sz="3200" b="1">
                <a:solidFill>
                  <a:schemeClr val="accent2"/>
                </a:solidFill>
                <a:latin typeface="Times New Roman" pitchFamily="18" charset="0"/>
              </a:rPr>
              <a:t>年</a:t>
            </a:r>
            <a:r>
              <a:rPr kumimoji="1" lang="zh-CN" altLang="en-US" sz="3200" b="1">
                <a:latin typeface="Times New Roman" pitchFamily="18" charset="0"/>
              </a:rPr>
              <a:t>与时驰：年华。　　　    </a:t>
            </a:r>
            <a:r>
              <a:rPr kumimoji="1" lang="zh-CN" altLang="en-US" sz="3200" b="1">
                <a:solidFill>
                  <a:schemeClr val="accent2"/>
                </a:solidFill>
                <a:latin typeface="Times New Roman" pitchFamily="18" charset="0"/>
              </a:rPr>
              <a:t>意</a:t>
            </a:r>
            <a:r>
              <a:rPr kumimoji="1" lang="zh-CN" altLang="en-US" sz="3200" b="1">
                <a:latin typeface="Times New Roman" pitchFamily="18" charset="0"/>
              </a:rPr>
              <a:t>与</a:t>
            </a:r>
            <a:r>
              <a:rPr kumimoji="1" lang="zh-CN" altLang="en-US" sz="3200" b="1">
                <a:solidFill>
                  <a:schemeClr val="accent2"/>
                </a:solidFill>
                <a:latin typeface="Times New Roman" pitchFamily="18" charset="0"/>
              </a:rPr>
              <a:t>日</a:t>
            </a:r>
            <a:r>
              <a:rPr kumimoji="1" lang="zh-CN" altLang="en-US" sz="3200" b="1">
                <a:latin typeface="Times New Roman" pitchFamily="18" charset="0"/>
              </a:rPr>
              <a:t>去：意志；岁月。</a:t>
            </a:r>
          </a:p>
          <a:p>
            <a:pPr>
              <a:spcBef>
                <a:spcPct val="50000"/>
              </a:spcBef>
            </a:pPr>
            <a:r>
              <a:rPr kumimoji="1" lang="zh-CN" altLang="en-US" sz="3200" b="1">
                <a:solidFill>
                  <a:schemeClr val="accent2"/>
                </a:solidFill>
                <a:latin typeface="Times New Roman" pitchFamily="18" charset="0"/>
              </a:rPr>
              <a:t>遂</a:t>
            </a:r>
            <a:r>
              <a:rPr kumimoji="1" lang="zh-CN" altLang="en-US" sz="3200" b="1">
                <a:latin typeface="Times New Roman" pitchFamily="18" charset="0"/>
              </a:rPr>
              <a:t>成</a:t>
            </a:r>
            <a:r>
              <a:rPr kumimoji="1" lang="zh-CN" altLang="en-US" sz="3200" b="1">
                <a:solidFill>
                  <a:schemeClr val="accent2"/>
                </a:solidFill>
                <a:latin typeface="Times New Roman" pitchFamily="18" charset="0"/>
              </a:rPr>
              <a:t>枯落</a:t>
            </a:r>
            <a:r>
              <a:rPr kumimoji="1" lang="en-US" altLang="zh-CN" sz="3200" b="1">
                <a:latin typeface="Times New Roman" pitchFamily="18" charset="0"/>
              </a:rPr>
              <a:t>:</a:t>
            </a:r>
            <a:r>
              <a:rPr kumimoji="1" lang="zh-CN" altLang="en-US" sz="3200" b="1">
                <a:latin typeface="Times New Roman" pitchFamily="18" charset="0"/>
              </a:rPr>
              <a:t>最终；枯败凋零。　　</a:t>
            </a: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图片 3" descr="tim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" y="36513"/>
            <a:ext cx="12080875" cy="6783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30188" y="638175"/>
            <a:ext cx="11815762" cy="5538788"/>
          </a:xfrm>
        </p:spPr>
        <p:txBody>
          <a:bodyPr/>
          <a:lstStyle/>
          <a:p>
            <a:pPr indent="744538" eaLnBrk="1" hangingPunct="1">
              <a:lnSpc>
                <a:spcPct val="150000"/>
              </a:lnSpc>
              <a:buFont typeface="Arial" charset="0"/>
              <a:buNone/>
            </a:pPr>
            <a:r>
              <a:rPr lang="zh-CN" altLang="en-US" sz="3200" smtClean="0"/>
              <a:t>君子的行为操守，要以宁静来</a:t>
            </a:r>
            <a:r>
              <a:rPr lang="zh-CN" altLang="en-US" sz="3200" smtClean="0">
                <a:sym typeface="+mn-ea"/>
              </a:rPr>
              <a:t>修养</a:t>
            </a:r>
            <a:r>
              <a:rPr lang="zh-CN" altLang="en-US" sz="3200" smtClean="0"/>
              <a:t>身心，以节俭来培养品德。不淡泊名利，就无法明确志向，不能宁静专一，就无法达到远大目标。学习必须静心，而才干只有靠学习培养。不学习就无法增长才干，不立志就无法学有所成。放纵懈怠就无法振奋精神，轻薄浮躁就不能修养性情。年华随同时光而疾速逝去，意志随岁月而消失，最终衰败凋落，大多不能适应社会所需，只能悲哀地坐守着那穷困的居舍，到那时再悔恨又怎么来得及！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ChangeArrowheads="1"/>
          </p:cNvSpPr>
          <p:nvPr/>
        </p:nvSpPr>
        <p:spPr bwMode="auto">
          <a:xfrm>
            <a:off x="0" y="1397000"/>
            <a:ext cx="12192000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4000" b="1">
                <a:latin typeface="Times New Roman" pitchFamily="18" charset="0"/>
              </a:rPr>
              <a:t>1</a:t>
            </a:r>
            <a:r>
              <a:rPr kumimoji="1" lang="zh-CN" altLang="en-US" sz="4000" b="1">
                <a:latin typeface="Times New Roman" pitchFamily="18" charset="0"/>
              </a:rPr>
              <a:t>、说说诸葛亮写这篇文章的用意是什么？ </a:t>
            </a:r>
            <a:endParaRPr kumimoji="1" lang="zh-CN" altLang="en-US" b="1"/>
          </a:p>
          <a:p>
            <a:pPr>
              <a:spcBef>
                <a:spcPct val="50000"/>
              </a:spcBef>
            </a:pPr>
            <a:r>
              <a:rPr kumimoji="1" lang="zh-CN" altLang="en-US" sz="4000" b="1">
                <a:latin typeface="宋体" charset="-122"/>
              </a:rPr>
              <a:t>（从题目入手） </a:t>
            </a:r>
            <a:endParaRPr kumimoji="1" lang="zh-CN" altLang="en-US" sz="4000" b="1">
              <a:solidFill>
                <a:srgbClr val="FF0000"/>
              </a:solidFill>
              <a:latin typeface="宋体" charset="-122"/>
            </a:endParaRPr>
          </a:p>
        </p:txBody>
      </p:sp>
      <p:sp>
        <p:nvSpPr>
          <p:cNvPr id="18434" name="Rectangle 3"/>
          <p:cNvSpPr>
            <a:spLocks noChangeArrowheads="1"/>
          </p:cNvSpPr>
          <p:nvPr/>
        </p:nvSpPr>
        <p:spPr bwMode="auto">
          <a:xfrm>
            <a:off x="0" y="361950"/>
            <a:ext cx="30416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zh-CN" altLang="en-US" sz="2800" b="1">
                <a:solidFill>
                  <a:srgbClr val="009900"/>
                </a:solidFill>
                <a:latin typeface="Times New Roman" pitchFamily="18" charset="0"/>
              </a:rPr>
              <a:t>小组合学、讨论：</a:t>
            </a:r>
          </a:p>
        </p:txBody>
      </p:sp>
      <p:sp>
        <p:nvSpPr>
          <p:cNvPr id="30724" name="Rectangle 4"/>
          <p:cNvSpPr>
            <a:spLocks noChangeArrowheads="1"/>
          </p:cNvSpPr>
          <p:nvPr/>
        </p:nvSpPr>
        <p:spPr bwMode="auto">
          <a:xfrm>
            <a:off x="0" y="3833813"/>
            <a:ext cx="12031663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en-US" altLang="zh-CN" sz="4000" b="1">
                <a:latin typeface="宋体" charset="-122"/>
              </a:rPr>
              <a:t>2</a:t>
            </a:r>
            <a:r>
              <a:rPr kumimoji="1" lang="zh-CN" altLang="en-US" sz="4000" b="1">
                <a:latin typeface="宋体" charset="-122"/>
              </a:rPr>
              <a:t>、</a:t>
            </a:r>
            <a:r>
              <a:rPr kumimoji="1" lang="zh-CN" altLang="en-US" sz="4000" b="1"/>
              <a:t>诸葛亮对儿子提出了怎样的标准和要求？</a:t>
            </a:r>
          </a:p>
          <a:p>
            <a:r>
              <a:rPr kumimoji="1" lang="zh-CN" altLang="en-US" sz="4000" b="1"/>
              <a:t>（</a:t>
            </a:r>
            <a:r>
              <a:rPr kumimoji="1" lang="zh-CN" altLang="en-US" sz="4000" b="1">
                <a:latin typeface="宋体" charset="-122"/>
              </a:rPr>
              <a:t>圈出关键词）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2" grpId="0"/>
      <p:bldP spid="3072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图片 2" descr="tim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4138" y="0"/>
            <a:ext cx="12107862" cy="6669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699" name="矩形 9217"/>
          <p:cNvSpPr>
            <a:spLocks noChangeArrowheads="1"/>
          </p:cNvSpPr>
          <p:nvPr/>
        </p:nvSpPr>
        <p:spPr bwMode="auto">
          <a:xfrm>
            <a:off x="1524000" y="1487488"/>
            <a:ext cx="8893175" cy="163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 sz="4000" b="1">
              <a:latin typeface="Times New Roman" pitchFamily="18" charset="0"/>
            </a:endParaRPr>
          </a:p>
          <a:p>
            <a:pPr>
              <a:spcBef>
                <a:spcPct val="50000"/>
              </a:spcBef>
            </a:pPr>
            <a:endParaRPr lang="zh-CN" altLang="en-US" sz="4000" b="1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9222" name="矩形 9221"/>
          <p:cNvSpPr>
            <a:spLocks noChangeArrowheads="1"/>
          </p:cNvSpPr>
          <p:nvPr/>
        </p:nvSpPr>
        <p:spPr bwMode="auto">
          <a:xfrm>
            <a:off x="1508125" y="2238375"/>
            <a:ext cx="8713788" cy="192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itchFamily="18" charset="0"/>
              </a:rPr>
              <a:t>     </a:t>
            </a:r>
            <a:r>
              <a:rPr lang="en-US" altLang="zh-CN" sz="4000" b="1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zh-CN" altLang="en-US" sz="4000" b="1">
                <a:latin typeface="Times New Roman" pitchFamily="18" charset="0"/>
                <a:sym typeface="+mn-ea"/>
              </a:rPr>
              <a:t>这封家信</a:t>
            </a:r>
            <a:r>
              <a:rPr lang="zh-CN" altLang="en-US" sz="40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劝勉儿子</a:t>
            </a:r>
            <a:r>
              <a:rPr lang="zh-CN" altLang="en-US" sz="4000" b="1">
                <a:solidFill>
                  <a:srgbClr val="0000FF"/>
                </a:solidFill>
                <a:latin typeface="Times New Roman" pitchFamily="18" charset="0"/>
                <a:ea typeface="黑体" pitchFamily="49" charset="-122"/>
                <a:sym typeface="+mn-ea"/>
              </a:rPr>
              <a:t>修身养德，</a:t>
            </a:r>
            <a:r>
              <a:rPr lang="zh-CN" altLang="en-US" sz="4000" b="1">
                <a:solidFill>
                  <a:srgbClr val="0000FF"/>
                </a:solidFill>
                <a:latin typeface="Times New Roman" pitchFamily="18" charset="0"/>
                <a:ea typeface="黑体" pitchFamily="49" charset="-122"/>
              </a:rPr>
              <a:t>勤学励志</a:t>
            </a:r>
            <a:r>
              <a:rPr lang="zh-CN" altLang="en-US" sz="40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。要从淡泊宁静中下功夫，最忌怠惰险躁。</a:t>
            </a:r>
            <a:endParaRPr lang="zh-CN" altLang="en-US" sz="4000" b="1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29701" name="标题 3"/>
          <p:cNvSpPr>
            <a:spLocks noGrp="1"/>
          </p:cNvSpPr>
          <p:nvPr>
            <p:ph type="title" idx="4294967295"/>
          </p:nvPr>
        </p:nvSpPr>
        <p:spPr>
          <a:xfrm>
            <a:off x="63500" y="715963"/>
            <a:ext cx="10515600" cy="876300"/>
          </a:xfrm>
        </p:spPr>
        <p:txBody>
          <a:bodyPr/>
          <a:lstStyle/>
          <a:p>
            <a:pPr eaLnBrk="1" hangingPunct="1"/>
            <a:r>
              <a:rPr lang="zh-CN" altLang="en-US" sz="4000" smtClean="0"/>
              <a:t/>
            </a:r>
            <a:br>
              <a:rPr lang="zh-CN" altLang="en-US" sz="4000" smtClean="0"/>
            </a:br>
            <a:endParaRPr lang="zh-CN" altLang="en-US" sz="4000" smtClean="0"/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图片 3" descr="tim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263" y="0"/>
            <a:ext cx="12123737" cy="6669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21507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856038"/>
          </a:xfrm>
        </p:spPr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zh-CN" altLang="en-US" sz="4000" smtClean="0"/>
              <a:t>诸葛</a:t>
            </a:r>
            <a:r>
              <a:rPr lang="zh-CN" altLang="en-US" sz="4000" b="1" smtClean="0"/>
              <a:t>瞻</a:t>
            </a:r>
            <a:r>
              <a:rPr lang="zh-CN" altLang="en-US" sz="4000" smtClean="0"/>
              <a:t>，字</a:t>
            </a:r>
            <a:r>
              <a:rPr lang="zh-CN" altLang="en-US" sz="4000" b="1" smtClean="0"/>
              <a:t>思远</a:t>
            </a:r>
            <a:r>
              <a:rPr lang="zh-CN" altLang="en-US" sz="4000" smtClean="0"/>
              <a:t>。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4000" smtClean="0"/>
              <a:t>“瞻今已</a:t>
            </a:r>
            <a:r>
              <a:rPr lang="zh-CN" altLang="en-US" sz="4000" b="1" smtClean="0"/>
              <a:t>8岁</a:t>
            </a:r>
            <a:r>
              <a:rPr lang="zh-CN" altLang="en-US" sz="4000" smtClean="0"/>
              <a:t>，聪慧可爱，嫌其早成，恐不为</a:t>
            </a:r>
            <a:r>
              <a:rPr lang="zh-CN" altLang="en-US" sz="4000" b="1" smtClean="0"/>
              <a:t>重器</a:t>
            </a:r>
            <a:r>
              <a:rPr lang="zh-CN" altLang="en-US" sz="4000" smtClean="0"/>
              <a:t>耳。”</a:t>
            </a:r>
            <a:endParaRPr lang="en-US" altLang="zh-CN" sz="400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</TotalTime>
  <Words>870</Words>
  <Application>WPS 演示</Application>
  <PresentationFormat>自定义</PresentationFormat>
  <Paragraphs>51</Paragraphs>
  <Slides>15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演示文稿设计模板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6" baseType="lpstr">
      <vt:lpstr>Arial</vt:lpstr>
      <vt:lpstr>宋体</vt:lpstr>
      <vt:lpstr>Calibri Light</vt:lpstr>
      <vt:lpstr>Calibri</vt:lpstr>
      <vt:lpstr>隶书</vt:lpstr>
      <vt:lpstr>华文仿宋</vt:lpstr>
      <vt:lpstr>黑体</vt:lpstr>
      <vt:lpstr>Times New Roman</vt:lpstr>
      <vt:lpstr>华文琥珀</vt:lpstr>
      <vt:lpstr>+mn-ea</vt:lpstr>
      <vt:lpstr>Office 主题</vt:lpstr>
      <vt:lpstr>诫子书诸葛亮</vt:lpstr>
      <vt:lpstr>幻灯片 2</vt:lpstr>
      <vt:lpstr>幻灯片 3</vt:lpstr>
      <vt:lpstr>幻灯片 4</vt:lpstr>
      <vt:lpstr>幻灯片 5</vt:lpstr>
      <vt:lpstr>幻灯片 6</vt:lpstr>
      <vt:lpstr>幻灯片 7</vt:lpstr>
      <vt:lpstr> </vt:lpstr>
      <vt:lpstr>幻灯片 9</vt:lpstr>
      <vt:lpstr>仔细品读</vt:lpstr>
      <vt:lpstr>幻灯片 11</vt:lpstr>
      <vt:lpstr>幻灯片 12</vt:lpstr>
      <vt:lpstr> </vt:lpstr>
      <vt:lpstr>幻灯片 14</vt:lpstr>
      <vt:lpstr>幻灯片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</cp:lastModifiedBy>
  <cp:revision>85</cp:revision>
  <dcterms:created xsi:type="dcterms:W3CDTF">2017-10-18T07:36:00Z</dcterms:created>
  <dcterms:modified xsi:type="dcterms:W3CDTF">2017-12-03T14:42:39Z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2052-10.1.0.6930</vt:lpwstr>
  </property>
</Properties>
</file>