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62" r:id="rId4"/>
    <p:sldId id="257" r:id="rId5"/>
    <p:sldId id="266" r:id="rId6"/>
    <p:sldId id="258" r:id="rId7"/>
    <p:sldId id="265" r:id="rId8"/>
    <p:sldId id="260" r:id="rId9"/>
    <p:sldId id="261" r:id="rId10"/>
    <p:sldId id="267" r:id="rId11"/>
    <p:sldId id="268" r:id="rId12"/>
    <p:sldId id="263" r:id="rId13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file:///G:\&#32426;&#24565;&#30333;&#27714;&#24681;\&#32431;&#38899;&#20048;-&#33521;&#38596;&#30340;&#40654;&#26126;.mp3" TargetMode="External"/><Relationship Id="rId1" Type="http://schemas.openxmlformats.org/officeDocument/2006/relationships/audio" Target="file:///G:\&#32426;&#24565;&#30333;&#27714;&#24681;\&#32431;&#38899;&#20048;-&#33521;&#38596;&#30340;&#40654;&#26126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纪念白求恩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591878"/>
            <a:ext cx="9144000" cy="1655762"/>
          </a:xfrm>
        </p:spPr>
        <p:txBody>
          <a:bodyPr/>
          <a:p>
            <a:pPr algn="r"/>
            <a:r>
              <a:rPr lang="zh-CN" altLang="en-US" sz="44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毛泽东</a:t>
            </a:r>
            <a:endParaRPr lang="zh-CN" altLang="en-US" sz="4400" b="1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  <a:sym typeface="+mn-ea"/>
            </a:endParaRPr>
          </a:p>
          <a:p>
            <a:pPr algn="ctr"/>
            <a:r>
              <a:rPr lang="zh-CN" altLang="en-US" sz="44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第一课时</a:t>
            </a:r>
            <a:endParaRPr lang="zh-CN" altLang="en-US" sz="4400" b="1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17920" y="5307330"/>
            <a:ext cx="5532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魏县第八中学  贾建军</a:t>
            </a:r>
            <a:endParaRPr lang="zh-CN" altLang="en-US" sz="4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全文一共有四个自然段，每一部分可以概括为：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第一部分：白求恩同志具有国际主义精神。</a:t>
            </a:r>
            <a:endParaRPr lang="zh-CN" altLang="en-US"/>
          </a:p>
          <a:p>
            <a:r>
              <a:rPr lang="zh-CN" altLang="en-US"/>
              <a:t>第二部分：白求恩同志具有毫不利己专门利人的精神。</a:t>
            </a:r>
            <a:endParaRPr lang="zh-CN" altLang="en-US"/>
          </a:p>
          <a:p>
            <a:r>
              <a:rPr lang="zh-CN" altLang="en-US"/>
              <a:t>第三部分：白求恩同志具有对技术精益求精的精神。</a:t>
            </a:r>
            <a:endParaRPr lang="zh-CN" altLang="en-US"/>
          </a:p>
          <a:p>
            <a:r>
              <a:rPr lang="zh-CN" altLang="en-US"/>
              <a:t>第四部分：号召全党学习白求恩同志毫无自私自利之心的精神。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8200" y="4766945"/>
            <a:ext cx="99561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“白求恩同志是一个值得我们学习的具有国际主义、毫不利己专门利人和对技术精益求精精神的人。”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847850" y="260350"/>
            <a:ext cx="6019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完成课后思考探究二</a:t>
            </a:r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sz="3600" b="1" dirty="0"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22531" name="Group 3"/>
          <p:cNvGraphicFramePr>
            <a:graphicFrameLocks noGrp="1"/>
          </p:cNvGraphicFramePr>
          <p:nvPr/>
        </p:nvGraphicFramePr>
        <p:xfrm>
          <a:off x="1828800" y="1219200"/>
          <a:ext cx="8534400" cy="5029200"/>
        </p:xfrm>
        <a:graphic>
          <a:graphicData uri="http://schemas.openxmlformats.org/drawingml/2006/table">
            <a:tbl>
              <a:tblPr/>
              <a:tblGrid>
                <a:gridCol w="1676400"/>
                <a:gridCol w="2743200"/>
                <a:gridCol w="4114800"/>
              </a:tblGrid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6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3" name="Rectangle 25"/>
          <p:cNvSpPr/>
          <p:nvPr/>
        </p:nvSpPr>
        <p:spPr>
          <a:xfrm>
            <a:off x="3886200" y="121920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楷体_GB2312" pitchFamily="1" charset="-122"/>
              </a:rPr>
              <a:t>白求恩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楷体_GB2312" pitchFamily="1" charset="-122"/>
            </a:endParaRPr>
          </a:p>
        </p:txBody>
      </p:sp>
      <p:sp>
        <p:nvSpPr>
          <p:cNvPr id="22554" name="Rectangle 26"/>
          <p:cNvSpPr/>
          <p:nvPr/>
        </p:nvSpPr>
        <p:spPr>
          <a:xfrm>
            <a:off x="6553200" y="1219200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楷体_GB2312" pitchFamily="1" charset="-122"/>
              </a:rPr>
              <a:t>不少人和一些人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楷体_GB2312" pitchFamily="1" charset="-122"/>
            </a:endParaRPr>
          </a:p>
        </p:txBody>
      </p:sp>
      <p:sp>
        <p:nvSpPr>
          <p:cNvPr id="22555" name="Rectangle 27"/>
          <p:cNvSpPr/>
          <p:nvPr/>
        </p:nvSpPr>
        <p:spPr>
          <a:xfrm>
            <a:off x="6477000" y="1933575"/>
            <a:ext cx="35147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不负责任，拈轻怕重，喜欢自吹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56" name="Rectangle 28"/>
          <p:cNvSpPr/>
          <p:nvPr/>
        </p:nvSpPr>
        <p:spPr>
          <a:xfrm>
            <a:off x="3657600" y="228600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极端负责任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57" name="Rectangle 29"/>
          <p:cNvSpPr/>
          <p:nvPr/>
        </p:nvSpPr>
        <p:spPr>
          <a:xfrm>
            <a:off x="1905000" y="236220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1" charset="-122"/>
              </a:rPr>
              <a:t>对工作</a:t>
            </a:r>
            <a:endParaRPr lang="zh-CN" altLang="en-US" sz="36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22558" name="Rectangle 30"/>
          <p:cNvSpPr/>
          <p:nvPr/>
        </p:nvSpPr>
        <p:spPr>
          <a:xfrm>
            <a:off x="1905000" y="388620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1" charset="-122"/>
              </a:rPr>
              <a:t>对人民</a:t>
            </a:r>
            <a:endParaRPr lang="zh-CN" altLang="en-US" sz="36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22559" name="Rectangle 31"/>
          <p:cNvSpPr/>
          <p:nvPr/>
        </p:nvSpPr>
        <p:spPr>
          <a:xfrm>
            <a:off x="1905000" y="541020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1" charset="-122"/>
              </a:rPr>
              <a:t>对技术</a:t>
            </a:r>
            <a:endParaRPr lang="zh-CN" altLang="en-US" sz="36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22560" name="Rectangle 32"/>
          <p:cNvSpPr/>
          <p:nvPr/>
        </p:nvSpPr>
        <p:spPr>
          <a:xfrm>
            <a:off x="3657600" y="388620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极端的热忱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61" name="Rectangle 33"/>
          <p:cNvSpPr/>
          <p:nvPr/>
        </p:nvSpPr>
        <p:spPr>
          <a:xfrm>
            <a:off x="3810000" y="54102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精益求精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62" name="Rectangle 34"/>
          <p:cNvSpPr/>
          <p:nvPr/>
        </p:nvSpPr>
        <p:spPr>
          <a:xfrm>
            <a:off x="6470650" y="4572000"/>
            <a:ext cx="38925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鄙薄技术工作以为不足道，以为无出路，见异思迁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63" name="Rectangle 35"/>
          <p:cNvSpPr/>
          <p:nvPr/>
        </p:nvSpPr>
        <p:spPr>
          <a:xfrm>
            <a:off x="6477000" y="3352800"/>
            <a:ext cx="37988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冷冷清清，漠不关心，麻木不仁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96" name="日期占位符 37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3">
              <a:rPr lang="zh-CN" altLang="en-US" sz="1000" dirty="0"/>
            </a:fld>
            <a:endParaRPr lang="zh-CN" altLang="en-US" sz="1000" dirty="0"/>
          </a:p>
        </p:txBody>
      </p:sp>
      <p:sp>
        <p:nvSpPr>
          <p:cNvPr id="15397" name="灯片编号占位符 38"/>
          <p:cNvSpPr txBox="1">
            <a:spLocks noGrp="1"/>
          </p:cNvSpPr>
          <p:nvPr>
            <p:ph type="sldNum" sz="quarter" idx="12"/>
          </p:nvPr>
        </p:nvSpPr>
        <p:spPr>
          <a:xfrm>
            <a:off x="10171113" y="6408738"/>
            <a:ext cx="366712" cy="365125"/>
          </a:xfrm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3" grpId="0"/>
      <p:bldP spid="22554" grpId="0"/>
      <p:bldP spid="22555" grpId="0"/>
      <p:bldP spid="22556" grpId="0"/>
      <p:bldP spid="22557" grpId="0"/>
      <p:bldP spid="22558" grpId="0"/>
      <p:bldP spid="22559" grpId="0"/>
      <p:bldP spid="22560" grpId="0"/>
      <p:bldP spid="22561" grpId="0"/>
      <p:bldP spid="22562" grpId="0"/>
      <p:bldP spid="225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89735" y="1364615"/>
            <a:ext cx="93472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 </a:t>
            </a:r>
            <a:r>
              <a:rPr lang="zh-CN" altLang="en-US" sz="3600"/>
              <a:t>通过两相对比，不仅映衬出白求恩的品质更加高贵，而且也帮助某些同志认识自己的缺点、错误，从而更好地向白求恩学习，克服自己的缺点、错误，搞好革命事业，证明白求恩同志“毫不利己专门利人”的共产主义精神，的确是每一个共产党员学习的榜样。</a:t>
            </a:r>
            <a:r>
              <a:rPr lang="zh-CN" altLang="en-US" sz="3600">
                <a:solidFill>
                  <a:srgbClr val="FF0000"/>
                </a:solidFill>
              </a:rPr>
              <a:t>运用对比手法的好处：突出了崇高的共产主义精神,强调了向白求恩学习的必要性,明确了应该克服的缺点和今后努力的方向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5360" y="1080770"/>
            <a:ext cx="1053401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学习夹叙夹议的写法</a:t>
            </a:r>
            <a:endParaRPr lang="zh-CN" altLang="en-US" sz="3200"/>
          </a:p>
          <a:p>
            <a:r>
              <a:rPr lang="zh-CN" altLang="en-US" sz="2800"/>
              <a:t>（一）问题：什么样的句子属于记叙（叙述）？什么样的句子属于议论？</a:t>
            </a:r>
            <a:endParaRPr lang="zh-CN" altLang="en-US" sz="2800"/>
          </a:p>
          <a:p>
            <a:r>
              <a:rPr lang="zh-CN" altLang="en-US" sz="2800"/>
              <a:t>1、叙述，即记叙和述说。它是一种记人叙事并陈述其来龙去脉的表述方法，一般包括时间、地点、人物、事件、原因、结果六要素。</a:t>
            </a:r>
            <a:endParaRPr lang="zh-CN" altLang="en-US" sz="2800"/>
          </a:p>
          <a:p>
            <a:r>
              <a:rPr lang="zh-CN" altLang="en-US" sz="2800"/>
              <a:t>2、议论是一种评析、论理的表述法。在日常生活中人们经常用到议论，说长道短，论说是非。在写作时，更要进行议论，宣扬观点、阐明理论，来影响读者。</a:t>
            </a:r>
            <a:endParaRPr lang="zh-CN" altLang="en-US" sz="2800"/>
          </a:p>
          <a:p>
            <a:r>
              <a:rPr lang="zh-CN" altLang="en-US" sz="2800"/>
              <a:t>（二）从文中分别找出记叙和议论的语句，了解各段是如何进行夹叙夹议的。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17295" y="2131695"/>
            <a:ext cx="95777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ym typeface="+mn-ea"/>
              </a:rPr>
              <a:t>作业</a:t>
            </a:r>
            <a:endParaRPr lang="zh-CN" altLang="en-US" sz="4000">
              <a:sym typeface="+mn-ea"/>
            </a:endParaRPr>
          </a:p>
          <a:p>
            <a:r>
              <a:rPr lang="zh-CN" altLang="en-US" sz="3600"/>
              <a:t>1、完成课时练作业</a:t>
            </a:r>
            <a:endParaRPr lang="zh-CN" altLang="en-US" sz="3600"/>
          </a:p>
          <a:p>
            <a:r>
              <a:rPr lang="zh-CN" altLang="en-US" sz="3600"/>
              <a:t>2、再读课文，找出文中的成语</a:t>
            </a:r>
            <a:endParaRPr lang="zh-CN" altLang="en-US"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纪念白求恩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591878"/>
            <a:ext cx="9144000" cy="1655762"/>
          </a:xfrm>
        </p:spPr>
        <p:txBody>
          <a:bodyPr/>
          <a:p>
            <a:pPr algn="r"/>
            <a:r>
              <a:rPr lang="zh-CN" altLang="en-US" sz="44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毛泽东</a:t>
            </a:r>
            <a:endParaRPr lang="zh-CN" altLang="en-US" sz="4400" b="1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  <a:sym typeface="+mn-ea"/>
            </a:endParaRPr>
          </a:p>
          <a:p>
            <a:pPr algn="ctr"/>
            <a:r>
              <a:rPr lang="zh-CN" altLang="en-US" sz="44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第二课时</a:t>
            </a:r>
            <a:endParaRPr lang="zh-CN" altLang="en-US" sz="4400" b="1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524000" y="-376237"/>
            <a:ext cx="8229600" cy="1138237"/>
          </a:xfrm>
        </p:spPr>
        <p:txBody>
          <a:bodyPr anchor="b"/>
          <a:p>
            <a:r>
              <a:rPr lang="zh-CN" altLang="en-US" b="1">
                <a:solidFill>
                  <a:srgbClr val="FF0000"/>
                </a:solidFill>
              </a:rPr>
              <a:t>根据意思写出相应的词语。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524000" y="838200"/>
            <a:ext cx="9144000" cy="5791200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600" b="1"/>
              <a:t>①接受工作时挑拣轻松的，害怕繁重的。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zh-CN" altLang="en-US" sz="3600" b="1"/>
              <a:t>②课文里指不关心别人，缺乏热情。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zh-CN" altLang="en-US" sz="3600" b="1"/>
              <a:t>③看到别的事物就改变原来的主意。课文指不安心工作，事业心不强。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zh-CN" altLang="en-US" sz="3600" b="1"/>
              <a:t>④好了还追求更好。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zh-CN" altLang="en-US" sz="3600" b="1"/>
              <a:t>⑤为公务而牺牲自己的生命。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zh-CN" altLang="en-US" sz="3600" b="1"/>
              <a:t>⑥微小的不值得一</a:t>
            </a:r>
            <a:r>
              <a:rPr lang="zh-CN" altLang="en-US" sz="3600" b="1" dirty="0"/>
              <a:t>提。</a:t>
            </a:r>
            <a:endParaRPr lang="zh-CN" altLang="en-US" sz="3600" b="1"/>
          </a:p>
        </p:txBody>
      </p:sp>
      <p:sp>
        <p:nvSpPr>
          <p:cNvPr id="8196" name="文本框 8195"/>
          <p:cNvSpPr txBox="1"/>
          <p:nvPr/>
        </p:nvSpPr>
        <p:spPr>
          <a:xfrm>
            <a:off x="8153400" y="13716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拈轻怕重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8839200" y="19050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麻木不仁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8153400" y="28956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见异思迁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6096000" y="34290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精益求精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7924800" y="40386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以身殉职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7086600" y="45720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微不足道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2255" y="5438775"/>
            <a:ext cx="96723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你能不能也用这些成语造句呢，选一两个试试看。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195">
                                            <p:txEl>
                                              <p:charRg st="3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6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195">
                                            <p:txEl>
                                              <p:charRg st="69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195">
                                            <p:txEl>
                                              <p:charRg st="79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charRg st="93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81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81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81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82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201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“从前线回来的人说到白求恩，没有一个不佩服，没有一个不为他的精神所感动”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r>
              <a:rPr lang="zh-CN" altLang="en-US" sz="3600"/>
              <a:t>双重否定句叙述了反映白求恩毫不利己专门利人精神的实例，比一般肯定句语意更强烈，给人留下深刻印象。 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49655" y="965200"/>
            <a:ext cx="102393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“一个人能力有大小，但只要有这点精神，就是一个高尚的人，一个纯粹的人，一个有道德的人，一个脱离了低级趣味的人，一个有益于人民的人。”五个“一个……的人”排比短语有什么作用？ 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049655" y="3539490"/>
            <a:ext cx="100507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“高尚的人”，指的是无产阶级思想境界的崇高；“纯粹的人”，指的是无产阶级思想品质的纯洁；“有道德的人”，指的是无产阶级社会生活及其行动的准则和规范；“脱离了低级趣味的人”，指的是无产阶级的高尚志趣；“有益于人民的人”，指的是共产主义战士的奋斗目的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32865" y="1427480"/>
            <a:ext cx="93992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从人格、品质、修养、志趣、人生意义五个方面把“这点精神”表现得更具体，充分表达了毛泽东同志对这种真正共产主义战士崇高精神的赞美，也寄托了对更多的共产主义新人的殷切希望，给人以巨大的鼓舞力量。从语言形式上讲，这组排比短语一气呵成，语势贯通，加强了文章的逻辑力量。 </a:t>
            </a: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9218" name="日期占位符 6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3">
              <a:rPr lang="zh-CN" altLang="en-US" sz="1000" dirty="0"/>
            </a:fld>
            <a:endParaRPr lang="zh-CN" altLang="en-US" sz="1000" dirty="0"/>
          </a:p>
        </p:txBody>
      </p:sp>
      <p:sp>
        <p:nvSpPr>
          <p:cNvPr id="9219" name="灯片编号占位符 7"/>
          <p:cNvSpPr txBox="1">
            <a:spLocks noGrp="1"/>
          </p:cNvSpPr>
          <p:nvPr>
            <p:ph type="sldNum" sz="quarter" idx="12"/>
          </p:nvPr>
        </p:nvSpPr>
        <p:spPr>
          <a:xfrm>
            <a:off x="10171113" y="6408738"/>
            <a:ext cx="366712" cy="365125"/>
          </a:xfrm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  <p:sp>
        <p:nvSpPr>
          <p:cNvPr id="9220" name="TextBox 3"/>
          <p:cNvSpPr txBox="1"/>
          <p:nvPr/>
        </p:nvSpPr>
        <p:spPr>
          <a:xfrm>
            <a:off x="5735638" y="115888"/>
            <a:ext cx="4932362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这里</a:t>
            </a:r>
            <a:r>
              <a:rPr lang="en-US" altLang="zh-CN" sz="3200" b="1" dirty="0">
                <a:latin typeface="Times New Roman" panose="02020603050405020304" pitchFamily="18" charset="0"/>
              </a:rPr>
              <a:t>——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河边的石头，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山上的野草，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也在为您流泪。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但是，亲爱的白求恩大夫，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您静静的安息吧！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9221" name="矩形 5"/>
          <p:cNvSpPr/>
          <p:nvPr/>
        </p:nvSpPr>
        <p:spPr>
          <a:xfrm>
            <a:off x="5591175" y="3284538"/>
            <a:ext cx="507682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在您的后面，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全世界被压迫的兄弟，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已经起来了，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我们将追随您的光辉，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高举新医学的旗帜，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向白求恩开辟的道路，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勇往直前！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222" name="TextBox 6"/>
          <p:cNvSpPr txBox="1"/>
          <p:nvPr/>
        </p:nvSpPr>
        <p:spPr>
          <a:xfrm>
            <a:off x="1524000" y="765175"/>
            <a:ext cx="41767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白求恩纪念歌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TextBox 7"/>
          <p:cNvSpPr txBox="1"/>
          <p:nvPr/>
        </p:nvSpPr>
        <p:spPr>
          <a:xfrm>
            <a:off x="1847850" y="2276475"/>
            <a:ext cx="374332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秋风吹着细雨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延水奏着哀歌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从遥远的五台山，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传来了悲痛的消息。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我们用无边的哀悼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来纪念您！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0" name="纯音乐-英雄的黎明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912350" y="55895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 showWhenStopped="1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220" grpId="0"/>
      <p:bldP spid="9221" grpId="0"/>
      <p:bldP spid="9222" grpId="0"/>
      <p:bldP spid="92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21460" y="1249045"/>
            <a:ext cx="5755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能力提升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15490" y="2257425"/>
            <a:ext cx="75088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000"/>
          </a:p>
          <a:p>
            <a:r>
              <a:rPr lang="zh-CN" altLang="en-US" sz="4000"/>
              <a:t>造一个双重否定句子，而后与其他同学交流。</a:t>
            </a:r>
            <a:endParaRPr lang="zh-CN" altLang="en-US" sz="4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22705" y="714375"/>
            <a:ext cx="57651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见仁见智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62175" y="2059940"/>
            <a:ext cx="9179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我们要向白求恩学习什么？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084705" y="4273550"/>
            <a:ext cx="86747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在学习和做人方面，跟白求恩对比一下，是否发现自己存在什么不足之处？请写出来，反省反省。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1448435" y="3097530"/>
            <a:ext cx="5009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自我成长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21460" y="1364615"/>
            <a:ext cx="93472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作业</a:t>
            </a:r>
            <a:endParaRPr lang="zh-CN" altLang="en-US" sz="4400"/>
          </a:p>
          <a:p>
            <a:r>
              <a:rPr lang="zh-CN" altLang="en-US" sz="4400"/>
              <a:t>1、完成课时练作业</a:t>
            </a:r>
            <a:endParaRPr lang="zh-CN" altLang="en-US" sz="4400"/>
          </a:p>
          <a:p>
            <a:r>
              <a:rPr lang="zh-CN" altLang="en-US" sz="4400"/>
              <a:t>2、预习新课</a:t>
            </a:r>
            <a:endParaRPr lang="zh-CN" altLang="en-US" sz="4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4097" descr="baiqiue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0"/>
            <a:ext cx="5562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3082290" y="0"/>
            <a:ext cx="141351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 b="1">
                <a:solidFill>
                  <a:srgbClr val="CC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纪念白求恩</a:t>
            </a:r>
            <a:endParaRPr lang="zh-CN" altLang="en-US" sz="8000" b="1">
              <a:solidFill>
                <a:srgbClr val="CC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4262755" y="4648200"/>
            <a:ext cx="798195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pitchFamily="2" charset="-122"/>
              </a:rPr>
              <a:t>毛泽东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 vert="horz" wrap="square" anchor="t"/>
          <a:p>
            <a:pPr>
              <a:buNone/>
            </a:pPr>
            <a:r>
              <a:rPr lang="zh-CN" altLang="en-US" sz="3200" dirty="0"/>
              <a:t>        </a:t>
            </a:r>
            <a:r>
              <a:rPr lang="zh-CN" altLang="en-US" sz="3200" b="1" dirty="0"/>
              <a:t>毛泽东，字润之，笔名子任。</a:t>
            </a:r>
            <a:r>
              <a:rPr lang="en-US" altLang="zh-CN" sz="3200" b="1" dirty="0"/>
              <a:t>1893 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12 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26 </a:t>
            </a:r>
            <a:r>
              <a:rPr lang="zh-CN" altLang="en-US" sz="3200" b="1" dirty="0"/>
              <a:t>日生于湖南湘潭韶山冲一个农民家庭。</a:t>
            </a:r>
            <a:r>
              <a:rPr lang="en-US" altLang="zh-CN" sz="3200" b="1" dirty="0"/>
              <a:t>1976 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9 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9 </a:t>
            </a:r>
            <a:r>
              <a:rPr lang="zh-CN" altLang="en-US" sz="3200" b="1" dirty="0"/>
              <a:t>日在北京逝世。中国人民的领袖，马克思主义者，伟大的无产阶级革命家、军事家和理论家，中国共产党、中国人民解放军和中华人民共和国的主要缔造者和领导人，诗人，书法家。中华人民共和国第一任国家主席。中国共产党第一代中央领导集体的核心。</a:t>
            </a:r>
            <a:endParaRPr lang="zh-CN" altLang="en-US" sz="3200" b="1" dirty="0"/>
          </a:p>
        </p:txBody>
      </p:sp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sp3d prstMaterial="plastic"/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毛泽东简介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8" name="日期占位符 5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3">
              <a:rPr lang="zh-CN" altLang="en-US" sz="1000" dirty="0"/>
            </a:fld>
            <a:endParaRPr lang="zh-CN" altLang="en-US" sz="1000" dirty="0"/>
          </a:p>
        </p:txBody>
      </p:sp>
      <p:sp>
        <p:nvSpPr>
          <p:cNvPr id="11269" name="灯片编号占位符 6"/>
          <p:cNvSpPr txBox="1">
            <a:spLocks noGrp="1"/>
          </p:cNvSpPr>
          <p:nvPr>
            <p:ph type="sldNum" sz="quarter" idx="12"/>
          </p:nvPr>
        </p:nvSpPr>
        <p:spPr>
          <a:xfrm>
            <a:off x="10171113" y="6408738"/>
            <a:ext cx="366712" cy="365125"/>
          </a:xfrm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charRg st="0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charRg st="0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1919288" y="981075"/>
            <a:ext cx="54635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、读准下列加点字的音。</a:t>
            </a:r>
            <a:endParaRPr lang="zh-CN" altLang="en-US" sz="36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3581400" y="2057400"/>
            <a:ext cx="11772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qiǎn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8229600" y="2133600"/>
            <a:ext cx="4775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4495800" y="2971800"/>
            <a:ext cx="13335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chén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8915400" y="2971800"/>
            <a:ext cx="11442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niān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4648200" y="3810000"/>
            <a:ext cx="9594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xùn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8153400" y="3810000"/>
            <a:ext cx="5861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bǐ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4343400" y="4648200"/>
            <a:ext cx="3670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jì</a:t>
            </a:r>
            <a:endParaRPr lang="en-US" altLang="zh-CN" sz="36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7178" name="图片 7177" descr="BQEN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0" y="6305550"/>
            <a:ext cx="1828800" cy="542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9" name="组合 7178"/>
          <p:cNvGrpSpPr/>
          <p:nvPr/>
        </p:nvGrpSpPr>
        <p:grpSpPr>
          <a:xfrm>
            <a:off x="2133600" y="1828800"/>
            <a:ext cx="8305800" cy="3429000"/>
            <a:chOff x="0" y="0"/>
            <a:chExt cx="5088" cy="2160"/>
          </a:xfrm>
        </p:grpSpPr>
        <p:sp>
          <p:nvSpPr>
            <p:cNvPr id="7180" name="矩形 7179"/>
            <p:cNvSpPr/>
            <p:nvPr/>
          </p:nvSpPr>
          <p:spPr>
            <a:xfrm>
              <a:off x="0" y="0"/>
              <a:ext cx="5088" cy="21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派遣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狭隘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</a:t>
              </a:r>
              <a:endParaRPr lang="en-US" altLang="zh-CN" sz="3600" b="1">
                <a:latin typeface="楷体_GB2312" pitchFamily="1" charset="-122"/>
                <a:ea typeface="楷体_GB2312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满腔热忱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拈轻怕重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</a:t>
              </a:r>
              <a:endParaRPr lang="en-US" altLang="zh-CN" sz="3600" b="1">
                <a:latin typeface="楷体_GB2312" pitchFamily="1" charset="-122"/>
                <a:ea typeface="楷体_GB2312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以身殉职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鄙薄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</a:t>
              </a:r>
              <a:endParaRPr lang="en-US" altLang="zh-CN" sz="3600" b="1">
                <a:latin typeface="楷体_GB2312" pitchFamily="1" charset="-122"/>
                <a:ea typeface="楷体_GB2312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晋察冀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纯粹（    ）</a:t>
              </a:r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 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181" name="椭圆 7180"/>
            <p:cNvSpPr/>
            <p:nvPr/>
          </p:nvSpPr>
          <p:spPr>
            <a:xfrm>
              <a:off x="480" y="528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椭圆 7181"/>
            <p:cNvSpPr/>
            <p:nvPr/>
          </p:nvSpPr>
          <p:spPr>
            <a:xfrm>
              <a:off x="1008" y="1056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椭圆 7182"/>
            <p:cNvSpPr/>
            <p:nvPr/>
          </p:nvSpPr>
          <p:spPr>
            <a:xfrm>
              <a:off x="768" y="1584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椭圆 7183"/>
            <p:cNvSpPr/>
            <p:nvPr/>
          </p:nvSpPr>
          <p:spPr>
            <a:xfrm>
              <a:off x="768" y="2112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椭圆 7184"/>
            <p:cNvSpPr/>
            <p:nvPr/>
          </p:nvSpPr>
          <p:spPr>
            <a:xfrm>
              <a:off x="2880" y="1584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6" name="椭圆 7185"/>
            <p:cNvSpPr/>
            <p:nvPr/>
          </p:nvSpPr>
          <p:spPr>
            <a:xfrm>
              <a:off x="2928" y="1056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7" name="椭圆 7186"/>
            <p:cNvSpPr/>
            <p:nvPr/>
          </p:nvSpPr>
          <p:spPr>
            <a:xfrm>
              <a:off x="3168" y="576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88" name="矩形 7187"/>
          <p:cNvSpPr/>
          <p:nvPr/>
        </p:nvSpPr>
        <p:spPr>
          <a:xfrm>
            <a:off x="1524000" y="0"/>
            <a:ext cx="4419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>
                <a:solidFill>
                  <a:schemeClr val="tx2"/>
                </a:solidFill>
                <a:latin typeface="Verdana" panose="020B0604030504040204" pitchFamily="34" charset="0"/>
              </a:rPr>
              <a:t>自学效果检查</a:t>
            </a:r>
            <a:endParaRPr lang="zh-CN" altLang="en-US" sz="4800" b="1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8077200" y="4648200"/>
            <a:ext cx="725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cuì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7190" name="组合 7189"/>
          <p:cNvGrpSpPr/>
          <p:nvPr/>
        </p:nvGrpSpPr>
        <p:grpSpPr>
          <a:xfrm>
            <a:off x="2133600" y="1828800"/>
            <a:ext cx="8305800" cy="3429000"/>
            <a:chOff x="0" y="0"/>
            <a:chExt cx="5088" cy="2160"/>
          </a:xfrm>
        </p:grpSpPr>
        <p:sp>
          <p:nvSpPr>
            <p:cNvPr id="7191" name="矩形 7190"/>
            <p:cNvSpPr/>
            <p:nvPr/>
          </p:nvSpPr>
          <p:spPr>
            <a:xfrm>
              <a:off x="0" y="0"/>
              <a:ext cx="5088" cy="21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派遣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狭隘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</a:t>
              </a:r>
              <a:endParaRPr lang="en-US" altLang="zh-CN" sz="3600" b="1">
                <a:latin typeface="楷体_GB2312" pitchFamily="1" charset="-122"/>
                <a:ea typeface="楷体_GB2312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满腔热忱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拈轻怕重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</a:t>
              </a:r>
              <a:endParaRPr lang="en-US" altLang="zh-CN" sz="3600" b="1">
                <a:latin typeface="楷体_GB2312" pitchFamily="1" charset="-122"/>
                <a:ea typeface="楷体_GB2312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以身殉职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鄙薄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</a:t>
              </a:r>
              <a:endParaRPr lang="en-US" altLang="zh-CN" sz="3600" b="1">
                <a:latin typeface="楷体_GB2312" pitchFamily="1" charset="-122"/>
                <a:ea typeface="楷体_GB2312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晋察冀</a:t>
              </a:r>
              <a:r>
                <a:rPr lang="en-US" altLang="zh-CN" sz="3600" b="1">
                  <a:latin typeface="楷体_GB2312" pitchFamily="1" charset="-122"/>
                  <a:ea typeface="楷体_GB2312" pitchFamily="1" charset="-122"/>
                </a:rPr>
                <a:t>(     )      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纯</a:t>
              </a:r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粹</a:t>
              </a:r>
              <a:r>
                <a:rPr lang="zh-CN" altLang="en-US" sz="3600" b="1">
                  <a:latin typeface="楷体_GB2312" pitchFamily="1" charset="-122"/>
                  <a:ea typeface="楷体_GB2312" pitchFamily="1" charset="-122"/>
                </a:rPr>
                <a:t>（    ）</a:t>
              </a:r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 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7192" name="椭圆 7191"/>
            <p:cNvSpPr/>
            <p:nvPr/>
          </p:nvSpPr>
          <p:spPr>
            <a:xfrm>
              <a:off x="480" y="528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3" name="椭圆 7192"/>
            <p:cNvSpPr/>
            <p:nvPr/>
          </p:nvSpPr>
          <p:spPr>
            <a:xfrm>
              <a:off x="1008" y="1056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4" name="椭圆 7193"/>
            <p:cNvSpPr/>
            <p:nvPr/>
          </p:nvSpPr>
          <p:spPr>
            <a:xfrm>
              <a:off x="768" y="1584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5" name="椭圆 7194"/>
            <p:cNvSpPr/>
            <p:nvPr/>
          </p:nvSpPr>
          <p:spPr>
            <a:xfrm>
              <a:off x="768" y="2112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6" name="椭圆 7195"/>
            <p:cNvSpPr/>
            <p:nvPr/>
          </p:nvSpPr>
          <p:spPr>
            <a:xfrm>
              <a:off x="2880" y="1584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7" name="椭圆 7196"/>
            <p:cNvSpPr/>
            <p:nvPr/>
          </p:nvSpPr>
          <p:spPr>
            <a:xfrm>
              <a:off x="2928" y="1056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8" name="椭圆 7197"/>
            <p:cNvSpPr/>
            <p:nvPr/>
          </p:nvSpPr>
          <p:spPr>
            <a:xfrm>
              <a:off x="3168" y="576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  <p:bldP spid="7177" grpId="0"/>
      <p:bldP spid="71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905000" y="1581150"/>
            <a:ext cx="32766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⑴派遣：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⑵狭隘：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⑶满腔热忱：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⑷漠不关心：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⑸纯粹：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1981200" y="457200"/>
            <a:ext cx="362712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解释下列词语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3581400" y="1339850"/>
            <a:ext cx="67056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政府、机关、团体等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派人到某处做某项工作。</a:t>
            </a:r>
            <a:endParaRPr lang="zh-CN" altLang="en-US" sz="28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269" name="Rectangle 5"/>
          <p:cNvSpPr/>
          <p:nvPr/>
        </p:nvSpPr>
        <p:spPr>
          <a:xfrm>
            <a:off x="3505200" y="2254250"/>
            <a:ext cx="6858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原意为窄小，不宽阔。常用来比喻心胸、气量、见识等不开阔。</a:t>
            </a:r>
            <a:endParaRPr lang="zh-CN" altLang="en-US" sz="28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4495800" y="3367088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心里充满真诚和热情。忱：情意。</a:t>
            </a:r>
            <a:endParaRPr lang="zh-CN" altLang="en-US" sz="28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4495800" y="4129088"/>
            <a:ext cx="586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态度冷淡，毫不关心。漠：冷淡。</a:t>
            </a:r>
            <a:endParaRPr lang="zh-CN" altLang="en-US" sz="28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3733800" y="5105400"/>
            <a:ext cx="64008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不含杂质，不掺杂其他成分。本课指真正、名副其实。</a:t>
            </a:r>
            <a:endParaRPr lang="zh-CN" altLang="en-US" sz="28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9" name="日期占位符 10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3">
              <a:rPr lang="zh-CN" altLang="en-US" sz="1000" dirty="0"/>
            </a:fld>
            <a:endParaRPr lang="zh-CN" altLang="en-US" sz="1000" dirty="0"/>
          </a:p>
        </p:txBody>
      </p:sp>
      <p:sp>
        <p:nvSpPr>
          <p:cNvPr id="15370" name="灯片编号占位符 11"/>
          <p:cNvSpPr txBox="1">
            <a:spLocks noGrp="1"/>
          </p:cNvSpPr>
          <p:nvPr>
            <p:ph type="sldNum" sz="quarter" idx="12"/>
          </p:nvPr>
        </p:nvSpPr>
        <p:spPr>
          <a:xfrm>
            <a:off x="10171113" y="6408738"/>
            <a:ext cx="366712" cy="365125"/>
          </a:xfrm>
          <a:noFill/>
          <a:ln>
            <a:noFill/>
          </a:ln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8229600" cy="608013"/>
          </a:xfrm>
        </p:spPr>
        <p:txBody>
          <a:bodyPr anchor="b">
            <a:normAutofit fontScale="90000"/>
          </a:bodyPr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简介白求恩生平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1828800" y="1066800"/>
            <a:ext cx="8839200" cy="55626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>
                <a:latin typeface="Times New Roman" panose="02020603050405020304" pitchFamily="18" charset="0"/>
              </a:rPr>
              <a:t>诺尔曼</a:t>
            </a:r>
            <a:r>
              <a:rPr lang="en-US" altLang="zh-CN" b="1">
                <a:latin typeface="Arial" panose="020B0604020202020204" pitchFamily="34" charset="0"/>
              </a:rPr>
              <a:t>·</a:t>
            </a:r>
            <a:r>
              <a:rPr lang="zh-CN" altLang="en-US" b="1">
                <a:latin typeface="Times New Roman" panose="02020603050405020304" pitchFamily="18" charset="0"/>
              </a:rPr>
              <a:t>白求恩（</a:t>
            </a:r>
            <a:r>
              <a:rPr lang="en-US" altLang="zh-CN" b="1"/>
              <a:t>1889</a:t>
            </a:r>
            <a:r>
              <a:rPr lang="zh-CN" altLang="en-US" b="1">
                <a:latin typeface="Times New Roman" panose="02020603050405020304" pitchFamily="18" charset="0"/>
              </a:rPr>
              <a:t>－</a:t>
            </a:r>
            <a:r>
              <a:rPr lang="en-US" altLang="zh-CN" b="1"/>
              <a:t>1939</a:t>
            </a:r>
            <a:r>
              <a:rPr lang="zh-CN" altLang="en-US" b="1">
                <a:latin typeface="Times New Roman" panose="02020603050405020304" pitchFamily="18" charset="0"/>
              </a:rPr>
              <a:t>），伟大的国际主义战士，加拿大共产党员，著名的胸外科医生。</a:t>
            </a:r>
            <a:r>
              <a:rPr lang="en-US" altLang="zh-CN" b="1"/>
              <a:t>1937</a:t>
            </a:r>
            <a:r>
              <a:rPr lang="zh-CN" altLang="en-US" b="1">
                <a:latin typeface="Times New Roman" panose="02020603050405020304" pitchFamily="18" charset="0"/>
              </a:rPr>
              <a:t>年</a:t>
            </a:r>
            <a:r>
              <a:rPr lang="zh-CN" altLang="en-US" b="1"/>
              <a:t>“</a:t>
            </a:r>
            <a:r>
              <a:rPr lang="zh-CN" altLang="en-US" b="1">
                <a:latin typeface="Times New Roman" panose="02020603050405020304" pitchFamily="18" charset="0"/>
              </a:rPr>
              <a:t>卢沟桥事变</a:t>
            </a:r>
            <a:r>
              <a:rPr lang="zh-CN" altLang="en-US" b="1"/>
              <a:t>”</a:t>
            </a:r>
            <a:r>
              <a:rPr lang="zh-CN" altLang="en-US" b="1">
                <a:latin typeface="Times New Roman" panose="02020603050405020304" pitchFamily="18" charset="0"/>
              </a:rPr>
              <a:t>爆发后，受加拿大共产党的派遣．率领由加拿大和美国人组成的医疗队于</a:t>
            </a:r>
            <a:r>
              <a:rPr lang="en-US" altLang="zh-CN" b="1"/>
              <a:t>1938</a:t>
            </a:r>
            <a:r>
              <a:rPr lang="zh-CN" altLang="en-US" b="1">
                <a:latin typeface="Times New Roman" panose="02020603050405020304" pitchFamily="18" charset="0"/>
              </a:rPr>
              <a:t>年初来到中国．</a:t>
            </a:r>
            <a:r>
              <a:rPr lang="en-US" altLang="zh-CN" b="1"/>
              <a:t>1</a:t>
            </a:r>
            <a:r>
              <a:rPr lang="zh-CN" altLang="en-US" b="1">
                <a:latin typeface="Times New Roman" panose="02020603050405020304" pitchFamily="18" charset="0"/>
              </a:rPr>
              <a:t>月间经延安到达晋察冀边区。</a:t>
            </a:r>
            <a:r>
              <a:rPr lang="en-US" altLang="zh-CN" b="1"/>
              <a:t>1939</a:t>
            </a:r>
            <a:r>
              <a:rPr lang="zh-CN" altLang="en-US" b="1">
                <a:latin typeface="Times New Roman" panose="02020603050405020304" pitchFamily="18" charset="0"/>
              </a:rPr>
              <a:t>年</a:t>
            </a:r>
            <a:r>
              <a:rPr lang="en-US" altLang="zh-CN" b="1"/>
              <a:t>10</a:t>
            </a:r>
            <a:r>
              <a:rPr lang="zh-CN" altLang="en-US" b="1">
                <a:latin typeface="Times New Roman" panose="02020603050405020304" pitchFamily="18" charset="0"/>
              </a:rPr>
              <a:t>月白求恩在涞源摩天岭前线医院医治伤员时，不幸手指感染中毒，由于他坚持工作，肘关节又发生转移性脓疡．于</a:t>
            </a:r>
            <a:r>
              <a:rPr lang="en-US" altLang="zh-CN" b="1"/>
              <a:t>1939</a:t>
            </a:r>
            <a:r>
              <a:rPr lang="zh-CN" altLang="en-US" b="1">
                <a:latin typeface="Times New Roman" panose="02020603050405020304" pitchFamily="18" charset="0"/>
              </a:rPr>
              <a:t>年</a:t>
            </a:r>
            <a:r>
              <a:rPr lang="en-US" altLang="zh-CN" b="1"/>
              <a:t>11</a:t>
            </a:r>
            <a:r>
              <a:rPr lang="zh-CN" altLang="en-US" b="1">
                <a:latin typeface="Times New Roman" panose="02020603050405020304" pitchFamily="18" charset="0"/>
              </a:rPr>
              <a:t>月</a:t>
            </a:r>
            <a:r>
              <a:rPr lang="en-US" altLang="zh-CN" b="1"/>
              <a:t>12</a:t>
            </a:r>
            <a:r>
              <a:rPr lang="zh-CN" altLang="en-US" b="1">
                <a:latin typeface="Times New Roman" panose="02020603050405020304" pitchFamily="18" charset="0"/>
              </a:rPr>
              <a:t>日在河北省唐县逝世。他最后一句话是：</a:t>
            </a:r>
            <a:r>
              <a:rPr lang="zh-CN" altLang="en-US" b="1"/>
              <a:t>“</a:t>
            </a:r>
            <a:r>
              <a:rPr lang="zh-CN" altLang="en-US" b="1">
                <a:latin typeface="Times New Roman" panose="02020603050405020304" pitchFamily="18" charset="0"/>
              </a:rPr>
              <a:t>努力吧！向着伟大的路，开辟前面的事业！</a:t>
            </a:r>
            <a:r>
              <a:rPr lang="zh-CN" altLang="en-US" b="1"/>
              <a:t>”</a:t>
            </a:r>
            <a:r>
              <a:rPr lang="zh-CN" altLang="en-US" b="1">
                <a:latin typeface="Times New Roman" panose="02020603050405020304" pitchFamily="18" charset="0"/>
              </a:rPr>
              <a:t>白求恩逝世一个月后的</a:t>
            </a:r>
            <a:r>
              <a:rPr lang="en-US" altLang="zh-CN" b="1"/>
              <a:t>12</a:t>
            </a:r>
            <a:r>
              <a:rPr lang="zh-CN" altLang="en-US" b="1">
                <a:latin typeface="Times New Roman" panose="02020603050405020304" pitchFamily="18" charset="0"/>
              </a:rPr>
              <a:t>月</a:t>
            </a:r>
            <a:r>
              <a:rPr lang="en-US" altLang="zh-CN" b="1"/>
              <a:t>21</a:t>
            </a:r>
            <a:r>
              <a:rPr lang="zh-CN" altLang="en-US" b="1">
                <a:latin typeface="Times New Roman" panose="02020603050405020304" pitchFamily="18" charset="0"/>
              </a:rPr>
              <a:t>日，毛泽东同志写下了</a:t>
            </a:r>
            <a:r>
              <a:rPr lang="en-US" altLang="zh-CN" b="1">
                <a:latin typeface="Times New Roman" panose="02020603050405020304" pitchFamily="18" charset="0"/>
              </a:rPr>
              <a:t>《</a:t>
            </a:r>
            <a:r>
              <a:rPr lang="zh-CN" altLang="en-US" b="1">
                <a:latin typeface="Times New Roman" panose="02020603050405020304" pitchFamily="18" charset="0"/>
              </a:rPr>
              <a:t>纪念白求恩</a:t>
            </a:r>
            <a:r>
              <a:rPr lang="en-US" altLang="zh-CN" b="1">
                <a:latin typeface="Times New Roman" panose="02020603050405020304" pitchFamily="18" charset="0"/>
              </a:rPr>
              <a:t>》</a:t>
            </a:r>
            <a:r>
              <a:rPr lang="zh-CN" altLang="en-US" b="1">
                <a:latin typeface="Times New Roman" panose="02020603050405020304" pitchFamily="18" charset="0"/>
              </a:rPr>
              <a:t>这篇文章。</a:t>
            </a:r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 b="1">
                <a:solidFill>
                  <a:schemeClr val="tx2"/>
                </a:solidFill>
              </a:rPr>
              <a:t>解题</a:t>
            </a:r>
            <a:endParaRPr lang="zh-CN" altLang="en-US" b="1">
              <a:solidFill>
                <a:schemeClr val="tx2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1981200" y="2362200"/>
            <a:ext cx="8229600" cy="3657600"/>
          </a:xfrm>
        </p:spPr>
        <p:txBody>
          <a:bodyPr/>
          <a:p>
            <a:pPr>
              <a:buNone/>
            </a:pPr>
            <a:r>
              <a:rPr lang="zh-CN" altLang="en-US" sz="4000" b="1"/>
              <a:t>本文标题为“纪念白求恩”，作者写作此文的目的仅仅是“纪念“吗？</a:t>
            </a:r>
            <a:endParaRPr lang="zh-CN" altLang="en-US" sz="4000" b="1"/>
          </a:p>
        </p:txBody>
      </p:sp>
      <p:sp>
        <p:nvSpPr>
          <p:cNvPr id="11268" name="文本框 11267"/>
          <p:cNvSpPr txBox="1"/>
          <p:nvPr/>
        </p:nvSpPr>
        <p:spPr>
          <a:xfrm>
            <a:off x="2057400" y="4191000"/>
            <a:ext cx="7772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Comic Sans MS" panose="030F0702030302020204" pitchFamily="66" charset="0"/>
              </a:rPr>
              <a:t>不仅仅是纪念白求恩，更重要的是向他学习，学习他高贵的精神品质。</a:t>
            </a:r>
            <a:endParaRPr lang="zh-CN" altLang="en-US" sz="36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思考：你能用一句话概括白求恩大夫是一个什么样的人吗？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各段的重点句：</a:t>
            </a:r>
            <a:endParaRPr lang="zh-CN" altLang="en-US"/>
          </a:p>
          <a:p>
            <a:r>
              <a:rPr lang="zh-CN" altLang="en-US"/>
              <a:t>第1段：“一个外国人，毫无利己的动机，把中国人民的解放事业当作他自己的事业，这是什么精神？这是国际主义精神，这是共产主义的精神，每一个中国共产党员都要学习这种精神。”</a:t>
            </a:r>
            <a:endParaRPr lang="zh-CN" altLang="en-US"/>
          </a:p>
          <a:p>
            <a:r>
              <a:rPr lang="zh-CN" altLang="en-US"/>
              <a:t>第2段：“白求恩同志毫不利己专门利人的精神，表现在他对工作的极端的负责任，对同志对人民的极端的热忱。”</a:t>
            </a:r>
            <a:endParaRPr lang="zh-CN" altLang="en-US"/>
          </a:p>
          <a:p>
            <a:r>
              <a:rPr lang="zh-CN" altLang="en-US"/>
              <a:t>第3段：“白求恩同志是个医生，他以医疗为职业，对技术精益求精。”</a:t>
            </a:r>
            <a:endParaRPr lang="zh-CN" altLang="en-US"/>
          </a:p>
          <a:p>
            <a:r>
              <a:rPr lang="zh-CN" altLang="en-US"/>
              <a:t>第4段：“我们大家要学习他毫无自私自利之心的精神。”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演示</Application>
  <PresentationFormat>宽屏</PresentationFormat>
  <Paragraphs>232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Times New Roman</vt:lpstr>
      <vt:lpstr>华文行楷</vt:lpstr>
      <vt:lpstr>楷体_GB2312</vt:lpstr>
      <vt:lpstr>华文细黑</vt:lpstr>
      <vt:lpstr>Verdana</vt:lpstr>
      <vt:lpstr>新宋体</vt:lpstr>
      <vt:lpstr>Comic Sans MS</vt:lpstr>
      <vt:lpstr>黑体</vt:lpstr>
      <vt:lpstr>Office 主题</vt:lpstr>
      <vt:lpstr>PowerPoint 演示文稿</vt:lpstr>
      <vt:lpstr>PowerPoint 演示文稿</vt:lpstr>
      <vt:lpstr>PowerPoint 演示文稿</vt:lpstr>
      <vt:lpstr>毛泽东简介</vt:lpstr>
      <vt:lpstr>PowerPoint 演示文稿</vt:lpstr>
      <vt:lpstr>PowerPoint 演示文稿</vt:lpstr>
      <vt:lpstr>简介白求恩生平 </vt:lpstr>
      <vt:lpstr>解题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纪念白求恩</vt:lpstr>
      <vt:lpstr>3、根据意思写出相应的词语。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彼岸花</cp:lastModifiedBy>
  <cp:revision>10</cp:revision>
  <dcterms:created xsi:type="dcterms:W3CDTF">2017-11-19T08:19:21Z</dcterms:created>
  <dcterms:modified xsi:type="dcterms:W3CDTF">2017-11-19T09:38:45Z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