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theme/themeOverride17.xml" ContentType="application/vnd.openxmlformats-officedocument.themeOverride+xml"/>
  <Override PartName="/ppt/theme/themeOverride18.xml" ContentType="application/vnd.openxmlformats-officedocument.themeOverride+xml"/>
  <Default Extension="vml" ContentType="application/vnd.openxmlformats-officedocument.vmlDrawing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4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Default Extension="bin" ContentType="application/vnd.openxmlformats-officedocument.oleObject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7" r:id="rId2"/>
    <p:sldId id="428" r:id="rId3"/>
    <p:sldId id="450" r:id="rId4"/>
    <p:sldId id="369" r:id="rId5"/>
    <p:sldId id="276" r:id="rId6"/>
    <p:sldId id="281" r:id="rId7"/>
    <p:sldId id="280" r:id="rId8"/>
    <p:sldId id="296" r:id="rId9"/>
    <p:sldId id="283" r:id="rId10"/>
    <p:sldId id="285" r:id="rId11"/>
    <p:sldId id="297" r:id="rId12"/>
    <p:sldId id="298" r:id="rId13"/>
    <p:sldId id="299" r:id="rId14"/>
    <p:sldId id="287" r:id="rId15"/>
    <p:sldId id="305" r:id="rId16"/>
    <p:sldId id="306" r:id="rId17"/>
    <p:sldId id="307" r:id="rId18"/>
    <p:sldId id="308" r:id="rId19"/>
    <p:sldId id="309" r:id="rId20"/>
    <p:sldId id="395" r:id="rId21"/>
    <p:sldId id="429" r:id="rId22"/>
    <p:sldId id="396" r:id="rId23"/>
    <p:sldId id="311" r:id="rId24"/>
    <p:sldId id="314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00"/>
    <a:srgbClr val="0000FF"/>
    <a:srgbClr val="0066FF"/>
    <a:srgbClr val="FF0066"/>
    <a:srgbClr val="FFFFFF"/>
    <a:srgbClr val="FFFF99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8" y="-84"/>
      </p:cViewPr>
      <p:guideLst>
        <p:guide orient="horz" pos="2136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9%20Section%20A%20(1a-2d)&#35838;&#20214;&#23453;&#65288;&#21547;&#32032;&#26448;&#65289;\U9%20Section%20A%202a.mp3" TargetMode="Externa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6.png"/><Relationship Id="rId5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9\Unit%209%20Section%20A%20(1a-2d)\U9%20Section%20A%202a.mp3" TargetMode="Externa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9%20Section%20A%20(1a-2d)&#35838;&#20214;&#23453;&#65288;&#21547;&#32032;&#26448;&#65289;\U9%20Section%20A%202b.mp3" TargetMode="Externa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6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9\Unit%209%20Section%20A%20(1a-2d)\U9%20Section%20A%202b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1.gi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0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9%20Section%20A%20(1a-2d)&#35838;&#20214;&#23453;&#65288;&#21547;&#32032;&#26448;&#65289;\U9%20Section%20A%201b.mp3" TargetMode="Externa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6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9\Unit%209%20Section%20A%20(1a-2d)\U9%20Section%20A%201b.mp3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2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椭圆 18434"/>
          <p:cNvSpPr/>
          <p:nvPr/>
        </p:nvSpPr>
        <p:spPr>
          <a:xfrm>
            <a:off x="354013" y="836613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</a:rPr>
              <a:t>2a</a:t>
            </a:r>
          </a:p>
        </p:txBody>
      </p:sp>
      <p:sp>
        <p:nvSpPr>
          <p:cNvPr id="12291" name="文本框 18435"/>
          <p:cNvSpPr txBox="1"/>
          <p:nvPr/>
        </p:nvSpPr>
        <p:spPr>
          <a:xfrm>
            <a:off x="1403350" y="422275"/>
            <a:ext cx="7543800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0">
              <a:lnSpc>
                <a:spcPct val="130000"/>
              </a:lnSpc>
              <a:tabLst>
                <a:tab pos="901700" algn="l"/>
              </a:tabLst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Look at the map of the town. Listen and circle the places you hear.</a:t>
            </a:r>
          </a:p>
        </p:txBody>
      </p:sp>
      <p:pic>
        <p:nvPicPr>
          <p:cNvPr id="12292" name="图片 18437" descr="新建文件夹00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" y="1957388"/>
            <a:ext cx="7793038" cy="434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U9 Section A 2a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35875" y="12731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椭圆 19465"/>
          <p:cNvSpPr/>
          <p:nvPr/>
        </p:nvSpPr>
        <p:spPr>
          <a:xfrm rot="5400000">
            <a:off x="2609850" y="1108075"/>
            <a:ext cx="517525" cy="995363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表格 19457"/>
          <p:cNvGraphicFramePr/>
          <p:nvPr/>
        </p:nvGraphicFramePr>
        <p:xfrm>
          <a:off x="917575" y="2290763"/>
          <a:ext cx="7389813" cy="3694113"/>
        </p:xfrm>
        <a:graphic>
          <a:graphicData uri="http://schemas.openxmlformats.org/drawingml/2006/table">
            <a:tbl>
              <a:tblPr/>
              <a:tblGrid>
                <a:gridCol w="7389813"/>
              </a:tblGrid>
              <a:tr h="6762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Conversation 1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1. Tina went to the space museum last year. T/F</a:t>
                      </a:r>
                    </a:p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2. John has never been to the space museum. T/F</a:t>
                      </a:r>
                    </a:p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>
                          <a:latin typeface="Times New Roman" panose="02020603050405020304" pitchFamily="18" charset="0"/>
                        </a:rPr>
                        <a:t>3. They are going to take the subway. T/F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66" name="椭圆 19465"/>
          <p:cNvSpPr/>
          <p:nvPr/>
        </p:nvSpPr>
        <p:spPr>
          <a:xfrm rot="5013062">
            <a:off x="1819275" y="3702050"/>
            <a:ext cx="517525" cy="414338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7" name="椭圆 19466"/>
          <p:cNvSpPr/>
          <p:nvPr/>
        </p:nvSpPr>
        <p:spPr>
          <a:xfrm rot="5400000">
            <a:off x="2439988" y="4881563"/>
            <a:ext cx="609600" cy="457200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8" name="椭圆 19467"/>
          <p:cNvSpPr/>
          <p:nvPr/>
        </p:nvSpPr>
        <p:spPr>
          <a:xfrm rot="5013062">
            <a:off x="7297738" y="5445125"/>
            <a:ext cx="681037" cy="417513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25" name="文本框 19469"/>
          <p:cNvSpPr txBox="1"/>
          <p:nvPr/>
        </p:nvSpPr>
        <p:spPr>
          <a:xfrm>
            <a:off x="1219200" y="752475"/>
            <a:ext cx="7010400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Listen again and circle T for true or F for false.</a:t>
            </a:r>
          </a:p>
        </p:txBody>
      </p:sp>
      <p:sp>
        <p:nvSpPr>
          <p:cNvPr id="13326" name="椭圆 19470"/>
          <p:cNvSpPr/>
          <p:nvPr/>
        </p:nvSpPr>
        <p:spPr>
          <a:xfrm>
            <a:off x="306388" y="904875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2b</a:t>
            </a:r>
          </a:p>
        </p:txBody>
      </p:sp>
      <p:pic>
        <p:nvPicPr>
          <p:cNvPr id="2" name="U9 Section A 2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3525" y="11684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 rot="5400000">
            <a:off x="4926013" y="666750"/>
            <a:ext cx="517525" cy="993775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96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表格 20481"/>
          <p:cNvGraphicFramePr/>
          <p:nvPr/>
        </p:nvGraphicFramePr>
        <p:xfrm>
          <a:off x="690563" y="841375"/>
          <a:ext cx="7770813" cy="5175250"/>
        </p:xfrm>
        <a:graphic>
          <a:graphicData uri="http://schemas.openxmlformats.org/drawingml/2006/table">
            <a:tbl>
              <a:tblPr/>
              <a:tblGrid>
                <a:gridCol w="7770813"/>
              </a:tblGrid>
              <a:tr h="804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Conversation 2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703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1. Linda has been to the amusement park. T/F</a:t>
                      </a:r>
                    </a:p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2. Linda went to the amusement park yesterday. T/F</a:t>
                      </a:r>
                    </a:p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3. Linda is going to the amusement park again by bike. T/F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0" name="椭圆 20489"/>
          <p:cNvSpPr/>
          <p:nvPr/>
        </p:nvSpPr>
        <p:spPr>
          <a:xfrm rot="5013062">
            <a:off x="1722438" y="2551113"/>
            <a:ext cx="609600" cy="542925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1" name="椭圆 20490"/>
          <p:cNvSpPr/>
          <p:nvPr/>
        </p:nvSpPr>
        <p:spPr>
          <a:xfrm rot="5400000">
            <a:off x="3203575" y="3965575"/>
            <a:ext cx="685800" cy="533400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2" name="椭圆 20491"/>
          <p:cNvSpPr/>
          <p:nvPr/>
        </p:nvSpPr>
        <p:spPr>
          <a:xfrm rot="5013062">
            <a:off x="4379913" y="5380038"/>
            <a:ext cx="685800" cy="600075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表格 21505"/>
          <p:cNvGraphicFramePr/>
          <p:nvPr/>
        </p:nvGraphicFramePr>
        <p:xfrm>
          <a:off x="842963" y="841375"/>
          <a:ext cx="7542213" cy="5175250"/>
        </p:xfrm>
        <a:graphic>
          <a:graphicData uri="http://schemas.openxmlformats.org/drawingml/2006/table">
            <a:tbl>
              <a:tblPr/>
              <a:tblGrid>
                <a:gridCol w="7542213"/>
              </a:tblGrid>
              <a:tr h="804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Conversation 3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703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1. Frank had a great time at the water park. T/F</a:t>
                      </a:r>
                    </a:p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2. Frank’s friend has never been to the water park. T/F</a:t>
                      </a:r>
                    </a:p>
                    <a:p>
                      <a:pPr marL="0" lvl="0" indent="0">
                        <a:lnSpc>
                          <a:spcPct val="13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3. Frank and his friend are going skating. T/F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4" name="椭圆 21513"/>
          <p:cNvSpPr/>
          <p:nvPr/>
        </p:nvSpPr>
        <p:spPr>
          <a:xfrm rot="5013062">
            <a:off x="3627438" y="2551113"/>
            <a:ext cx="609600" cy="542925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5" name="椭圆 21514"/>
          <p:cNvSpPr/>
          <p:nvPr/>
        </p:nvSpPr>
        <p:spPr>
          <a:xfrm rot="5400000">
            <a:off x="3813175" y="3965575"/>
            <a:ext cx="685800" cy="533400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6" name="椭圆 21515"/>
          <p:cNvSpPr/>
          <p:nvPr/>
        </p:nvSpPr>
        <p:spPr>
          <a:xfrm rot="5013062">
            <a:off x="2320925" y="5378450"/>
            <a:ext cx="685800" cy="600075"/>
          </a:xfrm>
          <a:prstGeom prst="ellipse">
            <a:avLst/>
          </a:prstGeom>
          <a:solidFill>
            <a:srgbClr val="FF0000">
              <a:alpha val="0"/>
            </a:srgbClr>
          </a:solidFill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2529"/>
          <p:cNvSpPr txBox="1"/>
          <p:nvPr/>
        </p:nvSpPr>
        <p:spPr>
          <a:xfrm>
            <a:off x="1146175" y="1373188"/>
            <a:ext cx="6550025" cy="151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Look at the map in 2a and make conversations about the places.</a:t>
            </a:r>
          </a:p>
        </p:txBody>
      </p:sp>
      <p:sp>
        <p:nvSpPr>
          <p:cNvPr id="16387" name="椭圆 22530"/>
          <p:cNvSpPr/>
          <p:nvPr/>
        </p:nvSpPr>
        <p:spPr>
          <a:xfrm>
            <a:off x="158750" y="1601788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</a:rPr>
              <a:t>2c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384175" y="3036888"/>
            <a:ext cx="8305800" cy="3311525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A: Have you ever been to the space museum?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B: Yes, I have. How about you?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A: No, I haven’t.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B: Oh, it’s </a:t>
            </a:r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fantastic</a:t>
            </a:r>
            <a:r>
              <a:rPr lang="en-US" altLang="zh-CN" sz="3200" b="1" dirty="0">
                <a:latin typeface="Times New Roman" panose="02020603050405020304" pitchFamily="18" charset="0"/>
              </a:rPr>
              <a:t>. Let’s go tomorrow.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A: OK. How are we going to get there?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B: We can take the subway.</a:t>
            </a:r>
          </a:p>
        </p:txBody>
      </p:sp>
      <p:sp>
        <p:nvSpPr>
          <p:cNvPr id="22533" name="圆角矩形标注 22532"/>
          <p:cNvSpPr/>
          <p:nvPr/>
        </p:nvSpPr>
        <p:spPr>
          <a:xfrm>
            <a:off x="6005513" y="3743325"/>
            <a:ext cx="2225675" cy="803275"/>
          </a:xfrm>
          <a:prstGeom prst="wedgeRoundRectCallout">
            <a:avLst>
              <a:gd name="adj1" fmla="val -153310"/>
              <a:gd name="adj2" fmla="val 79833"/>
              <a:gd name="adj3" fmla="val 16667"/>
            </a:avLst>
          </a:prstGeom>
          <a:solidFill>
            <a:srgbClr val="D6009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极好的</a:t>
            </a:r>
          </a:p>
        </p:txBody>
      </p:sp>
      <p:sp>
        <p:nvSpPr>
          <p:cNvPr id="16390" name="矩形 22533"/>
          <p:cNvSpPr>
            <a:spLocks noTextEdit="1"/>
          </p:cNvSpPr>
          <p:nvPr/>
        </p:nvSpPr>
        <p:spPr>
          <a:xfrm>
            <a:off x="2670175" y="536575"/>
            <a:ext cx="32766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6999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Speaking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椭圆 23553"/>
          <p:cNvSpPr/>
          <p:nvPr/>
        </p:nvSpPr>
        <p:spPr>
          <a:xfrm>
            <a:off x="234950" y="611188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</a:rPr>
              <a:t>2d</a:t>
            </a:r>
          </a:p>
        </p:txBody>
      </p:sp>
      <p:sp>
        <p:nvSpPr>
          <p:cNvPr id="17411" name="文本框 23554"/>
          <p:cNvSpPr txBox="1"/>
          <p:nvPr/>
        </p:nvSpPr>
        <p:spPr>
          <a:xfrm>
            <a:off x="1073150" y="611188"/>
            <a:ext cx="64008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FF"/>
                </a:solidFill>
                <a:latin typeface="Arial" panose="020B0604020202020204" pitchFamily="34" charset="0"/>
              </a:rPr>
              <a:t>Role-play the conversation.</a:t>
            </a:r>
          </a:p>
        </p:txBody>
      </p:sp>
      <p:pic>
        <p:nvPicPr>
          <p:cNvPr id="17412" name="图片 23555" descr="图片1joijuju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8813" y="4222750"/>
            <a:ext cx="2087562" cy="2151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圆角矩形标注 23556"/>
          <p:cNvSpPr/>
          <p:nvPr/>
        </p:nvSpPr>
        <p:spPr>
          <a:xfrm>
            <a:off x="4083050" y="1257300"/>
            <a:ext cx="4787900" cy="2676525"/>
          </a:xfrm>
          <a:prstGeom prst="wedgeRoundRectCallout">
            <a:avLst>
              <a:gd name="adj1" fmla="val -24389"/>
              <a:gd name="adj2" fmla="val 6975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I went to the film museum last weekend. Have you ever been there? …</a:t>
            </a:r>
          </a:p>
        </p:txBody>
      </p:sp>
      <p:sp>
        <p:nvSpPr>
          <p:cNvPr id="23558" name="椭圆形标注 23557"/>
          <p:cNvSpPr/>
          <p:nvPr/>
        </p:nvSpPr>
        <p:spPr>
          <a:xfrm flipH="1">
            <a:off x="309563" y="1363663"/>
            <a:ext cx="3548062" cy="2817812"/>
          </a:xfrm>
          <a:prstGeom prst="wedgeEllipseCallout">
            <a:avLst>
              <a:gd name="adj1" fmla="val -35685"/>
              <a:gd name="adj2" fmla="val 68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Yes, I have. I went there back in April. …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/>
          <p:nvPr/>
        </p:nvSpPr>
        <p:spPr>
          <a:xfrm>
            <a:off x="92075" y="1984375"/>
            <a:ext cx="8709025" cy="4411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I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learned</a:t>
            </a:r>
            <a:r>
              <a:rPr lang="en-US" altLang="zh-CN" sz="3600" b="1" dirty="0">
                <a:latin typeface="Times New Roman" panose="02020603050405020304" pitchFamily="18" charset="0"/>
              </a:rPr>
              <a:t> about the inventions that led to color movies, too. </a:t>
            </a:r>
            <a:r>
              <a:rPr lang="zh-CN" altLang="en-US" sz="3600" b="1" dirty="0">
                <a:latin typeface="Times New Roman" panose="02020603050405020304" pitchFamily="18" charset="0"/>
              </a:rPr>
              <a:t>我还了解了一些发明，它们成就了彩色电影。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此处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learn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是“了解；获知；得知”的意思，由介词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about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of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引入所获知的具体内容。</a:t>
            </a:r>
            <a:r>
              <a:rPr lang="zh-CN" altLang="en-US" sz="3600" b="1" dirty="0">
                <a:latin typeface="Times New Roman" panose="02020603050405020304" pitchFamily="18" charset="0"/>
              </a:rPr>
              <a:t>例如：</a:t>
            </a:r>
          </a:p>
        </p:txBody>
      </p:sp>
      <p:sp>
        <p:nvSpPr>
          <p:cNvPr id="18435" name="齿轮1 501"/>
          <p:cNvSpPr/>
          <p:nvPr/>
        </p:nvSpPr>
        <p:spPr>
          <a:xfrm rot="720000">
            <a:off x="309563" y="1154113"/>
            <a:ext cx="706437" cy="500062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1355710" y="833245"/>
              </a:cxn>
              <a:cxn ang="0">
                <a:pos x="1907230" y="833245"/>
              </a:cxn>
              <a:cxn ang="0">
                <a:pos x="1596087" y="400771"/>
              </a:cxn>
              <a:cxn ang="0">
                <a:pos x="1682233" y="488008"/>
              </a:cxn>
              <a:cxn ang="0">
                <a:pos x="1882355" y="479207"/>
              </a:cxn>
              <a:cxn ang="0">
                <a:pos x="1892271" y="601408"/>
              </a:cxn>
              <a:cxn ang="0">
                <a:pos x="2051230" y="723302"/>
              </a:cxn>
              <a:cxn ang="0">
                <a:pos x="1980277" y="823287"/>
              </a:cxn>
              <a:cxn ang="0">
                <a:pos x="2023695" y="1018840"/>
              </a:cxn>
              <a:cxn ang="0">
                <a:pos x="1905073" y="1049826"/>
              </a:cxn>
              <a:cxn ang="0">
                <a:pos x="1812635" y="1227537"/>
              </a:cxn>
              <a:cxn ang="0">
                <a:pos x="1701847" y="1175024"/>
              </a:cxn>
              <a:cxn ang="0">
                <a:pos x="1516804" y="1251740"/>
              </a:cxn>
              <a:cxn ang="0">
                <a:pos x="1465691" y="1140300"/>
              </a:cxn>
              <a:cxn ang="0">
                <a:pos x="1274628" y="1080125"/>
              </a:cxn>
              <a:cxn ang="0">
                <a:pos x="1307105" y="961902"/>
              </a:cxn>
              <a:cxn ang="0">
                <a:pos x="1199422" y="792992"/>
              </a:cxn>
              <a:cxn ang="0">
                <a:pos x="1300293" y="723304"/>
              </a:cxn>
              <a:cxn ang="0">
                <a:pos x="1326376" y="524695"/>
              </a:cxn>
              <a:cxn ang="0">
                <a:pos x="1448443" y="536149"/>
              </a:cxn>
              <a:cxn ang="0">
                <a:pos x="1596087" y="400771"/>
              </a:cxn>
              <a:cxn ang="0">
                <a:pos x="234432" y="648711"/>
              </a:cxn>
              <a:cxn ang="0">
                <a:pos x="1061712" y="648711"/>
              </a:cxn>
              <a:cxn ang="0">
                <a:pos x="594998" y="0"/>
              </a:cxn>
              <a:cxn ang="0">
                <a:pos x="724216" y="130856"/>
              </a:cxn>
              <a:cxn ang="0">
                <a:pos x="1024399" y="117654"/>
              </a:cxn>
              <a:cxn ang="0">
                <a:pos x="1039273" y="300956"/>
              </a:cxn>
              <a:cxn ang="0">
                <a:pos x="1277712" y="483796"/>
              </a:cxn>
              <a:cxn ang="0">
                <a:pos x="1171283" y="633774"/>
              </a:cxn>
              <a:cxn ang="0">
                <a:pos x="1236410" y="927104"/>
              </a:cxn>
              <a:cxn ang="0">
                <a:pos x="1058476" y="973583"/>
              </a:cxn>
              <a:cxn ang="0">
                <a:pos x="919819" y="1240149"/>
              </a:cxn>
              <a:cxn ang="0">
                <a:pos x="753637" y="1161380"/>
              </a:cxn>
              <a:cxn ang="0">
                <a:pos x="476073" y="1276454"/>
              </a:cxn>
              <a:cxn ang="0">
                <a:pos x="399403" y="1109294"/>
              </a:cxn>
              <a:cxn ang="0">
                <a:pos x="112809" y="1019032"/>
              </a:cxn>
              <a:cxn ang="0">
                <a:pos x="161524" y="841697"/>
              </a:cxn>
              <a:cxn ang="0">
                <a:pos x="0" y="588332"/>
              </a:cxn>
              <a:cxn ang="0">
                <a:pos x="151306" y="483799"/>
              </a:cxn>
              <a:cxn ang="0">
                <a:pos x="190431" y="185886"/>
              </a:cxn>
              <a:cxn ang="0">
                <a:pos x="373531" y="203067"/>
              </a:cxn>
              <a:cxn ang="0">
                <a:pos x="594998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Text Box 7"/>
          <p:cNvSpPr txBox="1"/>
          <p:nvPr/>
        </p:nvSpPr>
        <p:spPr>
          <a:xfrm>
            <a:off x="1073150" y="1003300"/>
            <a:ext cx="731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探究点二  Language points</a:t>
            </a:r>
          </a:p>
        </p:txBody>
      </p:sp>
      <p:pic>
        <p:nvPicPr>
          <p:cNvPr id="18437" name="Picture 5" descr="C:\Users\Administrator\Desktop\67416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0" y="457200"/>
            <a:ext cx="1273175" cy="175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612775" y="1524000"/>
            <a:ext cx="8077200" cy="3690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The children were all shocked to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learn </a:t>
            </a:r>
            <a:r>
              <a:rPr lang="en-US" altLang="zh-CN" sz="3600" b="1" dirty="0">
                <a:latin typeface="Times New Roman" panose="02020603050405020304" pitchFamily="18" charset="0"/>
              </a:rPr>
              <a:t>of the death of their headmaster. 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得知校长去世，孩子们都十分震惊。</a:t>
            </a: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I only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learned</a:t>
            </a:r>
            <a:r>
              <a:rPr lang="en-US" altLang="zh-CN" sz="3600" b="1" dirty="0">
                <a:latin typeface="Times New Roman" panose="02020603050405020304" pitchFamily="18" charset="0"/>
              </a:rPr>
              <a:t> about the accident later. </a:t>
            </a:r>
            <a:r>
              <a:rPr lang="zh-CN" altLang="en-US" sz="3600" b="1" dirty="0">
                <a:latin typeface="Times New Roman" panose="02020603050405020304" pitchFamily="18" charset="0"/>
              </a:rPr>
              <a:t>我只是后来才得知了事故的情况。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292100" y="942975"/>
            <a:ext cx="8636000" cy="407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2.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I’ve never been camping. </a:t>
            </a:r>
            <a:r>
              <a:rPr lang="zh-CN" altLang="en-US" sz="3600" b="1" dirty="0">
                <a:latin typeface="Times New Roman" panose="02020603050405020304" pitchFamily="18" charset="0"/>
              </a:rPr>
              <a:t>我从未野营过。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此句为现在完成进行时。这一时态的结构为“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been +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现在分词”，表示从过去某一时刻延续至今的动作。</a:t>
            </a:r>
            <a:r>
              <a:rPr lang="zh-CN" altLang="en-US" sz="3600" b="1" dirty="0">
                <a:latin typeface="Times New Roman" panose="02020603050405020304" pitchFamily="18" charset="0"/>
              </a:rPr>
              <a:t>在本句中，说话人使用这一时态来强调自己至今从未有过野营的经历，欠缺这方面的经验。又如：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536575" y="1751013"/>
            <a:ext cx="8077200" cy="341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He’s been watching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TV all the afternoon. 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他一下午都在看电视。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We’ve been living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like this ever since the birth of my little brother. </a:t>
            </a:r>
            <a:r>
              <a:rPr lang="zh-CN" altLang="en-US" sz="3600" b="1" dirty="0">
                <a:latin typeface="Times New Roman" panose="02020603050405020304" pitchFamily="18" charset="0"/>
              </a:rPr>
              <a:t>自从我小弟弟出生，我们就一直这样生活。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4100" name="Picture 9" descr="E:\李梦莲\模版\优翼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4767263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209550" y="2343150"/>
            <a:ext cx="8686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9  Have you ever been to a museum?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"/>
          <p:cNvSpPr txBox="1"/>
          <p:nvPr/>
        </p:nvSpPr>
        <p:spPr>
          <a:xfrm>
            <a:off x="303213" y="1936750"/>
            <a:ext cx="8612187" cy="403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3400" b="1" dirty="0">
                <a:solidFill>
                  <a:srgbClr val="000000"/>
                </a:solidFill>
                <a:latin typeface="Arial" panose="020B0604020202020204" pitchFamily="34" charset="0"/>
              </a:rPr>
              <a:t>have been to/ have gone to/have been in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(1) have been to. . .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表示“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曾经去过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”，说话时已不在去过的地方，常与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ever,  never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just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等连用。后可接次数，如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once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twice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three times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等，表示“去过某地几次”。</a:t>
            </a:r>
          </a:p>
        </p:txBody>
      </p:sp>
      <p:graphicFrame>
        <p:nvGraphicFramePr>
          <p:cNvPr id="1026" name="对象 28674"/>
          <p:cNvGraphicFramePr>
            <a:graphicFrameLocks/>
          </p:cNvGraphicFramePr>
          <p:nvPr/>
        </p:nvGraphicFramePr>
        <p:xfrm>
          <a:off x="379413" y="941388"/>
          <a:ext cx="685800" cy="663575"/>
        </p:xfrm>
        <a:graphic>
          <a:graphicData uri="http://schemas.openxmlformats.org/presentationml/2006/ole">
            <p:oleObj spid="_x0000_s3076" r:id="rId4" imgW="318584" imgH="347733" progId="PBrush">
              <p:embed/>
            </p:oleObj>
          </a:graphicData>
        </a:graphic>
      </p:graphicFrame>
      <p:sp>
        <p:nvSpPr>
          <p:cNvPr id="1029" name="文本框 28675"/>
          <p:cNvSpPr txBox="1"/>
          <p:nvPr/>
        </p:nvSpPr>
        <p:spPr>
          <a:xfrm>
            <a:off x="1171575" y="908050"/>
            <a:ext cx="28019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Summary</a:t>
            </a:r>
          </a:p>
        </p:txBody>
      </p:sp>
      <p:pic>
        <p:nvPicPr>
          <p:cNvPr id="1030" name="Picture 5" descr="C:\Users\Administrator\Desktop\Imagination-1-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7200" y="609600"/>
            <a:ext cx="2971800" cy="152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/>
          <p:nvPr/>
        </p:nvSpPr>
        <p:spPr>
          <a:xfrm>
            <a:off x="441325" y="1673225"/>
            <a:ext cx="83153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(2) have gone to. . .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意为“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去了某地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”，表示到了某地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一般不用第一、二人称作主语。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(3)have been in. . .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表示“在某地待多长时间”，常与表示一段时间的状语连用。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勾2 229"/>
          <p:cNvSpPr/>
          <p:nvPr/>
        </p:nvSpPr>
        <p:spPr>
          <a:xfrm>
            <a:off x="800100" y="1527175"/>
            <a:ext cx="603250" cy="730250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83" y="1274"/>
              </a:cxn>
              <a:cxn ang="0">
                <a:pos x="1179" y="192"/>
              </a:cxn>
              <a:cxn ang="0">
                <a:pos x="991" y="387"/>
              </a:cxn>
              <a:cxn ang="0">
                <a:pos x="822" y="604"/>
              </a:cxn>
              <a:cxn ang="0">
                <a:pos x="747" y="715"/>
              </a:cxn>
              <a:cxn ang="0">
                <a:pos x="684" y="825"/>
              </a:cxn>
              <a:cxn ang="0">
                <a:pos x="632" y="932"/>
              </a:cxn>
              <a:cxn ang="0">
                <a:pos x="590" y="1038"/>
              </a:cxn>
              <a:cxn ang="0">
                <a:pos x="507" y="1095"/>
              </a:cxn>
              <a:cxn ang="0">
                <a:pos x="463" y="1109"/>
              </a:cxn>
              <a:cxn ang="0">
                <a:pos x="446" y="1059"/>
              </a:cxn>
              <a:cxn ang="0">
                <a:pos x="415" y="978"/>
              </a:cxn>
              <a:cxn ang="0">
                <a:pos x="384" y="903"/>
              </a:cxn>
              <a:cxn ang="0">
                <a:pos x="355" y="842"/>
              </a:cxn>
              <a:cxn ang="0">
                <a:pos x="330" y="790"/>
              </a:cxn>
              <a:cxn ang="0">
                <a:pos x="307" y="754"/>
              </a:cxn>
              <a:cxn ang="0">
                <a:pos x="261" y="704"/>
              </a:cxn>
              <a:cxn ang="0">
                <a:pos x="211" y="685"/>
              </a:cxn>
              <a:cxn ang="0">
                <a:pos x="246" y="656"/>
              </a:cxn>
              <a:cxn ang="0">
                <a:pos x="277" y="637"/>
              </a:cxn>
              <a:cxn ang="0">
                <a:pos x="305" y="623"/>
              </a:cxn>
              <a:cxn ang="0">
                <a:pos x="332" y="620"/>
              </a:cxn>
              <a:cxn ang="0">
                <a:pos x="369" y="633"/>
              </a:cxn>
              <a:cxn ang="0">
                <a:pos x="407" y="669"/>
              </a:cxn>
              <a:cxn ang="0">
                <a:pos x="446" y="729"/>
              </a:cxn>
              <a:cxn ang="0">
                <a:pos x="488" y="813"/>
              </a:cxn>
              <a:cxn ang="0">
                <a:pos x="576" y="783"/>
              </a:cxn>
              <a:cxn ang="0">
                <a:pos x="707" y="591"/>
              </a:cxn>
              <a:cxn ang="0">
                <a:pos x="855" y="410"/>
              </a:cxn>
              <a:cxn ang="0">
                <a:pos x="1020" y="242"/>
              </a:cxn>
              <a:cxn ang="0">
                <a:pos x="83" y="161"/>
              </a:cxn>
              <a:cxn ang="0">
                <a:pos x="1337" y="0"/>
              </a:cxn>
              <a:cxn ang="0">
                <a:pos x="1316" y="79"/>
              </a:cxn>
              <a:cxn ang="0">
                <a:pos x="1264" y="1360"/>
              </a:cxn>
              <a:cxn ang="0">
                <a:pos x="0" y="77"/>
              </a:cxn>
              <a:cxn ang="0">
                <a:pos x="1281" y="35"/>
              </a:cxn>
              <a:cxn ang="0">
                <a:pos x="1337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5" name="文本框 29698"/>
          <p:cNvSpPr txBox="1"/>
          <p:nvPr/>
        </p:nvSpPr>
        <p:spPr>
          <a:xfrm>
            <a:off x="1444625" y="1455738"/>
            <a:ext cx="19812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  <p:sp>
        <p:nvSpPr>
          <p:cNvPr id="23556" name="文本框 29699"/>
          <p:cNvSpPr txBox="1"/>
          <p:nvPr/>
        </p:nvSpPr>
        <p:spPr>
          <a:xfrm>
            <a:off x="1095375" y="3235325"/>
            <a:ext cx="6951663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完成</a:t>
            </a: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学练优</a:t>
            </a: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en-US" altLang="zh-CN" sz="44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Unit </a:t>
            </a:r>
            <a:r>
              <a:rPr lang="en-US" altLang="zh-CN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44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第一课时部分。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/>
          <p:nvPr/>
        </p:nvSpPr>
        <p:spPr>
          <a:xfrm>
            <a:off x="236538" y="2968625"/>
            <a:ext cx="865505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41325" indent="-441325" eaLnBrk="0" hangingPunct="0">
              <a:lnSpc>
                <a:spcPct val="13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1. Practice the dialog and remember the language points.</a:t>
            </a:r>
          </a:p>
          <a:p>
            <a:pPr marL="441325" indent="-441325" eaLnBrk="0" hangingPunct="0">
              <a:lnSpc>
                <a:spcPct val="13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2. Preview the next lesson.</a:t>
            </a:r>
          </a:p>
        </p:txBody>
      </p:sp>
      <p:sp>
        <p:nvSpPr>
          <p:cNvPr id="24579" name="矩形 30722"/>
          <p:cNvSpPr/>
          <p:nvPr/>
        </p:nvSpPr>
        <p:spPr>
          <a:xfrm>
            <a:off x="2057400" y="1524000"/>
            <a:ext cx="4468813" cy="1096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rgbClr val="0000FF"/>
                </a:solidFill>
                <a:latin typeface="Arial" panose="020B0604020202020204" pitchFamily="34" charset="0"/>
              </a:rPr>
              <a:t>Homework</a:t>
            </a:r>
          </a:p>
        </p:txBody>
      </p:sp>
      <p:pic>
        <p:nvPicPr>
          <p:cNvPr id="24580" name="Picture 4" descr="C:\Users\Administrator\Desktop\logo-WYLC2_1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457200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563492"/>
            <a:ext cx="8384540" cy="15544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0897" descr="BAN_1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512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9 Words and Expressions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194175" y="4830445"/>
            <a:ext cx="619125" cy="6191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22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/>
          <p:nvPr/>
        </p:nvSpPr>
        <p:spPr>
          <a:xfrm>
            <a:off x="393700" y="1276350"/>
            <a:ext cx="85471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Which of these places would you like to visit? </a:t>
            </a:r>
          </a:p>
        </p:txBody>
      </p:sp>
      <p:sp>
        <p:nvSpPr>
          <p:cNvPr id="6147" name="录像机 512"/>
          <p:cNvSpPr/>
          <p:nvPr/>
        </p:nvSpPr>
        <p:spPr>
          <a:xfrm>
            <a:off x="282575" y="606425"/>
            <a:ext cx="647700" cy="536575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132902" y="1177607"/>
              </a:cxn>
              <a:cxn ang="0">
                <a:pos x="265804" y="1310509"/>
              </a:cxn>
              <a:cxn ang="0">
                <a:pos x="265804" y="1822976"/>
              </a:cxn>
              <a:cxn ang="0">
                <a:pos x="132902" y="1955878"/>
              </a:cxn>
              <a:cxn ang="0">
                <a:pos x="0" y="1822976"/>
              </a:cxn>
              <a:cxn ang="0">
                <a:pos x="0" y="1310509"/>
              </a:cxn>
              <a:cxn ang="0">
                <a:pos x="132902" y="1177607"/>
              </a:cxn>
              <a:cxn ang="0">
                <a:pos x="3676647" y="1014899"/>
              </a:cxn>
              <a:cxn ang="0">
                <a:pos x="3709762" y="1126078"/>
              </a:cxn>
              <a:cxn ang="0">
                <a:pos x="3709762" y="2733814"/>
              </a:cxn>
              <a:cxn ang="0">
                <a:pos x="3604255" y="2784056"/>
              </a:cxn>
              <a:cxn ang="0">
                <a:pos x="3100502" y="2373078"/>
              </a:cxn>
              <a:cxn ang="0">
                <a:pos x="2983265" y="2373078"/>
              </a:cxn>
              <a:cxn ang="0">
                <a:pos x="2983265" y="2692091"/>
              </a:cxn>
              <a:cxn ang="0">
                <a:pos x="2826790" y="2848566"/>
              </a:cxn>
              <a:cxn ang="0">
                <a:pos x="542844" y="2848566"/>
              </a:cxn>
              <a:cxn ang="0">
                <a:pos x="386369" y="2692091"/>
              </a:cxn>
              <a:cxn ang="0">
                <a:pos x="386369" y="1261585"/>
              </a:cxn>
              <a:cxn ang="0">
                <a:pos x="542844" y="1105110"/>
              </a:cxn>
              <a:cxn ang="0">
                <a:pos x="2826790" y="1105110"/>
              </a:cxn>
              <a:cxn ang="0">
                <a:pos x="2983265" y="1261585"/>
              </a:cxn>
              <a:cxn ang="0">
                <a:pos x="2983265" y="1470870"/>
              </a:cxn>
              <a:cxn ang="0">
                <a:pos x="3095401" y="1470870"/>
              </a:cxn>
              <a:cxn ang="0">
                <a:pos x="3619327" y="1045691"/>
              </a:cxn>
              <a:cxn ang="0">
                <a:pos x="3676647" y="1014899"/>
              </a:cxn>
              <a:cxn ang="0">
                <a:pos x="2266043" y="0"/>
              </a:cxn>
              <a:cxn ang="0">
                <a:pos x="2790117" y="524074"/>
              </a:cxn>
              <a:cxn ang="0">
                <a:pos x="2266043" y="1048148"/>
              </a:cxn>
              <a:cxn ang="0">
                <a:pos x="1741969" y="524074"/>
              </a:cxn>
              <a:cxn ang="0">
                <a:pos x="2266043" y="0"/>
              </a:cxn>
              <a:cxn ang="0">
                <a:pos x="1041907" y="0"/>
              </a:cxn>
              <a:cxn ang="0">
                <a:pos x="1565981" y="524074"/>
              </a:cxn>
              <a:cxn ang="0">
                <a:pos x="1041907" y="1048148"/>
              </a:cxn>
              <a:cxn ang="0">
                <a:pos x="517833" y="524074"/>
              </a:cxn>
              <a:cxn ang="0">
                <a:pos x="1041907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Text Box 7"/>
          <p:cNvSpPr txBox="1"/>
          <p:nvPr/>
        </p:nvSpPr>
        <p:spPr>
          <a:xfrm>
            <a:off x="1022350" y="531813"/>
            <a:ext cx="25273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  <p:pic>
        <p:nvPicPr>
          <p:cNvPr id="6149" name="图片 6145" descr="20090619_MoonLanding_HK5_high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3" y="3513138"/>
            <a:ext cx="3732212" cy="2798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6146"/>
          <p:cNvSpPr/>
          <p:nvPr/>
        </p:nvSpPr>
        <p:spPr>
          <a:xfrm>
            <a:off x="327025" y="2730500"/>
            <a:ext cx="3657600" cy="685800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space museum</a:t>
            </a:r>
          </a:p>
        </p:txBody>
      </p:sp>
      <p:pic>
        <p:nvPicPr>
          <p:cNvPr id="6151" name="图片 7169" descr="5851797_c6e298117011ab2c594fd9fa6ede1567_larg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5938" y="2884488"/>
            <a:ext cx="464820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4706938" y="2122488"/>
            <a:ext cx="3657600" cy="685800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history museum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17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193" descr="Guangzhou Art museum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0" y="984250"/>
            <a:ext cx="3365500" cy="2524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738188" y="525463"/>
            <a:ext cx="2789237" cy="465137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art museum</a:t>
            </a:r>
          </a:p>
        </p:txBody>
      </p:sp>
      <p:pic>
        <p:nvPicPr>
          <p:cNvPr id="7172" name="图片 9217" descr="waterpark2"/>
          <p:cNvPicPr>
            <a:picLocks noChangeAspect="1"/>
          </p:cNvPicPr>
          <p:nvPr/>
        </p:nvPicPr>
        <p:blipFill>
          <a:blip r:embed="rId4" cstate="print"/>
          <a:srcRect l="6667"/>
          <a:stretch>
            <a:fillRect/>
          </a:stretch>
        </p:blipFill>
        <p:spPr>
          <a:xfrm>
            <a:off x="5008563" y="996950"/>
            <a:ext cx="3449637" cy="258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5314950" y="460375"/>
            <a:ext cx="2622550" cy="598488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water park</a:t>
            </a:r>
          </a:p>
        </p:txBody>
      </p:sp>
      <p:pic>
        <p:nvPicPr>
          <p:cNvPr id="7174" name="图片 10241" descr="zoo"/>
          <p:cNvPicPr>
            <a:picLocks noChangeAspect="1"/>
          </p:cNvPicPr>
          <p:nvPr/>
        </p:nvPicPr>
        <p:blipFill>
          <a:blip r:embed="rId5" cstate="print"/>
          <a:srcRect l="1666" t="2896" r="1666" b="7724"/>
          <a:stretch>
            <a:fillRect/>
          </a:stretch>
        </p:blipFill>
        <p:spPr>
          <a:xfrm>
            <a:off x="441325" y="3505200"/>
            <a:ext cx="3500438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1014413" y="6056313"/>
            <a:ext cx="2354262" cy="409575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zoo</a:t>
            </a:r>
          </a:p>
        </p:txBody>
      </p:sp>
      <p:pic>
        <p:nvPicPr>
          <p:cNvPr id="7176" name="图片 11265" descr="amusem park1"/>
          <p:cNvPicPr>
            <a:picLocks noChangeAspect="1"/>
          </p:cNvPicPr>
          <p:nvPr/>
        </p:nvPicPr>
        <p:blipFill>
          <a:blip r:embed="rId6" cstate="print"/>
          <a:srcRect t="5556"/>
          <a:stretch>
            <a:fillRect/>
          </a:stretch>
        </p:blipFill>
        <p:spPr>
          <a:xfrm>
            <a:off x="4970463" y="3530600"/>
            <a:ext cx="3541712" cy="265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266"/>
          <p:cNvSpPr/>
          <p:nvPr/>
        </p:nvSpPr>
        <p:spPr>
          <a:xfrm>
            <a:off x="4860925" y="5822950"/>
            <a:ext cx="3702050" cy="585788"/>
          </a:xfrm>
          <a:prstGeom prst="rect">
            <a:avLst/>
          </a:prstGeom>
          <a:solidFill>
            <a:srgbClr val="99FFCC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amusement park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9219" grpId="0" bldLvl="0" animBg="1"/>
      <p:bldP spid="10243" grpId="0" bldLvl="0" animBg="1"/>
      <p:bldP spid="112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 descr="Guangzhou Art museum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2746">
            <a:off x="6391275" y="1289050"/>
            <a:ext cx="2260600" cy="260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 descr="zoo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1363" y="4422775"/>
            <a:ext cx="2714625" cy="195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waterpark2"/>
          <p:cNvPicPr>
            <a:picLocks noChangeAspect="1"/>
          </p:cNvPicPr>
          <p:nvPr/>
        </p:nvPicPr>
        <p:blipFill>
          <a:blip r:embed="rId5" cstate="print"/>
          <a:srcRect l="6667"/>
          <a:stretch>
            <a:fillRect/>
          </a:stretch>
        </p:blipFill>
        <p:spPr>
          <a:xfrm rot="-500956">
            <a:off x="438150" y="4540250"/>
            <a:ext cx="2392363" cy="1795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amusem park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54688">
            <a:off x="6175375" y="4235450"/>
            <a:ext cx="2555875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5851797_c6e298117011ab2c594fd9fa6ede1567_large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34985">
            <a:off x="3338513" y="1323975"/>
            <a:ext cx="3006725" cy="225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2294" descr="20090619_MoonLanding_HK5_high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-441456">
            <a:off x="406400" y="1404938"/>
            <a:ext cx="2755900" cy="206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文本框 12295"/>
          <p:cNvSpPr txBox="1"/>
          <p:nvPr/>
        </p:nvSpPr>
        <p:spPr>
          <a:xfrm>
            <a:off x="536575" y="3355975"/>
            <a:ext cx="5943600" cy="1162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1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A: Have you ever been to…?</a:t>
            </a:r>
          </a:p>
          <a:p>
            <a:pPr marL="342900" indent="-342900">
              <a:lnSpc>
                <a:spcPct val="11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B: Yes, I have./ No, I haven’t.</a:t>
            </a:r>
          </a:p>
        </p:txBody>
      </p:sp>
      <p:grpSp>
        <p:nvGrpSpPr>
          <p:cNvPr id="8201" name="组合 12296"/>
          <p:cNvGrpSpPr/>
          <p:nvPr/>
        </p:nvGrpSpPr>
        <p:grpSpPr>
          <a:xfrm>
            <a:off x="379413" y="536575"/>
            <a:ext cx="7078662" cy="700088"/>
            <a:chOff x="0" y="0"/>
            <a:chExt cx="11147" cy="1103"/>
          </a:xfrm>
        </p:grpSpPr>
        <p:sp>
          <p:nvSpPr>
            <p:cNvPr id="8202" name="齿轮1 501"/>
            <p:cNvSpPr/>
            <p:nvPr/>
          </p:nvSpPr>
          <p:spPr>
            <a:xfrm rot="720000">
              <a:off x="0" y="122"/>
              <a:ext cx="1112" cy="787"/>
            </a:xfrm>
            <a:custGeom>
              <a:avLst/>
              <a:gdLst>
                <a:gd name="txL" fmla="*/ 0 w 2063518"/>
                <a:gd name="txT" fmla="*/ 0 h 1276454"/>
                <a:gd name="txR" fmla="*/ 2063518 w 2063518"/>
                <a:gd name="txB" fmla="*/ 1276454 h 1276454"/>
              </a:gdLst>
              <a:ahLst/>
              <a:cxnLst>
                <a:cxn ang="0">
                  <a:pos x="1355710" y="833245"/>
                </a:cxn>
                <a:cxn ang="0">
                  <a:pos x="1907230" y="833245"/>
                </a:cxn>
                <a:cxn ang="0">
                  <a:pos x="1596087" y="400771"/>
                </a:cxn>
                <a:cxn ang="0">
                  <a:pos x="1682233" y="488008"/>
                </a:cxn>
                <a:cxn ang="0">
                  <a:pos x="1882355" y="479207"/>
                </a:cxn>
                <a:cxn ang="0">
                  <a:pos x="1892271" y="601408"/>
                </a:cxn>
                <a:cxn ang="0">
                  <a:pos x="2051230" y="723302"/>
                </a:cxn>
                <a:cxn ang="0">
                  <a:pos x="1980277" y="823287"/>
                </a:cxn>
                <a:cxn ang="0">
                  <a:pos x="2023695" y="1018840"/>
                </a:cxn>
                <a:cxn ang="0">
                  <a:pos x="1905073" y="1049826"/>
                </a:cxn>
                <a:cxn ang="0">
                  <a:pos x="1812635" y="1227537"/>
                </a:cxn>
                <a:cxn ang="0">
                  <a:pos x="1701847" y="1175024"/>
                </a:cxn>
                <a:cxn ang="0">
                  <a:pos x="1516804" y="1251740"/>
                </a:cxn>
                <a:cxn ang="0">
                  <a:pos x="1465691" y="1140300"/>
                </a:cxn>
                <a:cxn ang="0">
                  <a:pos x="1274628" y="1080125"/>
                </a:cxn>
                <a:cxn ang="0">
                  <a:pos x="1307105" y="961902"/>
                </a:cxn>
                <a:cxn ang="0">
                  <a:pos x="1199422" y="792992"/>
                </a:cxn>
                <a:cxn ang="0">
                  <a:pos x="1300293" y="723304"/>
                </a:cxn>
                <a:cxn ang="0">
                  <a:pos x="1326376" y="524695"/>
                </a:cxn>
                <a:cxn ang="0">
                  <a:pos x="1448443" y="536149"/>
                </a:cxn>
                <a:cxn ang="0">
                  <a:pos x="1596087" y="400771"/>
                </a:cxn>
                <a:cxn ang="0">
                  <a:pos x="234432" y="648711"/>
                </a:cxn>
                <a:cxn ang="0">
                  <a:pos x="1061712" y="648711"/>
                </a:cxn>
                <a:cxn ang="0">
                  <a:pos x="594998" y="0"/>
                </a:cxn>
                <a:cxn ang="0">
                  <a:pos x="724216" y="130856"/>
                </a:cxn>
                <a:cxn ang="0">
                  <a:pos x="1024399" y="117654"/>
                </a:cxn>
                <a:cxn ang="0">
                  <a:pos x="1039273" y="300956"/>
                </a:cxn>
                <a:cxn ang="0">
                  <a:pos x="1277712" y="483796"/>
                </a:cxn>
                <a:cxn ang="0">
                  <a:pos x="1171283" y="633774"/>
                </a:cxn>
                <a:cxn ang="0">
                  <a:pos x="1236410" y="927104"/>
                </a:cxn>
                <a:cxn ang="0">
                  <a:pos x="1058476" y="973583"/>
                </a:cxn>
                <a:cxn ang="0">
                  <a:pos x="919819" y="1240149"/>
                </a:cxn>
                <a:cxn ang="0">
                  <a:pos x="753637" y="1161380"/>
                </a:cxn>
                <a:cxn ang="0">
                  <a:pos x="476073" y="1276454"/>
                </a:cxn>
                <a:cxn ang="0">
                  <a:pos x="399403" y="1109294"/>
                </a:cxn>
                <a:cxn ang="0">
                  <a:pos x="112809" y="1019032"/>
                </a:cxn>
                <a:cxn ang="0">
                  <a:pos x="161524" y="841697"/>
                </a:cxn>
                <a:cxn ang="0">
                  <a:pos x="0" y="588332"/>
                </a:cxn>
                <a:cxn ang="0">
                  <a:pos x="151306" y="483799"/>
                </a:cxn>
                <a:cxn ang="0">
                  <a:pos x="190431" y="185886"/>
                </a:cxn>
                <a:cxn ang="0">
                  <a:pos x="373531" y="203067"/>
                </a:cxn>
                <a:cxn ang="0">
                  <a:pos x="594998" y="0"/>
                </a:cxn>
              </a:cxnLst>
              <a:rect l="txL" t="txT" r="txR" b="tx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rgbClr val="99CCFF">
                <a:alpha val="100000"/>
              </a:srgbClr>
            </a:solidFill>
            <a:ln w="9525" cap="flat" cmpd="sng">
              <a:solidFill>
                <a:srgbClr val="3366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Text Box 7"/>
            <p:cNvSpPr txBox="1"/>
            <p:nvPr/>
          </p:nvSpPr>
          <p:spPr>
            <a:xfrm>
              <a:off x="1205" y="0"/>
              <a:ext cx="9942" cy="11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4000" b="1" dirty="0">
                  <a:solidFill>
                    <a:srgbClr val="FF0066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rPr>
                <a:t>探究点一</a:t>
              </a:r>
              <a:r>
                <a:rPr lang="zh-CN" altLang="en-US" sz="4000" b="1" dirty="0">
                  <a:solidFill>
                    <a:srgbClr val="FF33CC"/>
                  </a:solidFill>
                  <a:latin typeface="黑体" panose="02010609060101010101" pitchFamily="49" charset="-122"/>
                </a:rPr>
                <a:t> </a:t>
              </a:r>
              <a:r>
                <a:rPr lang="zh-CN" altLang="en-US" sz="4000" b="1" dirty="0">
                  <a:solidFill>
                    <a:srgbClr val="FF0066"/>
                  </a:solidFill>
                  <a:latin typeface="黑体" panose="02010609060101010101" pitchFamily="49" charset="-122"/>
                </a:rPr>
                <a:t>现在完成时（二）</a:t>
              </a:r>
              <a:endPara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3313"/>
          <p:cNvSpPr txBox="1"/>
          <p:nvPr/>
        </p:nvSpPr>
        <p:spPr>
          <a:xfrm>
            <a:off x="762000" y="914400"/>
            <a:ext cx="8472488" cy="151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Which of these places would you like to visit? Rank them from 1(most) to 6 (least).</a:t>
            </a:r>
          </a:p>
        </p:txBody>
      </p:sp>
      <p:sp>
        <p:nvSpPr>
          <p:cNvPr id="9219" name="椭圆 13314"/>
          <p:cNvSpPr/>
          <p:nvPr/>
        </p:nvSpPr>
        <p:spPr>
          <a:xfrm>
            <a:off x="76200" y="1303338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1a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685800" y="3576638"/>
            <a:ext cx="8077200" cy="2041525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space museum____   history museum____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art museum ____      water park  ____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zoo ____                    amusement park ___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表格 16385"/>
          <p:cNvGraphicFramePr/>
          <p:nvPr/>
        </p:nvGraphicFramePr>
        <p:xfrm>
          <a:off x="76200" y="2895600"/>
          <a:ext cx="8991600" cy="3327400"/>
        </p:xfrm>
        <a:graphic>
          <a:graphicData uri="http://schemas.openxmlformats.org/drawingml/2006/table">
            <a:tbl>
              <a:tblPr/>
              <a:tblGrid>
                <a:gridCol w="1409700"/>
                <a:gridCol w="1485900"/>
                <a:gridCol w="1524000"/>
                <a:gridCol w="1524000"/>
                <a:gridCol w="1524000"/>
                <a:gridCol w="1524000"/>
              </a:tblGrid>
              <a:tr h="13795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Science museum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History museum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Art museum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Nature museum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Space museum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Claudia 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Sarah 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Times New Roman" panose="02020603050405020304" pitchFamily="18" charset="0"/>
                        </a:rPr>
                        <a:t>√</a:t>
                      </a: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6" name="矩形 16415"/>
          <p:cNvSpPr/>
          <p:nvPr/>
        </p:nvSpPr>
        <p:spPr>
          <a:xfrm>
            <a:off x="4800600" y="42164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6417" name="矩形 16416"/>
          <p:cNvSpPr/>
          <p:nvPr/>
        </p:nvSpPr>
        <p:spPr>
          <a:xfrm>
            <a:off x="4876800" y="52578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6418" name="矩形 16417"/>
          <p:cNvSpPr/>
          <p:nvPr/>
        </p:nvSpPr>
        <p:spPr>
          <a:xfrm>
            <a:off x="6248400" y="422116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6419" name="矩形 16418"/>
          <p:cNvSpPr/>
          <p:nvPr/>
        </p:nvSpPr>
        <p:spPr>
          <a:xfrm>
            <a:off x="6324600" y="52578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6420" name="矩形 16419"/>
          <p:cNvSpPr/>
          <p:nvPr/>
        </p:nvSpPr>
        <p:spPr>
          <a:xfrm>
            <a:off x="7696200" y="42672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0277" name="椭圆 16421"/>
          <p:cNvSpPr/>
          <p:nvPr/>
        </p:nvSpPr>
        <p:spPr>
          <a:xfrm>
            <a:off x="79375" y="925513"/>
            <a:ext cx="762000" cy="762000"/>
          </a:xfrm>
          <a:prstGeom prst="ellipse">
            <a:avLst/>
          </a:prstGeom>
          <a:solidFill>
            <a:srgbClr val="FFFF00">
              <a:alpha val="74901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600" b="1" dirty="0">
                <a:solidFill>
                  <a:srgbClr val="D60093"/>
                </a:solidFill>
                <a:latin typeface="Arial" panose="020B0604020202020204" pitchFamily="34" charset="0"/>
              </a:rPr>
              <a:t>1b</a:t>
            </a:r>
          </a:p>
        </p:txBody>
      </p:sp>
      <p:sp>
        <p:nvSpPr>
          <p:cNvPr id="10278" name="文本框 16422"/>
          <p:cNvSpPr txBox="1"/>
          <p:nvPr/>
        </p:nvSpPr>
        <p:spPr>
          <a:xfrm>
            <a:off x="911225" y="703263"/>
            <a:ext cx="8229600" cy="151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Listen. Have these students ever been to these places? Check (√) the boxes.</a:t>
            </a:r>
          </a:p>
        </p:txBody>
      </p:sp>
      <p:pic>
        <p:nvPicPr>
          <p:cNvPr id="2" name="U9 Section A 1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31150" y="160178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6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416" grpId="0"/>
      <p:bldP spid="16417" grpId="0"/>
      <p:bldP spid="16418" grpId="0"/>
      <p:bldP spid="16419" grpId="0"/>
      <p:bldP spid="164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7409"/>
          <p:cNvSpPr txBox="1"/>
          <p:nvPr/>
        </p:nvSpPr>
        <p:spPr>
          <a:xfrm>
            <a:off x="3354388" y="849313"/>
            <a:ext cx="5562600" cy="1371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Ask and answer questions about the places in 1b. 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608013" y="2206625"/>
            <a:ext cx="7959725" cy="403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A: Let’s go somewhere different today.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B: OK. Where do you want to go?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A: Have you ever been to the space 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 museum?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B: No, I haven’t. How about you?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A: …</a:t>
            </a:r>
          </a:p>
        </p:txBody>
      </p:sp>
      <p:sp>
        <p:nvSpPr>
          <p:cNvPr id="11268" name="矩形 17411"/>
          <p:cNvSpPr>
            <a:spLocks noTextEdit="1"/>
          </p:cNvSpPr>
          <p:nvPr/>
        </p:nvSpPr>
        <p:spPr>
          <a:xfrm>
            <a:off x="304800" y="849313"/>
            <a:ext cx="2743200" cy="10668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Arial" panose="020B0604020202020204" pitchFamily="34" charset="0"/>
              </a:rPr>
              <a:t>Speaking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968</Words>
  <Application>Microsoft Office PowerPoint</Application>
  <PresentationFormat>On-screen Show (4:3)</PresentationFormat>
  <Paragraphs>102</Paragraphs>
  <Slides>24</Slides>
  <Notes>0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默认设计模板</vt:lpstr>
      <vt:lpstr>画笔图片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197</cp:revision>
  <dcterms:created xsi:type="dcterms:W3CDTF">2015-09-21T08:20:53Z</dcterms:created>
  <dcterms:modified xsi:type="dcterms:W3CDTF">2019-02-17T05:28:42Z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2052-10.1.0.7520</vt:lpwstr>
  </property>
</Properties>
</file>