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mp3" ContentType="audio/mp3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sldIdLst>
    <p:sldId id="866" r:id="rId2"/>
    <p:sldId id="867" r:id="rId3"/>
    <p:sldId id="903" r:id="rId4"/>
    <p:sldId id="831" r:id="rId5"/>
    <p:sldId id="832" r:id="rId6"/>
    <p:sldId id="742" r:id="rId7"/>
    <p:sldId id="701" r:id="rId8"/>
    <p:sldId id="719" r:id="rId9"/>
    <p:sldId id="777" r:id="rId10"/>
    <p:sldId id="769" r:id="rId11"/>
    <p:sldId id="778" r:id="rId12"/>
    <p:sldId id="743" r:id="rId13"/>
    <p:sldId id="757" r:id="rId14"/>
    <p:sldId id="720" r:id="rId15"/>
    <p:sldId id="868" r:id="rId16"/>
    <p:sldId id="725" r:id="rId17"/>
    <p:sldId id="745" r:id="rId18"/>
    <p:sldId id="746" r:id="rId19"/>
    <p:sldId id="747" r:id="rId20"/>
    <p:sldId id="770" r:id="rId21"/>
    <p:sldId id="775" r:id="rId22"/>
    <p:sldId id="768" r:id="rId23"/>
    <p:sldId id="709" r:id="rId24"/>
    <p:sldId id="759" r:id="rId25"/>
    <p:sldId id="767" r:id="rId26"/>
    <p:sldId id="727" r:id="rId27"/>
    <p:sldId id="728" r:id="rId28"/>
    <p:sldId id="744" r:id="rId29"/>
    <p:sldId id="707" r:id="rId30"/>
    <p:sldId id="763" r:id="rId31"/>
    <p:sldId id="734" r:id="rId32"/>
    <p:sldId id="766" r:id="rId33"/>
    <p:sldId id="735" r:id="rId34"/>
    <p:sldId id="737" r:id="rId35"/>
    <p:sldId id="738" r:id="rId36"/>
    <p:sldId id="739" r:id="rId37"/>
    <p:sldId id="782" r:id="rId38"/>
    <p:sldId id="781" r:id="rId39"/>
  </p:sldIdLst>
  <p:sldSz cx="9144000" cy="6858000" type="screen4x3"/>
  <p:notesSz cx="6858000" cy="9144000"/>
  <p:kinsoku lang="zh-CN" invalStChars="!),.:;?]}、。—ˇ¨〃々～‖…’”〕〉》」』〗】∶！＂＇），．：；？］｀｜｝·" invalEndChars="([{‘“〔〈《「『〖【（［｛．·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6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6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6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6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6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6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6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6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6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4A4AEE"/>
    <a:srgbClr val="006600"/>
    <a:srgbClr val="FF0066"/>
    <a:srgbClr val="336600"/>
    <a:srgbClr val="666699"/>
    <a:srgbClr val="CC3300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91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228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2"/>
                <a:ea typeface="宋体" panose="02010600030101010101" pitchFamily="2" charset="-122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2"/>
                <a:ea typeface="宋体" panose="02010600030101010101" pitchFamily="2" charset="-122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2"/>
                <a:ea typeface="宋体" panose="02010600030101010101" pitchFamily="2" charset="-122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2"/>
                <a:ea typeface="宋体" panose="02010600030101010101" pitchFamily="2" charset="-122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2"/>
                <a:ea typeface="宋体" panose="02010600030101010101" pitchFamily="2" charset="-122"/>
              </a:rPr>
              <a:t>第五级</a:t>
            </a:r>
          </a:p>
        </p:txBody>
      </p:sp>
      <p:sp>
        <p:nvSpPr>
          <p:cNvPr id="2054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2"/>
        <a:ea typeface="宋体" panose="02010600030101010101" pitchFamily="2" charset="-122"/>
      </a:defRPr>
    </a:lvl1pPr>
    <a:lvl2pPr marL="457200" lvl="1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2"/>
        <a:ea typeface="宋体" panose="02010600030101010101" pitchFamily="2" charset="-122"/>
      </a:defRPr>
    </a:lvl2pPr>
    <a:lvl3pPr marL="914400" lvl="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2"/>
        <a:ea typeface="宋体" panose="02010600030101010101" pitchFamily="2" charset="-122"/>
      </a:defRPr>
    </a:lvl3pPr>
    <a:lvl4pPr marL="1371600" lvl="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2"/>
        <a:ea typeface="宋体" panose="02010600030101010101" pitchFamily="2" charset="-122"/>
      </a:defRPr>
    </a:lvl4pPr>
    <a:lvl5pPr marL="1828800" lvl="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2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ctr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algn="r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algn="r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algn="r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algn="r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algn="r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algn="r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algn="r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algn="r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algn="r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algn="r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algn="r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400"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 typeface="Arial" panose="020B0604020202020204" pitchFamily="34" charset="0"/>
              <a:buNone/>
              <a:defRPr sz="1400" b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lvl="0" eaLnBrk="1" hangingPunct="1"/>
            <a:fld id="{9A0DB2DC-4C9A-4742-B13C-FB6460FD3503}" type="slidenum">
              <a:rPr lang="zh-CN" altLang="zh-CN" dirty="0"/>
              <a:pPr lvl="0" eaLnBrk="1" hangingPunct="1"/>
              <a:t>‹#›</a:t>
            </a:fld>
            <a:endParaRPr lang="zh-CN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istrator\&#26700;&#38754;\&#32039;&#24613;&#20462;&#25913;\19&#26149;&#20843;&#33521;&#19979;(RJ)--1.&#31934;&#21697;&#25945;&#23398;&#35838;&#20214;\&#12304;&#20154;&#25945;&#29256;&#12305;&#26032;&#30446;&#26631;2019&#24180;&#20843;&#19979;&#65306;Unit%2010%20Section%20A%20(1a-2d)&#35838;&#20214;&#23453;&#65288;&#21547;&#32032;&#26448;&#65289;\U10%20Section%20A%201b.mp3" TargetMode="External"/><Relationship Id="rId5" Type="http://schemas.openxmlformats.org/officeDocument/2006/relationships/image" Target="../media/image15.png"/><Relationship Id="rId4" Type="http://schemas.microsoft.com/office/2007/relationships/media" Target="file:///C:\Users\Administrator\Desktop\18&#26149;&#20248;&#32764;&#25945;&#19982;&#23398;&#20843;&#24180;&#32423;&#33521;&#35821;&#19979;&#20809;&#30424;&#65288;RJ&#65289;\1.%20&#31934;&#21697;&#25945;&#23398;&#35838;&#20214;\Unit%2010\Unit%2010%20Section%20A%20(1a-2d)\U10%20Section%20A%201b.mp3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media" Target="file:///C:\Users\Administrator\Desktop\18&#26149;&#20248;&#32764;&#25945;&#19982;&#23398;&#20843;&#24180;&#32423;&#33521;&#35821;&#19979;&#20809;&#30424;&#65288;RJ&#65289;\1.%20&#31934;&#21697;&#25945;&#23398;&#35838;&#20214;\Unit%2010\Unit%2010%20Section%20A%20(1a-2d)\U10%20Section%20A%202a.mp3" TargetMode="Externa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istrator\&#26700;&#38754;\&#32039;&#24613;&#20462;&#25913;\19&#26149;&#20843;&#33521;&#19979;(RJ)--1.&#31934;&#21697;&#25945;&#23398;&#35838;&#20214;\&#12304;&#20154;&#25945;&#29256;&#12305;&#26032;&#30446;&#26631;2019&#24180;&#20843;&#19979;&#65306;Unit%2010%20Section%20A%20(1a-2d)&#35838;&#20214;&#23453;&#65288;&#21547;&#32032;&#26448;&#65289;\U10%20Section%20A%202a.mp3" TargetMode="External"/><Relationship Id="rId4" Type="http://schemas.openxmlformats.org/officeDocument/2006/relationships/image" Target="../media/image15.png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media" Target="file:///C:\Users\Administrator\Desktop\18&#26149;&#20248;&#32764;&#25945;&#19982;&#23398;&#20843;&#24180;&#32423;&#33521;&#35821;&#19979;&#20809;&#30424;&#65288;RJ&#65289;\1.%20&#31934;&#21697;&#25945;&#23398;&#35838;&#20214;\Unit%2010\Unit%2010%20Section%20A%20(1a-2d)\U10%20Section%20A%202b.mp3" TargetMode="Externa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istrator\&#26700;&#38754;\&#32039;&#24613;&#20462;&#25913;\19&#26149;&#20843;&#33521;&#19979;(RJ)--1.&#31934;&#21697;&#25945;&#23398;&#35838;&#20214;\&#12304;&#20154;&#25945;&#29256;&#12305;&#26032;&#30446;&#26631;2019&#24180;&#20843;&#19979;&#65306;Unit%2010%20Section%20A%20(1a-2d)&#35838;&#20214;&#23453;&#65288;&#21547;&#32032;&#26448;&#65289;\U10%20Section%20A%202b.mp3" TargetMode="External"/><Relationship Id="rId4" Type="http://schemas.openxmlformats.org/officeDocument/2006/relationships/image" Target="../media/image1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4.png"/><Relationship Id="rId4" Type="http://schemas.microsoft.com/office/2007/relationships/media" Target="../media/media1.mp3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38518;&#25991;&#23071;\&#37197;&#22871;&#20809;&#30424;\17&#26149;&#26032;&#30446;&#26631;&#20843;&#33521;&#19979;&#36890;&#29992;&#20809;&#30424;\1.%20&#31934;&#21697;&#25945;&#23398;&#35838;&#20214;\Unit%2010%20I've%20had%20this%20bike%20for%20three%20years\Unit%2010%20Words%20and%20Expressons.mp3" TargetMode="External"/><Relationship Id="rId5" Type="http://schemas.openxmlformats.org/officeDocument/2006/relationships/image" Target="../media/image15.png"/><Relationship Id="rId4" Type="http://schemas.microsoft.com/office/2007/relationships/media" Target="file:///F:\&#38518;&#25991;&#23071;\&#37197;&#22871;&#20809;&#30424;\17&#26149;&#26032;&#30446;&#26631;&#20843;&#33521;&#19979;&#36890;&#29992;&#20809;&#30424;\1.%20&#31934;&#21697;&#25945;&#23398;&#35838;&#20214;\Unit%2010%20I've%20had%20this%20bike%20for%20three%20years\Unit%2010%20Words%20and%20Expressons.mp3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WordArt 2"/>
          <p:cNvSpPr>
            <a:spLocks noTextEdit="1"/>
          </p:cNvSpPr>
          <p:nvPr/>
        </p:nvSpPr>
        <p:spPr>
          <a:xfrm>
            <a:off x="1763713" y="1338263"/>
            <a:ext cx="5616575" cy="12969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endParaRPr lang="zh-CN" altLang="en-US" sz="3600" b="1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6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Rectangle 3"/>
          <p:cNvSpPr txBox="1"/>
          <p:nvPr/>
        </p:nvSpPr>
        <p:spPr>
          <a:xfrm>
            <a:off x="5364163" y="3425825"/>
            <a:ext cx="3024187" cy="7207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r>
              <a:rPr lang="zh-CN" altLang="zh-CN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八年级（下）</a:t>
            </a:r>
          </a:p>
        </p:txBody>
      </p:sp>
      <p:pic>
        <p:nvPicPr>
          <p:cNvPr id="3076" name="Picture 4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0825" y="3138488"/>
            <a:ext cx="4114800" cy="2935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7" name="WordArt 7"/>
          <p:cNvSpPr>
            <a:spLocks noTextEdit="1"/>
          </p:cNvSpPr>
          <p:nvPr/>
        </p:nvSpPr>
        <p:spPr>
          <a:xfrm rot="-1038596">
            <a:off x="1316038" y="5048250"/>
            <a:ext cx="533400" cy="323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47500" lnSpcReduction="20000"/>
          </a:bodyPr>
          <a:lstStyle/>
          <a:p>
            <a:pPr algn="ctr" eaLnBrk="0" hangingPunct="0"/>
            <a:r>
              <a:rPr lang="zh-CN" altLang="en-US" sz="3600" b="1" i="1">
                <a:ln w="9525" cap="flat" cmpd="sng">
                  <a:solidFill>
                    <a:srgbClr val="3366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66FF"/>
                </a:solidFill>
                <a:effectLst>
                  <a:outerShdw dist="107763" dir="2699999" algn="ctr" rotWithShape="0">
                    <a:srgbClr val="B2B2B2">
                      <a:alpha val="50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Go</a:t>
            </a:r>
          </a:p>
        </p:txBody>
      </p:sp>
      <p:sp>
        <p:nvSpPr>
          <p:cNvPr id="13318" name="WordArt 8"/>
          <p:cNvSpPr>
            <a:spLocks noTextEdit="1"/>
          </p:cNvSpPr>
          <p:nvPr/>
        </p:nvSpPr>
        <p:spPr>
          <a:xfrm rot="-597107">
            <a:off x="1981200" y="4835525"/>
            <a:ext cx="533400" cy="323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47500" lnSpcReduction="20000"/>
          </a:bodyPr>
          <a:lstStyle/>
          <a:p>
            <a:pPr algn="ctr" eaLnBrk="0" hangingPunct="0"/>
            <a:r>
              <a:rPr lang="zh-CN" altLang="en-US" sz="3600" b="1" i="1">
                <a:ln w="9525" cap="flat" cmpd="sng">
                  <a:solidFill>
                    <a:srgbClr val="CC33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CC3300"/>
                </a:solidFill>
                <a:effectLst>
                  <a:outerShdw dist="107763" dir="2699999" algn="ctr" rotWithShape="0">
                    <a:srgbClr val="B2B2B2">
                      <a:alpha val="50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for</a:t>
            </a:r>
          </a:p>
        </p:txBody>
      </p:sp>
      <p:sp>
        <p:nvSpPr>
          <p:cNvPr id="13319" name="WordArt 9"/>
          <p:cNvSpPr>
            <a:spLocks noTextEdit="1"/>
          </p:cNvSpPr>
          <p:nvPr/>
        </p:nvSpPr>
        <p:spPr>
          <a:xfrm rot="-808854">
            <a:off x="2667000" y="4683125"/>
            <a:ext cx="533400" cy="323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47500" lnSpcReduction="20000"/>
          </a:bodyPr>
          <a:lstStyle/>
          <a:p>
            <a:pPr algn="ctr" eaLnBrk="0" hangingPunct="0"/>
            <a:r>
              <a:rPr lang="zh-CN" altLang="en-US" sz="3600" b="1" i="1">
                <a:ln w="9525" cap="flat" cmpd="sng">
                  <a:solidFill>
                    <a:srgbClr val="3333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3399"/>
                </a:solidFill>
                <a:effectLst>
                  <a:outerShdw dist="107763" dir="2699999" algn="ctr" rotWithShape="0">
                    <a:srgbClr val="B2B2B2">
                      <a:alpha val="50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it!</a:t>
            </a:r>
          </a:p>
        </p:txBody>
      </p:sp>
      <p:sp>
        <p:nvSpPr>
          <p:cNvPr id="15" name="矩形 14"/>
          <p:cNvSpPr/>
          <p:nvPr/>
        </p:nvSpPr>
        <p:spPr>
          <a:xfrm>
            <a:off x="899592" y="1338972"/>
            <a:ext cx="7560840" cy="101566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150" normalizeH="0" baseline="0" noProof="0" dirty="0">
                <a:ln w="11430"/>
                <a:solidFill>
                  <a:srgbClr val="00808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学练优英语教学课件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ext Box 15"/>
          <p:cNvSpPr txBox="1"/>
          <p:nvPr/>
        </p:nvSpPr>
        <p:spPr>
          <a:xfrm>
            <a:off x="3490913" y="622300"/>
            <a:ext cx="5508625" cy="2771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How long 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have</a:t>
            </a:r>
            <a:r>
              <a:rPr lang="en-US" altLang="zh-CN" sz="3200" dirty="0">
                <a:latin typeface="Times New Roman" panose="02020603050405020304" pitchFamily="18" charset="0"/>
              </a:rPr>
              <a:t> you 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had</a:t>
            </a:r>
            <a:r>
              <a:rPr lang="en-US" altLang="zh-CN" sz="3200" dirty="0">
                <a:latin typeface="Times New Roman" panose="02020603050405020304" pitchFamily="18" charset="0"/>
              </a:rPr>
              <a:t> these </a:t>
            </a:r>
          </a:p>
          <a:p>
            <a:pPr>
              <a:lnSpc>
                <a:spcPct val="11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old books?</a:t>
            </a:r>
          </a:p>
          <a:p>
            <a:pPr>
              <a:lnSpc>
                <a:spcPct val="11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I 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have</a:t>
            </a:r>
            <a:r>
              <a:rPr lang="en-US" altLang="zh-CN" sz="3200" dirty="0">
                <a:latin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had</a:t>
            </a:r>
            <a:r>
              <a:rPr lang="en-US" altLang="zh-CN" sz="3200" dirty="0">
                <a:latin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chemeClr val="tx2"/>
                </a:solidFill>
                <a:latin typeface="Times New Roman" panose="02020603050405020304" pitchFamily="18" charset="0"/>
              </a:rPr>
              <a:t>them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 for ten years.</a:t>
            </a:r>
          </a:p>
          <a:p>
            <a:pPr>
              <a:lnSpc>
                <a:spcPct val="110000"/>
              </a:lnSpc>
            </a:pPr>
            <a:r>
              <a:rPr lang="en-US" altLang="zh-CN" sz="3200" dirty="0">
                <a:solidFill>
                  <a:schemeClr val="tx2"/>
                </a:solidFill>
                <a:latin typeface="Times New Roman" panose="02020603050405020304" pitchFamily="18" charset="0"/>
              </a:rPr>
              <a:t>= I 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have had </a:t>
            </a:r>
            <a:r>
              <a:rPr lang="en-US" altLang="zh-CN" sz="3200" dirty="0">
                <a:solidFill>
                  <a:schemeClr val="tx2"/>
                </a:solidFill>
                <a:latin typeface="Times New Roman" panose="02020603050405020304" pitchFamily="18" charset="0"/>
              </a:rPr>
              <a:t>them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since ten </a:t>
            </a:r>
          </a:p>
          <a:p>
            <a:pPr>
              <a:lnSpc>
                <a:spcPct val="11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    years ago.</a:t>
            </a:r>
          </a:p>
        </p:txBody>
      </p:sp>
      <p:sp>
        <p:nvSpPr>
          <p:cNvPr id="11268" name="Text Box 15"/>
          <p:cNvSpPr txBox="1"/>
          <p:nvPr/>
        </p:nvSpPr>
        <p:spPr>
          <a:xfrm>
            <a:off x="0" y="3357563"/>
            <a:ext cx="5757863" cy="33416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How long 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have</a:t>
            </a:r>
            <a:r>
              <a:rPr lang="en-US" altLang="zh-CN" sz="3200" dirty="0">
                <a:latin typeface="Times New Roman" panose="02020603050405020304" pitchFamily="18" charset="0"/>
              </a:rPr>
              <a:t> you 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stayed</a:t>
            </a:r>
            <a:r>
              <a:rPr lang="en-US" altLang="zh-CN" sz="3200" dirty="0">
                <a:latin typeface="Times New Roman" panose="02020603050405020304" pitchFamily="18" charset="0"/>
              </a:rPr>
              <a:t> at this school?</a:t>
            </a:r>
          </a:p>
          <a:p>
            <a:pPr>
              <a:lnSpc>
                <a:spcPct val="11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I 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have</a:t>
            </a:r>
            <a:r>
              <a:rPr lang="en-US" altLang="zh-CN" sz="3200" dirty="0">
                <a:latin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stayed</a:t>
            </a:r>
            <a:r>
              <a:rPr lang="en-US" altLang="zh-CN" sz="3200" dirty="0">
                <a:latin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chemeClr val="tx2"/>
                </a:solidFill>
                <a:latin typeface="Times New Roman" panose="02020603050405020304" pitchFamily="18" charset="0"/>
              </a:rPr>
              <a:t>here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 for two years.</a:t>
            </a:r>
          </a:p>
          <a:p>
            <a:pPr>
              <a:lnSpc>
                <a:spcPct val="110000"/>
              </a:lnSpc>
            </a:pPr>
            <a:r>
              <a:rPr lang="en-US" altLang="zh-CN" sz="3200" dirty="0">
                <a:solidFill>
                  <a:schemeClr val="tx2"/>
                </a:solidFill>
                <a:latin typeface="Times New Roman" panose="02020603050405020304" pitchFamily="18" charset="0"/>
              </a:rPr>
              <a:t>= I 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have stayed </a:t>
            </a:r>
            <a:r>
              <a:rPr lang="en-US" altLang="zh-CN" sz="3200" dirty="0">
                <a:solidFill>
                  <a:schemeClr val="tx2"/>
                </a:solidFill>
                <a:latin typeface="Times New Roman" panose="02020603050405020304" pitchFamily="18" charset="0"/>
              </a:rPr>
              <a:t>here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since two </a:t>
            </a:r>
          </a:p>
          <a:p>
            <a:pPr>
              <a:lnSpc>
                <a:spcPct val="11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    years ago</a:t>
            </a:r>
            <a:r>
              <a:rPr lang="en-US" altLang="zh-CN" sz="3200" dirty="0">
                <a:solidFill>
                  <a:schemeClr val="tx2"/>
                </a:solidFill>
                <a:latin typeface="Times New Roman" panose="02020603050405020304" pitchFamily="18" charset="0"/>
              </a:rPr>
              <a:t>/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since 2017.</a:t>
            </a:r>
          </a:p>
        </p:txBody>
      </p:sp>
      <p:pic>
        <p:nvPicPr>
          <p:cNvPr id="22532" name="图片 11269" descr="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07075" y="3989388"/>
            <a:ext cx="3209925" cy="2101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3" name="Picture 6" descr="C:\Users\Administrator\Desktop\1952745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388" y="620713"/>
            <a:ext cx="3048000" cy="2447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/>
          <p:nvPr/>
        </p:nvSpPr>
        <p:spPr>
          <a:xfrm>
            <a:off x="569913" y="1165225"/>
            <a:ext cx="7716837" cy="4867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10000"/>
              </a:spcBef>
            </a:pPr>
            <a:r>
              <a:rPr lang="zh-CN" altLang="en-US" sz="3200" dirty="0">
                <a:solidFill>
                  <a:srgbClr val="000099"/>
                </a:solidFill>
                <a:latin typeface="Times New Roman" panose="02020603050405020304" pitchFamily="18" charset="0"/>
              </a:rPr>
              <a:t>时间状语</a:t>
            </a:r>
            <a:r>
              <a:rPr lang="en-US" altLang="zh-CN" sz="3200" dirty="0">
                <a:solidFill>
                  <a:srgbClr val="000099"/>
                </a:solidFill>
                <a:latin typeface="Times New Roman" panose="02020603050405020304" pitchFamily="18" charset="0"/>
              </a:rPr>
              <a:t>:</a:t>
            </a:r>
            <a:r>
              <a:rPr lang="en-US" altLang="zh-CN" sz="3200" dirty="0">
                <a:latin typeface="Times New Roman" panose="02020603050405020304" pitchFamily="18" charset="0"/>
              </a:rPr>
              <a:t> </a:t>
            </a:r>
          </a:p>
          <a:p>
            <a:pPr>
              <a:spcBef>
                <a:spcPct val="1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1.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for</a:t>
            </a:r>
            <a:r>
              <a:rPr lang="en-US" altLang="zh-CN" sz="3200" dirty="0">
                <a:latin typeface="Times New Roman" panose="02020603050405020304" pitchFamily="18" charset="0"/>
              </a:rPr>
              <a:t> +</a:t>
            </a:r>
            <a:r>
              <a:rPr lang="zh-CN" altLang="en-US" sz="3200" dirty="0">
                <a:latin typeface="Times New Roman" panose="02020603050405020304" pitchFamily="18" charset="0"/>
              </a:rPr>
              <a:t>一段时间</a:t>
            </a:r>
          </a:p>
          <a:p>
            <a:pPr>
              <a:spcBef>
                <a:spcPct val="10000"/>
              </a:spcBef>
            </a:pPr>
            <a:r>
              <a:rPr lang="zh-CN" altLang="en-US" sz="3200" dirty="0">
                <a:latin typeface="Times New Roman" panose="02020603050405020304" pitchFamily="18" charset="0"/>
              </a:rPr>
              <a:t>　　　　         </a:t>
            </a:r>
            <a:r>
              <a:rPr lang="en-US" altLang="zh-CN" sz="3200" dirty="0">
                <a:latin typeface="Times New Roman" panose="02020603050405020304" pitchFamily="18" charset="0"/>
              </a:rPr>
              <a:t>e.g: for 8 years            </a:t>
            </a:r>
          </a:p>
          <a:p>
            <a:pPr>
              <a:spcBef>
                <a:spcPct val="1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2.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since</a:t>
            </a:r>
            <a:r>
              <a:rPr lang="en-US" altLang="zh-CN" sz="3200" dirty="0">
                <a:latin typeface="Times New Roman" panose="02020603050405020304" pitchFamily="18" charset="0"/>
              </a:rPr>
              <a:t> +</a:t>
            </a:r>
            <a:r>
              <a:rPr lang="zh-CN" altLang="en-US" sz="3200" dirty="0">
                <a:latin typeface="Times New Roman" panose="02020603050405020304" pitchFamily="18" charset="0"/>
              </a:rPr>
              <a:t>过去的时间点</a:t>
            </a:r>
          </a:p>
          <a:p>
            <a:pPr>
              <a:spcBef>
                <a:spcPct val="10000"/>
              </a:spcBef>
            </a:pPr>
            <a:r>
              <a:rPr lang="zh-CN" altLang="en-US" sz="3200" dirty="0">
                <a:latin typeface="Times New Roman" panose="02020603050405020304" pitchFamily="18" charset="0"/>
              </a:rPr>
              <a:t>                         </a:t>
            </a:r>
            <a:r>
              <a:rPr lang="en-US" altLang="zh-CN" sz="3200" dirty="0">
                <a:latin typeface="Times New Roman" panose="02020603050405020304" pitchFamily="18" charset="0"/>
              </a:rPr>
              <a:t>e.g: since 1999</a:t>
            </a:r>
            <a:r>
              <a:rPr lang="zh-CN" altLang="en-US" sz="3200" dirty="0">
                <a:latin typeface="Times New Roman" panose="02020603050405020304" pitchFamily="18" charset="0"/>
              </a:rPr>
              <a:t>/</a:t>
            </a:r>
            <a:r>
              <a:rPr lang="en-US" altLang="zh-CN" sz="3200" dirty="0">
                <a:latin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last spring</a:t>
            </a:r>
            <a:r>
              <a:rPr lang="en-US" altLang="zh-CN" sz="3200" dirty="0">
                <a:latin typeface="Times New Roman" panose="02020603050405020304" pitchFamily="18" charset="0"/>
              </a:rPr>
              <a:t> </a:t>
            </a:r>
          </a:p>
          <a:p>
            <a:pPr>
              <a:spcBef>
                <a:spcPct val="1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3.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 since + </a:t>
            </a:r>
            <a:r>
              <a:rPr lang="zh-CN" altLang="en-US" sz="3200" dirty="0">
                <a:latin typeface="Times New Roman" panose="02020603050405020304" pitchFamily="18" charset="0"/>
              </a:rPr>
              <a:t>一段时间</a:t>
            </a:r>
            <a:r>
              <a:rPr lang="en-US" altLang="zh-CN" sz="3200" dirty="0">
                <a:latin typeface="Times New Roman" panose="02020603050405020304" pitchFamily="18" charset="0"/>
              </a:rPr>
              <a:t>+ ago</a:t>
            </a:r>
          </a:p>
          <a:p>
            <a:pPr>
              <a:spcBef>
                <a:spcPct val="1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                         e.g: since 23 years ago</a:t>
            </a:r>
          </a:p>
          <a:p>
            <a:pPr>
              <a:spcBef>
                <a:spcPct val="1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 4.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since + 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从句（一般过去时态）</a:t>
            </a:r>
          </a:p>
          <a:p>
            <a:pPr>
              <a:spcBef>
                <a:spcPct val="1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          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Since I came here  four weeks ago.</a:t>
            </a:r>
          </a:p>
        </p:txBody>
      </p:sp>
      <p:pic>
        <p:nvPicPr>
          <p:cNvPr id="23555" name="图片 12290" descr="u=1864611431,2512812887&amp;fm=23&amp;gp=0"/>
          <p:cNvPicPr>
            <a:picLocks noChangeAspect="1"/>
          </p:cNvPicPr>
          <p:nvPr/>
        </p:nvPicPr>
        <p:blipFill>
          <a:blip r:embed="rId2" cstate="print"/>
          <a:srcRect t="12599" b="6804"/>
          <a:stretch>
            <a:fillRect/>
          </a:stretch>
        </p:blipFill>
        <p:spPr>
          <a:xfrm>
            <a:off x="5953125" y="647700"/>
            <a:ext cx="2676525" cy="2527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2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2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22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2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29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13313"/>
          <p:cNvSpPr txBox="1"/>
          <p:nvPr/>
        </p:nvSpPr>
        <p:spPr>
          <a:xfrm>
            <a:off x="6302375" y="2276475"/>
            <a:ext cx="2047875" cy="65087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CC3300"/>
                </a:solidFill>
                <a:latin typeface="Times New Roman" panose="02020603050405020304" pitchFamily="18" charset="0"/>
              </a:rPr>
              <a:t>magazine</a:t>
            </a:r>
          </a:p>
        </p:txBody>
      </p:sp>
      <p:sp>
        <p:nvSpPr>
          <p:cNvPr id="24579" name="文本框 13314"/>
          <p:cNvSpPr txBox="1"/>
          <p:nvPr/>
        </p:nvSpPr>
        <p:spPr>
          <a:xfrm>
            <a:off x="1044575" y="479425"/>
            <a:ext cx="7877175" cy="1717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Do you have these things at home?</a:t>
            </a:r>
          </a:p>
          <a:p>
            <a:pPr>
              <a:lnSpc>
                <a:spcPct val="11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How long have you had the …?</a:t>
            </a:r>
          </a:p>
          <a:p>
            <a:pPr>
              <a:lnSpc>
                <a:spcPct val="110000"/>
              </a:lnSpc>
            </a:pP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I have had …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for …years./since …years ago.</a:t>
            </a:r>
          </a:p>
        </p:txBody>
      </p:sp>
      <p:pic>
        <p:nvPicPr>
          <p:cNvPr id="13316" name="图片 13315" descr="lamp 0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0838" y="3238500"/>
            <a:ext cx="1831975" cy="1816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7" name="文本框 13316"/>
          <p:cNvSpPr txBox="1"/>
          <p:nvPr/>
        </p:nvSpPr>
        <p:spPr>
          <a:xfrm>
            <a:off x="828675" y="2422525"/>
            <a:ext cx="1073150" cy="588963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lamp</a:t>
            </a:r>
          </a:p>
        </p:txBody>
      </p:sp>
      <p:pic>
        <p:nvPicPr>
          <p:cNvPr id="13318" name="图片 13317" descr="hat 0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6250" y="3143250"/>
            <a:ext cx="1763713" cy="2143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9" name="文本框 13318"/>
          <p:cNvSpPr txBox="1"/>
          <p:nvPr/>
        </p:nvSpPr>
        <p:spPr>
          <a:xfrm>
            <a:off x="4789488" y="2349500"/>
            <a:ext cx="803275" cy="588963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cap</a:t>
            </a:r>
          </a:p>
        </p:txBody>
      </p:sp>
      <p:pic>
        <p:nvPicPr>
          <p:cNvPr id="13320" name="图片 13319" descr="sweater 0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41563" y="3117850"/>
            <a:ext cx="1768475" cy="2300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21" name="文本框 13320"/>
          <p:cNvSpPr txBox="1"/>
          <p:nvPr/>
        </p:nvSpPr>
        <p:spPr>
          <a:xfrm>
            <a:off x="2413000" y="2422525"/>
            <a:ext cx="1527175" cy="588963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sweater</a:t>
            </a:r>
          </a:p>
        </p:txBody>
      </p:sp>
      <p:sp>
        <p:nvSpPr>
          <p:cNvPr id="13322" name="Oval 4"/>
          <p:cNvSpPr/>
          <p:nvPr/>
        </p:nvSpPr>
        <p:spPr>
          <a:xfrm>
            <a:off x="212725" y="693738"/>
            <a:ext cx="776288" cy="695325"/>
          </a:xfrm>
          <a:prstGeom prst="ellipse">
            <a:avLst/>
          </a:prstGeom>
          <a:gradFill rotWithShape="1">
            <a:gsLst>
              <a:gs pos="0">
                <a:srgbClr val="77DDDD"/>
              </a:gs>
              <a:gs pos="100000">
                <a:srgbClr val="33CCCC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rgbClr val="33CCCC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4000" b="1" i="0" u="none" strike="noStrike" kern="1200" cap="none" spc="0" normalizeH="0" baseline="0" noProof="1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  <a:t>1a</a:t>
            </a:r>
          </a:p>
        </p:txBody>
      </p:sp>
      <p:sp>
        <p:nvSpPr>
          <p:cNvPr id="13323" name="Text Box 40"/>
          <p:cNvSpPr txBox="1"/>
          <p:nvPr/>
        </p:nvSpPr>
        <p:spPr>
          <a:xfrm>
            <a:off x="542925" y="5518150"/>
            <a:ext cx="7920038" cy="703263"/>
          </a:xfrm>
          <a:prstGeom prst="rect">
            <a:avLst/>
          </a:prstGeom>
          <a:noFill/>
          <a:ln w="9525" cap="flat" cmpd="sng">
            <a:solidFill>
              <a:srgbClr val="FF5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"/>
              </a:spcBef>
            </a:pPr>
            <a:r>
              <a:rPr lang="en-GB" altLang="en-US" dirty="0">
                <a:solidFill>
                  <a:schemeClr val="accent2"/>
                </a:solidFill>
                <a:latin typeface="Times New Roman" panose="02020603050405020304" pitchFamily="18" charset="0"/>
              </a:rPr>
              <a:t>    What are you going to do with them?</a:t>
            </a:r>
          </a:p>
        </p:txBody>
      </p:sp>
      <p:pic>
        <p:nvPicPr>
          <p:cNvPr id="13324" name="图片 13323" descr="3"/>
          <p:cNvPicPr>
            <a:picLocks noChangeAspect="1"/>
          </p:cNvPicPr>
          <p:nvPr/>
        </p:nvPicPr>
        <p:blipFill>
          <a:blip r:embed="rId5" cstate="print"/>
          <a:srcRect b="6677"/>
          <a:stretch>
            <a:fillRect/>
          </a:stretch>
        </p:blipFill>
        <p:spPr>
          <a:xfrm>
            <a:off x="6518275" y="3028950"/>
            <a:ext cx="1743075" cy="23002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20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nimBg="1"/>
      <p:bldP spid="13317" grpId="0" animBg="1"/>
      <p:bldP spid="13319" grpId="0" animBg="1"/>
      <p:bldP spid="13321" grpId="0" animBg="1"/>
      <p:bldP spid="133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1"/>
          <p:cNvSpPr txBox="1"/>
          <p:nvPr/>
        </p:nvSpPr>
        <p:spPr>
          <a:xfrm>
            <a:off x="4138613" y="3354388"/>
            <a:ext cx="4200525" cy="588962"/>
          </a:xfrm>
          <a:prstGeom prst="rect">
            <a:avLst/>
          </a:prstGeom>
          <a:noFill/>
          <a:ln w="9525" cap="flat" cmpd="sng">
            <a:solidFill>
              <a:srgbClr val="FF5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66"/>
                </a:solidFill>
                <a:latin typeface="Times New Roman" panose="02020603050405020304" pitchFamily="18" charset="0"/>
              </a:rPr>
              <a:t>yard sale</a:t>
            </a:r>
            <a:r>
              <a:rPr lang="zh-CN" altLang="en-US" sz="3200" dirty="0">
                <a:solidFill>
                  <a:srgbClr val="FF00FF"/>
                </a:solidFill>
                <a:latin typeface="Times New Roman" panose="02020603050405020304" pitchFamily="18" charset="0"/>
              </a:rPr>
              <a:t>庭院旧货出售</a:t>
            </a:r>
            <a:endParaRPr lang="en-US" altLang="zh-CN" sz="3200" dirty="0">
              <a:solidFill>
                <a:srgbClr val="FF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39" name="矩形 14338"/>
          <p:cNvSpPr/>
          <p:nvPr/>
        </p:nvSpPr>
        <p:spPr>
          <a:xfrm>
            <a:off x="685800" y="4148138"/>
            <a:ext cx="7627938" cy="1074737"/>
          </a:xfrm>
          <a:prstGeom prst="rect">
            <a:avLst/>
          </a:prstGeom>
          <a:noFill/>
          <a:ln w="9525" cap="flat" cmpd="sng">
            <a:solidFill>
              <a:srgbClr val="FF5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3200" dirty="0">
                <a:latin typeface="Times New Roman" panose="02020603050405020304" pitchFamily="18" charset="0"/>
              </a:rPr>
              <a:t>T:  What’s this? </a:t>
            </a:r>
          </a:p>
          <a:p>
            <a:pPr eaLnBrk="0" hangingPunct="0"/>
            <a:r>
              <a:rPr lang="en-US" altLang="zh-CN" sz="3200" dirty="0">
                <a:latin typeface="Times New Roman" panose="02020603050405020304" pitchFamily="18" charset="0"/>
              </a:rPr>
              <a:t>      What are people doing in the pictures? </a:t>
            </a:r>
          </a:p>
        </p:txBody>
      </p:sp>
      <p:sp>
        <p:nvSpPr>
          <p:cNvPr id="14340" name="矩形 14339"/>
          <p:cNvSpPr/>
          <p:nvPr/>
        </p:nvSpPr>
        <p:spPr>
          <a:xfrm>
            <a:off x="612775" y="5299075"/>
            <a:ext cx="7740650" cy="1074738"/>
          </a:xfrm>
          <a:prstGeom prst="rect">
            <a:avLst/>
          </a:prstGeom>
          <a:noFill/>
          <a:ln w="9525" cap="flat" cmpd="sng">
            <a:solidFill>
              <a:srgbClr val="FF5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altLang="zh-CN" sz="3200" dirty="0">
                <a:latin typeface="Times New Roman" panose="02020603050405020304" pitchFamily="18" charset="0"/>
              </a:rPr>
              <a:t>S:  It’s a yard sale. </a:t>
            </a:r>
          </a:p>
          <a:p>
            <a:pPr eaLnBrk="0" hangingPunct="0"/>
            <a:r>
              <a:rPr lang="en-US" altLang="zh-CN" sz="3200" dirty="0">
                <a:latin typeface="Times New Roman" panose="02020603050405020304" pitchFamily="18" charset="0"/>
              </a:rPr>
              <a:t>      People are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having a yard sale</a:t>
            </a:r>
            <a:r>
              <a:rPr lang="en-US" altLang="zh-CN" sz="3200" dirty="0">
                <a:latin typeface="Times New Roman" panose="02020603050405020304" pitchFamily="18" charset="0"/>
              </a:rPr>
              <a:t>. </a:t>
            </a:r>
          </a:p>
        </p:txBody>
      </p:sp>
      <p:pic>
        <p:nvPicPr>
          <p:cNvPr id="14341" name="Picture 8" descr="IMG_2835-vi[1]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0225" y="554038"/>
            <a:ext cx="4057650" cy="2706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Picture 5" descr="IMG_8300-vi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91100" y="482600"/>
            <a:ext cx="3290888" cy="2708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nimBg="1"/>
      <p:bldP spid="14338" grpId="1" animBg="1"/>
      <p:bldP spid="14339" grpId="0" animBg="1"/>
      <p:bldP spid="14339" grpId="1" animBg="1"/>
      <p:bldP spid="14340" grpId="0" animBg="1"/>
      <p:bldP spid="14340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5361" descr="yard-sal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213" y="2265363"/>
            <a:ext cx="4648200" cy="3805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图片 15362" descr="yard-sale-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08525" y="2695575"/>
            <a:ext cx="4384675" cy="3028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8" name="矩形 15364"/>
          <p:cNvSpPr/>
          <p:nvPr/>
        </p:nvSpPr>
        <p:spPr>
          <a:xfrm>
            <a:off x="120650" y="809625"/>
            <a:ext cx="5726113" cy="1066800"/>
          </a:xfrm>
          <a:prstGeom prst="rect">
            <a:avLst/>
          </a:prstGeom>
          <a:noFill/>
          <a:ln w="9525" cap="flat" cmpd="sng">
            <a:solidFill>
              <a:srgbClr val="FF5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it-IT" altLang="en-US" sz="3200" dirty="0">
                <a:latin typeface="Times New Roman" panose="02020603050405020304" pitchFamily="18" charset="0"/>
              </a:rPr>
              <a:t>What’s a yard sale? </a:t>
            </a:r>
          </a:p>
          <a:p>
            <a:pPr eaLnBrk="0" hangingPunct="0"/>
            <a:r>
              <a:rPr lang="it-IT" altLang="en-US" sz="3200" dirty="0">
                <a:latin typeface="Times New Roman" panose="02020603050405020304" pitchFamily="18" charset="0"/>
              </a:rPr>
              <a:t>Why do people have yard sales?</a:t>
            </a: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文本框 15363"/>
          <p:cNvSpPr txBox="1"/>
          <p:nvPr/>
        </p:nvSpPr>
        <p:spPr>
          <a:xfrm>
            <a:off x="439738" y="601663"/>
            <a:ext cx="8307387" cy="5259387"/>
          </a:xfrm>
          <a:prstGeom prst="rect">
            <a:avLst/>
          </a:prstGeom>
          <a:noFill/>
          <a:ln w="9525" cap="flat" cmpd="sng">
            <a:solidFill>
              <a:srgbClr val="FF5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rgbClr val="FF00FF"/>
                </a:solidFill>
                <a:latin typeface="Times New Roman" panose="02020603050405020304" pitchFamily="18" charset="0"/>
              </a:rPr>
              <a:t>Yard sale</a:t>
            </a:r>
            <a:r>
              <a:rPr lang="zh-CN" altLang="en-US" sz="2800" dirty="0">
                <a:solidFill>
                  <a:srgbClr val="FF00FF"/>
                </a:solidFill>
                <a:latin typeface="Times New Roman" panose="02020603050405020304" pitchFamily="18" charset="0"/>
              </a:rPr>
              <a:t>庭院旧货出售</a:t>
            </a: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这是国外的一种风俗，也是一种独特的售货方式。人们利用周末，将家中搁置不用的物件，放在自家庭院中廉价出售，因而被称作</a:t>
            </a:r>
            <a:r>
              <a:rPr lang="en-US" altLang="zh-CN" sz="2800" dirty="0">
                <a:latin typeface="Times New Roman" panose="02020603050405020304" pitchFamily="18" charset="0"/>
              </a:rPr>
              <a:t>yard sale</a:t>
            </a:r>
            <a:r>
              <a:rPr lang="zh-CN" altLang="en-US" sz="2800" dirty="0">
                <a:latin typeface="Times New Roman" panose="02020603050405020304" pitchFamily="18" charset="0"/>
              </a:rPr>
              <a:t>，也可译作“家庭拍卖会”。庭院售卖的物品种类繁多，大到家具、电器，小到玩具、衣物和鞋帽。这些物品虽多数为二手家什，但也有全新的物品，且价格合理公道，甚至还可讨价还价。正是这种低廉、公道的价格及买家淘宝和碰大运的心理，使得</a:t>
            </a:r>
            <a:r>
              <a:rPr lang="en-US" altLang="zh-CN" sz="2800" dirty="0">
                <a:latin typeface="Times New Roman" panose="02020603050405020304" pitchFamily="18" charset="0"/>
              </a:rPr>
              <a:t>yard sale</a:t>
            </a:r>
            <a:r>
              <a:rPr lang="zh-CN" altLang="en-US" sz="2800" dirty="0">
                <a:latin typeface="Times New Roman" panose="02020603050405020304" pitchFamily="18" charset="0"/>
              </a:rPr>
              <a:t>广受欢迎，逐渐演变成一种独特的文化现象。</a:t>
            </a:r>
          </a:p>
        </p:txBody>
      </p:sp>
      <p:pic>
        <p:nvPicPr>
          <p:cNvPr id="18435" name="Picture 3" descr="C:\Users\Administrator\Desktop\dT7e8dXEc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6100" y="260350"/>
            <a:ext cx="1219200" cy="10080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框 16385"/>
          <p:cNvSpPr txBox="1"/>
          <p:nvPr/>
        </p:nvSpPr>
        <p:spPr>
          <a:xfrm>
            <a:off x="182563" y="1630363"/>
            <a:ext cx="8710612" cy="4572000"/>
          </a:xfrm>
          <a:prstGeom prst="rect">
            <a:avLst/>
          </a:prstGeom>
          <a:solidFill>
            <a:schemeClr val="bg1">
              <a:alpha val="70195"/>
            </a:schemeClr>
          </a:solidFill>
          <a:ln w="9525" cap="flat" cmpd="sng">
            <a:solidFill>
              <a:srgbClr val="FF5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3000" dirty="0">
                <a:latin typeface="Times New Roman" panose="02020603050405020304" pitchFamily="18" charset="0"/>
              </a:rPr>
              <a:t>__ Jeff’s family is 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</a:rPr>
              <a:t>having a yard sale</a:t>
            </a:r>
            <a:r>
              <a:rPr lang="en-US" altLang="zh-CN" sz="3000" dirty="0">
                <a:latin typeface="Times New Roman" panose="02020603050405020304" pitchFamily="18" charset="0"/>
              </a:rPr>
              <a:t>.</a:t>
            </a:r>
          </a:p>
          <a:p>
            <a:pPr>
              <a:spcBef>
                <a:spcPct val="20000"/>
              </a:spcBef>
            </a:pPr>
            <a:r>
              <a:rPr lang="en-US" altLang="zh-CN" sz="3000" dirty="0">
                <a:latin typeface="Times New Roman" panose="02020603050405020304" pitchFamily="18" charset="0"/>
              </a:rPr>
              <a:t>__ Amy thinks </a:t>
            </a:r>
            <a:r>
              <a:rPr lang="en-US" altLang="zh-CN" sz="3000" dirty="0">
                <a:solidFill>
                  <a:srgbClr val="FF0066"/>
                </a:solidFill>
                <a:latin typeface="Times New Roman" panose="02020603050405020304" pitchFamily="18" charset="0"/>
              </a:rPr>
              <a:t>it’s hard to</a:t>
            </a:r>
            <a:r>
              <a:rPr lang="en-US" altLang="zh-CN" sz="3000" dirty="0">
                <a:latin typeface="Times New Roman" panose="02020603050405020304" pitchFamily="18" charset="0"/>
              </a:rPr>
              <a:t> sell her old  </a:t>
            </a:r>
          </a:p>
          <a:p>
            <a:r>
              <a:rPr lang="en-US" altLang="zh-CN" sz="3000" dirty="0">
                <a:latin typeface="Times New Roman" panose="02020603050405020304" pitchFamily="18" charset="0"/>
              </a:rPr>
              <a:t>     things.</a:t>
            </a:r>
          </a:p>
          <a:p>
            <a:pPr>
              <a:spcBef>
                <a:spcPct val="20000"/>
              </a:spcBef>
            </a:pPr>
            <a:r>
              <a:rPr lang="en-US" altLang="zh-CN" sz="3000" dirty="0">
                <a:latin typeface="Times New Roman" panose="02020603050405020304" pitchFamily="18" charset="0"/>
              </a:rPr>
              <a:t>__ Jeff has had his bike for </a:t>
            </a:r>
            <a:r>
              <a:rPr lang="en-US" altLang="zh-CN" sz="3000" dirty="0">
                <a:solidFill>
                  <a:srgbClr val="FF0066"/>
                </a:solidFill>
                <a:latin typeface="Times New Roman" panose="02020603050405020304" pitchFamily="18" charset="0"/>
              </a:rPr>
              <a:t>more than</a:t>
            </a:r>
            <a:r>
              <a:rPr lang="en-US" altLang="zh-CN" sz="3000" dirty="0">
                <a:latin typeface="Times New Roman" panose="02020603050405020304" pitchFamily="18" charset="0"/>
              </a:rPr>
              <a:t> 10 </a:t>
            </a:r>
          </a:p>
          <a:p>
            <a:r>
              <a:rPr lang="en-US" altLang="zh-CN" sz="3000" dirty="0">
                <a:latin typeface="Times New Roman" panose="02020603050405020304" pitchFamily="18" charset="0"/>
              </a:rPr>
              <a:t>     years.</a:t>
            </a:r>
          </a:p>
          <a:p>
            <a:pPr>
              <a:spcBef>
                <a:spcPct val="20000"/>
              </a:spcBef>
            </a:pPr>
            <a:r>
              <a:rPr lang="en-US" altLang="zh-CN" sz="3000" dirty="0">
                <a:latin typeface="Times New Roman" panose="02020603050405020304" pitchFamily="18" charset="0"/>
              </a:rPr>
              <a:t>__ Amy wants to </a:t>
            </a:r>
            <a:r>
              <a:rPr lang="en-US" altLang="zh-CN" sz="3000" dirty="0">
                <a:solidFill>
                  <a:srgbClr val="FF0066"/>
                </a:solidFill>
                <a:latin typeface="Times New Roman" panose="02020603050405020304" pitchFamily="18" charset="0"/>
              </a:rPr>
              <a:t>keep</a:t>
            </a:r>
            <a:r>
              <a:rPr lang="en-US" altLang="zh-CN" sz="3000" dirty="0">
                <a:latin typeface="Times New Roman" panose="02020603050405020304" pitchFamily="18" charset="0"/>
              </a:rPr>
              <a:t> her old things </a:t>
            </a:r>
          </a:p>
          <a:p>
            <a:r>
              <a:rPr lang="en-US" altLang="zh-CN" sz="3000" dirty="0">
                <a:latin typeface="Times New Roman" panose="02020603050405020304" pitchFamily="18" charset="0"/>
              </a:rPr>
              <a:t>     because they bring back </a:t>
            </a:r>
            <a:r>
              <a:rPr lang="en-US" altLang="zh-CN" sz="3000" dirty="0">
                <a:solidFill>
                  <a:srgbClr val="FF0066"/>
                </a:solidFill>
                <a:latin typeface="Times New Roman" panose="02020603050405020304" pitchFamily="18" charset="0"/>
              </a:rPr>
              <a:t>sweet memories</a:t>
            </a:r>
            <a:r>
              <a:rPr lang="en-US" altLang="zh-CN" sz="3000" dirty="0">
                <a:latin typeface="Times New Roman" panose="02020603050405020304" pitchFamily="18" charset="0"/>
              </a:rPr>
              <a:t>.</a:t>
            </a:r>
          </a:p>
          <a:p>
            <a:pPr>
              <a:spcBef>
                <a:spcPct val="20000"/>
              </a:spcBef>
            </a:pPr>
            <a:r>
              <a:rPr lang="en-US" altLang="zh-CN" sz="3000" dirty="0">
                <a:latin typeface="Times New Roman" panose="02020603050405020304" pitchFamily="18" charset="0"/>
              </a:rPr>
              <a:t>__ You can also give old things away to </a:t>
            </a:r>
          </a:p>
          <a:p>
            <a:r>
              <a:rPr lang="en-US" altLang="zh-CN" sz="3000" dirty="0">
                <a:latin typeface="Times New Roman" panose="02020603050405020304" pitchFamily="18" charset="0"/>
              </a:rPr>
              <a:t>     </a:t>
            </a:r>
            <a:r>
              <a:rPr lang="en-US" altLang="zh-CN" sz="3000" dirty="0">
                <a:solidFill>
                  <a:srgbClr val="FF0066"/>
                </a:solidFill>
                <a:latin typeface="Times New Roman" panose="02020603050405020304" pitchFamily="18" charset="0"/>
              </a:rPr>
              <a:t>people in need</a:t>
            </a:r>
            <a:r>
              <a:rPr lang="en-US" altLang="zh-CN" sz="3000" dirty="0">
                <a:latin typeface="Times New Roman" panose="02020603050405020304" pitchFamily="18" charset="0"/>
              </a:rPr>
              <a:t>.</a:t>
            </a:r>
          </a:p>
        </p:txBody>
      </p:sp>
      <p:pic>
        <p:nvPicPr>
          <p:cNvPr id="16387" name="图片 16386" descr="u=3356543834,1346052628&amp;fm=21&amp;gp=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4000" y="2190750"/>
            <a:ext cx="492125" cy="549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8" name="图片 16387" descr="u=3356543834,1346052628&amp;fm=21&amp;gp=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0825" y="1628775"/>
            <a:ext cx="492125" cy="549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9" name="图片 16388" descr="u=3356543834,1346052628&amp;fm=21&amp;gp=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2563" y="5086350"/>
            <a:ext cx="530225" cy="547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8" name="Text Box 40"/>
          <p:cNvSpPr txBox="1"/>
          <p:nvPr/>
        </p:nvSpPr>
        <p:spPr>
          <a:xfrm>
            <a:off x="974725" y="620713"/>
            <a:ext cx="7918450" cy="63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GB" altLang="en-US" dirty="0">
                <a:solidFill>
                  <a:schemeClr val="accent2"/>
                </a:solidFill>
                <a:latin typeface="Times New Roman" panose="02020603050405020304" pitchFamily="18" charset="0"/>
              </a:rPr>
              <a:t>Listen and check (√) the facts you hear. </a:t>
            </a:r>
          </a:p>
        </p:txBody>
      </p:sp>
      <p:sp>
        <p:nvSpPr>
          <p:cNvPr id="16391" name="Oval 4"/>
          <p:cNvSpPr/>
          <p:nvPr/>
        </p:nvSpPr>
        <p:spPr>
          <a:xfrm>
            <a:off x="111125" y="620713"/>
            <a:ext cx="863600" cy="717550"/>
          </a:xfrm>
          <a:prstGeom prst="ellipse">
            <a:avLst/>
          </a:prstGeom>
          <a:gradFill rotWithShape="1">
            <a:gsLst>
              <a:gs pos="0">
                <a:srgbClr val="77DDDD"/>
              </a:gs>
              <a:gs pos="100000">
                <a:srgbClr val="33CCCC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rgbClr val="33CCCC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3600" b="1" i="0" u="none" strike="noStrike" kern="1200" cap="none" spc="0" normalizeH="0" baseline="0" noProof="1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  <a:t>1b</a:t>
            </a:r>
          </a:p>
        </p:txBody>
      </p:sp>
      <p:sp>
        <p:nvSpPr>
          <p:cNvPr id="16393" name="Text Box 15"/>
          <p:cNvSpPr txBox="1"/>
          <p:nvPr/>
        </p:nvSpPr>
        <p:spPr>
          <a:xfrm>
            <a:off x="6743700" y="1668463"/>
            <a:ext cx="1885950" cy="1096962"/>
          </a:xfrm>
          <a:prstGeom prst="rect">
            <a:avLst/>
          </a:prstGeom>
          <a:noFill/>
          <a:ln w="9525" cap="flat" cmpd="sng">
            <a:solidFill>
              <a:srgbClr val="FF5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000" dirty="0">
                <a:solidFill>
                  <a:srgbClr val="FF00FF"/>
                </a:solidFill>
                <a:latin typeface="Times New Roman" panose="02020603050405020304" pitchFamily="18" charset="0"/>
              </a:rPr>
              <a:t>举行庭院拍卖会</a:t>
            </a:r>
          </a:p>
        </p:txBody>
      </p:sp>
      <p:sp>
        <p:nvSpPr>
          <p:cNvPr id="16394" name="Text Box 15"/>
          <p:cNvSpPr txBox="1"/>
          <p:nvPr/>
        </p:nvSpPr>
        <p:spPr>
          <a:xfrm>
            <a:off x="3205163" y="5589588"/>
            <a:ext cx="2728912" cy="595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000" dirty="0">
                <a:solidFill>
                  <a:srgbClr val="FF00FF"/>
                </a:solidFill>
                <a:latin typeface="Times New Roman" panose="02020603050405020304" pitchFamily="18" charset="0"/>
              </a:rPr>
              <a:t>有需要的人们</a:t>
            </a:r>
          </a:p>
        </p:txBody>
      </p:sp>
      <p:sp>
        <p:nvSpPr>
          <p:cNvPr id="16395" name="Text Box 15"/>
          <p:cNvSpPr txBox="1"/>
          <p:nvPr/>
        </p:nvSpPr>
        <p:spPr>
          <a:xfrm>
            <a:off x="7453313" y="4151313"/>
            <a:ext cx="1368425" cy="1096962"/>
          </a:xfrm>
          <a:prstGeom prst="rect">
            <a:avLst/>
          </a:prstGeom>
          <a:noFill/>
          <a:ln w="9525" cap="flat" cmpd="sng">
            <a:solidFill>
              <a:srgbClr val="FF5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000" dirty="0">
                <a:solidFill>
                  <a:srgbClr val="FF00FF"/>
                </a:solidFill>
                <a:latin typeface="Times New Roman" panose="02020603050405020304" pitchFamily="18" charset="0"/>
              </a:rPr>
              <a:t>甜蜜的回忆</a:t>
            </a:r>
          </a:p>
        </p:txBody>
      </p:sp>
      <p:pic>
        <p:nvPicPr>
          <p:cNvPr id="2" name="U10 Section A 1b.mp3">
            <a:hlinkClick r:id="" action="ppaction://media"/>
          </p:cNvPr>
          <p:cNvPicPr>
            <a:picLocks noRo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link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972425" y="1009650"/>
            <a:ext cx="619125" cy="619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80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0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6393" grpId="0" bldLvl="0" animBg="1"/>
      <p:bldP spid="16394" grpId="0"/>
      <p:bldP spid="1639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占位符 18433"/>
          <p:cNvSpPr>
            <a:spLocks noGrp="1"/>
          </p:cNvSpPr>
          <p:nvPr>
            <p:ph type="body"/>
          </p:nvPr>
        </p:nvSpPr>
        <p:spPr>
          <a:xfrm>
            <a:off x="182563" y="2779713"/>
            <a:ext cx="8763000" cy="3549650"/>
          </a:xfrm>
          <a:ln/>
        </p:spPr>
        <p:txBody>
          <a:bodyPr vert="horz" wrap="square" lIns="91440" tIns="45720" rIns="91440" bIns="45720" anchor="t"/>
          <a:lstStyle/>
          <a:p>
            <a:pPr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CC00FF"/>
                </a:solidFill>
                <a:latin typeface="Times New Roman" panose="02020603050405020304" pitchFamily="18" charset="0"/>
              </a:rPr>
              <a:t>      </a:t>
            </a:r>
            <a:r>
              <a:rPr lang="en-US" altLang="zh-CN" b="1" dirty="0">
                <a:solidFill>
                  <a:srgbClr val="CC00FF"/>
                </a:solidFill>
                <a:latin typeface="Times New Roman" panose="02020603050405020304" pitchFamily="18" charset="0"/>
              </a:rPr>
              <a:t>how long, how soon, how often, how far</a:t>
            </a:r>
          </a:p>
          <a:p>
            <a:pPr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How long 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多久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, 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多长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时间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。对时间段提问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, 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如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: for+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时间段；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since+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过去的时间点。</a:t>
            </a:r>
          </a:p>
          <a:p>
            <a:pPr>
              <a:spcBef>
                <a:spcPct val="0"/>
              </a:spcBef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e.g. --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How long</a:t>
            </a:r>
            <a:r>
              <a:rPr lang="en-US" altLang="zh-CN" b="1" dirty="0">
                <a:latin typeface="Times New Roman" panose="02020603050405020304" pitchFamily="18" charset="0"/>
              </a:rPr>
              <a:t> have you worked in Beijing?</a:t>
            </a:r>
          </a:p>
          <a:p>
            <a:pPr>
              <a:spcBef>
                <a:spcPct val="0"/>
              </a:spcBef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       --For five years.</a:t>
            </a:r>
          </a:p>
          <a:p>
            <a:pPr>
              <a:spcBef>
                <a:spcPct val="0"/>
              </a:spcBef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How soon</a:t>
            </a:r>
            <a:r>
              <a:rPr lang="zh-CN" altLang="en-US" b="1" dirty="0">
                <a:latin typeface="Times New Roman" panose="02020603050405020304" pitchFamily="18" charset="0"/>
              </a:rPr>
              <a:t>多久以后。对“</a:t>
            </a:r>
            <a:r>
              <a:rPr lang="en-US" altLang="zh-CN" b="1" dirty="0">
                <a:latin typeface="Times New Roman" panose="02020603050405020304" pitchFamily="18" charset="0"/>
              </a:rPr>
              <a:t>in+</a:t>
            </a:r>
            <a:r>
              <a:rPr lang="zh-CN" altLang="en-US" b="1" dirty="0">
                <a:latin typeface="Times New Roman" panose="02020603050405020304" pitchFamily="18" charset="0"/>
              </a:rPr>
              <a:t>时间段提问</a:t>
            </a:r>
            <a:r>
              <a:rPr lang="en-US" altLang="zh-CN" b="1" dirty="0">
                <a:latin typeface="Times New Roman" panose="02020603050405020304" pitchFamily="18" charset="0"/>
              </a:rPr>
              <a:t>, </a:t>
            </a:r>
            <a:r>
              <a:rPr lang="zh-CN" altLang="en-US" b="1" dirty="0">
                <a:latin typeface="Times New Roman" panose="02020603050405020304" pitchFamily="18" charset="0"/>
              </a:rPr>
              <a:t>常用于一般将来时”</a:t>
            </a:r>
            <a:r>
              <a:rPr lang="en-US" altLang="zh-CN" b="1" dirty="0">
                <a:latin typeface="Times New Roman" panose="02020603050405020304" pitchFamily="18" charset="0"/>
              </a:rPr>
              <a:t>, </a:t>
            </a:r>
            <a:r>
              <a:rPr lang="zh-CN" altLang="en-US" b="1" dirty="0">
                <a:latin typeface="Times New Roman" panose="02020603050405020304" pitchFamily="18" charset="0"/>
              </a:rPr>
              <a:t>其答语常用“</a:t>
            </a:r>
            <a:r>
              <a:rPr lang="en-US" altLang="zh-CN" b="1" dirty="0">
                <a:latin typeface="Times New Roman" panose="02020603050405020304" pitchFamily="18" charset="0"/>
              </a:rPr>
              <a:t>in+</a:t>
            </a:r>
            <a:r>
              <a:rPr lang="zh-CN" altLang="en-US" b="1" dirty="0">
                <a:latin typeface="Times New Roman" panose="02020603050405020304" pitchFamily="18" charset="0"/>
              </a:rPr>
              <a:t>时间段”。</a:t>
            </a:r>
          </a:p>
        </p:txBody>
      </p:sp>
      <p:sp>
        <p:nvSpPr>
          <p:cNvPr id="18435" name="文本框 18434"/>
          <p:cNvSpPr txBox="1"/>
          <p:nvPr/>
        </p:nvSpPr>
        <p:spPr>
          <a:xfrm>
            <a:off x="247650" y="1435100"/>
            <a:ext cx="8043863" cy="12620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1. --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How long</a:t>
            </a:r>
            <a:r>
              <a:rPr lang="en-US" altLang="zh-CN" sz="3200" dirty="0">
                <a:latin typeface="Times New Roman" panose="02020603050405020304" pitchFamily="18" charset="0"/>
              </a:rPr>
              <a:t> have you had that bike there?</a:t>
            </a:r>
          </a:p>
          <a:p>
            <a:pPr>
              <a:lnSpc>
                <a:spcPct val="12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    -- I have had it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for</a:t>
            </a:r>
            <a:r>
              <a:rPr lang="en-US" altLang="zh-CN" sz="3200" dirty="0">
                <a:latin typeface="Times New Roman" panose="02020603050405020304" pitchFamily="18" charset="0"/>
              </a:rPr>
              <a:t> three years.</a:t>
            </a:r>
          </a:p>
        </p:txBody>
      </p:sp>
      <p:sp>
        <p:nvSpPr>
          <p:cNvPr id="29700" name="齿轮1 501"/>
          <p:cNvSpPr/>
          <p:nvPr/>
        </p:nvSpPr>
        <p:spPr>
          <a:xfrm rot="720000">
            <a:off x="255588" y="692150"/>
            <a:ext cx="706437" cy="500063"/>
          </a:xfrm>
          <a:custGeom>
            <a:avLst/>
            <a:gdLst>
              <a:gd name="txL" fmla="*/ 0 w 2063518"/>
              <a:gd name="txT" fmla="*/ 0 h 1276454"/>
              <a:gd name="txR" fmla="*/ 2063518 w 2063518"/>
              <a:gd name="txB" fmla="*/ 1276454 h 1276454"/>
            </a:gdLst>
            <a:ahLst/>
            <a:cxnLst>
              <a:cxn ang="0">
                <a:pos x="54395" y="50099"/>
              </a:cxn>
              <a:cxn ang="0">
                <a:pos x="76524" y="50099"/>
              </a:cxn>
              <a:cxn ang="0">
                <a:pos x="64040" y="24097"/>
              </a:cxn>
              <a:cxn ang="0">
                <a:pos x="67497" y="29342"/>
              </a:cxn>
              <a:cxn ang="0">
                <a:pos x="75526" y="28813"/>
              </a:cxn>
              <a:cxn ang="0">
                <a:pos x="75924" y="36160"/>
              </a:cxn>
              <a:cxn ang="0">
                <a:pos x="82302" y="43489"/>
              </a:cxn>
              <a:cxn ang="0">
                <a:pos x="79455" y="49500"/>
              </a:cxn>
              <a:cxn ang="0">
                <a:pos x="81197" y="61258"/>
              </a:cxn>
              <a:cxn ang="0">
                <a:pos x="76438" y="63121"/>
              </a:cxn>
              <a:cxn ang="0">
                <a:pos x="72729" y="73806"/>
              </a:cxn>
              <a:cxn ang="0">
                <a:pos x="68284" y="70649"/>
              </a:cxn>
              <a:cxn ang="0">
                <a:pos x="60859" y="75261"/>
              </a:cxn>
              <a:cxn ang="0">
                <a:pos x="58808" y="68561"/>
              </a:cxn>
              <a:cxn ang="0">
                <a:pos x="51142" y="64943"/>
              </a:cxn>
              <a:cxn ang="0">
                <a:pos x="52445" y="57835"/>
              </a:cxn>
              <a:cxn ang="0">
                <a:pos x="48125" y="47679"/>
              </a:cxn>
              <a:cxn ang="0">
                <a:pos x="52172" y="43489"/>
              </a:cxn>
              <a:cxn ang="0">
                <a:pos x="53218" y="31548"/>
              </a:cxn>
              <a:cxn ang="0">
                <a:pos x="58116" y="32236"/>
              </a:cxn>
              <a:cxn ang="0">
                <a:pos x="64040" y="24097"/>
              </a:cxn>
              <a:cxn ang="0">
                <a:pos x="9406" y="39004"/>
              </a:cxn>
              <a:cxn ang="0">
                <a:pos x="42599" y="39004"/>
              </a:cxn>
              <a:cxn ang="0">
                <a:pos x="23873" y="0"/>
              </a:cxn>
              <a:cxn ang="0">
                <a:pos x="29058" y="7868"/>
              </a:cxn>
              <a:cxn ang="0">
                <a:pos x="41102" y="7074"/>
              </a:cxn>
              <a:cxn ang="0">
                <a:pos x="41699" y="18095"/>
              </a:cxn>
              <a:cxn ang="0">
                <a:pos x="51266" y="29089"/>
              </a:cxn>
              <a:cxn ang="0">
                <a:pos x="46996" y="38106"/>
              </a:cxn>
              <a:cxn ang="0">
                <a:pos x="49609" y="55743"/>
              </a:cxn>
              <a:cxn ang="0">
                <a:pos x="42469" y="58537"/>
              </a:cxn>
              <a:cxn ang="0">
                <a:pos x="36906" y="74564"/>
              </a:cxn>
              <a:cxn ang="0">
                <a:pos x="30238" y="69829"/>
              </a:cxn>
              <a:cxn ang="0">
                <a:pos x="19102" y="76747"/>
              </a:cxn>
              <a:cxn ang="0">
                <a:pos x="16025" y="66697"/>
              </a:cxn>
              <a:cxn ang="0">
                <a:pos x="4526" y="61270"/>
              </a:cxn>
              <a:cxn ang="0">
                <a:pos x="6481" y="50607"/>
              </a:cxn>
              <a:cxn ang="0">
                <a:pos x="0" y="35374"/>
              </a:cxn>
              <a:cxn ang="0">
                <a:pos x="6071" y="29089"/>
              </a:cxn>
              <a:cxn ang="0">
                <a:pos x="7641" y="11177"/>
              </a:cxn>
              <a:cxn ang="0">
                <a:pos x="14987" y="12210"/>
              </a:cxn>
              <a:cxn ang="0">
                <a:pos x="23873" y="0"/>
              </a:cxn>
            </a:cxnLst>
            <a:rect l="txL" t="txT" r="txR" b="txB"/>
            <a:pathLst>
              <a:path w="2063518" h="1276454">
                <a:moveTo>
                  <a:pt x="1631470" y="557485"/>
                </a:moveTo>
                <a:cubicBezTo>
                  <a:pt x="1479172" y="557485"/>
                  <a:pt x="1355710" y="680947"/>
                  <a:pt x="1355710" y="833245"/>
                </a:cubicBezTo>
                <a:cubicBezTo>
                  <a:pt x="1355710" y="985543"/>
                  <a:pt x="1479172" y="1109005"/>
                  <a:pt x="1631470" y="1109005"/>
                </a:cubicBezTo>
                <a:cubicBezTo>
                  <a:pt x="1783768" y="1109005"/>
                  <a:pt x="1907230" y="985543"/>
                  <a:pt x="1907230" y="833245"/>
                </a:cubicBezTo>
                <a:cubicBezTo>
                  <a:pt x="1907230" y="680947"/>
                  <a:pt x="1783768" y="557485"/>
                  <a:pt x="1631470" y="557485"/>
                </a:cubicBezTo>
                <a:close/>
                <a:moveTo>
                  <a:pt x="1596087" y="400771"/>
                </a:moveTo>
                <a:lnTo>
                  <a:pt x="1666853" y="400771"/>
                </a:lnTo>
                <a:lnTo>
                  <a:pt x="1682233" y="488008"/>
                </a:lnTo>
                <a:cubicBezTo>
                  <a:pt x="1729134" y="494904"/>
                  <a:pt x="1774137" y="511284"/>
                  <a:pt x="1814498" y="536149"/>
                </a:cubicBezTo>
                <a:lnTo>
                  <a:pt x="1882355" y="479207"/>
                </a:lnTo>
                <a:lnTo>
                  <a:pt x="1936564" y="524695"/>
                </a:lnTo>
                <a:lnTo>
                  <a:pt x="1892271" y="601408"/>
                </a:lnTo>
                <a:cubicBezTo>
                  <a:pt x="1923766" y="636838"/>
                  <a:pt x="1947711" y="678313"/>
                  <a:pt x="1962647" y="723304"/>
                </a:cubicBezTo>
                <a:lnTo>
                  <a:pt x="2051230" y="723302"/>
                </a:lnTo>
                <a:lnTo>
                  <a:pt x="2063518" y="792992"/>
                </a:lnTo>
                <a:lnTo>
                  <a:pt x="1980277" y="823287"/>
                </a:lnTo>
                <a:cubicBezTo>
                  <a:pt x="1981630" y="870672"/>
                  <a:pt x="1973314" y="917837"/>
                  <a:pt x="1955836" y="961902"/>
                </a:cubicBezTo>
                <a:lnTo>
                  <a:pt x="2023695" y="1018840"/>
                </a:lnTo>
                <a:lnTo>
                  <a:pt x="1988313" y="1080125"/>
                </a:lnTo>
                <a:lnTo>
                  <a:pt x="1905073" y="1049826"/>
                </a:lnTo>
                <a:cubicBezTo>
                  <a:pt x="1875651" y="1086995"/>
                  <a:pt x="1838963" y="1117779"/>
                  <a:pt x="1797250" y="1140300"/>
                </a:cubicBezTo>
                <a:lnTo>
                  <a:pt x="1812635" y="1227537"/>
                </a:lnTo>
                <a:lnTo>
                  <a:pt x="1746136" y="1251740"/>
                </a:lnTo>
                <a:lnTo>
                  <a:pt x="1701847" y="1175024"/>
                </a:lnTo>
                <a:cubicBezTo>
                  <a:pt x="1655416" y="1184585"/>
                  <a:pt x="1607524" y="1184585"/>
                  <a:pt x="1561093" y="1175024"/>
                </a:cubicBezTo>
                <a:lnTo>
                  <a:pt x="1516804" y="1251740"/>
                </a:lnTo>
                <a:lnTo>
                  <a:pt x="1450306" y="1227537"/>
                </a:lnTo>
                <a:lnTo>
                  <a:pt x="1465691" y="1140300"/>
                </a:lnTo>
                <a:cubicBezTo>
                  <a:pt x="1423978" y="1117779"/>
                  <a:pt x="1387290" y="1086995"/>
                  <a:pt x="1357868" y="1049826"/>
                </a:cubicBezTo>
                <a:lnTo>
                  <a:pt x="1274628" y="1080125"/>
                </a:lnTo>
                <a:lnTo>
                  <a:pt x="1239245" y="1018840"/>
                </a:lnTo>
                <a:lnTo>
                  <a:pt x="1307105" y="961902"/>
                </a:lnTo>
                <a:cubicBezTo>
                  <a:pt x="1289627" y="917837"/>
                  <a:pt x="1281310" y="870672"/>
                  <a:pt x="1282663" y="823287"/>
                </a:cubicBezTo>
                <a:lnTo>
                  <a:pt x="1199422" y="792992"/>
                </a:lnTo>
                <a:lnTo>
                  <a:pt x="1211710" y="723302"/>
                </a:lnTo>
                <a:lnTo>
                  <a:pt x="1300293" y="723304"/>
                </a:lnTo>
                <a:cubicBezTo>
                  <a:pt x="1315229" y="678313"/>
                  <a:pt x="1339174" y="636838"/>
                  <a:pt x="1370670" y="601408"/>
                </a:cubicBezTo>
                <a:lnTo>
                  <a:pt x="1326376" y="524695"/>
                </a:lnTo>
                <a:lnTo>
                  <a:pt x="1380586" y="479207"/>
                </a:lnTo>
                <a:lnTo>
                  <a:pt x="1448443" y="536149"/>
                </a:lnTo>
                <a:cubicBezTo>
                  <a:pt x="1488803" y="511284"/>
                  <a:pt x="1533807" y="494905"/>
                  <a:pt x="1580707" y="488008"/>
                </a:cubicBezTo>
                <a:lnTo>
                  <a:pt x="1596087" y="400771"/>
                </a:lnTo>
                <a:close/>
                <a:moveTo>
                  <a:pt x="648072" y="235071"/>
                </a:moveTo>
                <a:cubicBezTo>
                  <a:pt x="419625" y="235071"/>
                  <a:pt x="234432" y="420264"/>
                  <a:pt x="234432" y="648711"/>
                </a:cubicBezTo>
                <a:cubicBezTo>
                  <a:pt x="234432" y="877158"/>
                  <a:pt x="419625" y="1062352"/>
                  <a:pt x="648072" y="1062352"/>
                </a:cubicBezTo>
                <a:cubicBezTo>
                  <a:pt x="876519" y="1062352"/>
                  <a:pt x="1061712" y="877158"/>
                  <a:pt x="1061712" y="648711"/>
                </a:cubicBezTo>
                <a:cubicBezTo>
                  <a:pt x="1061712" y="420264"/>
                  <a:pt x="876519" y="235071"/>
                  <a:pt x="648072" y="235071"/>
                </a:cubicBezTo>
                <a:close/>
                <a:moveTo>
                  <a:pt x="594998" y="0"/>
                </a:moveTo>
                <a:lnTo>
                  <a:pt x="701146" y="0"/>
                </a:lnTo>
                <a:lnTo>
                  <a:pt x="724216" y="130856"/>
                </a:lnTo>
                <a:cubicBezTo>
                  <a:pt x="794567" y="141200"/>
                  <a:pt x="862072" y="165770"/>
                  <a:pt x="922614" y="203067"/>
                </a:cubicBezTo>
                <a:lnTo>
                  <a:pt x="1024399" y="117654"/>
                </a:lnTo>
                <a:lnTo>
                  <a:pt x="1105713" y="185886"/>
                </a:lnTo>
                <a:lnTo>
                  <a:pt x="1039273" y="300956"/>
                </a:lnTo>
                <a:cubicBezTo>
                  <a:pt x="1086516" y="354101"/>
                  <a:pt x="1122434" y="416314"/>
                  <a:pt x="1144837" y="483799"/>
                </a:cubicBezTo>
                <a:lnTo>
                  <a:pt x="1277712" y="483796"/>
                </a:lnTo>
                <a:lnTo>
                  <a:pt x="1296144" y="588332"/>
                </a:lnTo>
                <a:lnTo>
                  <a:pt x="1171283" y="633774"/>
                </a:lnTo>
                <a:cubicBezTo>
                  <a:pt x="1173312" y="704852"/>
                  <a:pt x="1160838" y="775599"/>
                  <a:pt x="1134620" y="841697"/>
                </a:cubicBezTo>
                <a:lnTo>
                  <a:pt x="1236410" y="927104"/>
                </a:lnTo>
                <a:lnTo>
                  <a:pt x="1183336" y="1019032"/>
                </a:lnTo>
                <a:lnTo>
                  <a:pt x="1058476" y="973583"/>
                </a:lnTo>
                <a:cubicBezTo>
                  <a:pt x="1014343" y="1029336"/>
                  <a:pt x="959312" y="1075513"/>
                  <a:pt x="896742" y="1109294"/>
                </a:cubicBezTo>
                <a:lnTo>
                  <a:pt x="919819" y="1240149"/>
                </a:lnTo>
                <a:lnTo>
                  <a:pt x="820071" y="1276454"/>
                </a:lnTo>
                <a:lnTo>
                  <a:pt x="753637" y="1161380"/>
                </a:lnTo>
                <a:cubicBezTo>
                  <a:pt x="683991" y="1175721"/>
                  <a:pt x="612153" y="1175721"/>
                  <a:pt x="542507" y="1161380"/>
                </a:cubicBezTo>
                <a:lnTo>
                  <a:pt x="476073" y="1276454"/>
                </a:lnTo>
                <a:lnTo>
                  <a:pt x="376326" y="1240149"/>
                </a:lnTo>
                <a:lnTo>
                  <a:pt x="399403" y="1109294"/>
                </a:lnTo>
                <a:cubicBezTo>
                  <a:pt x="336833" y="1075513"/>
                  <a:pt x="281802" y="1029336"/>
                  <a:pt x="237669" y="973583"/>
                </a:cubicBezTo>
                <a:lnTo>
                  <a:pt x="112809" y="1019032"/>
                </a:lnTo>
                <a:lnTo>
                  <a:pt x="59735" y="927104"/>
                </a:lnTo>
                <a:lnTo>
                  <a:pt x="161524" y="841697"/>
                </a:lnTo>
                <a:cubicBezTo>
                  <a:pt x="135307" y="775599"/>
                  <a:pt x="122832" y="704852"/>
                  <a:pt x="124862" y="633774"/>
                </a:cubicBezTo>
                <a:lnTo>
                  <a:pt x="0" y="588332"/>
                </a:lnTo>
                <a:lnTo>
                  <a:pt x="18432" y="483796"/>
                </a:lnTo>
                <a:lnTo>
                  <a:pt x="151306" y="483799"/>
                </a:lnTo>
                <a:cubicBezTo>
                  <a:pt x="173710" y="416314"/>
                  <a:pt x="209628" y="354100"/>
                  <a:pt x="256871" y="300956"/>
                </a:cubicBezTo>
                <a:lnTo>
                  <a:pt x="190431" y="185886"/>
                </a:lnTo>
                <a:lnTo>
                  <a:pt x="271746" y="117654"/>
                </a:lnTo>
                <a:lnTo>
                  <a:pt x="373531" y="203067"/>
                </a:lnTo>
                <a:cubicBezTo>
                  <a:pt x="434072" y="165770"/>
                  <a:pt x="501577" y="141200"/>
                  <a:pt x="571928" y="130856"/>
                </a:cubicBezTo>
                <a:lnTo>
                  <a:pt x="594998" y="0"/>
                </a:lnTo>
                <a:close/>
              </a:path>
            </a:pathLst>
          </a:custGeom>
          <a:solidFill>
            <a:srgbClr val="99CCFF">
              <a:alpha val="100000"/>
            </a:srgbClr>
          </a:solidFill>
          <a:ln w="9525" cap="flat" cmpd="sng">
            <a:solidFill>
              <a:srgbClr val="3366FF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01" name="Text Box 7"/>
          <p:cNvSpPr txBox="1"/>
          <p:nvPr/>
        </p:nvSpPr>
        <p:spPr>
          <a:xfrm>
            <a:off x="1006475" y="701675"/>
            <a:ext cx="5757863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Arial" panose="020B0604020202020204" pitchFamily="34" charset="0"/>
              </a:rPr>
              <a:t>探究点三  Language points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占位符 19457"/>
          <p:cNvSpPr>
            <a:spLocks noGrp="1"/>
          </p:cNvSpPr>
          <p:nvPr>
            <p:ph type="body"/>
          </p:nvPr>
        </p:nvSpPr>
        <p:spPr>
          <a:xfrm>
            <a:off x="469900" y="2133600"/>
            <a:ext cx="8286750" cy="3994150"/>
          </a:xfrm>
          <a:ln/>
        </p:spPr>
        <p:txBody>
          <a:bodyPr vert="horz" wrap="square" lIns="91440" tIns="45720" rIns="91440" bIns="45720" anchor="t"/>
          <a:lstStyle/>
          <a:p>
            <a:pPr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How often 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多久一次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, 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对频率提问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, 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其答语为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:</a:t>
            </a:r>
          </a:p>
          <a:p>
            <a:pPr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once (twice/…)+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时间段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, always, usually 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等。</a:t>
            </a:r>
          </a:p>
          <a:p>
            <a:pPr>
              <a:spcBef>
                <a:spcPct val="0"/>
              </a:spcBef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e.g. --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How often</a:t>
            </a:r>
            <a:r>
              <a:rPr lang="en-US" altLang="zh-CN" b="1" dirty="0">
                <a:latin typeface="Times New Roman" panose="02020603050405020304" pitchFamily="18" charset="0"/>
              </a:rPr>
              <a:t> do you exercise?</a:t>
            </a:r>
          </a:p>
          <a:p>
            <a:pPr>
              <a:spcBef>
                <a:spcPct val="0"/>
              </a:spcBef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       --Once a day.</a:t>
            </a:r>
          </a:p>
          <a:p>
            <a:pPr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How far 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多远，对距离提问，其答语是表距离的内容。</a:t>
            </a:r>
          </a:p>
          <a:p>
            <a:pPr>
              <a:spcBef>
                <a:spcPct val="0"/>
              </a:spcBef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e.g. --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How far</a:t>
            </a:r>
            <a:r>
              <a:rPr lang="en-US" altLang="zh-CN" b="1" dirty="0">
                <a:latin typeface="Times New Roman" panose="02020603050405020304" pitchFamily="18" charset="0"/>
              </a:rPr>
              <a:t> is it from here to your school?</a:t>
            </a:r>
          </a:p>
          <a:p>
            <a:pPr>
              <a:spcBef>
                <a:spcPct val="0"/>
              </a:spcBef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       --Three kilometers.</a:t>
            </a:r>
          </a:p>
        </p:txBody>
      </p:sp>
      <p:sp>
        <p:nvSpPr>
          <p:cNvPr id="30723" name="矩形 19458"/>
          <p:cNvSpPr/>
          <p:nvPr/>
        </p:nvSpPr>
        <p:spPr>
          <a:xfrm>
            <a:off x="469900" y="909638"/>
            <a:ext cx="7273925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e.g. --How soon will Mr. Li be back?      </a:t>
            </a:r>
          </a:p>
          <a:p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      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--In a week.</a:t>
            </a:r>
            <a:r>
              <a:rPr lang="en-US" altLang="zh-CN" sz="3200" dirty="0">
                <a:latin typeface="Times New Roman" panose="02020603050405020304" pitchFamily="18" charset="0"/>
              </a:rPr>
              <a:t> </a:t>
            </a:r>
          </a:p>
        </p:txBody>
      </p:sp>
      <p:pic>
        <p:nvPicPr>
          <p:cNvPr id="30724" name="Picture 4" descr="C:\Users\Administrator\Desktop\0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48488" y="476250"/>
            <a:ext cx="1843087" cy="1720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19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19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19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1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1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1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文本框 20481"/>
          <p:cNvSpPr txBox="1"/>
          <p:nvPr/>
        </p:nvSpPr>
        <p:spPr>
          <a:xfrm>
            <a:off x="684213" y="909638"/>
            <a:ext cx="7848600" cy="6270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2. Jeff’s family is having a yard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 sale</a:t>
            </a:r>
            <a:r>
              <a:rPr lang="en-US" altLang="zh-CN" sz="3200" dirty="0"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20483" name="矩形 20482"/>
          <p:cNvSpPr/>
          <p:nvPr/>
        </p:nvSpPr>
        <p:spPr>
          <a:xfrm>
            <a:off x="685800" y="4795838"/>
            <a:ext cx="8069263" cy="122396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3. Amy thinks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it’s hard to sell her old things</a:t>
            </a:r>
            <a:r>
              <a:rPr lang="en-US" altLang="zh-CN" sz="3200" dirty="0">
                <a:latin typeface="Times New Roman" panose="02020603050405020304" pitchFamily="18" charset="0"/>
              </a:rPr>
              <a:t>.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   </a:t>
            </a:r>
            <a:r>
              <a:rPr lang="zh-CN" altLang="en-US" sz="3200" dirty="0">
                <a:latin typeface="Times New Roman" panose="02020603050405020304" pitchFamily="18" charset="0"/>
              </a:rPr>
              <a:t>艾米认为卖掉她的旧东西很难。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31748" name="矩形 20483"/>
          <p:cNvSpPr/>
          <p:nvPr/>
        </p:nvSpPr>
        <p:spPr>
          <a:xfrm>
            <a:off x="684213" y="1703388"/>
            <a:ext cx="8070850" cy="255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sale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名词“出售”；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on sale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“出售”；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for sale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“待售”</a:t>
            </a:r>
          </a:p>
          <a:p>
            <a:r>
              <a:rPr lang="en-US" altLang="zh-CN" sz="3200" dirty="0">
                <a:latin typeface="Times New Roman" panose="02020603050405020304" pitchFamily="18" charset="0"/>
              </a:rPr>
              <a:t>e.g. Chickens are on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sale</a:t>
            </a:r>
            <a:r>
              <a:rPr lang="en-US" altLang="zh-CN" sz="3200" dirty="0">
                <a:latin typeface="Times New Roman" panose="02020603050405020304" pitchFamily="18" charset="0"/>
              </a:rPr>
              <a:t> in the market.</a:t>
            </a:r>
          </a:p>
          <a:p>
            <a:r>
              <a:rPr lang="en-US" altLang="zh-CN" sz="3200" dirty="0">
                <a:latin typeface="Times New Roman" panose="02020603050405020304" pitchFamily="18" charset="0"/>
              </a:rPr>
              <a:t>       </a:t>
            </a:r>
            <a:r>
              <a:rPr lang="zh-CN" altLang="en-US" sz="3200" dirty="0">
                <a:latin typeface="Times New Roman" panose="02020603050405020304" pitchFamily="18" charset="0"/>
              </a:rPr>
              <a:t>小鸡在市场上出售。</a:t>
            </a:r>
          </a:p>
          <a:p>
            <a:r>
              <a:rPr lang="zh-CN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Times New Roman" panose="02020603050405020304" pitchFamily="18" charset="0"/>
              </a:rPr>
              <a:t>I’m sorry, it’s not for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sale.</a:t>
            </a:r>
            <a:r>
              <a:rPr lang="en-US" altLang="zh-CN" sz="3200" dirty="0">
                <a:latin typeface="Times New Roman" panose="02020603050405020304" pitchFamily="18" charset="0"/>
              </a:rPr>
              <a:t> </a:t>
            </a:r>
            <a:r>
              <a:rPr lang="zh-CN" altLang="en-US" sz="3200" dirty="0">
                <a:latin typeface="Times New Roman" panose="02020603050405020304" pitchFamily="18" charset="0"/>
              </a:rPr>
              <a:t>抱歉，它不出售。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/>
          <p:cNvSpPr/>
          <p:nvPr/>
        </p:nvSpPr>
        <p:spPr>
          <a:xfrm>
            <a:off x="0" y="0"/>
            <a:ext cx="9144000" cy="1557338"/>
          </a:xfrm>
          <a:prstGeom prst="flowChartProcess">
            <a:avLst/>
          </a:prstGeom>
          <a:solidFill>
            <a:srgbClr val="008080"/>
          </a:solidFill>
          <a:ln w="9525" cap="flat" cmpd="sng">
            <a:solidFill>
              <a:srgbClr val="0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339" name="Text Box 33"/>
          <p:cNvSpPr txBox="1"/>
          <p:nvPr/>
        </p:nvSpPr>
        <p:spPr>
          <a:xfrm>
            <a:off x="5435600" y="549275"/>
            <a:ext cx="3671888" cy="849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学练优八年级英语下（</a:t>
            </a:r>
            <a:r>
              <a:rPr lang="en-US" altLang="zh-CN" sz="24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RJ</a:t>
            </a:r>
            <a:r>
              <a:rPr lang="zh-CN" altLang="en-US" sz="24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）</a:t>
            </a:r>
          </a:p>
          <a:p>
            <a:r>
              <a:rPr lang="zh-CN" altLang="en-US" sz="24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            教学课件</a:t>
            </a:r>
          </a:p>
        </p:txBody>
      </p:sp>
      <p:pic>
        <p:nvPicPr>
          <p:cNvPr id="14340" name="Picture 9" descr="E:\李梦莲\模版\优翼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6550" y="549275"/>
            <a:ext cx="1800225" cy="660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185988" y="4767263"/>
            <a:ext cx="4705350" cy="962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  <a:t>Section A (1a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  <a:sym typeface="+mn-ea"/>
              </a:rPr>
              <a:t>-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  <a:t>2d)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38113" y="2343150"/>
            <a:ext cx="8686800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6000" dirty="0">
                <a:latin typeface="Times New Roman" panose="02020603050405020304" pitchFamily="18" charset="0"/>
              </a:rPr>
              <a:t>Unit 10  I've had this bike for three years.</a:t>
            </a:r>
            <a:endParaRPr lang="en-US" altLang="zh-CN" sz="6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文本占位符 21505"/>
          <p:cNvSpPr>
            <a:spLocks noGrp="1"/>
          </p:cNvSpPr>
          <p:nvPr>
            <p:ph type="body"/>
          </p:nvPr>
        </p:nvSpPr>
        <p:spPr>
          <a:xfrm>
            <a:off x="-31750" y="3130550"/>
            <a:ext cx="8707438" cy="1654175"/>
          </a:xfrm>
          <a:ln/>
        </p:spPr>
        <p:txBody>
          <a:bodyPr vert="horz" wrap="square" lIns="91440" tIns="45720" rIns="91440" bIns="45720" anchor="t"/>
          <a:lstStyle/>
          <a:p>
            <a:pPr>
              <a:spcBef>
                <a:spcPct val="0"/>
              </a:spcBef>
              <a:buNone/>
            </a:pPr>
            <a:r>
              <a:rPr lang="en-US" altLang="zh-CN" sz="3000" b="1" dirty="0">
                <a:latin typeface="Times New Roman" panose="02020603050405020304" pitchFamily="18" charset="0"/>
              </a:rPr>
              <a:t>4. Amy wants to keep her old things because they bring back sweet </a:t>
            </a: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memories</a:t>
            </a:r>
            <a:r>
              <a:rPr lang="en-US" altLang="zh-CN" sz="3000" b="1" dirty="0">
                <a:latin typeface="Times New Roman" panose="02020603050405020304" pitchFamily="18" charset="0"/>
              </a:rPr>
              <a:t>.</a:t>
            </a:r>
            <a:r>
              <a:rPr lang="zh-CN" altLang="en-US" sz="3000" b="1" dirty="0">
                <a:latin typeface="Times New Roman" panose="02020603050405020304" pitchFamily="18" charset="0"/>
              </a:rPr>
              <a:t>艾米想保留她的旧东西，因为它们勾起她甜蜜的回忆。</a:t>
            </a:r>
            <a:endParaRPr lang="zh-CN" altLang="en-US" sz="3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07" name="文本框 21506"/>
          <p:cNvSpPr txBox="1"/>
          <p:nvPr/>
        </p:nvSpPr>
        <p:spPr>
          <a:xfrm>
            <a:off x="254000" y="4581525"/>
            <a:ext cx="8918575" cy="1600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</a:rPr>
              <a:t>memory</a:t>
            </a:r>
            <a:r>
              <a:rPr lang="en-US" altLang="zh-CN" sz="30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3000" dirty="0">
                <a:solidFill>
                  <a:srgbClr val="FF0000"/>
                </a:solidFill>
                <a:latin typeface="Times New Roman" panose="02020603050405020304" pitchFamily="18" charset="0"/>
              </a:rPr>
              <a:t>作名词意为“记忆；回忆”，复数形式为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</a:rPr>
              <a:t>memories</a:t>
            </a:r>
            <a:r>
              <a:rPr lang="zh-CN" altLang="en-US" sz="3000" dirty="0">
                <a:solidFill>
                  <a:srgbClr val="FF0000"/>
                </a:solidFill>
                <a:latin typeface="Times New Roman" panose="02020603050405020304" pitchFamily="18" charset="0"/>
              </a:rPr>
              <a:t>，动词为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</a:rPr>
              <a:t>memorize</a:t>
            </a:r>
            <a:r>
              <a:rPr lang="zh-CN" altLang="en-US" sz="3000" dirty="0">
                <a:solidFill>
                  <a:srgbClr val="FF0000"/>
                </a:solidFill>
                <a:latin typeface="Times New Roman" panose="02020603050405020304" pitchFamily="18" charset="0"/>
              </a:rPr>
              <a:t>，意为“记忆，背诵”。</a:t>
            </a:r>
          </a:p>
          <a:p>
            <a:pPr>
              <a:lnSpc>
                <a:spcPct val="110000"/>
              </a:lnSpc>
            </a:pPr>
            <a:r>
              <a:rPr lang="zh-CN" altLang="en-US" sz="3000" dirty="0">
                <a:latin typeface="Times New Roman" panose="02020603050405020304" pitchFamily="18" charset="0"/>
              </a:rPr>
              <a:t> </a:t>
            </a:r>
            <a:r>
              <a:rPr lang="en-US" altLang="zh-CN" sz="3000" dirty="0">
                <a:latin typeface="Times New Roman" panose="02020603050405020304" pitchFamily="18" charset="0"/>
              </a:rPr>
              <a:t>e.g. She has a good 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</a:rPr>
              <a:t>memory</a:t>
            </a:r>
            <a:r>
              <a:rPr lang="en-US" altLang="zh-CN" sz="3000" dirty="0">
                <a:latin typeface="Times New Roman" panose="02020603050405020304" pitchFamily="18" charset="0"/>
              </a:rPr>
              <a:t>. </a:t>
            </a:r>
            <a:r>
              <a:rPr lang="zh-CN" altLang="en-US" sz="3000" dirty="0">
                <a:latin typeface="Times New Roman" panose="02020603050405020304" pitchFamily="18" charset="0"/>
              </a:rPr>
              <a:t>她记忆力好。</a:t>
            </a:r>
          </a:p>
        </p:txBody>
      </p:sp>
      <p:sp>
        <p:nvSpPr>
          <p:cNvPr id="32772" name="矩形 21507"/>
          <p:cNvSpPr/>
          <p:nvPr/>
        </p:nvSpPr>
        <p:spPr>
          <a:xfrm>
            <a:off x="327025" y="693738"/>
            <a:ext cx="8651875" cy="2400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</a:rPr>
              <a:t>It’s +</a:t>
            </a:r>
            <a:r>
              <a:rPr lang="en-US" altLang="zh-CN" sz="30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adj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</a:rPr>
              <a:t>. (+for sb.) to do sth.</a:t>
            </a:r>
            <a:r>
              <a:rPr lang="zh-CN" altLang="en-US" sz="3000" dirty="0">
                <a:solidFill>
                  <a:srgbClr val="FF0000"/>
                </a:solidFill>
                <a:latin typeface="Times New Roman" panose="02020603050405020304" pitchFamily="18" charset="0"/>
              </a:rPr>
              <a:t>“（对某人来说）做某是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</a:rPr>
              <a:t>……</a:t>
            </a:r>
            <a:r>
              <a:rPr lang="zh-CN" altLang="en-US" sz="3000" dirty="0">
                <a:solidFill>
                  <a:srgbClr val="FF0000"/>
                </a:solidFill>
                <a:latin typeface="Times New Roman" panose="02020603050405020304" pitchFamily="18" charset="0"/>
              </a:rPr>
              <a:t>的”，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</a:rPr>
              <a:t>it </a:t>
            </a:r>
            <a:r>
              <a:rPr lang="zh-CN" altLang="en-US" sz="3000" dirty="0">
                <a:solidFill>
                  <a:srgbClr val="FF0000"/>
                </a:solidFill>
                <a:latin typeface="Times New Roman" panose="02020603050405020304" pitchFamily="18" charset="0"/>
              </a:rPr>
              <a:t>是形式主语，真正主语是后面的动词不定式。</a:t>
            </a:r>
          </a:p>
          <a:p>
            <a:r>
              <a:rPr lang="en-US" altLang="zh-CN" sz="3000" dirty="0">
                <a:latin typeface="Times New Roman" panose="02020603050405020304" pitchFamily="18" charset="0"/>
              </a:rPr>
              <a:t>e.g. 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</a:rPr>
              <a:t>It’s important for us to learn</a:t>
            </a:r>
            <a:r>
              <a:rPr lang="en-US" altLang="zh-CN" sz="3000" dirty="0">
                <a:latin typeface="Times New Roman" panose="02020603050405020304" pitchFamily="18" charset="0"/>
              </a:rPr>
              <a:t> English well.</a:t>
            </a:r>
          </a:p>
          <a:p>
            <a:r>
              <a:rPr lang="zh-CN" altLang="en-US" sz="3000" dirty="0">
                <a:latin typeface="Times New Roman" panose="02020603050405020304" pitchFamily="18" charset="0"/>
              </a:rPr>
              <a:t>学好英语对于我们来说是很重要的。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/>
          <p:nvPr/>
        </p:nvSpPr>
        <p:spPr>
          <a:xfrm>
            <a:off x="844550" y="977900"/>
            <a:ext cx="7483475" cy="51181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/>
          <a:p>
            <a:pPr marL="342900" indent="-342900" eaLnBrk="0" hangingPunct="0">
              <a:lnSpc>
                <a:spcPts val="2200"/>
              </a:lnSpc>
              <a:spcBef>
                <a:spcPct val="50000"/>
              </a:spcBef>
            </a:pPr>
            <a:endParaRPr lang="zh-CN" altLang="en-US" sz="3200" dirty="0">
              <a:latin typeface="Times New Roman" panose="02020603050405020304" pitchFamily="18" charset="0"/>
            </a:endParaRPr>
          </a:p>
          <a:p>
            <a:pPr marL="342900" indent="-342900" eaLnBrk="0" hangingPunct="0">
              <a:lnSpc>
                <a:spcPts val="2200"/>
              </a:lnSpc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5. It’s hard to </a:t>
            </a:r>
            <a:r>
              <a:rPr lang="en-US" altLang="zh-CN" sz="3200" u="sng" dirty="0">
                <a:latin typeface="Times New Roman" panose="02020603050405020304" pitchFamily="18" charset="0"/>
              </a:rPr>
              <a:t>say goodbye to</a:t>
            </a:r>
            <a:r>
              <a:rPr lang="en-US" altLang="zh-CN" sz="3200" dirty="0">
                <a:latin typeface="Times New Roman" panose="02020603050405020304" pitchFamily="18" charset="0"/>
              </a:rPr>
              <a:t> certain </a:t>
            </a:r>
          </a:p>
          <a:p>
            <a:pPr marL="342900" indent="-342900" eaLnBrk="0" hangingPunct="0">
              <a:lnSpc>
                <a:spcPts val="2200"/>
              </a:lnSpc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things.</a:t>
            </a:r>
            <a:r>
              <a:rPr lang="zh-CN" altLang="en-US" sz="3200" dirty="0">
                <a:latin typeface="Times New Roman" panose="02020603050405020304" pitchFamily="18" charset="0"/>
              </a:rPr>
              <a:t>对某些东西道别是很难的事情。</a:t>
            </a:r>
          </a:p>
          <a:p>
            <a:pPr marL="342900" indent="-342900" eaLnBrk="0" hangingPunct="0">
              <a:lnSpc>
                <a:spcPts val="2200"/>
              </a:lnSpc>
              <a:spcBef>
                <a:spcPct val="50000"/>
              </a:spcBef>
            </a:pPr>
            <a:r>
              <a:rPr lang="en-US" altLang="zh-CN" sz="3200" dirty="0">
                <a:solidFill>
                  <a:srgbClr val="0000CC"/>
                </a:solidFill>
                <a:latin typeface="Times New Roman" panose="02020603050405020304" pitchFamily="18" charset="0"/>
              </a:rPr>
              <a:t>It is + </a:t>
            </a:r>
            <a:r>
              <a:rPr lang="en-US" altLang="zh-CN" sz="3200" i="1" dirty="0">
                <a:solidFill>
                  <a:srgbClr val="0000CC"/>
                </a:solidFill>
                <a:latin typeface="Times New Roman" panose="02020603050405020304" pitchFamily="18" charset="0"/>
              </a:rPr>
              <a:t>adj.</a:t>
            </a:r>
            <a:r>
              <a:rPr lang="en-US" altLang="zh-CN" sz="3200" dirty="0">
                <a:solidFill>
                  <a:srgbClr val="0000CC"/>
                </a:solidFill>
                <a:latin typeface="Times New Roman" panose="02020603050405020304" pitchFamily="18" charset="0"/>
              </a:rPr>
              <a:t> + to do sth.</a:t>
            </a:r>
            <a:r>
              <a:rPr lang="en-US" altLang="zh-CN" sz="3200" dirty="0">
                <a:latin typeface="Times New Roman" panose="02020603050405020304" pitchFamily="18" charset="0"/>
              </a:rPr>
              <a:t> </a:t>
            </a:r>
            <a:r>
              <a:rPr lang="zh-CN" altLang="en-US" sz="3200" dirty="0">
                <a:latin typeface="Times New Roman" panose="02020603050405020304" pitchFamily="18" charset="0"/>
              </a:rPr>
              <a:t>做某事很 </a:t>
            </a:r>
            <a:r>
              <a:rPr lang="en-US" altLang="zh-CN" sz="3200" dirty="0">
                <a:latin typeface="Times New Roman" panose="02020603050405020304" pitchFamily="18" charset="0"/>
              </a:rPr>
              <a:t>……</a:t>
            </a:r>
          </a:p>
          <a:p>
            <a:pPr marL="342900" indent="-342900" eaLnBrk="0" hangingPunct="0">
              <a:lnSpc>
                <a:spcPts val="2200"/>
              </a:lnSpc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0000CC"/>
                </a:solidFill>
                <a:latin typeface="Times New Roman" panose="02020603050405020304" pitchFamily="18" charset="0"/>
              </a:rPr>
              <a:t>say goodbye to sb.</a:t>
            </a:r>
            <a:r>
              <a:rPr lang="en-US" altLang="zh-CN" sz="3200" dirty="0">
                <a:latin typeface="Times New Roman" panose="02020603050405020304" pitchFamily="18" charset="0"/>
              </a:rPr>
              <a:t> </a:t>
            </a:r>
            <a:r>
              <a:rPr lang="zh-CN" altLang="en-US" sz="3200" dirty="0">
                <a:latin typeface="Times New Roman" panose="02020603050405020304" pitchFamily="18" charset="0"/>
              </a:rPr>
              <a:t>向某人道别</a:t>
            </a:r>
          </a:p>
          <a:p>
            <a:pPr marL="342900" indent="-342900" eaLnBrk="0" hangingPunct="0">
              <a:lnSpc>
                <a:spcPts val="2200"/>
              </a:lnSpc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Times New Roman" panose="02020603050405020304" pitchFamily="18" charset="0"/>
              </a:rPr>
              <a:t>say sorry to sb  </a:t>
            </a:r>
            <a:r>
              <a:rPr lang="zh-CN" altLang="en-US" sz="3200" dirty="0">
                <a:latin typeface="Times New Roman" panose="02020603050405020304" pitchFamily="18" charset="0"/>
              </a:rPr>
              <a:t>向某人道歉</a:t>
            </a:r>
          </a:p>
          <a:p>
            <a:pPr marL="342900" indent="-342900" eaLnBrk="0" hangingPunct="0">
              <a:lnSpc>
                <a:spcPts val="2200"/>
              </a:lnSpc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Times New Roman" panose="02020603050405020304" pitchFamily="18" charset="0"/>
              </a:rPr>
              <a:t>say thanks to sb </a:t>
            </a:r>
            <a:r>
              <a:rPr lang="zh-CN" altLang="en-US" sz="3200" dirty="0">
                <a:latin typeface="Times New Roman" panose="02020603050405020304" pitchFamily="18" charset="0"/>
              </a:rPr>
              <a:t>向某人道谢</a:t>
            </a:r>
          </a:p>
          <a:p>
            <a:pPr marL="342900" indent="-342900" eaLnBrk="0" hangingPunct="0">
              <a:lnSpc>
                <a:spcPts val="2200"/>
              </a:lnSpc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e.g. </a:t>
            </a:r>
            <a:r>
              <a:rPr lang="zh-CN" altLang="en-US" sz="3200" dirty="0">
                <a:latin typeface="Times New Roman" panose="02020603050405020304" pitchFamily="18" charset="0"/>
              </a:rPr>
              <a:t>我认为跟他道歉不是很难的事情。</a:t>
            </a:r>
          </a:p>
          <a:p>
            <a:pPr marL="342900" indent="-342900" eaLnBrk="0" hangingPunct="0">
              <a:lnSpc>
                <a:spcPts val="2200"/>
              </a:lnSpc>
              <a:spcBef>
                <a:spcPct val="50000"/>
              </a:spcBef>
            </a:pPr>
            <a:r>
              <a:rPr lang="en-US" altLang="zh-CN" sz="3200" dirty="0">
                <a:solidFill>
                  <a:srgbClr val="0000CC"/>
                </a:solidFill>
                <a:latin typeface="Times New Roman" panose="02020603050405020304" pitchFamily="18" charset="0"/>
              </a:rPr>
              <a:t>I don’t think it is hard to say sorry to him. 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pic>
        <p:nvPicPr>
          <p:cNvPr id="24580" name="Picture 4" descr="C:\Users\Administrator\Desktop\raw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16688" y="2924175"/>
            <a:ext cx="2438400" cy="15128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25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25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25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225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225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225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225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225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225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225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225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文本框 23553"/>
          <p:cNvSpPr txBox="1"/>
          <p:nvPr/>
        </p:nvSpPr>
        <p:spPr>
          <a:xfrm>
            <a:off x="255588" y="765175"/>
            <a:ext cx="640873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6. I learned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how to ride</a:t>
            </a:r>
            <a:r>
              <a:rPr lang="en-US" altLang="zh-CN" sz="3200" dirty="0">
                <a:latin typeface="Times New Roman" panose="02020603050405020304" pitchFamily="18" charset="0"/>
              </a:rPr>
              <a:t> a bike on it. </a:t>
            </a:r>
          </a:p>
        </p:txBody>
      </p:sp>
      <p:sp>
        <p:nvSpPr>
          <p:cNvPr id="23555" name="文本框 23554"/>
          <p:cNvSpPr txBox="1"/>
          <p:nvPr/>
        </p:nvSpPr>
        <p:spPr>
          <a:xfrm>
            <a:off x="325438" y="1557338"/>
            <a:ext cx="8472487" cy="1493837"/>
          </a:xfrm>
          <a:prstGeom prst="rect">
            <a:avLst/>
          </a:prstGeom>
          <a:noFill/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lnSpc>
                <a:spcPct val="95000"/>
              </a:lnSpc>
            </a:pPr>
            <a:r>
              <a:rPr lang="zh-CN" altLang="en-US" sz="3200" dirty="0">
                <a:solidFill>
                  <a:srgbClr val="3333FF"/>
                </a:solidFill>
                <a:latin typeface="Times New Roman" panose="02020603050405020304" pitchFamily="18" charset="0"/>
              </a:rPr>
              <a:t>句中“疑问词</a:t>
            </a:r>
            <a:r>
              <a:rPr lang="en-US" altLang="zh-CN" sz="3200" dirty="0">
                <a:solidFill>
                  <a:srgbClr val="3333FF"/>
                </a:solidFill>
                <a:latin typeface="Times New Roman" panose="02020603050405020304" pitchFamily="18" charset="0"/>
              </a:rPr>
              <a:t>how</a:t>
            </a:r>
            <a:r>
              <a:rPr lang="zh-CN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3333FF"/>
                </a:solidFill>
                <a:latin typeface="Times New Roman" panose="02020603050405020304" pitchFamily="18" charset="0"/>
              </a:rPr>
              <a:t>+ </a:t>
            </a:r>
            <a:r>
              <a:rPr lang="zh-CN" altLang="en-US" sz="3200" dirty="0">
                <a:solidFill>
                  <a:srgbClr val="3333FF"/>
                </a:solidFill>
                <a:latin typeface="Times New Roman" panose="02020603050405020304" pitchFamily="18" charset="0"/>
              </a:rPr>
              <a:t>动词不定式”结构作宾语。该结构中的疑问词还可以用</a:t>
            </a:r>
            <a:r>
              <a:rPr lang="en-US" altLang="zh-CN" sz="3200" dirty="0">
                <a:solidFill>
                  <a:srgbClr val="3333FF"/>
                </a:solidFill>
                <a:latin typeface="Times New Roman" panose="02020603050405020304" pitchFamily="18" charset="0"/>
              </a:rPr>
              <a:t>when</a:t>
            </a:r>
            <a:r>
              <a:rPr lang="zh-CN" altLang="en-US" sz="3200" dirty="0">
                <a:solidFill>
                  <a:srgbClr val="3333FF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3200" dirty="0">
                <a:solidFill>
                  <a:srgbClr val="3333FF"/>
                </a:solidFill>
                <a:latin typeface="Times New Roman" panose="02020603050405020304" pitchFamily="18" charset="0"/>
              </a:rPr>
              <a:t>what</a:t>
            </a:r>
            <a:r>
              <a:rPr lang="zh-CN" altLang="en-US" sz="3200" dirty="0">
                <a:solidFill>
                  <a:srgbClr val="3333FF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3200" dirty="0">
                <a:solidFill>
                  <a:srgbClr val="3333FF"/>
                </a:solidFill>
                <a:latin typeface="Times New Roman" panose="02020603050405020304" pitchFamily="18" charset="0"/>
              </a:rPr>
              <a:t>which</a:t>
            </a:r>
            <a:r>
              <a:rPr lang="zh-CN" altLang="en-US" sz="3200" dirty="0">
                <a:solidFill>
                  <a:srgbClr val="3333FF"/>
                </a:solidFill>
                <a:latin typeface="Times New Roman" panose="02020603050405020304" pitchFamily="18" charset="0"/>
              </a:rPr>
              <a:t>等。</a:t>
            </a:r>
          </a:p>
        </p:txBody>
      </p:sp>
      <p:grpSp>
        <p:nvGrpSpPr>
          <p:cNvPr id="2" name="组合 23555"/>
          <p:cNvGrpSpPr/>
          <p:nvPr/>
        </p:nvGrpSpPr>
        <p:grpSpPr>
          <a:xfrm>
            <a:off x="61913" y="3267075"/>
            <a:ext cx="3276600" cy="841375"/>
            <a:chOff x="0" y="0"/>
            <a:chExt cx="1769" cy="651"/>
          </a:xfrm>
        </p:grpSpPr>
        <p:grpSp>
          <p:nvGrpSpPr>
            <p:cNvPr id="34822" name="组合 23556"/>
            <p:cNvGrpSpPr>
              <a:grpSpLocks noChangeAspect="1"/>
            </p:cNvGrpSpPr>
            <p:nvPr/>
          </p:nvGrpSpPr>
          <p:grpSpPr>
            <a:xfrm>
              <a:off x="0" y="0"/>
              <a:ext cx="1769" cy="651"/>
              <a:chOff x="0" y="0"/>
              <a:chExt cx="1769" cy="651"/>
            </a:xfrm>
          </p:grpSpPr>
          <p:pic>
            <p:nvPicPr>
              <p:cNvPr id="34824" name="图片 23557" descr="57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499" y="0"/>
                <a:ext cx="1270" cy="6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4825" name="图片 23558" descr="29(1)[1]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0" y="45"/>
                <a:ext cx="635" cy="54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34823" name="文本框 23559"/>
            <p:cNvSpPr txBox="1"/>
            <p:nvPr/>
          </p:nvSpPr>
          <p:spPr>
            <a:xfrm>
              <a:off x="635" y="92"/>
              <a:ext cx="1089" cy="4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Practice</a:t>
              </a:r>
            </a:p>
          </p:txBody>
        </p:sp>
      </p:grpSp>
      <p:sp>
        <p:nvSpPr>
          <p:cNvPr id="23561" name="矩形 23560"/>
          <p:cNvSpPr/>
          <p:nvPr/>
        </p:nvSpPr>
        <p:spPr>
          <a:xfrm>
            <a:off x="255588" y="4291013"/>
            <a:ext cx="8888412" cy="2043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dirty="0">
                <a:latin typeface="Times New Roman" panose="02020603050405020304" pitchFamily="18" charset="0"/>
              </a:rPr>
              <a:t>我不知道说什么。</a:t>
            </a:r>
            <a:r>
              <a:rPr lang="zh-CN" altLang="en-US" sz="3200" dirty="0">
                <a:solidFill>
                  <a:srgbClr val="CC0000"/>
                </a:solidFill>
                <a:latin typeface="Times New Roman" panose="02020603050405020304" pitchFamily="18" charset="0"/>
              </a:rPr>
              <a:t> </a:t>
            </a:r>
          </a:p>
          <a:p>
            <a:r>
              <a:rPr lang="en-US" altLang="zh-CN" sz="3200" dirty="0">
                <a:latin typeface="Times New Roman" panose="02020603050405020304" pitchFamily="18" charset="0"/>
              </a:rPr>
              <a:t>I don’t know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what to say</a:t>
            </a:r>
            <a:r>
              <a:rPr lang="en-US" altLang="zh-CN" sz="3200" dirty="0">
                <a:latin typeface="Times New Roman" panose="02020603050405020304" pitchFamily="18" charset="0"/>
              </a:rPr>
              <a:t>. </a:t>
            </a:r>
          </a:p>
          <a:p>
            <a:r>
              <a:rPr lang="zh-CN" altLang="en-US" sz="3200" dirty="0">
                <a:latin typeface="Times New Roman" panose="02020603050405020304" pitchFamily="18" charset="0"/>
              </a:rPr>
              <a:t>我们想要学习如何写剧本。</a:t>
            </a:r>
          </a:p>
          <a:p>
            <a:r>
              <a:rPr lang="en-US" altLang="zh-CN" sz="3200" dirty="0">
                <a:latin typeface="Times New Roman" panose="02020603050405020304" pitchFamily="18" charset="0"/>
              </a:rPr>
              <a:t>We want to learn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how to write</a:t>
            </a:r>
            <a:r>
              <a:rPr lang="en-US" altLang="zh-CN" sz="3200" dirty="0">
                <a:latin typeface="Times New Roman" panose="02020603050405020304" pitchFamily="18" charset="0"/>
              </a:rPr>
              <a:t> plays. 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35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35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35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35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Oval 4"/>
          <p:cNvSpPr/>
          <p:nvPr/>
        </p:nvSpPr>
        <p:spPr>
          <a:xfrm>
            <a:off x="325438" y="620713"/>
            <a:ext cx="720725" cy="779463"/>
          </a:xfrm>
          <a:prstGeom prst="ellipse">
            <a:avLst/>
          </a:prstGeom>
          <a:gradFill rotWithShape="1">
            <a:gsLst>
              <a:gs pos="0">
                <a:srgbClr val="77DDDD"/>
              </a:gs>
              <a:gs pos="100000">
                <a:srgbClr val="33CCCC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rgbClr val="33CCCC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3600" b="1" i="0" u="none" strike="noStrike" kern="1200" cap="none" spc="0" normalizeH="0" baseline="0" noProof="1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  <a:t>1c</a:t>
            </a:r>
          </a:p>
        </p:txBody>
      </p:sp>
      <p:sp>
        <p:nvSpPr>
          <p:cNvPr id="35843" name="Text Box 40"/>
          <p:cNvSpPr txBox="1"/>
          <p:nvPr/>
        </p:nvSpPr>
        <p:spPr>
          <a:xfrm>
            <a:off x="1190625" y="406400"/>
            <a:ext cx="7523163" cy="1646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GB" altLang="en-US" sz="3400" dirty="0">
                <a:solidFill>
                  <a:schemeClr val="accent2"/>
                </a:solidFill>
                <a:latin typeface="Times New Roman" panose="02020603050405020304" pitchFamily="18" charset="0"/>
              </a:rPr>
              <a:t>Practice the conversation. Then</a:t>
            </a:r>
            <a:r>
              <a:rPr lang="zh-CN" altLang="en-US" sz="3400" dirty="0">
                <a:solidFill>
                  <a:schemeClr val="accent2"/>
                </a:solidFill>
                <a:latin typeface="Times New Roman" panose="02020603050405020304" pitchFamily="18" charset="0"/>
              </a:rPr>
              <a:t> </a:t>
            </a:r>
            <a:r>
              <a:rPr lang="en-GB" altLang="en-US" sz="3400" dirty="0">
                <a:solidFill>
                  <a:schemeClr val="accent2"/>
                </a:solidFill>
                <a:latin typeface="Times New Roman" panose="02020603050405020304" pitchFamily="18" charset="0"/>
              </a:rPr>
              <a:t>make</a:t>
            </a:r>
            <a:r>
              <a:rPr lang="zh-CN" altLang="en-US" sz="3400" dirty="0">
                <a:solidFill>
                  <a:schemeClr val="accent2"/>
                </a:solidFill>
                <a:latin typeface="Times New Roman" panose="02020603050405020304" pitchFamily="18" charset="0"/>
              </a:rPr>
              <a:t> </a:t>
            </a:r>
            <a:r>
              <a:rPr lang="en-GB" altLang="en-US" sz="3400" dirty="0">
                <a:solidFill>
                  <a:schemeClr val="accent2"/>
                </a:solidFill>
                <a:latin typeface="Times New Roman" panose="02020603050405020304" pitchFamily="18" charset="0"/>
              </a:rPr>
              <a:t>conversations about other things in the picture above.</a:t>
            </a:r>
            <a:endParaRPr lang="en-US" altLang="zh-CN" sz="3400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580" name="文本框 24579"/>
          <p:cNvSpPr txBox="1"/>
          <p:nvPr/>
        </p:nvSpPr>
        <p:spPr>
          <a:xfrm>
            <a:off x="1260475" y="2206625"/>
            <a:ext cx="7308850" cy="3673475"/>
          </a:xfrm>
          <a:prstGeom prst="rect">
            <a:avLst/>
          </a:prstGeom>
          <a:solidFill>
            <a:srgbClr val="FFFF99">
              <a:alpha val="70195"/>
            </a:srgbClr>
          </a:solidFill>
          <a:ln w="38100" cap="flat" cmpd="sng">
            <a:solidFill>
              <a:srgbClr val="4A4AEE"/>
            </a:solidFill>
            <a:prstDash val="dashDot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lnSpc>
                <a:spcPct val="105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A: This is a really old book.</a:t>
            </a:r>
          </a:p>
          <a:p>
            <a:pPr>
              <a:lnSpc>
                <a:spcPct val="105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B: Yes, I’ve had it for seven years. I’ve </a:t>
            </a:r>
          </a:p>
          <a:p>
            <a:pPr>
              <a:lnSpc>
                <a:spcPct val="105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     read it three times.</a:t>
            </a:r>
          </a:p>
          <a:p>
            <a:pPr>
              <a:lnSpc>
                <a:spcPct val="105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A: Why are you selling it?</a:t>
            </a:r>
          </a:p>
          <a:p>
            <a:pPr>
              <a:lnSpc>
                <a:spcPct val="105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B: Because I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don’t </a:t>
            </a:r>
            <a:r>
              <a:rPr lang="en-US" altLang="zh-CN" sz="3200" dirty="0">
                <a:latin typeface="Times New Roman" panose="02020603050405020304" pitchFamily="18" charset="0"/>
              </a:rPr>
              <a:t>read it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anymore.</a:t>
            </a:r>
          </a:p>
          <a:p>
            <a:pPr>
              <a:lnSpc>
                <a:spcPct val="105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A: How much is it?</a:t>
            </a:r>
          </a:p>
          <a:p>
            <a:pPr>
              <a:lnSpc>
                <a:spcPct val="105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B: You can have it for 75 cents.</a:t>
            </a:r>
          </a:p>
        </p:txBody>
      </p:sp>
      <p:sp>
        <p:nvSpPr>
          <p:cNvPr id="24581" name="Text Box 15"/>
          <p:cNvSpPr txBox="1"/>
          <p:nvPr/>
        </p:nvSpPr>
        <p:spPr>
          <a:xfrm>
            <a:off x="184150" y="5876925"/>
            <a:ext cx="8866188" cy="6270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dirty="0">
                <a:solidFill>
                  <a:srgbClr val="FF00FF"/>
                </a:solidFill>
                <a:latin typeface="Times New Roman" panose="02020603050405020304" pitchFamily="18" charset="0"/>
              </a:rPr>
              <a:t> not…any more = not any longer</a:t>
            </a:r>
            <a:r>
              <a:rPr lang="zh-CN" altLang="en-US" sz="3200" dirty="0">
                <a:solidFill>
                  <a:srgbClr val="FF00FF"/>
                </a:solidFill>
                <a:latin typeface="Times New Roman" panose="02020603050405020304" pitchFamily="18" charset="0"/>
              </a:rPr>
              <a:t>不再，再也（不）</a:t>
            </a:r>
            <a:r>
              <a:rPr lang="en-US" altLang="zh-CN" sz="3200" dirty="0">
                <a:solidFill>
                  <a:srgbClr val="FF00FF"/>
                </a:solidFill>
                <a:latin typeface="Times New Roman" panose="02020603050405020304" pitchFamily="18" charset="0"/>
              </a:rPr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5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5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5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5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5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5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4"/>
          <p:cNvSpPr txBox="1"/>
          <p:nvPr/>
        </p:nvSpPr>
        <p:spPr>
          <a:xfrm>
            <a:off x="539750" y="476250"/>
            <a:ext cx="736441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Because I do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n’t</a:t>
            </a:r>
            <a:r>
              <a:rPr lang="en-US" altLang="zh-CN" sz="3200" dirty="0">
                <a:latin typeface="Times New Roman" panose="02020603050405020304" pitchFamily="18" charset="0"/>
              </a:rPr>
              <a:t> read it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anymore</a:t>
            </a:r>
            <a:r>
              <a:rPr lang="en-US" altLang="zh-CN" sz="3200" dirty="0"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36867" name="Text Box 8"/>
          <p:cNvSpPr txBox="1"/>
          <p:nvPr/>
        </p:nvSpPr>
        <p:spPr>
          <a:xfrm>
            <a:off x="312738" y="1127125"/>
            <a:ext cx="8535987" cy="3016250"/>
          </a:xfrm>
          <a:prstGeom prst="rect">
            <a:avLst/>
          </a:prstGeom>
          <a:noFill/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3333FF"/>
                </a:solidFill>
                <a:latin typeface="Times New Roman" panose="02020603050405020304" pitchFamily="18" charset="0"/>
              </a:rPr>
              <a:t>副词</a:t>
            </a:r>
            <a:r>
              <a:rPr lang="en-US" altLang="zh-CN" sz="3200" dirty="0">
                <a:solidFill>
                  <a:srgbClr val="3333FF"/>
                </a:solidFill>
                <a:latin typeface="Times New Roman" panose="02020603050405020304" pitchFamily="18" charset="0"/>
              </a:rPr>
              <a:t>anymore</a:t>
            </a:r>
            <a:r>
              <a:rPr lang="zh-CN" altLang="en-US" sz="3200" dirty="0">
                <a:solidFill>
                  <a:srgbClr val="3333FF"/>
                </a:solidFill>
                <a:latin typeface="Times New Roman" panose="02020603050405020304" pitchFamily="18" charset="0"/>
              </a:rPr>
              <a:t>亦可写作</a:t>
            </a:r>
            <a:r>
              <a:rPr lang="en-US" altLang="zh-CN" sz="3200" dirty="0">
                <a:solidFill>
                  <a:srgbClr val="3333FF"/>
                </a:solidFill>
                <a:latin typeface="Times New Roman" panose="02020603050405020304" pitchFamily="18" charset="0"/>
              </a:rPr>
              <a:t>any more</a:t>
            </a:r>
            <a:r>
              <a:rPr lang="zh-CN" altLang="en-US" sz="3200" dirty="0">
                <a:solidFill>
                  <a:srgbClr val="3333FF"/>
                </a:solidFill>
                <a:latin typeface="Times New Roman" panose="02020603050405020304" pitchFamily="18" charset="0"/>
              </a:rPr>
              <a:t>，常用于否定句的末尾，意思是“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再也（不）；（不）再</a:t>
            </a:r>
            <a:r>
              <a:rPr lang="zh-CN" altLang="en-US" sz="3200" dirty="0">
                <a:solidFill>
                  <a:srgbClr val="3333FF"/>
                </a:solidFill>
                <a:latin typeface="Times New Roman" panose="02020603050405020304" pitchFamily="18" charset="0"/>
              </a:rPr>
              <a:t>”。</a:t>
            </a:r>
            <a:r>
              <a:rPr lang="en-US" altLang="zh-CN" sz="3200" dirty="0">
                <a:solidFill>
                  <a:srgbClr val="3333FF"/>
                </a:solidFill>
                <a:latin typeface="Times New Roman" panose="02020603050405020304" pitchFamily="18" charset="0"/>
              </a:rPr>
              <a:t>not … anymore</a:t>
            </a:r>
            <a:r>
              <a:rPr lang="zh-CN" altLang="en-US" sz="3200" dirty="0">
                <a:solidFill>
                  <a:srgbClr val="3333FF"/>
                </a:solidFill>
                <a:latin typeface="Times New Roman" panose="02020603050405020304" pitchFamily="18" charset="0"/>
              </a:rPr>
              <a:t>相当于</a:t>
            </a:r>
            <a:r>
              <a:rPr lang="en-US" altLang="zh-CN" sz="3200" dirty="0">
                <a:solidFill>
                  <a:srgbClr val="3333FF"/>
                </a:solidFill>
                <a:latin typeface="Times New Roman" panose="02020603050405020304" pitchFamily="18" charset="0"/>
              </a:rPr>
              <a:t>not … any longer</a:t>
            </a:r>
            <a:r>
              <a:rPr lang="zh-CN" altLang="en-US" sz="3200" dirty="0">
                <a:solidFill>
                  <a:srgbClr val="3333FF"/>
                </a:solidFill>
                <a:latin typeface="Times New Roman" panose="02020603050405020304" pitchFamily="18" charset="0"/>
              </a:rPr>
              <a:t>。</a:t>
            </a:r>
          </a:p>
          <a:p>
            <a:r>
              <a:rPr lang="en-US" altLang="zh-CN" sz="3200" dirty="0">
                <a:latin typeface="Times New Roman" panose="02020603050405020304" pitchFamily="18" charset="0"/>
              </a:rPr>
              <a:t>We don’t live here any more. </a:t>
            </a:r>
          </a:p>
          <a:p>
            <a:r>
              <a:rPr lang="en-US" altLang="zh-CN" sz="3200" dirty="0">
                <a:latin typeface="Times New Roman" panose="02020603050405020304" pitchFamily="18" charset="0"/>
              </a:rPr>
              <a:t>= We don’t live here any longer. </a:t>
            </a:r>
          </a:p>
          <a:p>
            <a:r>
              <a:rPr lang="zh-CN" altLang="en-US" sz="3200" dirty="0">
                <a:solidFill>
                  <a:srgbClr val="800000"/>
                </a:solidFill>
                <a:latin typeface="Times New Roman" panose="02020603050405020304" pitchFamily="18" charset="0"/>
              </a:rPr>
              <a:t>我们不再住在这里了。</a:t>
            </a:r>
          </a:p>
        </p:txBody>
      </p:sp>
      <p:sp>
        <p:nvSpPr>
          <p:cNvPr id="36868" name="Rectangle 9"/>
          <p:cNvSpPr/>
          <p:nvPr/>
        </p:nvSpPr>
        <p:spPr>
          <a:xfrm>
            <a:off x="255588" y="4149725"/>
            <a:ext cx="7653337" cy="2355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3200" dirty="0">
                <a:solidFill>
                  <a:srgbClr val="800000"/>
                </a:solidFill>
                <a:latin typeface="Times New Roman" panose="02020603050405020304" pitchFamily="18" charset="0"/>
              </a:rPr>
              <a:t>我再也不想见到你了。</a:t>
            </a:r>
          </a:p>
          <a:p>
            <a:pPr>
              <a:lnSpc>
                <a:spcPct val="115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I do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n't</a:t>
            </a:r>
            <a:r>
              <a:rPr lang="en-US" altLang="zh-CN" sz="3200" dirty="0">
                <a:latin typeface="Times New Roman" panose="02020603050405020304" pitchFamily="18" charset="0"/>
              </a:rPr>
              <a:t> want to see you 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anymore</a:t>
            </a:r>
            <a:r>
              <a:rPr lang="en-US" altLang="zh-CN" sz="3200" dirty="0">
                <a:latin typeface="Times New Roman" panose="02020603050405020304" pitchFamily="18" charset="0"/>
              </a:rPr>
              <a:t>.</a:t>
            </a:r>
            <a:endParaRPr lang="zh-CN" altLang="en-US" sz="3200" dirty="0">
              <a:latin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zh-CN" altLang="en-US" sz="3200" dirty="0">
                <a:latin typeface="Times New Roman" panose="02020603050405020304" pitchFamily="18" charset="0"/>
              </a:rPr>
              <a:t>我再也忍受不了这种生活了。</a:t>
            </a:r>
          </a:p>
          <a:p>
            <a:pPr>
              <a:lnSpc>
                <a:spcPct val="115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I just can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’t</a:t>
            </a:r>
            <a:r>
              <a:rPr lang="en-US" altLang="zh-CN" sz="3200" dirty="0">
                <a:latin typeface="Times New Roman" panose="02020603050405020304" pitchFamily="18" charset="0"/>
              </a:rPr>
              <a:t> stand this life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any more</a:t>
            </a:r>
            <a:r>
              <a:rPr lang="en-US" altLang="zh-CN" sz="3200" dirty="0">
                <a:latin typeface="Times New Roman" panose="02020603050405020304" pitchFamily="18" charset="0"/>
              </a:rPr>
              <a:t>. </a:t>
            </a:r>
          </a:p>
        </p:txBody>
      </p:sp>
      <p:pic>
        <p:nvPicPr>
          <p:cNvPr id="36869" name="Picture 5" descr="C:\Users\Administrator\Desktop\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16688" y="4292600"/>
            <a:ext cx="2379662" cy="18684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6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68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8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8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68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68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368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文本占位符 26625"/>
          <p:cNvSpPr>
            <a:spLocks noGrp="1"/>
          </p:cNvSpPr>
          <p:nvPr>
            <p:ph idx="1"/>
          </p:nvPr>
        </p:nvSpPr>
        <p:spPr>
          <a:xfrm>
            <a:off x="303213" y="534988"/>
            <a:ext cx="8674100" cy="6059487"/>
          </a:xfrm>
          <a:ln/>
        </p:spPr>
        <p:txBody>
          <a:bodyPr vert="horz" wrap="square" lIns="91440" tIns="45720" rIns="91440" bIns="45720" anchor="t"/>
          <a:lstStyle/>
          <a:p>
            <a:pPr marL="685800" indent="-685800">
              <a:buNone/>
            </a:pPr>
            <a:r>
              <a:rPr lang="en-US" altLang="zh-CN" sz="3000" b="1" dirty="0"/>
              <a:t>1.</a:t>
            </a:r>
            <a:r>
              <a:rPr lang="zh-CN" altLang="en-US" sz="3000" b="1" dirty="0"/>
              <a:t>你拥有那边那辆自行车多长时间了？</a:t>
            </a:r>
          </a:p>
          <a:p>
            <a:pPr marL="685800" indent="-685800">
              <a:buNone/>
            </a:pPr>
            <a:endParaRPr lang="zh-CN" altLang="en-US" sz="3000" b="1" dirty="0"/>
          </a:p>
          <a:p>
            <a:pPr marL="685800" indent="-685800">
              <a:buNone/>
            </a:pPr>
            <a:r>
              <a:rPr lang="en-US" altLang="zh-CN" sz="3000" b="1" dirty="0"/>
              <a:t>2.</a:t>
            </a:r>
            <a:r>
              <a:rPr lang="zh-CN" altLang="en-US" sz="3000" b="1" dirty="0"/>
              <a:t>我已拥有它三年了</a:t>
            </a:r>
            <a:r>
              <a:rPr lang="en-US" altLang="zh-CN" sz="3000" b="1" dirty="0"/>
              <a:t>/</a:t>
            </a:r>
            <a:r>
              <a:rPr lang="zh-CN" altLang="en-US" sz="3000" b="1" dirty="0"/>
              <a:t>自从三年以前我就拥有它了。</a:t>
            </a:r>
          </a:p>
          <a:p>
            <a:pPr marL="685800" indent="-685800">
              <a:buNone/>
            </a:pPr>
            <a:endParaRPr lang="zh-CN" altLang="en-US" sz="3000" b="1" dirty="0"/>
          </a:p>
          <a:p>
            <a:pPr marL="685800" indent="-685800">
              <a:buNone/>
            </a:pPr>
            <a:endParaRPr lang="en-US" altLang="zh-CN" sz="3000" b="1" dirty="0"/>
          </a:p>
          <a:p>
            <a:pPr marL="685800" indent="-685800">
              <a:buNone/>
            </a:pPr>
            <a:r>
              <a:rPr lang="en-US" altLang="zh-CN" sz="3000" b="1" dirty="0"/>
              <a:t>3.</a:t>
            </a:r>
            <a:r>
              <a:rPr lang="zh-CN" altLang="en-US" sz="3000" b="1" dirty="0"/>
              <a:t>他的儿子拥有这套及轨道（玩具）多久了？</a:t>
            </a:r>
          </a:p>
          <a:p>
            <a:pPr marL="685800" indent="-685800">
              <a:buNone/>
            </a:pPr>
            <a:endParaRPr lang="zh-CN" altLang="en-US" sz="3000" b="1" dirty="0"/>
          </a:p>
          <a:p>
            <a:pPr marL="685800" indent="-685800">
              <a:buNone/>
            </a:pPr>
            <a:endParaRPr lang="en-US" altLang="zh-CN" sz="3000" b="1" dirty="0"/>
          </a:p>
          <a:p>
            <a:pPr marL="685800" indent="-685800">
              <a:buNone/>
            </a:pPr>
            <a:r>
              <a:rPr lang="en-US" altLang="zh-CN" sz="3000" b="1" dirty="0"/>
              <a:t>4.</a:t>
            </a:r>
            <a:r>
              <a:rPr lang="zh-CN" altLang="en-US" sz="3000" b="1" dirty="0"/>
              <a:t>自从他四岁</a:t>
            </a:r>
            <a:r>
              <a:rPr lang="en-US" altLang="zh-CN" sz="3000" b="1" dirty="0"/>
              <a:t>(</a:t>
            </a:r>
            <a:r>
              <a:rPr lang="zh-CN" altLang="en-US" sz="3000" b="1" dirty="0"/>
              <a:t>生日</a:t>
            </a:r>
            <a:r>
              <a:rPr lang="en-US" altLang="zh-CN" sz="3000" b="1" dirty="0"/>
              <a:t>)</a:t>
            </a:r>
            <a:r>
              <a:rPr lang="zh-CN" altLang="en-US" sz="3000" b="1" dirty="0"/>
              <a:t>起就一直拥有它。</a:t>
            </a:r>
          </a:p>
        </p:txBody>
      </p:sp>
      <p:sp>
        <p:nvSpPr>
          <p:cNvPr id="26627" name="矩形 26626"/>
          <p:cNvSpPr/>
          <p:nvPr/>
        </p:nvSpPr>
        <p:spPr>
          <a:xfrm>
            <a:off x="717550" y="1054100"/>
            <a:ext cx="7472363" cy="5476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</a:rPr>
              <a:t>How long have you had that bike over there?</a:t>
            </a:r>
          </a:p>
        </p:txBody>
      </p:sp>
      <p:sp>
        <p:nvSpPr>
          <p:cNvPr id="26628" name="矩形 26627"/>
          <p:cNvSpPr/>
          <p:nvPr/>
        </p:nvSpPr>
        <p:spPr>
          <a:xfrm>
            <a:off x="754063" y="2206625"/>
            <a:ext cx="866457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</a:rPr>
              <a:t>I’ve had it for three years.</a:t>
            </a:r>
          </a:p>
          <a:p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</a:rPr>
              <a:t>= I’ve had it since three years ago.</a:t>
            </a:r>
            <a:endParaRPr lang="zh-CN" altLang="en-US" sz="3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629" name="矩形 26628"/>
          <p:cNvSpPr/>
          <p:nvPr/>
        </p:nvSpPr>
        <p:spPr>
          <a:xfrm>
            <a:off x="755650" y="3860800"/>
            <a:ext cx="6343650" cy="1004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</a:rPr>
              <a:t>How long has his son owned the train </a:t>
            </a:r>
          </a:p>
          <a:p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</a:rPr>
              <a:t>and railway set?</a:t>
            </a:r>
            <a:endParaRPr lang="zh-CN" altLang="en-US" sz="3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630" name="矩形 26629"/>
          <p:cNvSpPr/>
          <p:nvPr/>
        </p:nvSpPr>
        <p:spPr>
          <a:xfrm>
            <a:off x="754063" y="5443538"/>
            <a:ext cx="7235825" cy="10144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</a:rPr>
              <a:t>He’s owned it since his fourth birthday.</a:t>
            </a:r>
          </a:p>
          <a:p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</a:rPr>
              <a:t>= He’s owned it since he was four years old.</a:t>
            </a:r>
            <a:endParaRPr lang="zh-CN" altLang="en-US" sz="3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7895" name="Picture 7" descr="C:\Users\Administrator\Desktop\nwkh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24750" y="4652963"/>
            <a:ext cx="1143000" cy="1143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  <p:bldP spid="26628" grpId="0"/>
      <p:bldP spid="26629" grpId="0"/>
      <p:bldP spid="2663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文本框 27649"/>
          <p:cNvSpPr txBox="1"/>
          <p:nvPr/>
        </p:nvSpPr>
        <p:spPr>
          <a:xfrm>
            <a:off x="420688" y="2954338"/>
            <a:ext cx="8480425" cy="2584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Times New Roman" panose="02020603050405020304" pitchFamily="18" charset="0"/>
              </a:rPr>
              <a:t>    </a:t>
            </a:r>
            <a:r>
              <a:rPr lang="en-US" altLang="zh-CN" dirty="0">
                <a:latin typeface="Times New Roman" panose="02020603050405020304" pitchFamily="18" charset="0"/>
              </a:rPr>
              <a:t>book             magazine        toy bear       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Times New Roman" panose="02020603050405020304" pitchFamily="18" charset="0"/>
              </a:rPr>
              <a:t>   </a:t>
            </a:r>
            <a:r>
              <a:rPr lang="en-US" altLang="zh-CN" dirty="0">
                <a:latin typeface="Times New Roman" panose="02020603050405020304" pitchFamily="18" charset="0"/>
              </a:rPr>
              <a:t>toy lion      </a:t>
            </a:r>
            <a:r>
              <a:rPr lang="zh-CN" altLang="en-US" dirty="0">
                <a:latin typeface="Times New Roman" panose="02020603050405020304" pitchFamily="18" charset="0"/>
              </a:rPr>
              <a:t>   </a:t>
            </a:r>
            <a:r>
              <a:rPr lang="en-US" altLang="zh-CN" dirty="0">
                <a:latin typeface="Times New Roman" panose="02020603050405020304" pitchFamily="18" charset="0"/>
              </a:rPr>
              <a:t>toy tiger           bread maker      </a:t>
            </a:r>
            <a:r>
              <a:rPr lang="zh-CN" altLang="en-US" dirty="0">
                <a:latin typeface="Times New Roman" panose="02020603050405020304" pitchFamily="18" charset="0"/>
              </a:rPr>
              <a:t>           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Times New Roman" panose="02020603050405020304" pitchFamily="18" charset="0"/>
              </a:rPr>
              <a:t>   </a:t>
            </a:r>
            <a:r>
              <a:rPr lang="en-US" altLang="zh-CN" dirty="0">
                <a:latin typeface="Times New Roman" panose="02020603050405020304" pitchFamily="18" charset="0"/>
              </a:rPr>
              <a:t>sweater         dress             hat           scarf</a:t>
            </a:r>
          </a:p>
        </p:txBody>
      </p:sp>
      <p:sp>
        <p:nvSpPr>
          <p:cNvPr id="27661" name="Oval 4"/>
          <p:cNvSpPr/>
          <p:nvPr/>
        </p:nvSpPr>
        <p:spPr>
          <a:xfrm>
            <a:off x="325438" y="1184275"/>
            <a:ext cx="827088" cy="792163"/>
          </a:xfrm>
          <a:prstGeom prst="ellipse">
            <a:avLst/>
          </a:prstGeom>
          <a:gradFill rotWithShape="1">
            <a:gsLst>
              <a:gs pos="0">
                <a:srgbClr val="77DDDD"/>
              </a:gs>
              <a:gs pos="100000">
                <a:srgbClr val="33CCCC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rgbClr val="33CCCC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4000" b="1" i="0" u="none" strike="noStrike" kern="1200" cap="none" spc="0" normalizeH="0" baseline="0" noProof="1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  <a:t>2a</a:t>
            </a:r>
          </a:p>
        </p:txBody>
      </p:sp>
      <p:sp>
        <p:nvSpPr>
          <p:cNvPr id="38916" name="文本框 27661"/>
          <p:cNvSpPr txBox="1"/>
          <p:nvPr/>
        </p:nvSpPr>
        <p:spPr>
          <a:xfrm>
            <a:off x="1306513" y="954088"/>
            <a:ext cx="7931150" cy="1646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GB" altLang="en-US" sz="3400" dirty="0">
                <a:solidFill>
                  <a:schemeClr val="accent2"/>
                </a:solidFill>
                <a:latin typeface="Times New Roman" panose="02020603050405020304" pitchFamily="18" charset="0"/>
              </a:rPr>
              <a:t>Listen and check (√) the things Amy’s family are giving away and circle the things they are keeping.</a:t>
            </a:r>
          </a:p>
        </p:txBody>
      </p:sp>
      <p:sp>
        <p:nvSpPr>
          <p:cNvPr id="38917" name="椭圆 27663"/>
          <p:cNvSpPr/>
          <p:nvPr/>
        </p:nvSpPr>
        <p:spPr>
          <a:xfrm>
            <a:off x="6354763" y="1473200"/>
            <a:ext cx="1244600" cy="646113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pic>
        <p:nvPicPr>
          <p:cNvPr id="2" name="U10 Section A 2a.mp3">
            <a:hlinkClick r:id="" action="ppaction://media"/>
          </p:cNvPr>
          <p:cNvPicPr>
            <a:picLocks noRo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7702550" y="2119313"/>
            <a:ext cx="619125" cy="619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49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矩形 28673"/>
          <p:cNvSpPr/>
          <p:nvPr/>
        </p:nvSpPr>
        <p:spPr>
          <a:xfrm>
            <a:off x="327025" y="1703388"/>
            <a:ext cx="8675688" cy="4479925"/>
          </a:xfrm>
          <a:prstGeom prst="rect">
            <a:avLst/>
          </a:prstGeom>
          <a:solidFill>
            <a:srgbClr val="FFFFFF">
              <a:alpha val="70195"/>
            </a:srgbClr>
          </a:solidFill>
          <a:ln w="9525" cap="flat" cmpd="sng">
            <a:solidFill>
              <a:srgbClr val="FF5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1. Amy has had her favorite _____ for three    </a:t>
            </a:r>
          </a:p>
          <a:p>
            <a:r>
              <a:rPr lang="en-US" altLang="zh-CN" sz="3200" dirty="0">
                <a:latin typeface="Times New Roman" panose="02020603050405020304" pitchFamily="18" charset="0"/>
              </a:rPr>
              <a:t>    years.</a:t>
            </a:r>
          </a:p>
          <a:p>
            <a:r>
              <a:rPr lang="en-US" altLang="zh-CN" sz="3200" dirty="0">
                <a:latin typeface="Times New Roman" panose="02020603050405020304" pitchFamily="18" charset="0"/>
              </a:rPr>
              <a:t>2. Amy has had the toy _____ since she </a:t>
            </a:r>
          </a:p>
          <a:p>
            <a:r>
              <a:rPr lang="en-US" altLang="zh-CN" sz="3200" dirty="0">
                <a:latin typeface="Times New Roman" panose="02020603050405020304" pitchFamily="18" charset="0"/>
              </a:rPr>
              <a:t>    was a _____.</a:t>
            </a:r>
          </a:p>
          <a:p>
            <a:r>
              <a:rPr lang="en-US" altLang="zh-CN" sz="3200" dirty="0">
                <a:latin typeface="Times New Roman" panose="02020603050405020304" pitchFamily="18" charset="0"/>
              </a:rPr>
              <a:t>3. Amy’s mom has had the old bread </a:t>
            </a:r>
          </a:p>
          <a:p>
            <a:r>
              <a:rPr lang="en-US" altLang="zh-CN" sz="3200" dirty="0">
                <a:latin typeface="Times New Roman" panose="02020603050405020304" pitchFamily="18" charset="0"/>
              </a:rPr>
              <a:t>    maker for more than _____ years.</a:t>
            </a:r>
          </a:p>
          <a:p>
            <a:r>
              <a:rPr lang="en-US" altLang="zh-CN" sz="3200" dirty="0">
                <a:latin typeface="Times New Roman" panose="02020603050405020304" pitchFamily="18" charset="0"/>
              </a:rPr>
              <a:t>4. Amy can give away the ________ and </a:t>
            </a:r>
          </a:p>
          <a:p>
            <a:r>
              <a:rPr lang="en-US" altLang="zh-CN" sz="3200" dirty="0">
                <a:latin typeface="Times New Roman" panose="02020603050405020304" pitchFamily="18" charset="0"/>
              </a:rPr>
              <a:t>    ______ because they do not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fit her </a:t>
            </a:r>
          </a:p>
          <a:p>
            <a:r>
              <a:rPr lang="en-US" altLang="zh-CN" sz="3200" dirty="0">
                <a:latin typeface="Times New Roman" panose="02020603050405020304" pitchFamily="18" charset="0"/>
              </a:rPr>
              <a:t>    anymore.</a:t>
            </a:r>
          </a:p>
        </p:txBody>
      </p:sp>
      <p:sp>
        <p:nvSpPr>
          <p:cNvPr id="28675" name="文本框 28674"/>
          <p:cNvSpPr txBox="1"/>
          <p:nvPr/>
        </p:nvSpPr>
        <p:spPr>
          <a:xfrm>
            <a:off x="5364163" y="1703388"/>
            <a:ext cx="1041400" cy="5778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66"/>
                </a:solidFill>
                <a:latin typeface="Times New Roman" panose="02020603050405020304" pitchFamily="18" charset="0"/>
              </a:rPr>
              <a:t>book</a:t>
            </a:r>
          </a:p>
        </p:txBody>
      </p:sp>
      <p:sp>
        <p:nvSpPr>
          <p:cNvPr id="28676" name="文本框 28675"/>
          <p:cNvSpPr txBox="1"/>
          <p:nvPr/>
        </p:nvSpPr>
        <p:spPr>
          <a:xfrm>
            <a:off x="4584700" y="2644775"/>
            <a:ext cx="973138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66"/>
                </a:solidFill>
                <a:latin typeface="Times New Roman" panose="02020603050405020304" pitchFamily="18" charset="0"/>
              </a:rPr>
              <a:t>bear</a:t>
            </a:r>
          </a:p>
        </p:txBody>
      </p:sp>
      <p:sp>
        <p:nvSpPr>
          <p:cNvPr id="28677" name="文本框 28676"/>
          <p:cNvSpPr txBox="1"/>
          <p:nvPr/>
        </p:nvSpPr>
        <p:spPr>
          <a:xfrm>
            <a:off x="1909763" y="3141663"/>
            <a:ext cx="104140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66"/>
                </a:solidFill>
                <a:latin typeface="Times New Roman" panose="02020603050405020304" pitchFamily="18" charset="0"/>
              </a:rPr>
              <a:t>baby</a:t>
            </a:r>
          </a:p>
        </p:txBody>
      </p:sp>
      <p:sp>
        <p:nvSpPr>
          <p:cNvPr id="28678" name="文本框 28677"/>
          <p:cNvSpPr txBox="1"/>
          <p:nvPr/>
        </p:nvSpPr>
        <p:spPr>
          <a:xfrm>
            <a:off x="4710113" y="4114800"/>
            <a:ext cx="723900" cy="5778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66"/>
                </a:solidFill>
                <a:latin typeface="Times New Roman" panose="02020603050405020304" pitchFamily="18" charset="0"/>
              </a:rPr>
              <a:t>ten</a:t>
            </a:r>
          </a:p>
        </p:txBody>
      </p:sp>
      <p:sp>
        <p:nvSpPr>
          <p:cNvPr id="28679" name="文本框 28678"/>
          <p:cNvSpPr txBox="1"/>
          <p:nvPr/>
        </p:nvSpPr>
        <p:spPr>
          <a:xfrm>
            <a:off x="660400" y="5064125"/>
            <a:ext cx="151447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66"/>
                </a:solidFill>
                <a:latin typeface="Times New Roman" panose="02020603050405020304" pitchFamily="18" charset="0"/>
              </a:rPr>
              <a:t>sweater</a:t>
            </a:r>
          </a:p>
        </p:txBody>
      </p:sp>
      <p:sp>
        <p:nvSpPr>
          <p:cNvPr id="28680" name="文本框 28679"/>
          <p:cNvSpPr txBox="1"/>
          <p:nvPr/>
        </p:nvSpPr>
        <p:spPr>
          <a:xfrm>
            <a:off x="5154613" y="4614863"/>
            <a:ext cx="1077912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66"/>
                </a:solidFill>
                <a:latin typeface="Times New Roman" panose="02020603050405020304" pitchFamily="18" charset="0"/>
              </a:rPr>
              <a:t>dress</a:t>
            </a:r>
          </a:p>
        </p:txBody>
      </p:sp>
      <p:sp>
        <p:nvSpPr>
          <p:cNvPr id="28681" name="Oval 4"/>
          <p:cNvSpPr/>
          <p:nvPr/>
        </p:nvSpPr>
        <p:spPr>
          <a:xfrm>
            <a:off x="182563" y="768350"/>
            <a:ext cx="790575" cy="619125"/>
          </a:xfrm>
          <a:prstGeom prst="ellipse">
            <a:avLst/>
          </a:prstGeom>
          <a:gradFill rotWithShape="1">
            <a:gsLst>
              <a:gs pos="0">
                <a:srgbClr val="77DDDD"/>
              </a:gs>
              <a:gs pos="100000">
                <a:srgbClr val="33CCCC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rgbClr val="33CCCC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4000" b="1" i="0" u="none" strike="noStrike" kern="1200" cap="none" spc="0" normalizeH="0" baseline="0" noProof="1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  <a:t>2b</a:t>
            </a:r>
          </a:p>
        </p:txBody>
      </p:sp>
      <p:sp>
        <p:nvSpPr>
          <p:cNvPr id="39946" name="文本框 28681"/>
          <p:cNvSpPr txBox="1"/>
          <p:nvPr/>
        </p:nvSpPr>
        <p:spPr>
          <a:xfrm>
            <a:off x="973138" y="695325"/>
            <a:ext cx="6985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GB" altLang="en-US" dirty="0">
                <a:solidFill>
                  <a:schemeClr val="accent2"/>
                </a:solidFill>
                <a:latin typeface="Times New Roman" panose="02020603050405020304" pitchFamily="18" charset="0"/>
              </a:rPr>
              <a:t>Listen again and fill in the blanks.</a:t>
            </a:r>
            <a:endParaRPr lang="zh-CN" altLang="en-US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9947" name="矩形 28683"/>
          <p:cNvSpPr/>
          <p:nvPr/>
        </p:nvSpPr>
        <p:spPr>
          <a:xfrm>
            <a:off x="6775450" y="5194300"/>
            <a:ext cx="2327275" cy="579438"/>
          </a:xfrm>
          <a:prstGeom prst="rect">
            <a:avLst/>
          </a:prstGeom>
          <a:noFill/>
          <a:ln w="9525" cap="flat" cmpd="sng">
            <a:solidFill>
              <a:srgbClr val="FF5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适合于某人</a:t>
            </a:r>
            <a:r>
              <a:rPr lang="zh-CN" altLang="en-US" sz="3200" dirty="0">
                <a:latin typeface="Times New Roman" panose="02020603050405020304" pitchFamily="18" charset="0"/>
              </a:rPr>
              <a:t> </a:t>
            </a:r>
          </a:p>
        </p:txBody>
      </p:sp>
      <p:pic>
        <p:nvPicPr>
          <p:cNvPr id="2" name="U10 Section A 2b.mp3">
            <a:hlinkClick r:id="" action="ppaction://media"/>
          </p:cNvPr>
          <p:cNvPicPr>
            <a:picLocks noRo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7959725" y="768350"/>
            <a:ext cx="619125" cy="619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6439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8675" grpId="0"/>
      <p:bldP spid="28676" grpId="0"/>
      <p:bldP spid="28677" grpId="0"/>
      <p:bldP spid="28678" grpId="0"/>
      <p:bldP spid="28679" grpId="0"/>
      <p:bldP spid="2868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占位符 29697"/>
          <p:cNvSpPr>
            <a:spLocks noGrp="1"/>
          </p:cNvSpPr>
          <p:nvPr>
            <p:ph type="body"/>
          </p:nvPr>
        </p:nvSpPr>
        <p:spPr>
          <a:xfrm>
            <a:off x="428625" y="1125538"/>
            <a:ext cx="8105775" cy="4824412"/>
          </a:xfrm>
          <a:ln/>
        </p:spPr>
        <p:txBody>
          <a:bodyPr vert="horz" wrap="square" lIns="91440" tIns="45720" rIns="91440" bIns="45720" anchor="t"/>
          <a:lstStyle/>
          <a:p>
            <a:pPr marL="609600" indent="-609600">
              <a:spcBef>
                <a:spcPct val="0"/>
              </a:spcBef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1. Amy wants to give away the _____.</a:t>
            </a:r>
          </a:p>
          <a:p>
            <a:pPr marL="609600" indent="-609600">
              <a:spcBef>
                <a:spcPct val="0"/>
              </a:spcBef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    A. book  B. magazine  C. bear   D. hat </a:t>
            </a:r>
          </a:p>
          <a:p>
            <a:pPr marL="609600" indent="-609600">
              <a:spcBef>
                <a:spcPct val="0"/>
              </a:spcBef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2. Why does the bear has special meaning to Amy? </a:t>
            </a:r>
          </a:p>
          <a:p>
            <a:pPr marL="609600" indent="-609600">
              <a:spcBef>
                <a:spcPct val="0"/>
              </a:spcBef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    A. Because her father bought it for her.</a:t>
            </a:r>
          </a:p>
          <a:p>
            <a:pPr marL="609600" indent="-609600">
              <a:spcBef>
                <a:spcPct val="0"/>
              </a:spcBef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    B. Because her Grandpa bought it for her.</a:t>
            </a:r>
          </a:p>
          <a:p>
            <a:pPr marL="609600" indent="-609600">
              <a:spcBef>
                <a:spcPct val="0"/>
              </a:spcBef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    C. Because her Grandma bought for her.</a:t>
            </a:r>
          </a:p>
          <a:p>
            <a:pPr marL="609600" indent="-609600">
              <a:spcBef>
                <a:spcPct val="0"/>
              </a:spcBef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3. Where can Amy take these things?</a:t>
            </a:r>
          </a:p>
          <a:p>
            <a:pPr marL="609600" indent="-609600">
              <a:spcBef>
                <a:spcPct val="0"/>
              </a:spcBef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    A. </a:t>
            </a:r>
            <a:r>
              <a:rPr lang="zh-CN" altLang="en-US" b="1" dirty="0">
                <a:latin typeface="Times New Roman" panose="02020603050405020304" pitchFamily="18" charset="0"/>
              </a:rPr>
              <a:t>T</a:t>
            </a:r>
            <a:r>
              <a:rPr lang="en-US" altLang="zh-CN" b="1" dirty="0">
                <a:latin typeface="Times New Roman" panose="02020603050405020304" pitchFamily="18" charset="0"/>
              </a:rPr>
              <a:t>he children’s home</a:t>
            </a:r>
            <a:r>
              <a:rPr lang="zh-CN" altLang="en-US" b="1" dirty="0">
                <a:latin typeface="Times New Roman" panose="02020603050405020304" pitchFamily="18" charset="0"/>
              </a:rPr>
              <a:t>.</a:t>
            </a:r>
            <a:r>
              <a:rPr lang="en-US" altLang="zh-CN" b="1" dirty="0">
                <a:latin typeface="Times New Roman" panose="02020603050405020304" pitchFamily="18" charset="0"/>
              </a:rPr>
              <a:t> </a:t>
            </a:r>
          </a:p>
          <a:p>
            <a:pPr marL="609600" indent="-609600">
              <a:spcBef>
                <a:spcPct val="0"/>
              </a:spcBef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    B. </a:t>
            </a:r>
            <a:r>
              <a:rPr lang="zh-CN" altLang="en-US" b="1" dirty="0">
                <a:latin typeface="Times New Roman" panose="02020603050405020304" pitchFamily="18" charset="0"/>
              </a:rPr>
              <a:t>T</a:t>
            </a:r>
            <a:r>
              <a:rPr lang="en-US" altLang="zh-CN" b="1" dirty="0">
                <a:latin typeface="Times New Roman" panose="02020603050405020304" pitchFamily="18" charset="0"/>
              </a:rPr>
              <a:t>he old people’s home</a:t>
            </a:r>
            <a:r>
              <a:rPr lang="zh-CN" altLang="en-US" b="1" dirty="0">
                <a:latin typeface="Times New Roman" panose="02020603050405020304" pitchFamily="18" charset="0"/>
              </a:rPr>
              <a:t>.</a:t>
            </a:r>
            <a:endParaRPr lang="en-US" altLang="zh-CN" b="1" dirty="0">
              <a:latin typeface="Times New Roman" panose="02020603050405020304" pitchFamily="18" charset="0"/>
            </a:endParaRPr>
          </a:p>
          <a:p>
            <a:pPr marL="609600" indent="-609600">
              <a:spcBef>
                <a:spcPct val="0"/>
              </a:spcBef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    C. </a:t>
            </a:r>
            <a:r>
              <a:rPr lang="zh-CN" altLang="en-US" b="1" dirty="0">
                <a:latin typeface="Times New Roman" panose="02020603050405020304" pitchFamily="18" charset="0"/>
              </a:rPr>
              <a:t>T</a:t>
            </a:r>
            <a:r>
              <a:rPr lang="en-US" altLang="zh-CN" b="1" dirty="0">
                <a:latin typeface="Times New Roman" panose="02020603050405020304" pitchFamily="18" charset="0"/>
              </a:rPr>
              <a:t>he teachers’ home</a:t>
            </a:r>
            <a:r>
              <a:rPr lang="zh-CN" altLang="en-US" b="1" dirty="0">
                <a:latin typeface="Times New Roman" panose="02020603050405020304" pitchFamily="18" charset="0"/>
              </a:rPr>
              <a:t>.</a:t>
            </a:r>
            <a:endParaRPr lang="en-US" altLang="zh-CN" b="1" dirty="0">
              <a:latin typeface="Times New Roman" panose="02020603050405020304" pitchFamily="18" charset="0"/>
            </a:endParaRPr>
          </a:p>
        </p:txBody>
      </p:sp>
      <p:sp>
        <p:nvSpPr>
          <p:cNvPr id="29699" name="文本框 29698"/>
          <p:cNvSpPr txBox="1"/>
          <p:nvPr/>
        </p:nvSpPr>
        <p:spPr>
          <a:xfrm>
            <a:off x="6156325" y="1052513"/>
            <a:ext cx="520700" cy="639762"/>
          </a:xfrm>
          <a:prstGeom prst="rect">
            <a:avLst/>
          </a:prstGeom>
          <a:noFill/>
          <a:ln w="9525" cap="flat" cmpd="sng">
            <a:solidFill>
              <a:srgbClr val="FF5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rgbClr val="3333FF"/>
                </a:solidFill>
                <a:latin typeface="Times New Roman" panose="02020603050405020304" pitchFamily="18" charset="0"/>
              </a:rPr>
              <a:t>B</a:t>
            </a:r>
          </a:p>
        </p:txBody>
      </p:sp>
      <p:sp>
        <p:nvSpPr>
          <p:cNvPr id="29700" name="文本框 29699"/>
          <p:cNvSpPr txBox="1"/>
          <p:nvPr/>
        </p:nvSpPr>
        <p:spPr>
          <a:xfrm>
            <a:off x="3205163" y="2638425"/>
            <a:ext cx="568325" cy="639763"/>
          </a:xfrm>
          <a:prstGeom prst="rect">
            <a:avLst/>
          </a:prstGeom>
          <a:noFill/>
          <a:ln w="9525" cap="flat" cmpd="sng">
            <a:solidFill>
              <a:srgbClr val="FF5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rgbClr val="3333FF"/>
                </a:solidFill>
                <a:latin typeface="Times New Roman" panose="02020603050405020304" pitchFamily="18" charset="0"/>
              </a:rPr>
              <a:t>C</a:t>
            </a:r>
          </a:p>
        </p:txBody>
      </p:sp>
      <p:sp>
        <p:nvSpPr>
          <p:cNvPr id="40965" name="矩形 29700"/>
          <p:cNvSpPr/>
          <p:nvPr/>
        </p:nvSpPr>
        <p:spPr>
          <a:xfrm>
            <a:off x="111125" y="549275"/>
            <a:ext cx="8874125" cy="6397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9900"/>
                </a:solidFill>
                <a:latin typeface="Times New Roman" panose="02020603050405020304" pitchFamily="18" charset="0"/>
              </a:rPr>
              <a:t>Listen again and choose the correct answers.</a:t>
            </a:r>
          </a:p>
        </p:txBody>
      </p:sp>
      <p:sp>
        <p:nvSpPr>
          <p:cNvPr id="29702" name="文本框 29701"/>
          <p:cNvSpPr txBox="1"/>
          <p:nvPr/>
        </p:nvSpPr>
        <p:spPr>
          <a:xfrm>
            <a:off x="7378700" y="4594225"/>
            <a:ext cx="522288" cy="639763"/>
          </a:xfrm>
          <a:prstGeom prst="rect">
            <a:avLst/>
          </a:prstGeom>
          <a:noFill/>
          <a:ln w="9525" cap="flat" cmpd="sng">
            <a:solidFill>
              <a:srgbClr val="FF5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rgbClr val="3333FF"/>
                </a:solidFill>
                <a:latin typeface="Times New Roman" panose="02020603050405020304" pitchFamily="18" charset="0"/>
              </a:rPr>
              <a:t>A</a:t>
            </a:r>
          </a:p>
        </p:txBody>
      </p:sp>
      <p:pic>
        <p:nvPicPr>
          <p:cNvPr id="40967" name="Picture 7" descr="C:\Users\Administrator\Desktop\giphy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51500" y="5157788"/>
            <a:ext cx="3016250" cy="1295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96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96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96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96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969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build="p"/>
      <p:bldP spid="29699" grpId="0" bldLvl="0" animBg="1"/>
      <p:bldP spid="29700" grpId="0" bldLvl="0" animBg="1"/>
      <p:bldP spid="2970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Oval 4"/>
          <p:cNvSpPr/>
          <p:nvPr/>
        </p:nvSpPr>
        <p:spPr>
          <a:xfrm>
            <a:off x="260350" y="703263"/>
            <a:ext cx="927100" cy="831850"/>
          </a:xfrm>
          <a:prstGeom prst="ellipse">
            <a:avLst/>
          </a:prstGeom>
          <a:gradFill rotWithShape="1">
            <a:gsLst>
              <a:gs pos="0">
                <a:srgbClr val="77DDDD"/>
              </a:gs>
              <a:gs pos="100000">
                <a:srgbClr val="33CCCC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rgbClr val="33CCCC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4000" b="1" i="0" u="none" strike="noStrike" kern="1200" cap="none" spc="0" normalizeH="0" baseline="0" noProof="1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  <a:t>2c</a:t>
            </a:r>
          </a:p>
        </p:txBody>
      </p:sp>
      <p:sp>
        <p:nvSpPr>
          <p:cNvPr id="41987" name="文本框 30722"/>
          <p:cNvSpPr txBox="1"/>
          <p:nvPr/>
        </p:nvSpPr>
        <p:spPr>
          <a:xfrm>
            <a:off x="1366838" y="798513"/>
            <a:ext cx="55451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GB" altLang="en-US" dirty="0">
                <a:solidFill>
                  <a:schemeClr val="accent2"/>
                </a:solidFill>
                <a:latin typeface="Times New Roman" panose="02020603050405020304" pitchFamily="18" charset="0"/>
              </a:rPr>
              <a:t>Make conversations.</a:t>
            </a:r>
            <a:endParaRPr lang="zh-CN" altLang="en-US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988" name="文本框 30723"/>
          <p:cNvSpPr txBox="1"/>
          <p:nvPr/>
        </p:nvSpPr>
        <p:spPr>
          <a:xfrm>
            <a:off x="255588" y="1846263"/>
            <a:ext cx="8588375" cy="2041525"/>
          </a:xfrm>
          <a:prstGeom prst="rect">
            <a:avLst/>
          </a:prstGeom>
          <a:noFill/>
          <a:ln w="9525" cap="flat" cmpd="sng">
            <a:solidFill>
              <a:srgbClr val="FF5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A: Amy, can we give away these soft toys?</a:t>
            </a:r>
          </a:p>
          <a:p>
            <a:r>
              <a:rPr lang="en-US" altLang="zh-CN" sz="3200" dirty="0">
                <a:latin typeface="Times New Roman" panose="02020603050405020304" pitchFamily="18" charset="0"/>
              </a:rPr>
              <a:t>B: Mom, I want to keep the bear.</a:t>
            </a:r>
          </a:p>
          <a:p>
            <a:r>
              <a:rPr lang="en-US" altLang="zh-CN" sz="3200" dirty="0">
                <a:latin typeface="Times New Roman" panose="02020603050405020304" pitchFamily="18" charset="0"/>
              </a:rPr>
              <a:t>A: Why? It’s so old.</a:t>
            </a:r>
          </a:p>
          <a:p>
            <a:r>
              <a:rPr lang="en-US" altLang="zh-CN" sz="3200" dirty="0">
                <a:latin typeface="Times New Roman" panose="02020603050405020304" pitchFamily="18" charset="0"/>
              </a:rPr>
              <a:t>B: Because I’ve had it since I was a baby.</a:t>
            </a:r>
          </a:p>
        </p:txBody>
      </p:sp>
      <p:sp>
        <p:nvSpPr>
          <p:cNvPr id="30725" name="Text Box 19"/>
          <p:cNvSpPr txBox="1"/>
          <p:nvPr/>
        </p:nvSpPr>
        <p:spPr>
          <a:xfrm>
            <a:off x="255588" y="4149725"/>
            <a:ext cx="8588375" cy="2043113"/>
          </a:xfrm>
          <a:prstGeom prst="rect">
            <a:avLst/>
          </a:prstGeom>
          <a:noFill/>
          <a:ln w="9525" cap="flat" cmpd="sng">
            <a:solidFill>
              <a:srgbClr val="FF5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A: Amy, can we give away </a:t>
            </a:r>
            <a:r>
              <a:rPr lang="en-US" altLang="zh-CN" sz="3200" dirty="0">
                <a:solidFill>
                  <a:srgbClr val="CC0000"/>
                </a:solidFill>
                <a:latin typeface="Times New Roman" panose="02020603050405020304" pitchFamily="18" charset="0"/>
              </a:rPr>
              <a:t>this book</a:t>
            </a:r>
            <a:r>
              <a:rPr lang="en-US" altLang="zh-CN" sz="3200" dirty="0">
                <a:latin typeface="Times New Roman" panose="02020603050405020304" pitchFamily="18" charset="0"/>
              </a:rPr>
              <a:t>?</a:t>
            </a:r>
          </a:p>
          <a:p>
            <a:r>
              <a:rPr lang="en-US" altLang="zh-CN" sz="3200" dirty="0">
                <a:latin typeface="Times New Roman" panose="02020603050405020304" pitchFamily="18" charset="0"/>
              </a:rPr>
              <a:t>B: Mom, I want to </a:t>
            </a:r>
            <a:r>
              <a:rPr lang="en-US" altLang="zh-CN" sz="3200" dirty="0">
                <a:solidFill>
                  <a:srgbClr val="CC0000"/>
                </a:solidFill>
                <a:latin typeface="Times New Roman" panose="02020603050405020304" pitchFamily="18" charset="0"/>
              </a:rPr>
              <a:t>keep this book</a:t>
            </a:r>
            <a:r>
              <a:rPr lang="en-US" altLang="zh-CN" sz="3200" dirty="0">
                <a:latin typeface="Times New Roman" panose="02020603050405020304" pitchFamily="18" charset="0"/>
              </a:rPr>
              <a:t>.</a:t>
            </a:r>
          </a:p>
          <a:p>
            <a:r>
              <a:rPr lang="en-US" altLang="zh-CN" sz="3200" dirty="0">
                <a:latin typeface="Times New Roman" panose="02020603050405020304" pitchFamily="18" charset="0"/>
              </a:rPr>
              <a:t>A: Why? </a:t>
            </a:r>
            <a:r>
              <a:rPr lang="en-US" altLang="zh-CN" sz="3200" dirty="0">
                <a:solidFill>
                  <a:srgbClr val="CC0000"/>
                </a:solidFill>
                <a:latin typeface="Times New Roman" panose="02020603050405020304" pitchFamily="18" charset="0"/>
              </a:rPr>
              <a:t>You’ve already read it twice</a:t>
            </a:r>
            <a:r>
              <a:rPr lang="en-US" altLang="zh-CN" sz="3200" dirty="0">
                <a:latin typeface="Times New Roman" panose="02020603050405020304" pitchFamily="18" charset="0"/>
              </a:rPr>
              <a:t>.</a:t>
            </a:r>
          </a:p>
          <a:p>
            <a:r>
              <a:rPr lang="en-US" altLang="zh-CN" sz="3200" dirty="0">
                <a:latin typeface="Times New Roman" panose="02020603050405020304" pitchFamily="18" charset="0"/>
              </a:rPr>
              <a:t>B: Because </a:t>
            </a:r>
            <a:r>
              <a:rPr lang="en-US" altLang="zh-CN" sz="3200" dirty="0">
                <a:solidFill>
                  <a:srgbClr val="CC0000"/>
                </a:solidFill>
                <a:latin typeface="Times New Roman" panose="02020603050405020304" pitchFamily="18" charset="0"/>
              </a:rPr>
              <a:t>it’s my favorite book</a:t>
            </a:r>
            <a:r>
              <a:rPr lang="en-US" altLang="zh-CN" sz="3200" dirty="0">
                <a:latin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80897" descr="BAN_16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188" y="1412875"/>
            <a:ext cx="8064500" cy="1584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文本框 80898"/>
          <p:cNvSpPr txBox="1"/>
          <p:nvPr/>
        </p:nvSpPr>
        <p:spPr>
          <a:xfrm>
            <a:off x="827088" y="1412875"/>
            <a:ext cx="7993062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8000" dirty="0">
                <a:solidFill>
                  <a:srgbClr val="FF7B2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Read and learn</a:t>
            </a:r>
          </a:p>
        </p:txBody>
      </p:sp>
      <p:sp>
        <p:nvSpPr>
          <p:cNvPr id="15364" name="文本框 80899"/>
          <p:cNvSpPr txBox="1"/>
          <p:nvPr/>
        </p:nvSpPr>
        <p:spPr>
          <a:xfrm>
            <a:off x="1547813" y="3860800"/>
            <a:ext cx="59118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6600FF"/>
                </a:solidFill>
                <a:latin typeface="Arial" panose="020B0604020202020204" pitchFamily="34" charset="0"/>
              </a:rPr>
              <a:t>Words and expressions</a:t>
            </a:r>
          </a:p>
        </p:txBody>
      </p:sp>
      <p:pic>
        <p:nvPicPr>
          <p:cNvPr id="3" name="Unit 10 Words and Expressions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262120" y="4642485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0354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Oval 2"/>
          <p:cNvSpPr/>
          <p:nvPr/>
        </p:nvSpPr>
        <p:spPr>
          <a:xfrm>
            <a:off x="327025" y="549275"/>
            <a:ext cx="752475" cy="714375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en-US" altLang="zh-CN" sz="4000" dirty="0">
                <a:latin typeface="Arial" panose="020B0604020202020204" pitchFamily="34" charset="0"/>
              </a:rPr>
              <a:t>2d</a:t>
            </a:r>
          </a:p>
        </p:txBody>
      </p:sp>
      <p:sp>
        <p:nvSpPr>
          <p:cNvPr id="31747" name="Text Box 5"/>
          <p:cNvSpPr txBox="1"/>
          <p:nvPr/>
        </p:nvSpPr>
        <p:spPr>
          <a:xfrm>
            <a:off x="1116013" y="1287463"/>
            <a:ext cx="7646987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</a:rPr>
              <a:t>Read the conversation and answer the following questions.</a:t>
            </a:r>
          </a:p>
        </p:txBody>
      </p:sp>
      <p:sp>
        <p:nvSpPr>
          <p:cNvPr id="31748" name="Text Box 5"/>
          <p:cNvSpPr txBox="1"/>
          <p:nvPr/>
        </p:nvSpPr>
        <p:spPr>
          <a:xfrm>
            <a:off x="266700" y="2422525"/>
            <a:ext cx="8229600" cy="399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eaLnBrk="0" hangingPunct="0">
              <a:buFont typeface="Arial" panose="020B0604020202020204" pitchFamily="34" charset="0"/>
              <a:buAutoNum type="arabicPeriod"/>
            </a:pPr>
            <a:r>
              <a:rPr lang="en-US" altLang="zh-CN" sz="3200" dirty="0">
                <a:latin typeface="Times New Roman" panose="02020603050405020304" pitchFamily="18" charset="0"/>
              </a:rPr>
              <a:t>Where are the two people talking?</a:t>
            </a:r>
          </a:p>
          <a:p>
            <a:pPr marL="342900" indent="-342900" eaLnBrk="0" hangingPunct="0">
              <a:buFont typeface="Arial" panose="020B0604020202020204" pitchFamily="34" charset="0"/>
              <a:buAutoNum type="arabicPeriod"/>
            </a:pPr>
            <a:endParaRPr lang="en-US" altLang="zh-CN" sz="3200" dirty="0">
              <a:latin typeface="Times New Roman" panose="02020603050405020304" pitchFamily="18" charset="0"/>
            </a:endParaRPr>
          </a:p>
          <a:p>
            <a:pPr marL="342900" indent="-342900" eaLnBrk="0" hangingPunct="0"/>
            <a:r>
              <a:rPr lang="en-US" altLang="zh-CN" sz="3200" dirty="0">
                <a:latin typeface="Times New Roman" panose="02020603050405020304" pitchFamily="18" charset="0"/>
              </a:rPr>
              <a:t>2. What does Amy want to do there?</a:t>
            </a:r>
          </a:p>
          <a:p>
            <a:pPr marL="342900" indent="-342900" eaLnBrk="0" hangingPunct="0"/>
            <a:endParaRPr lang="en-US" altLang="zh-CN" sz="3200" dirty="0">
              <a:latin typeface="Times New Roman" panose="02020603050405020304" pitchFamily="18" charset="0"/>
            </a:endParaRPr>
          </a:p>
          <a:p>
            <a:pPr marL="342900" indent="-342900" eaLnBrk="0" hangingPunct="0"/>
            <a:endParaRPr lang="en-US" altLang="zh-CN" sz="3200" dirty="0">
              <a:latin typeface="Times New Roman" panose="02020603050405020304" pitchFamily="18" charset="0"/>
            </a:endParaRPr>
          </a:p>
          <a:p>
            <a:pPr marL="342900" indent="-342900" eaLnBrk="0" hangingPunct="0"/>
            <a:r>
              <a:rPr lang="en-US" altLang="zh-CN" sz="3200" dirty="0">
                <a:latin typeface="Times New Roman" panose="02020603050405020304" pitchFamily="18" charset="0"/>
              </a:rPr>
              <a:t>3. What did Amy take there?</a:t>
            </a:r>
          </a:p>
          <a:p>
            <a:pPr marL="342900" indent="-342900" eaLnBrk="0" hangingPunct="0"/>
            <a:r>
              <a:rPr lang="en-US" altLang="zh-CN" sz="3200" dirty="0">
                <a:latin typeface="Times New Roman" panose="02020603050405020304" pitchFamily="18" charset="0"/>
              </a:rPr>
              <a:t>    </a:t>
            </a:r>
          </a:p>
          <a:p>
            <a:pPr marL="342900" indent="-342900" eaLnBrk="0" hangingPunct="0"/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31749" name="Text Box 8"/>
          <p:cNvSpPr txBox="1"/>
          <p:nvPr/>
        </p:nvSpPr>
        <p:spPr>
          <a:xfrm>
            <a:off x="625475" y="2854325"/>
            <a:ext cx="813911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200" dirty="0">
                <a:solidFill>
                  <a:srgbClr val="CC3300"/>
                </a:solidFill>
                <a:latin typeface="Times New Roman" panose="02020603050405020304" pitchFamily="18" charset="0"/>
              </a:rPr>
              <a:t>They are at the Sunshine Home for Children. </a:t>
            </a:r>
          </a:p>
        </p:txBody>
      </p:sp>
      <p:sp>
        <p:nvSpPr>
          <p:cNvPr id="31750" name="Text Box 9"/>
          <p:cNvSpPr txBox="1"/>
          <p:nvPr/>
        </p:nvSpPr>
        <p:spPr>
          <a:xfrm>
            <a:off x="625475" y="3862388"/>
            <a:ext cx="7712075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200" dirty="0">
                <a:solidFill>
                  <a:srgbClr val="CC3300"/>
                </a:solidFill>
                <a:latin typeface="Times New Roman" panose="02020603050405020304" pitchFamily="18" charset="0"/>
              </a:rPr>
              <a:t>Amy wants to give away some things to the children.</a:t>
            </a:r>
          </a:p>
        </p:txBody>
      </p:sp>
      <p:sp>
        <p:nvSpPr>
          <p:cNvPr id="31751" name="Text Box 10"/>
          <p:cNvSpPr txBox="1"/>
          <p:nvPr/>
        </p:nvSpPr>
        <p:spPr>
          <a:xfrm>
            <a:off x="625475" y="5373688"/>
            <a:ext cx="7783513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200" dirty="0">
                <a:solidFill>
                  <a:srgbClr val="CC3300"/>
                </a:solidFill>
                <a:latin typeface="Times New Roman" panose="02020603050405020304" pitchFamily="18" charset="0"/>
              </a:rPr>
              <a:t>A magazine, some soft toys, board games, a sweater, a dress and a bread maker.</a:t>
            </a:r>
          </a:p>
        </p:txBody>
      </p:sp>
      <p:sp>
        <p:nvSpPr>
          <p:cNvPr id="31752" name="Text Box 5"/>
          <p:cNvSpPr txBox="1"/>
          <p:nvPr/>
        </p:nvSpPr>
        <p:spPr>
          <a:xfrm>
            <a:off x="1117600" y="622300"/>
            <a:ext cx="6192838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rgbClr val="0000FF"/>
                </a:solidFill>
                <a:latin typeface="Arial" panose="020B0604020202020204" pitchFamily="34" charset="0"/>
              </a:rPr>
              <a:t>Role-play the conversation.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bldLvl="0" animBg="1"/>
      <p:bldP spid="31747" grpId="0"/>
      <p:bldP spid="31748" grpId="0"/>
      <p:bldP spid="31749" grpId="0"/>
      <p:bldP spid="31750" grpId="0"/>
      <p:bldP spid="31751" grpId="0"/>
      <p:bldP spid="3175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文本框 32769"/>
          <p:cNvSpPr txBox="1"/>
          <p:nvPr/>
        </p:nvSpPr>
        <p:spPr>
          <a:xfrm>
            <a:off x="107950" y="2689225"/>
            <a:ext cx="902493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dirty="0">
                <a:latin typeface="Times New Roman" panose="02020603050405020304" pitchFamily="18" charset="0"/>
              </a:rPr>
              <a:t>1. Because I’ve had it 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</a:rPr>
              <a:t>since</a:t>
            </a:r>
            <a:r>
              <a:rPr lang="en-US" altLang="zh-CN" sz="4000" dirty="0">
                <a:latin typeface="Times New Roman" panose="02020603050405020304" pitchFamily="18" charset="0"/>
              </a:rPr>
              <a:t> I was a baby. </a:t>
            </a:r>
          </a:p>
        </p:txBody>
      </p:sp>
      <p:sp>
        <p:nvSpPr>
          <p:cNvPr id="32771" name="文本框 32770"/>
          <p:cNvSpPr txBox="1"/>
          <p:nvPr/>
        </p:nvSpPr>
        <p:spPr>
          <a:xfrm>
            <a:off x="614363" y="4073525"/>
            <a:ext cx="7632700" cy="1668463"/>
          </a:xfrm>
          <a:prstGeom prst="rect">
            <a:avLst/>
          </a:prstGeom>
          <a:noFill/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CN" dirty="0">
                <a:solidFill>
                  <a:srgbClr val="0000FF"/>
                </a:solidFill>
                <a:latin typeface="Times New Roman" panose="02020603050405020304" pitchFamily="18" charset="0"/>
              </a:rPr>
              <a:t>since（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自从</a:t>
            </a:r>
            <a:r>
              <a:rPr lang="en-US" altLang="zh-CN" dirty="0">
                <a:solidFill>
                  <a:srgbClr val="0000FF"/>
                </a:solidFill>
                <a:latin typeface="Times New Roman" panose="02020603050405020304" pitchFamily="18" charset="0"/>
              </a:rPr>
              <a:t>……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）常常引导短语或从句，用于现在完成时的句子中。</a:t>
            </a:r>
            <a:r>
              <a:rPr lang="en-US" altLang="zh-CN" dirty="0">
                <a:solidFill>
                  <a:srgbClr val="0000FF"/>
                </a:solidFill>
                <a:latin typeface="Times New Roman" panose="02020603050405020304" pitchFamily="18" charset="0"/>
              </a:rPr>
              <a:t>since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引导从句时，从句一般使用过去时。</a:t>
            </a:r>
          </a:p>
        </p:txBody>
      </p:sp>
      <p:sp>
        <p:nvSpPr>
          <p:cNvPr id="44036" name="齿轮1 501"/>
          <p:cNvSpPr/>
          <p:nvPr/>
        </p:nvSpPr>
        <p:spPr>
          <a:xfrm rot="720000">
            <a:off x="211138" y="1277938"/>
            <a:ext cx="704850" cy="500062"/>
          </a:xfrm>
          <a:custGeom>
            <a:avLst/>
            <a:gdLst>
              <a:gd name="txL" fmla="*/ 0 w 2063518"/>
              <a:gd name="txT" fmla="*/ 0 h 1276454"/>
              <a:gd name="txR" fmla="*/ 2063518 w 2063518"/>
              <a:gd name="txB" fmla="*/ 1276454 h 1276454"/>
            </a:gdLst>
            <a:ahLst/>
            <a:cxnLst>
              <a:cxn ang="0">
                <a:pos x="54030" y="50099"/>
              </a:cxn>
              <a:cxn ang="0">
                <a:pos x="76010" y="50099"/>
              </a:cxn>
              <a:cxn ang="0">
                <a:pos x="63609" y="24096"/>
              </a:cxn>
              <a:cxn ang="0">
                <a:pos x="67043" y="29342"/>
              </a:cxn>
              <a:cxn ang="0">
                <a:pos x="75018" y="28812"/>
              </a:cxn>
              <a:cxn ang="0">
                <a:pos x="75413" y="36160"/>
              </a:cxn>
              <a:cxn ang="0">
                <a:pos x="81749" y="43489"/>
              </a:cxn>
              <a:cxn ang="0">
                <a:pos x="78921" y="49500"/>
              </a:cxn>
              <a:cxn ang="0">
                <a:pos x="80651" y="61258"/>
              </a:cxn>
              <a:cxn ang="0">
                <a:pos x="75924" y="63121"/>
              </a:cxn>
              <a:cxn ang="0">
                <a:pos x="72240" y="73806"/>
              </a:cxn>
              <a:cxn ang="0">
                <a:pos x="67825" y="70649"/>
              </a:cxn>
              <a:cxn ang="0">
                <a:pos x="60450" y="75261"/>
              </a:cxn>
              <a:cxn ang="0">
                <a:pos x="58413" y="68561"/>
              </a:cxn>
              <a:cxn ang="0">
                <a:pos x="50798" y="64943"/>
              </a:cxn>
              <a:cxn ang="0">
                <a:pos x="52093" y="57835"/>
              </a:cxn>
              <a:cxn ang="0">
                <a:pos x="47801" y="47679"/>
              </a:cxn>
              <a:cxn ang="0">
                <a:pos x="51821" y="43489"/>
              </a:cxn>
              <a:cxn ang="0">
                <a:pos x="52860" y="31548"/>
              </a:cxn>
              <a:cxn ang="0">
                <a:pos x="57725" y="32236"/>
              </a:cxn>
              <a:cxn ang="0">
                <a:pos x="63609" y="24096"/>
              </a:cxn>
              <a:cxn ang="0">
                <a:pos x="9343" y="39004"/>
              </a:cxn>
              <a:cxn ang="0">
                <a:pos x="42313" y="39004"/>
              </a:cxn>
              <a:cxn ang="0">
                <a:pos x="23713" y="0"/>
              </a:cxn>
              <a:cxn ang="0">
                <a:pos x="28863" y="7868"/>
              </a:cxn>
              <a:cxn ang="0">
                <a:pos x="40826" y="7074"/>
              </a:cxn>
              <a:cxn ang="0">
                <a:pos x="41419" y="18095"/>
              </a:cxn>
              <a:cxn ang="0">
                <a:pos x="50921" y="29088"/>
              </a:cxn>
              <a:cxn ang="0">
                <a:pos x="46680" y="38106"/>
              </a:cxn>
              <a:cxn ang="0">
                <a:pos x="49275" y="55742"/>
              </a:cxn>
              <a:cxn ang="0">
                <a:pos x="42184" y="58537"/>
              </a:cxn>
              <a:cxn ang="0">
                <a:pos x="36658" y="74564"/>
              </a:cxn>
              <a:cxn ang="0">
                <a:pos x="30035" y="69828"/>
              </a:cxn>
              <a:cxn ang="0">
                <a:pos x="18973" y="76747"/>
              </a:cxn>
              <a:cxn ang="0">
                <a:pos x="15917" y="66697"/>
              </a:cxn>
              <a:cxn ang="0">
                <a:pos x="4496" y="61269"/>
              </a:cxn>
              <a:cxn ang="0">
                <a:pos x="6437" y="50607"/>
              </a:cxn>
              <a:cxn ang="0">
                <a:pos x="0" y="35373"/>
              </a:cxn>
              <a:cxn ang="0">
                <a:pos x="6030" y="29088"/>
              </a:cxn>
              <a:cxn ang="0">
                <a:pos x="7589" y="11176"/>
              </a:cxn>
              <a:cxn ang="0">
                <a:pos x="14887" y="12210"/>
              </a:cxn>
              <a:cxn ang="0">
                <a:pos x="23713" y="0"/>
              </a:cxn>
            </a:cxnLst>
            <a:rect l="txL" t="txT" r="txR" b="txB"/>
            <a:pathLst>
              <a:path w="2063518" h="1276454">
                <a:moveTo>
                  <a:pt x="1631470" y="557485"/>
                </a:moveTo>
                <a:cubicBezTo>
                  <a:pt x="1479172" y="557485"/>
                  <a:pt x="1355710" y="680947"/>
                  <a:pt x="1355710" y="833245"/>
                </a:cubicBezTo>
                <a:cubicBezTo>
                  <a:pt x="1355710" y="985543"/>
                  <a:pt x="1479172" y="1109005"/>
                  <a:pt x="1631470" y="1109005"/>
                </a:cubicBezTo>
                <a:cubicBezTo>
                  <a:pt x="1783768" y="1109005"/>
                  <a:pt x="1907230" y="985543"/>
                  <a:pt x="1907230" y="833245"/>
                </a:cubicBezTo>
                <a:cubicBezTo>
                  <a:pt x="1907230" y="680947"/>
                  <a:pt x="1783768" y="557485"/>
                  <a:pt x="1631470" y="557485"/>
                </a:cubicBezTo>
                <a:close/>
                <a:moveTo>
                  <a:pt x="1596087" y="400771"/>
                </a:moveTo>
                <a:lnTo>
                  <a:pt x="1666853" y="400771"/>
                </a:lnTo>
                <a:lnTo>
                  <a:pt x="1682233" y="488008"/>
                </a:lnTo>
                <a:cubicBezTo>
                  <a:pt x="1729134" y="494904"/>
                  <a:pt x="1774137" y="511284"/>
                  <a:pt x="1814498" y="536149"/>
                </a:cubicBezTo>
                <a:lnTo>
                  <a:pt x="1882355" y="479207"/>
                </a:lnTo>
                <a:lnTo>
                  <a:pt x="1936564" y="524695"/>
                </a:lnTo>
                <a:lnTo>
                  <a:pt x="1892271" y="601408"/>
                </a:lnTo>
                <a:cubicBezTo>
                  <a:pt x="1923766" y="636838"/>
                  <a:pt x="1947711" y="678313"/>
                  <a:pt x="1962647" y="723304"/>
                </a:cubicBezTo>
                <a:lnTo>
                  <a:pt x="2051230" y="723302"/>
                </a:lnTo>
                <a:lnTo>
                  <a:pt x="2063518" y="792992"/>
                </a:lnTo>
                <a:lnTo>
                  <a:pt x="1980277" y="823287"/>
                </a:lnTo>
                <a:cubicBezTo>
                  <a:pt x="1981630" y="870672"/>
                  <a:pt x="1973314" y="917837"/>
                  <a:pt x="1955836" y="961902"/>
                </a:cubicBezTo>
                <a:lnTo>
                  <a:pt x="2023695" y="1018840"/>
                </a:lnTo>
                <a:lnTo>
                  <a:pt x="1988313" y="1080125"/>
                </a:lnTo>
                <a:lnTo>
                  <a:pt x="1905073" y="1049826"/>
                </a:lnTo>
                <a:cubicBezTo>
                  <a:pt x="1875651" y="1086995"/>
                  <a:pt x="1838963" y="1117779"/>
                  <a:pt x="1797250" y="1140300"/>
                </a:cubicBezTo>
                <a:lnTo>
                  <a:pt x="1812635" y="1227537"/>
                </a:lnTo>
                <a:lnTo>
                  <a:pt x="1746136" y="1251740"/>
                </a:lnTo>
                <a:lnTo>
                  <a:pt x="1701847" y="1175024"/>
                </a:lnTo>
                <a:cubicBezTo>
                  <a:pt x="1655416" y="1184585"/>
                  <a:pt x="1607524" y="1184585"/>
                  <a:pt x="1561093" y="1175024"/>
                </a:cubicBezTo>
                <a:lnTo>
                  <a:pt x="1516804" y="1251740"/>
                </a:lnTo>
                <a:lnTo>
                  <a:pt x="1450306" y="1227537"/>
                </a:lnTo>
                <a:lnTo>
                  <a:pt x="1465691" y="1140300"/>
                </a:lnTo>
                <a:cubicBezTo>
                  <a:pt x="1423978" y="1117779"/>
                  <a:pt x="1387290" y="1086995"/>
                  <a:pt x="1357868" y="1049826"/>
                </a:cubicBezTo>
                <a:lnTo>
                  <a:pt x="1274628" y="1080125"/>
                </a:lnTo>
                <a:lnTo>
                  <a:pt x="1239245" y="1018840"/>
                </a:lnTo>
                <a:lnTo>
                  <a:pt x="1307105" y="961902"/>
                </a:lnTo>
                <a:cubicBezTo>
                  <a:pt x="1289627" y="917837"/>
                  <a:pt x="1281310" y="870672"/>
                  <a:pt x="1282663" y="823287"/>
                </a:cubicBezTo>
                <a:lnTo>
                  <a:pt x="1199422" y="792992"/>
                </a:lnTo>
                <a:lnTo>
                  <a:pt x="1211710" y="723302"/>
                </a:lnTo>
                <a:lnTo>
                  <a:pt x="1300293" y="723304"/>
                </a:lnTo>
                <a:cubicBezTo>
                  <a:pt x="1315229" y="678313"/>
                  <a:pt x="1339174" y="636838"/>
                  <a:pt x="1370670" y="601408"/>
                </a:cubicBezTo>
                <a:lnTo>
                  <a:pt x="1326376" y="524695"/>
                </a:lnTo>
                <a:lnTo>
                  <a:pt x="1380586" y="479207"/>
                </a:lnTo>
                <a:lnTo>
                  <a:pt x="1448443" y="536149"/>
                </a:lnTo>
                <a:cubicBezTo>
                  <a:pt x="1488803" y="511284"/>
                  <a:pt x="1533807" y="494905"/>
                  <a:pt x="1580707" y="488008"/>
                </a:cubicBezTo>
                <a:lnTo>
                  <a:pt x="1596087" y="400771"/>
                </a:lnTo>
                <a:close/>
                <a:moveTo>
                  <a:pt x="648072" y="235071"/>
                </a:moveTo>
                <a:cubicBezTo>
                  <a:pt x="419625" y="235071"/>
                  <a:pt x="234432" y="420264"/>
                  <a:pt x="234432" y="648711"/>
                </a:cubicBezTo>
                <a:cubicBezTo>
                  <a:pt x="234432" y="877158"/>
                  <a:pt x="419625" y="1062352"/>
                  <a:pt x="648072" y="1062352"/>
                </a:cubicBezTo>
                <a:cubicBezTo>
                  <a:pt x="876519" y="1062352"/>
                  <a:pt x="1061712" y="877158"/>
                  <a:pt x="1061712" y="648711"/>
                </a:cubicBezTo>
                <a:cubicBezTo>
                  <a:pt x="1061712" y="420264"/>
                  <a:pt x="876519" y="235071"/>
                  <a:pt x="648072" y="235071"/>
                </a:cubicBezTo>
                <a:close/>
                <a:moveTo>
                  <a:pt x="594998" y="0"/>
                </a:moveTo>
                <a:lnTo>
                  <a:pt x="701146" y="0"/>
                </a:lnTo>
                <a:lnTo>
                  <a:pt x="724216" y="130856"/>
                </a:lnTo>
                <a:cubicBezTo>
                  <a:pt x="794567" y="141200"/>
                  <a:pt x="862072" y="165770"/>
                  <a:pt x="922614" y="203067"/>
                </a:cubicBezTo>
                <a:lnTo>
                  <a:pt x="1024399" y="117654"/>
                </a:lnTo>
                <a:lnTo>
                  <a:pt x="1105713" y="185886"/>
                </a:lnTo>
                <a:lnTo>
                  <a:pt x="1039273" y="300956"/>
                </a:lnTo>
                <a:cubicBezTo>
                  <a:pt x="1086516" y="354101"/>
                  <a:pt x="1122434" y="416314"/>
                  <a:pt x="1144837" y="483799"/>
                </a:cubicBezTo>
                <a:lnTo>
                  <a:pt x="1277712" y="483796"/>
                </a:lnTo>
                <a:lnTo>
                  <a:pt x="1296144" y="588332"/>
                </a:lnTo>
                <a:lnTo>
                  <a:pt x="1171283" y="633774"/>
                </a:lnTo>
                <a:cubicBezTo>
                  <a:pt x="1173312" y="704852"/>
                  <a:pt x="1160838" y="775599"/>
                  <a:pt x="1134620" y="841697"/>
                </a:cubicBezTo>
                <a:lnTo>
                  <a:pt x="1236410" y="927104"/>
                </a:lnTo>
                <a:lnTo>
                  <a:pt x="1183336" y="1019032"/>
                </a:lnTo>
                <a:lnTo>
                  <a:pt x="1058476" y="973583"/>
                </a:lnTo>
                <a:cubicBezTo>
                  <a:pt x="1014343" y="1029336"/>
                  <a:pt x="959312" y="1075513"/>
                  <a:pt x="896742" y="1109294"/>
                </a:cubicBezTo>
                <a:lnTo>
                  <a:pt x="919819" y="1240149"/>
                </a:lnTo>
                <a:lnTo>
                  <a:pt x="820071" y="1276454"/>
                </a:lnTo>
                <a:lnTo>
                  <a:pt x="753637" y="1161380"/>
                </a:lnTo>
                <a:cubicBezTo>
                  <a:pt x="683991" y="1175721"/>
                  <a:pt x="612153" y="1175721"/>
                  <a:pt x="542507" y="1161380"/>
                </a:cubicBezTo>
                <a:lnTo>
                  <a:pt x="476073" y="1276454"/>
                </a:lnTo>
                <a:lnTo>
                  <a:pt x="376326" y="1240149"/>
                </a:lnTo>
                <a:lnTo>
                  <a:pt x="399403" y="1109294"/>
                </a:lnTo>
                <a:cubicBezTo>
                  <a:pt x="336833" y="1075513"/>
                  <a:pt x="281802" y="1029336"/>
                  <a:pt x="237669" y="973583"/>
                </a:cubicBezTo>
                <a:lnTo>
                  <a:pt x="112809" y="1019032"/>
                </a:lnTo>
                <a:lnTo>
                  <a:pt x="59735" y="927104"/>
                </a:lnTo>
                <a:lnTo>
                  <a:pt x="161524" y="841697"/>
                </a:lnTo>
                <a:cubicBezTo>
                  <a:pt x="135307" y="775599"/>
                  <a:pt x="122832" y="704852"/>
                  <a:pt x="124862" y="633774"/>
                </a:cubicBezTo>
                <a:lnTo>
                  <a:pt x="0" y="588332"/>
                </a:lnTo>
                <a:lnTo>
                  <a:pt x="18432" y="483796"/>
                </a:lnTo>
                <a:lnTo>
                  <a:pt x="151306" y="483799"/>
                </a:lnTo>
                <a:cubicBezTo>
                  <a:pt x="173710" y="416314"/>
                  <a:pt x="209628" y="354100"/>
                  <a:pt x="256871" y="300956"/>
                </a:cubicBezTo>
                <a:lnTo>
                  <a:pt x="190431" y="185886"/>
                </a:lnTo>
                <a:lnTo>
                  <a:pt x="271746" y="117654"/>
                </a:lnTo>
                <a:lnTo>
                  <a:pt x="373531" y="203067"/>
                </a:lnTo>
                <a:cubicBezTo>
                  <a:pt x="434072" y="165770"/>
                  <a:pt x="501577" y="141200"/>
                  <a:pt x="571928" y="130856"/>
                </a:cubicBezTo>
                <a:lnTo>
                  <a:pt x="594998" y="0"/>
                </a:lnTo>
                <a:close/>
              </a:path>
            </a:pathLst>
          </a:custGeom>
          <a:solidFill>
            <a:srgbClr val="99CCFF">
              <a:alpha val="100000"/>
            </a:srgbClr>
          </a:solidFill>
          <a:ln w="9525" cap="flat" cmpd="sng">
            <a:solidFill>
              <a:srgbClr val="3366FF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37" name="Text Box 7"/>
          <p:cNvSpPr txBox="1"/>
          <p:nvPr/>
        </p:nvSpPr>
        <p:spPr>
          <a:xfrm>
            <a:off x="1106488" y="1239838"/>
            <a:ext cx="6178550" cy="700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4000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Arial" panose="020B0604020202020204" pitchFamily="34" charset="0"/>
              </a:rPr>
              <a:t>探究点三  Language points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5"/>
          <p:cNvSpPr txBox="1"/>
          <p:nvPr/>
        </p:nvSpPr>
        <p:spPr>
          <a:xfrm>
            <a:off x="136525" y="647700"/>
            <a:ext cx="8715375" cy="676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>
                <a:solidFill>
                  <a:srgbClr val="FF3399"/>
                </a:solidFill>
                <a:latin typeface="Times New Roman" panose="02020603050405020304" pitchFamily="18" charset="0"/>
              </a:rPr>
              <a:t>2. The stories inside may be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a bit </a:t>
            </a:r>
            <a:r>
              <a:rPr lang="en-US" altLang="zh-CN" sz="3200" dirty="0">
                <a:solidFill>
                  <a:srgbClr val="FF3399"/>
                </a:solidFill>
                <a:latin typeface="Times New Roman" panose="02020603050405020304" pitchFamily="18" charset="0"/>
              </a:rPr>
              <a:t>old, …</a:t>
            </a:r>
          </a:p>
        </p:txBody>
      </p:sp>
      <p:sp>
        <p:nvSpPr>
          <p:cNvPr id="33795" name="Rectangle 3"/>
          <p:cNvSpPr txBox="1"/>
          <p:nvPr/>
        </p:nvSpPr>
        <p:spPr>
          <a:xfrm>
            <a:off x="193675" y="1271588"/>
            <a:ext cx="8856663" cy="22320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a bit 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意为“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一点儿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, 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稍微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”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形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/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副词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=a little; 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a bit of +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不可数名词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= a little+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不可数名词。</a:t>
            </a:r>
          </a:p>
          <a:p>
            <a:pPr>
              <a:lnSpc>
                <a:spcPct val="12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There is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a bit of/a little</a:t>
            </a:r>
            <a:r>
              <a:rPr lang="en-US" altLang="zh-CN" sz="3200" dirty="0">
                <a:latin typeface="Times New Roman" panose="02020603050405020304" pitchFamily="18" charset="0"/>
              </a:rPr>
              <a:t> water in the bottle.</a:t>
            </a:r>
          </a:p>
          <a:p>
            <a:pPr>
              <a:lnSpc>
                <a:spcPct val="12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 </a:t>
            </a:r>
            <a:r>
              <a:rPr lang="zh-CN" altLang="en-US" sz="3200" dirty="0">
                <a:latin typeface="Times New Roman" panose="02020603050405020304" pitchFamily="18" charset="0"/>
              </a:rPr>
              <a:t>瓶子里有点儿水。 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33796" name="Rectangle 4"/>
          <p:cNvSpPr/>
          <p:nvPr/>
        </p:nvSpPr>
        <p:spPr>
          <a:xfrm>
            <a:off x="136525" y="3575050"/>
            <a:ext cx="6596063" cy="126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not a bit =not at all 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一点也不</a:t>
            </a:r>
          </a:p>
          <a:p>
            <a:pPr>
              <a:lnSpc>
                <a:spcPct val="120000"/>
              </a:lnSpc>
            </a:pP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not a little =very 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非常</a:t>
            </a:r>
          </a:p>
        </p:txBody>
      </p:sp>
      <p:sp>
        <p:nvSpPr>
          <p:cNvPr id="33797" name="矩形 33796"/>
          <p:cNvSpPr/>
          <p:nvPr/>
        </p:nvSpPr>
        <p:spPr>
          <a:xfrm>
            <a:off x="193675" y="4845050"/>
            <a:ext cx="8839200" cy="15557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altLang="zh-CN" sz="3200" dirty="0">
                <a:latin typeface="Times New Roman" panose="02020603050405020304" pitchFamily="18" charset="0"/>
              </a:rPr>
              <a:t>e</a:t>
            </a:r>
            <a:r>
              <a:rPr lang="zh-CN" altLang="en-US" sz="3200" dirty="0">
                <a:latin typeface="Times New Roman" panose="02020603050405020304" pitchFamily="18" charset="0"/>
              </a:rPr>
              <a:t>.</a:t>
            </a:r>
            <a:r>
              <a:rPr lang="en-US" altLang="zh-CN" sz="3200" dirty="0">
                <a:latin typeface="Times New Roman" panose="02020603050405020304" pitchFamily="18" charset="0"/>
              </a:rPr>
              <a:t>g. She is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not a bit</a:t>
            </a:r>
            <a:r>
              <a:rPr lang="en-US" altLang="zh-CN" sz="3200" dirty="0">
                <a:latin typeface="Times New Roman" panose="02020603050405020304" pitchFamily="18" charset="0"/>
              </a:rPr>
              <a:t> happy. </a:t>
            </a:r>
            <a:r>
              <a:rPr lang="zh-CN" altLang="en-US" sz="3200" dirty="0">
                <a:latin typeface="Times New Roman" panose="02020603050405020304" pitchFamily="18" charset="0"/>
              </a:rPr>
              <a:t>她一点儿也不快乐。</a:t>
            </a:r>
          </a:p>
          <a:p>
            <a:pPr eaLnBrk="0" hangingPunct="0"/>
            <a:r>
              <a:rPr lang="zh-CN" altLang="en-US" sz="3200" dirty="0">
                <a:latin typeface="Times New Roman" panose="02020603050405020304" pitchFamily="18" charset="0"/>
              </a:rPr>
              <a:t>        </a:t>
            </a:r>
            <a:r>
              <a:rPr lang="en-US" altLang="zh-CN" sz="3200" dirty="0">
                <a:latin typeface="Times New Roman" panose="02020603050405020304" pitchFamily="18" charset="0"/>
              </a:rPr>
              <a:t>He is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not a little</a:t>
            </a:r>
            <a:r>
              <a:rPr lang="en-US" altLang="zh-CN" sz="3200" dirty="0">
                <a:latin typeface="Times New Roman" panose="02020603050405020304" pitchFamily="18" charset="0"/>
              </a:rPr>
              <a:t> tired.=He is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very</a:t>
            </a:r>
            <a:r>
              <a:rPr lang="en-US" altLang="zh-CN" sz="3200" dirty="0">
                <a:latin typeface="Times New Roman" panose="02020603050405020304" pitchFamily="18" charset="0"/>
              </a:rPr>
              <a:t> tired. </a:t>
            </a:r>
            <a:r>
              <a:rPr lang="zh-CN" altLang="en-US" sz="3200" dirty="0">
                <a:latin typeface="Times New Roman" panose="02020603050405020304" pitchFamily="18" charset="0"/>
              </a:rPr>
              <a:t>他非常累。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500"/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500"/>
                                        <p:tgtEl>
                                          <p:spTgt spid="337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/>
      <p:bldP spid="33797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矩形 34817"/>
          <p:cNvSpPr/>
          <p:nvPr/>
        </p:nvSpPr>
        <p:spPr>
          <a:xfrm>
            <a:off x="-190500" y="3154363"/>
            <a:ext cx="0" cy="549275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none" lIns="0" tIns="0" rIns="0" bIns="0" anchor="ctr">
            <a:spAutoFit/>
          </a:bodyPr>
          <a:lstStyle/>
          <a:p>
            <a:pPr eaLnBrk="0" hangingPunct="0"/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46083" name="矩形 34818"/>
          <p:cNvSpPr/>
          <p:nvPr/>
        </p:nvSpPr>
        <p:spPr>
          <a:xfrm>
            <a:off x="285750" y="585788"/>
            <a:ext cx="7646988" cy="1127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400" dirty="0">
                <a:latin typeface="Times New Roman" panose="02020603050405020304" pitchFamily="18" charset="0"/>
              </a:rPr>
              <a:t>3. I’ve had this magazine </a:t>
            </a:r>
            <a:r>
              <a:rPr lang="en-US" altLang="zh-CN" sz="3400" dirty="0">
                <a:solidFill>
                  <a:srgbClr val="008000"/>
                </a:solidFill>
                <a:latin typeface="Times New Roman" panose="02020603050405020304" pitchFamily="18" charset="0"/>
              </a:rPr>
              <a:t>for</a:t>
            </a:r>
            <a:r>
              <a:rPr lang="en-US" altLang="zh-CN" sz="3400" dirty="0">
                <a:latin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FF0000"/>
                </a:solidFill>
                <a:latin typeface="Times New Roman" panose="02020603050405020304" pitchFamily="18" charset="0"/>
              </a:rPr>
              <a:t>a couple of</a:t>
            </a:r>
            <a:r>
              <a:rPr lang="en-US" altLang="zh-CN" sz="3400" dirty="0">
                <a:latin typeface="Times New Roman" panose="02020603050405020304" pitchFamily="18" charset="0"/>
              </a:rPr>
              <a:t> </a:t>
            </a:r>
          </a:p>
          <a:p>
            <a:r>
              <a:rPr lang="en-US" altLang="zh-CN" sz="3400" dirty="0">
                <a:latin typeface="Times New Roman" panose="02020603050405020304" pitchFamily="18" charset="0"/>
              </a:rPr>
              <a:t>    months.</a:t>
            </a:r>
            <a:r>
              <a:rPr lang="zh-CN" altLang="en-US" sz="3400" dirty="0">
                <a:latin typeface="Times New Roman" panose="02020603050405020304" pitchFamily="18" charset="0"/>
              </a:rPr>
              <a:t>这本杂志我买了几个月了。</a:t>
            </a:r>
            <a:endParaRPr lang="en-US" altLang="zh-CN" sz="3400" dirty="0">
              <a:latin typeface="Times New Roman" panose="02020603050405020304" pitchFamily="18" charset="0"/>
            </a:endParaRPr>
          </a:p>
        </p:txBody>
      </p:sp>
      <p:sp>
        <p:nvSpPr>
          <p:cNvPr id="46084" name="文本框 34819"/>
          <p:cNvSpPr txBox="1"/>
          <p:nvPr/>
        </p:nvSpPr>
        <p:spPr>
          <a:xfrm>
            <a:off x="357188" y="1804988"/>
            <a:ext cx="8515350" cy="1554162"/>
          </a:xfrm>
          <a:prstGeom prst="rect">
            <a:avLst/>
          </a:prstGeom>
          <a:noFill/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3333FF"/>
                </a:solidFill>
                <a:latin typeface="Times New Roman" panose="02020603050405020304" pitchFamily="18" charset="0"/>
              </a:rPr>
              <a:t>a couple of  </a:t>
            </a:r>
            <a:r>
              <a:rPr lang="zh-CN" altLang="en-US" sz="3200" dirty="0">
                <a:solidFill>
                  <a:srgbClr val="3333FF"/>
                </a:solidFill>
                <a:latin typeface="Times New Roman" panose="02020603050405020304" pitchFamily="18" charset="0"/>
              </a:rPr>
              <a:t>其一表具体的数量 “两个”相同的人或物体；其二表数量不定的“少数几个”，具体意思往往视上下文和具体的语境而决定。</a:t>
            </a:r>
          </a:p>
        </p:txBody>
      </p:sp>
      <p:sp>
        <p:nvSpPr>
          <p:cNvPr id="34821" name="矩形 34820"/>
          <p:cNvSpPr/>
          <p:nvPr/>
        </p:nvSpPr>
        <p:spPr>
          <a:xfrm>
            <a:off x="357188" y="3460750"/>
            <a:ext cx="8513762" cy="35385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I saw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a couple of</a:t>
            </a:r>
            <a:r>
              <a:rPr lang="en-US" altLang="zh-CN" sz="3200" dirty="0">
                <a:latin typeface="Times New Roman" panose="02020603050405020304" pitchFamily="18" charset="0"/>
              </a:rPr>
              <a:t> men get out. </a:t>
            </a:r>
          </a:p>
          <a:p>
            <a:r>
              <a:rPr lang="zh-CN" altLang="en-US" sz="3200" dirty="0">
                <a:latin typeface="Times New Roman" panose="02020603050405020304" pitchFamily="18" charset="0"/>
              </a:rPr>
              <a:t>我看见有两个人出去了。</a:t>
            </a:r>
          </a:p>
          <a:p>
            <a:r>
              <a:rPr lang="en-US" altLang="zh-CN" sz="3200" dirty="0">
                <a:latin typeface="Times New Roman" panose="02020603050405020304" pitchFamily="18" charset="0"/>
              </a:rPr>
              <a:t>She jogs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a couple of</a:t>
            </a:r>
            <a:r>
              <a:rPr lang="en-US" altLang="zh-CN" sz="3200" dirty="0">
                <a:latin typeface="Times New Roman" panose="02020603050405020304" pitchFamily="18" charset="0"/>
              </a:rPr>
              <a:t> miles every morning.</a:t>
            </a:r>
          </a:p>
          <a:p>
            <a:r>
              <a:rPr lang="zh-CN" altLang="en-US" sz="3200" dirty="0">
                <a:latin typeface="Times New Roman" panose="02020603050405020304" pitchFamily="18" charset="0"/>
              </a:rPr>
              <a:t>她每天早上要慢跑几英里。</a:t>
            </a:r>
          </a:p>
          <a:p>
            <a:r>
              <a:rPr lang="en-US" altLang="zh-CN" sz="3200" dirty="0">
                <a:latin typeface="Times New Roman" panose="02020603050405020304" pitchFamily="18" charset="0"/>
              </a:rPr>
              <a:t>You have to wait for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a couple of</a:t>
            </a:r>
            <a:r>
              <a:rPr lang="en-US" altLang="zh-CN" sz="3200" dirty="0">
                <a:latin typeface="Times New Roman" panose="02020603050405020304" pitchFamily="18" charset="0"/>
              </a:rPr>
              <a:t> hours.</a:t>
            </a:r>
          </a:p>
          <a:p>
            <a:r>
              <a:rPr lang="zh-CN" altLang="en-US" sz="3200" dirty="0">
                <a:latin typeface="Times New Roman" panose="02020603050405020304" pitchFamily="18" charset="0"/>
              </a:rPr>
              <a:t>你得等上一两个小时。</a:t>
            </a:r>
          </a:p>
          <a:p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48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8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48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8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8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8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8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48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8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8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文本框 35841"/>
          <p:cNvSpPr txBox="1"/>
          <p:nvPr/>
        </p:nvSpPr>
        <p:spPr>
          <a:xfrm>
            <a:off x="1058863" y="4002088"/>
            <a:ext cx="4799012" cy="639762"/>
          </a:xfrm>
          <a:prstGeom prst="rect">
            <a:avLst/>
          </a:prstGeom>
          <a:noFill/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3333FF"/>
                </a:solidFill>
                <a:latin typeface="Times New Roman" panose="02020603050405020304" pitchFamily="18" charset="0"/>
              </a:rPr>
              <a:t>check out </a:t>
            </a:r>
            <a:r>
              <a:rPr lang="zh-CN" altLang="en-US" dirty="0">
                <a:solidFill>
                  <a:srgbClr val="3333FF"/>
                </a:solidFill>
                <a:latin typeface="Times New Roman" panose="02020603050405020304" pitchFamily="18" charset="0"/>
              </a:rPr>
              <a:t>察看；观察</a:t>
            </a:r>
          </a:p>
        </p:txBody>
      </p:sp>
      <p:sp>
        <p:nvSpPr>
          <p:cNvPr id="47107" name="矩形 35842"/>
          <p:cNvSpPr/>
          <p:nvPr/>
        </p:nvSpPr>
        <p:spPr>
          <a:xfrm>
            <a:off x="-117475" y="3409950"/>
            <a:ext cx="0" cy="549275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none" lIns="0" tIns="0" rIns="0" bIns="0" anchor="ctr">
            <a:spAutoFit/>
          </a:bodyPr>
          <a:lstStyle/>
          <a:p>
            <a:pPr eaLnBrk="0" hangingPunct="0"/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47108" name="矩形 35843"/>
          <p:cNvSpPr/>
          <p:nvPr/>
        </p:nvSpPr>
        <p:spPr>
          <a:xfrm>
            <a:off x="985838" y="1987550"/>
            <a:ext cx="7173912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</a:rPr>
              <a:t>4. And 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</a:rPr>
              <a:t>check out</a:t>
            </a:r>
            <a:r>
              <a:rPr lang="en-US" altLang="zh-CN" dirty="0">
                <a:latin typeface="Times New Roman" panose="02020603050405020304" pitchFamily="18" charset="0"/>
              </a:rPr>
              <a:t> these soft toys and board games for younger kids. 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pic>
        <p:nvPicPr>
          <p:cNvPr id="47111" name="Picture 7" descr="C:\Users\Administrator\Desktop\giphy8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56325" y="3284538"/>
            <a:ext cx="2647950" cy="19542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矩形 36865"/>
          <p:cNvSpPr/>
          <p:nvPr/>
        </p:nvSpPr>
        <p:spPr>
          <a:xfrm>
            <a:off x="696913" y="2090738"/>
            <a:ext cx="8156575" cy="418623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05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1. The math problem is so hard. I really </a:t>
            </a:r>
          </a:p>
          <a:p>
            <a:pPr>
              <a:lnSpc>
                <a:spcPct val="105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    don’t know ______. </a:t>
            </a:r>
          </a:p>
          <a:p>
            <a:pPr>
              <a:lnSpc>
                <a:spcPct val="105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    A. how to do it        B. how to do </a:t>
            </a:r>
          </a:p>
          <a:p>
            <a:pPr>
              <a:lnSpc>
                <a:spcPct val="105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    C. what to do it</a:t>
            </a:r>
          </a:p>
          <a:p>
            <a:pPr>
              <a:lnSpc>
                <a:spcPct val="105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2. — How do you like the scarf?</a:t>
            </a:r>
          </a:p>
          <a:p>
            <a:pPr>
              <a:lnSpc>
                <a:spcPct val="105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    — Very much. It feels ______. (</a:t>
            </a:r>
            <a:r>
              <a:rPr lang="zh-CN" altLang="en-US" sz="3200" dirty="0">
                <a:latin typeface="Times New Roman" panose="02020603050405020304" pitchFamily="18" charset="0"/>
              </a:rPr>
              <a:t>青岛中考</a:t>
            </a:r>
            <a:r>
              <a:rPr lang="en-US" altLang="zh-CN" sz="3200" dirty="0">
                <a:latin typeface="Times New Roman" panose="02020603050405020304" pitchFamily="18" charset="0"/>
              </a:rPr>
              <a:t>) </a:t>
            </a:r>
          </a:p>
          <a:p>
            <a:pPr>
              <a:lnSpc>
                <a:spcPct val="105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    A. hard                    B. sweet          </a:t>
            </a:r>
          </a:p>
          <a:p>
            <a:pPr>
              <a:lnSpc>
                <a:spcPct val="105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    C. cool                     D. soft</a:t>
            </a:r>
          </a:p>
        </p:txBody>
      </p:sp>
      <p:pic>
        <p:nvPicPr>
          <p:cNvPr id="36867" name="Picture 8" descr="f25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30300" y="3140075"/>
            <a:ext cx="565150" cy="60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8" name="Picture 8" descr="f25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40238" y="5730875"/>
            <a:ext cx="565150" cy="600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3" name="标题 1"/>
          <p:cNvSpPr/>
          <p:nvPr/>
        </p:nvSpPr>
        <p:spPr>
          <a:xfrm>
            <a:off x="625475" y="1628775"/>
            <a:ext cx="6985000" cy="7191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eaLnBrk="0" hangingPunct="0"/>
            <a:r>
              <a:rPr lang="zh-CN" altLang="en-US" sz="3200" dirty="0">
                <a:solidFill>
                  <a:srgbClr val="3333FF"/>
                </a:solidFill>
                <a:latin typeface="Times New Roman" panose="02020603050405020304" pitchFamily="18" charset="0"/>
              </a:rPr>
              <a:t>一、单项选择。</a:t>
            </a:r>
            <a:r>
              <a:rPr lang="en-US" altLang="zh-CN" sz="3200" dirty="0">
                <a:solidFill>
                  <a:srgbClr val="3333FF"/>
                </a:solidFill>
                <a:latin typeface="Arial" panose="020B0604020202020204" pitchFamily="34" charset="0"/>
              </a:rPr>
              <a:t> </a:t>
            </a:r>
            <a:endParaRPr lang="zh-CN" altLang="en-US" sz="3200" dirty="0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8134" name="勾2 229"/>
          <p:cNvSpPr/>
          <p:nvPr/>
        </p:nvSpPr>
        <p:spPr>
          <a:xfrm>
            <a:off x="752475" y="741363"/>
            <a:ext cx="762000" cy="769937"/>
          </a:xfrm>
          <a:custGeom>
            <a:avLst/>
            <a:gdLst>
              <a:gd name="txL" fmla="*/ 0 w 1360"/>
              <a:gd name="txT" fmla="*/ 0 h 1360"/>
              <a:gd name="txR" fmla="*/ 1360 w 1360"/>
              <a:gd name="txB" fmla="*/ 1360 h 1360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1360" h="1360">
                <a:moveTo>
                  <a:pt x="83" y="161"/>
                </a:moveTo>
                <a:lnTo>
                  <a:pt x="83" y="1274"/>
                </a:lnTo>
                <a:lnTo>
                  <a:pt x="1179" y="1274"/>
                </a:lnTo>
                <a:lnTo>
                  <a:pt x="1179" y="192"/>
                </a:lnTo>
                <a:lnTo>
                  <a:pt x="1081" y="286"/>
                </a:lnTo>
                <a:lnTo>
                  <a:pt x="991" y="387"/>
                </a:lnTo>
                <a:lnTo>
                  <a:pt x="903" y="493"/>
                </a:lnTo>
                <a:lnTo>
                  <a:pt x="822" y="604"/>
                </a:lnTo>
                <a:lnTo>
                  <a:pt x="784" y="660"/>
                </a:lnTo>
                <a:lnTo>
                  <a:pt x="747" y="715"/>
                </a:lnTo>
                <a:lnTo>
                  <a:pt x="715" y="771"/>
                </a:lnTo>
                <a:lnTo>
                  <a:pt x="684" y="825"/>
                </a:lnTo>
                <a:lnTo>
                  <a:pt x="657" y="880"/>
                </a:lnTo>
                <a:lnTo>
                  <a:pt x="632" y="932"/>
                </a:lnTo>
                <a:lnTo>
                  <a:pt x="609" y="986"/>
                </a:lnTo>
                <a:lnTo>
                  <a:pt x="590" y="1038"/>
                </a:lnTo>
                <a:lnTo>
                  <a:pt x="551" y="1063"/>
                </a:lnTo>
                <a:lnTo>
                  <a:pt x="507" y="1095"/>
                </a:lnTo>
                <a:lnTo>
                  <a:pt x="469" y="1128"/>
                </a:lnTo>
                <a:lnTo>
                  <a:pt x="463" y="1109"/>
                </a:lnTo>
                <a:lnTo>
                  <a:pt x="455" y="1086"/>
                </a:lnTo>
                <a:lnTo>
                  <a:pt x="446" y="1059"/>
                </a:lnTo>
                <a:lnTo>
                  <a:pt x="434" y="1026"/>
                </a:lnTo>
                <a:lnTo>
                  <a:pt x="415" y="978"/>
                </a:lnTo>
                <a:lnTo>
                  <a:pt x="400" y="938"/>
                </a:lnTo>
                <a:lnTo>
                  <a:pt x="384" y="903"/>
                </a:lnTo>
                <a:lnTo>
                  <a:pt x="371" y="871"/>
                </a:lnTo>
                <a:lnTo>
                  <a:pt x="355" y="842"/>
                </a:lnTo>
                <a:lnTo>
                  <a:pt x="344" y="815"/>
                </a:lnTo>
                <a:lnTo>
                  <a:pt x="330" y="790"/>
                </a:lnTo>
                <a:lnTo>
                  <a:pt x="319" y="771"/>
                </a:lnTo>
                <a:lnTo>
                  <a:pt x="307" y="754"/>
                </a:lnTo>
                <a:lnTo>
                  <a:pt x="284" y="725"/>
                </a:lnTo>
                <a:lnTo>
                  <a:pt x="261" y="704"/>
                </a:lnTo>
                <a:lnTo>
                  <a:pt x="236" y="691"/>
                </a:lnTo>
                <a:lnTo>
                  <a:pt x="211" y="685"/>
                </a:lnTo>
                <a:lnTo>
                  <a:pt x="229" y="669"/>
                </a:lnTo>
                <a:lnTo>
                  <a:pt x="246" y="656"/>
                </a:lnTo>
                <a:lnTo>
                  <a:pt x="261" y="645"/>
                </a:lnTo>
                <a:lnTo>
                  <a:pt x="277" y="637"/>
                </a:lnTo>
                <a:lnTo>
                  <a:pt x="292" y="629"/>
                </a:lnTo>
                <a:lnTo>
                  <a:pt x="305" y="623"/>
                </a:lnTo>
                <a:lnTo>
                  <a:pt x="321" y="621"/>
                </a:lnTo>
                <a:lnTo>
                  <a:pt x="332" y="620"/>
                </a:lnTo>
                <a:lnTo>
                  <a:pt x="352" y="623"/>
                </a:lnTo>
                <a:lnTo>
                  <a:pt x="369" y="633"/>
                </a:lnTo>
                <a:lnTo>
                  <a:pt x="388" y="648"/>
                </a:lnTo>
                <a:lnTo>
                  <a:pt x="407" y="669"/>
                </a:lnTo>
                <a:lnTo>
                  <a:pt x="426" y="696"/>
                </a:lnTo>
                <a:lnTo>
                  <a:pt x="446" y="729"/>
                </a:lnTo>
                <a:lnTo>
                  <a:pt x="467" y="769"/>
                </a:lnTo>
                <a:lnTo>
                  <a:pt x="488" y="813"/>
                </a:lnTo>
                <a:lnTo>
                  <a:pt x="519" y="882"/>
                </a:lnTo>
                <a:lnTo>
                  <a:pt x="576" y="783"/>
                </a:lnTo>
                <a:lnTo>
                  <a:pt x="640" y="685"/>
                </a:lnTo>
                <a:lnTo>
                  <a:pt x="707" y="591"/>
                </a:lnTo>
                <a:lnTo>
                  <a:pt x="778" y="501"/>
                </a:lnTo>
                <a:lnTo>
                  <a:pt x="855" y="410"/>
                </a:lnTo>
                <a:lnTo>
                  <a:pt x="935" y="324"/>
                </a:lnTo>
                <a:lnTo>
                  <a:pt x="1020" y="242"/>
                </a:lnTo>
                <a:lnTo>
                  <a:pt x="1110" y="161"/>
                </a:lnTo>
                <a:lnTo>
                  <a:pt x="83" y="161"/>
                </a:lnTo>
                <a:close/>
                <a:moveTo>
                  <a:pt x="1337" y="0"/>
                </a:moveTo>
                <a:lnTo>
                  <a:pt x="1360" y="46"/>
                </a:lnTo>
                <a:lnTo>
                  <a:pt x="1316" y="79"/>
                </a:lnTo>
                <a:lnTo>
                  <a:pt x="1264" y="119"/>
                </a:lnTo>
                <a:lnTo>
                  <a:pt x="1264" y="1360"/>
                </a:lnTo>
                <a:lnTo>
                  <a:pt x="0" y="1360"/>
                </a:lnTo>
                <a:lnTo>
                  <a:pt x="0" y="77"/>
                </a:lnTo>
                <a:lnTo>
                  <a:pt x="1222" y="77"/>
                </a:lnTo>
                <a:lnTo>
                  <a:pt x="1281" y="35"/>
                </a:lnTo>
                <a:lnTo>
                  <a:pt x="1337" y="0"/>
                </a:lnTo>
                <a:close/>
              </a:path>
            </a:pathLst>
          </a:custGeom>
          <a:solidFill>
            <a:srgbClr val="99CCFF">
              <a:alpha val="100000"/>
            </a:srgbClr>
          </a:solidFill>
          <a:ln w="9525" cap="flat" cmpd="sng">
            <a:solidFill>
              <a:srgbClr val="0000FF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35" name="文本框 36870"/>
          <p:cNvSpPr txBox="1"/>
          <p:nvPr/>
        </p:nvSpPr>
        <p:spPr>
          <a:xfrm>
            <a:off x="1657350" y="692150"/>
            <a:ext cx="19812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800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Arial" panose="020B0604020202020204" pitchFamily="34" charset="0"/>
              </a:rPr>
              <a:t>Quiz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标题 1"/>
          <p:cNvSpPr>
            <a:spLocks noGrp="1"/>
          </p:cNvSpPr>
          <p:nvPr>
            <p:ph type="title"/>
          </p:nvPr>
        </p:nvSpPr>
        <p:spPr>
          <a:xfrm>
            <a:off x="396875" y="693738"/>
            <a:ext cx="6985000" cy="719137"/>
          </a:xfrm>
          <a:ln/>
        </p:spPr>
        <p:txBody>
          <a:bodyPr vert="horz" wrap="square" lIns="91440" tIns="45720" rIns="91440" bIns="45720" anchor="ctr"/>
          <a:lstStyle/>
          <a:p>
            <a:pPr algn="l"/>
            <a:r>
              <a:rPr lang="zh-CN" altLang="en-US" sz="4000" b="1" dirty="0">
                <a:solidFill>
                  <a:srgbClr val="3333FF"/>
                </a:solidFill>
              </a:rPr>
              <a:t>二、根据提示完成句子。</a:t>
            </a:r>
            <a:r>
              <a:rPr lang="en-US" altLang="zh-CN" sz="4000" b="1" dirty="0">
                <a:solidFill>
                  <a:srgbClr val="3333FF"/>
                </a:solidFill>
              </a:rPr>
              <a:t> </a:t>
            </a:r>
            <a:endParaRPr lang="zh-CN" altLang="en-US" sz="4000" b="1" dirty="0">
              <a:solidFill>
                <a:srgbClr val="3333FF"/>
              </a:solidFill>
            </a:endParaRPr>
          </a:p>
        </p:txBody>
      </p:sp>
      <p:sp>
        <p:nvSpPr>
          <p:cNvPr id="49155" name="矩形 37890"/>
          <p:cNvSpPr/>
          <p:nvPr/>
        </p:nvSpPr>
        <p:spPr>
          <a:xfrm>
            <a:off x="327025" y="1701800"/>
            <a:ext cx="8623300" cy="4522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1. The house has a small _____ (</a:t>
            </a:r>
            <a:r>
              <a:rPr lang="zh-CN" altLang="en-US" sz="3200" dirty="0">
                <a:latin typeface="Times New Roman" panose="02020603050405020304" pitchFamily="18" charset="0"/>
              </a:rPr>
              <a:t>院子</a:t>
            </a:r>
            <a:r>
              <a:rPr lang="en-US" altLang="zh-CN" sz="3200" dirty="0">
                <a:latin typeface="Times New Roman" panose="02020603050405020304" pitchFamily="18" charset="0"/>
              </a:rPr>
              <a:t>). </a:t>
            </a:r>
          </a:p>
          <a:p>
            <a:r>
              <a:rPr lang="en-US" altLang="zh-CN" sz="3200" dirty="0">
                <a:latin typeface="Times New Roman" panose="02020603050405020304" pitchFamily="18" charset="0"/>
              </a:rPr>
              <a:t>2. The pineapple was ______ (</a:t>
            </a:r>
            <a:r>
              <a:rPr lang="zh-CN" altLang="en-US" sz="3200" dirty="0">
                <a:latin typeface="Times New Roman" panose="02020603050405020304" pitchFamily="18" charset="0"/>
              </a:rPr>
              <a:t>甜的</a:t>
            </a:r>
            <a:r>
              <a:rPr lang="en-US" altLang="zh-CN" sz="3200" dirty="0">
                <a:latin typeface="Times New Roman" panose="02020603050405020304" pitchFamily="18" charset="0"/>
              </a:rPr>
              <a:t>).</a:t>
            </a:r>
          </a:p>
          <a:p>
            <a:r>
              <a:rPr lang="en-US" altLang="zh-CN" sz="3200" dirty="0">
                <a:latin typeface="Times New Roman" panose="02020603050405020304" pitchFamily="18" charset="0"/>
              </a:rPr>
              <a:t>3. All these facts were stored (</a:t>
            </a:r>
            <a:r>
              <a:rPr lang="zh-CN" altLang="en-US" sz="3200" dirty="0">
                <a:latin typeface="Times New Roman" panose="02020603050405020304" pitchFamily="18" charset="0"/>
              </a:rPr>
              <a:t>储存</a:t>
            </a:r>
            <a:r>
              <a:rPr lang="en-US" altLang="zh-CN" sz="3200" dirty="0">
                <a:latin typeface="Times New Roman" panose="02020603050405020304" pitchFamily="18" charset="0"/>
              </a:rPr>
              <a:t>) in his </a:t>
            </a:r>
          </a:p>
          <a:p>
            <a:r>
              <a:rPr lang="en-US" altLang="zh-CN" sz="3200" dirty="0">
                <a:latin typeface="Times New Roman" panose="02020603050405020304" pitchFamily="18" charset="0"/>
              </a:rPr>
              <a:t>    ________ (</a:t>
            </a:r>
            <a:r>
              <a:rPr lang="zh-CN" altLang="en-US" sz="3200" dirty="0">
                <a:latin typeface="Times New Roman" panose="02020603050405020304" pitchFamily="18" charset="0"/>
              </a:rPr>
              <a:t>记忆</a:t>
            </a:r>
            <a:r>
              <a:rPr lang="en-US" altLang="zh-CN" sz="3200" dirty="0">
                <a:latin typeface="Times New Roman" panose="02020603050405020304" pitchFamily="18" charset="0"/>
              </a:rPr>
              <a:t>).</a:t>
            </a:r>
          </a:p>
          <a:p>
            <a:r>
              <a:rPr lang="en-US" altLang="zh-CN" sz="3200" dirty="0">
                <a:latin typeface="Times New Roman" panose="02020603050405020304" pitchFamily="18" charset="0"/>
              </a:rPr>
              <a:t>4. Put your _____ (</a:t>
            </a:r>
            <a:r>
              <a:rPr lang="zh-CN" altLang="en-US" sz="3200" dirty="0">
                <a:latin typeface="Times New Roman" panose="02020603050405020304" pitchFamily="18" charset="0"/>
              </a:rPr>
              <a:t>玩具</a:t>
            </a:r>
            <a:r>
              <a:rPr lang="en-US" altLang="zh-CN" sz="3200" dirty="0">
                <a:latin typeface="Times New Roman" panose="02020603050405020304" pitchFamily="18" charset="0"/>
              </a:rPr>
              <a:t>) away now — it's time for bed.</a:t>
            </a:r>
          </a:p>
          <a:p>
            <a:r>
              <a:rPr lang="en-US" altLang="zh-CN" sz="3200" dirty="0">
                <a:latin typeface="Times New Roman" panose="02020603050405020304" pitchFamily="18" charset="0"/>
              </a:rPr>
              <a:t>5. I like chocolates with _____ (not hard) centers.</a:t>
            </a:r>
          </a:p>
          <a:p>
            <a:r>
              <a:rPr lang="en-US" altLang="zh-CN" sz="3200" dirty="0">
                <a:latin typeface="Times New Roman" panose="02020603050405020304" pitchFamily="18" charset="0"/>
              </a:rPr>
              <a:t>6. You should always _____ (</a:t>
            </a:r>
            <a:r>
              <a:rPr lang="zh-CN" altLang="en-US" sz="3200" dirty="0">
                <a:latin typeface="Times New Roman" panose="02020603050405020304" pitchFamily="18" charset="0"/>
              </a:rPr>
              <a:t>检查</a:t>
            </a:r>
            <a:r>
              <a:rPr lang="en-US" altLang="zh-CN" sz="3200" dirty="0">
                <a:latin typeface="Times New Roman" panose="02020603050405020304" pitchFamily="18" charset="0"/>
              </a:rPr>
              <a:t>) your oil </a:t>
            </a:r>
          </a:p>
          <a:p>
            <a:r>
              <a:rPr lang="en-US" altLang="zh-CN" sz="3200" dirty="0">
                <a:latin typeface="Times New Roman" panose="02020603050405020304" pitchFamily="18" charset="0"/>
              </a:rPr>
              <a:t>    before taking your car on a long trip.    </a:t>
            </a:r>
          </a:p>
        </p:txBody>
      </p:sp>
      <p:sp>
        <p:nvSpPr>
          <p:cNvPr id="37892" name="矩形 37891"/>
          <p:cNvSpPr/>
          <p:nvPr/>
        </p:nvSpPr>
        <p:spPr>
          <a:xfrm>
            <a:off x="4718050" y="1628775"/>
            <a:ext cx="11271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FF0066"/>
                </a:solidFill>
                <a:latin typeface="Times New Roman" panose="02020603050405020304" pitchFamily="18" charset="0"/>
              </a:rPr>
              <a:t>yard</a:t>
            </a:r>
          </a:p>
        </p:txBody>
      </p:sp>
      <p:sp>
        <p:nvSpPr>
          <p:cNvPr id="37893" name="矩形 37892"/>
          <p:cNvSpPr/>
          <p:nvPr/>
        </p:nvSpPr>
        <p:spPr>
          <a:xfrm>
            <a:off x="4286250" y="2133600"/>
            <a:ext cx="1130300" cy="5778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66"/>
                </a:solidFill>
                <a:latin typeface="Times New Roman" panose="02020603050405020304" pitchFamily="18" charset="0"/>
              </a:rPr>
              <a:t>sweet</a:t>
            </a:r>
          </a:p>
        </p:txBody>
      </p:sp>
      <p:sp>
        <p:nvSpPr>
          <p:cNvPr id="37894" name="矩形 37893"/>
          <p:cNvSpPr/>
          <p:nvPr/>
        </p:nvSpPr>
        <p:spPr>
          <a:xfrm>
            <a:off x="901700" y="3068638"/>
            <a:ext cx="1627188" cy="5778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66"/>
                </a:solidFill>
                <a:latin typeface="Times New Roman" panose="02020603050405020304" pitchFamily="18" charset="0"/>
              </a:rPr>
              <a:t>memory</a:t>
            </a:r>
          </a:p>
        </p:txBody>
      </p:sp>
      <p:sp>
        <p:nvSpPr>
          <p:cNvPr id="37895" name="矩形 37894"/>
          <p:cNvSpPr/>
          <p:nvPr/>
        </p:nvSpPr>
        <p:spPr>
          <a:xfrm>
            <a:off x="2557463" y="3571875"/>
            <a:ext cx="8826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66"/>
                </a:solidFill>
                <a:latin typeface="Times New Roman" panose="02020603050405020304" pitchFamily="18" charset="0"/>
              </a:rPr>
              <a:t>toys</a:t>
            </a:r>
          </a:p>
        </p:txBody>
      </p:sp>
      <p:sp>
        <p:nvSpPr>
          <p:cNvPr id="37896" name="矩形 37895"/>
          <p:cNvSpPr/>
          <p:nvPr/>
        </p:nvSpPr>
        <p:spPr>
          <a:xfrm>
            <a:off x="4718050" y="4579938"/>
            <a:ext cx="814388" cy="5778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66"/>
                </a:solidFill>
                <a:latin typeface="Times New Roman" panose="02020603050405020304" pitchFamily="18" charset="0"/>
              </a:rPr>
              <a:t>soft</a:t>
            </a:r>
          </a:p>
        </p:txBody>
      </p:sp>
      <p:sp>
        <p:nvSpPr>
          <p:cNvPr id="37897" name="矩形 37896"/>
          <p:cNvSpPr/>
          <p:nvPr/>
        </p:nvSpPr>
        <p:spPr>
          <a:xfrm>
            <a:off x="4068763" y="5083175"/>
            <a:ext cx="1176337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66"/>
                </a:solidFill>
                <a:latin typeface="Times New Roman" panose="02020603050405020304" pitchFamily="18" charset="0"/>
              </a:rPr>
              <a:t>check</a:t>
            </a:r>
          </a:p>
        </p:txBody>
      </p:sp>
      <p:pic>
        <p:nvPicPr>
          <p:cNvPr id="49162" name="Picture 10" descr="C:\Users\Administrator\Desktop\67416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67400" y="476250"/>
            <a:ext cx="2376488" cy="12969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/>
      <p:bldP spid="37893" grpId="0"/>
      <p:bldP spid="37894" grpId="0"/>
      <p:bldP spid="37895" grpId="0"/>
      <p:bldP spid="37896" grpId="0"/>
      <p:bldP spid="3789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标题 38913"/>
          <p:cNvSpPr>
            <a:spLocks noGrp="1"/>
          </p:cNvSpPr>
          <p:nvPr>
            <p:ph type="title"/>
          </p:nvPr>
        </p:nvSpPr>
        <p:spPr>
          <a:xfrm>
            <a:off x="395288" y="1557338"/>
            <a:ext cx="8229600" cy="1143000"/>
          </a:xfrm>
          <a:ln/>
        </p:spPr>
        <p:txBody>
          <a:bodyPr vert="horz" wrap="square" lIns="91440" tIns="45720" rIns="91440" bIns="45720" anchor="ctr"/>
          <a:lstStyle/>
          <a:p>
            <a:r>
              <a:rPr lang="en-US" altLang="zh-CN" sz="6600" b="1" i="1" dirty="0">
                <a:solidFill>
                  <a:srgbClr val="0000FF"/>
                </a:solidFill>
              </a:rPr>
              <a:t>Homework</a:t>
            </a:r>
          </a:p>
        </p:txBody>
      </p:sp>
      <p:sp>
        <p:nvSpPr>
          <p:cNvPr id="50179" name="文本占位符 38914"/>
          <p:cNvSpPr>
            <a:spLocks noGrp="1"/>
          </p:cNvSpPr>
          <p:nvPr>
            <p:ph idx="1"/>
          </p:nvPr>
        </p:nvSpPr>
        <p:spPr>
          <a:xfrm>
            <a:off x="827088" y="3046413"/>
            <a:ext cx="7742237" cy="1754187"/>
          </a:xfrm>
          <a:ln/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en-US" altLang="zh-CN" sz="4800" b="1" dirty="0">
                <a:latin typeface="Times New Roman" panose="02020603050405020304" pitchFamily="18" charset="0"/>
              </a:rPr>
              <a:t>Remember the new words in </a:t>
            </a:r>
          </a:p>
          <a:p>
            <a:pPr>
              <a:buNone/>
            </a:pPr>
            <a:r>
              <a:rPr lang="en-US" altLang="zh-CN" sz="4800" b="1" dirty="0">
                <a:latin typeface="Times New Roman" panose="02020603050405020304" pitchFamily="18" charset="0"/>
              </a:rPr>
              <a:t>this period.</a:t>
            </a:r>
          </a:p>
        </p:txBody>
      </p:sp>
      <p:pic>
        <p:nvPicPr>
          <p:cNvPr id="50180" name="Picture 4" descr="C:\Users\Administrator\Desktop\logo-WYLC2_10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48038" y="549275"/>
            <a:ext cx="2743200" cy="1428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9725" y="2412361"/>
            <a:ext cx="8384540" cy="155448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9600" b="1" i="0" u="none" strike="noStrike" kern="1200" cap="none" spc="0" normalizeH="0" baseline="0" noProof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Thank you!</a:t>
            </a:r>
            <a:endParaRPr kumimoji="0" lang="en-US" altLang="zh-CN" sz="9600" b="1" i="0" u="none" strike="noStrike" kern="1200" cap="none" spc="0" normalizeH="0" baseline="0" noProof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7"/>
          <p:cNvSpPr txBox="1"/>
          <p:nvPr/>
        </p:nvSpPr>
        <p:spPr>
          <a:xfrm>
            <a:off x="1458913" y="908050"/>
            <a:ext cx="192881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4000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Arial" panose="020B0604020202020204" pitchFamily="34" charset="0"/>
              </a:rPr>
              <a:t>Lead in</a:t>
            </a:r>
          </a:p>
        </p:txBody>
      </p:sp>
      <p:sp>
        <p:nvSpPr>
          <p:cNvPr id="16387" name="录像机 512"/>
          <p:cNvSpPr/>
          <p:nvPr/>
        </p:nvSpPr>
        <p:spPr>
          <a:xfrm>
            <a:off x="508000" y="908050"/>
            <a:ext cx="660400" cy="520700"/>
          </a:xfrm>
          <a:custGeom>
            <a:avLst/>
            <a:gdLst>
              <a:gd name="txL" fmla="*/ 0 w 3710374"/>
              <a:gd name="txT" fmla="*/ 0 h 2848566"/>
              <a:gd name="txR" fmla="*/ 3710374 w 3710374"/>
              <a:gd name="txB" fmla="*/ 2848566 h 2848566"/>
            </a:gdLst>
            <a:ahLst/>
            <a:cxnLst>
              <a:cxn ang="0">
                <a:pos x="749" y="7193"/>
              </a:cxn>
              <a:cxn ang="0">
                <a:pos x="1499" y="8004"/>
              </a:cxn>
              <a:cxn ang="0">
                <a:pos x="1499" y="11134"/>
              </a:cxn>
              <a:cxn ang="0">
                <a:pos x="749" y="11946"/>
              </a:cxn>
              <a:cxn ang="0">
                <a:pos x="0" y="11134"/>
              </a:cxn>
              <a:cxn ang="0">
                <a:pos x="0" y="8004"/>
              </a:cxn>
              <a:cxn ang="0">
                <a:pos x="749" y="7193"/>
              </a:cxn>
              <a:cxn ang="0">
                <a:pos x="20731" y="6199"/>
              </a:cxn>
              <a:cxn ang="0">
                <a:pos x="20918" y="6878"/>
              </a:cxn>
              <a:cxn ang="0">
                <a:pos x="20918" y="16697"/>
              </a:cxn>
              <a:cxn ang="0">
                <a:pos x="20323" y="17004"/>
              </a:cxn>
              <a:cxn ang="0">
                <a:pos x="17482" y="14494"/>
              </a:cxn>
              <a:cxn ang="0">
                <a:pos x="16821" y="14494"/>
              </a:cxn>
              <a:cxn ang="0">
                <a:pos x="16821" y="16443"/>
              </a:cxn>
              <a:cxn ang="0">
                <a:pos x="15939" y="17398"/>
              </a:cxn>
              <a:cxn ang="0">
                <a:pos x="3061" y="17398"/>
              </a:cxn>
              <a:cxn ang="0">
                <a:pos x="2179" y="16443"/>
              </a:cxn>
              <a:cxn ang="0">
                <a:pos x="2179" y="7705"/>
              </a:cxn>
              <a:cxn ang="0">
                <a:pos x="3061" y="6750"/>
              </a:cxn>
              <a:cxn ang="0">
                <a:pos x="15939" y="6750"/>
              </a:cxn>
              <a:cxn ang="0">
                <a:pos x="16821" y="7705"/>
              </a:cxn>
              <a:cxn ang="0">
                <a:pos x="16821" y="8984"/>
              </a:cxn>
              <a:cxn ang="0">
                <a:pos x="17454" y="8984"/>
              </a:cxn>
              <a:cxn ang="0">
                <a:pos x="20408" y="6387"/>
              </a:cxn>
              <a:cxn ang="0">
                <a:pos x="20731" y="6199"/>
              </a:cxn>
              <a:cxn ang="0">
                <a:pos x="12777" y="0"/>
              </a:cxn>
              <a:cxn ang="0">
                <a:pos x="15732" y="3201"/>
              </a:cxn>
              <a:cxn ang="0">
                <a:pos x="12777" y="6402"/>
              </a:cxn>
              <a:cxn ang="0">
                <a:pos x="9822" y="3201"/>
              </a:cxn>
              <a:cxn ang="0">
                <a:pos x="12777" y="0"/>
              </a:cxn>
              <a:cxn ang="0">
                <a:pos x="5875" y="0"/>
              </a:cxn>
              <a:cxn ang="0">
                <a:pos x="8830" y="3201"/>
              </a:cxn>
              <a:cxn ang="0">
                <a:pos x="5875" y="6402"/>
              </a:cxn>
              <a:cxn ang="0">
                <a:pos x="2920" y="3201"/>
              </a:cxn>
              <a:cxn ang="0">
                <a:pos x="5875" y="0"/>
              </a:cxn>
            </a:cxnLst>
            <a:rect l="txL" t="txT" r="txR" b="txB"/>
            <a:pathLst>
              <a:path w="3710374" h="2848566">
                <a:moveTo>
                  <a:pt x="132902" y="1177607"/>
                </a:moveTo>
                <a:cubicBezTo>
                  <a:pt x="206302" y="1177607"/>
                  <a:pt x="265804" y="1237109"/>
                  <a:pt x="265804" y="1310509"/>
                </a:cubicBezTo>
                <a:lnTo>
                  <a:pt x="265804" y="1822976"/>
                </a:lnTo>
                <a:cubicBezTo>
                  <a:pt x="265804" y="1896376"/>
                  <a:pt x="206302" y="1955878"/>
                  <a:pt x="132902" y="1955878"/>
                </a:cubicBezTo>
                <a:cubicBezTo>
                  <a:pt x="59502" y="1955878"/>
                  <a:pt x="0" y="1896376"/>
                  <a:pt x="0" y="1822976"/>
                </a:cubicBezTo>
                <a:lnTo>
                  <a:pt x="0" y="1310509"/>
                </a:lnTo>
                <a:cubicBezTo>
                  <a:pt x="0" y="1237109"/>
                  <a:pt x="59502" y="1177607"/>
                  <a:pt x="132902" y="1177607"/>
                </a:cubicBezTo>
                <a:close/>
                <a:moveTo>
                  <a:pt x="3676647" y="1014899"/>
                </a:moveTo>
                <a:cubicBezTo>
                  <a:pt x="3699953" y="1011726"/>
                  <a:pt x="3709766" y="1038156"/>
                  <a:pt x="3709762" y="1126078"/>
                </a:cubicBezTo>
                <a:lnTo>
                  <a:pt x="3709762" y="2733814"/>
                </a:lnTo>
                <a:cubicBezTo>
                  <a:pt x="3714789" y="2810852"/>
                  <a:pt x="3689665" y="2852720"/>
                  <a:pt x="3604255" y="2784056"/>
                </a:cubicBezTo>
                <a:cubicBezTo>
                  <a:pt x="3539382" y="2731902"/>
                  <a:pt x="3308368" y="2542961"/>
                  <a:pt x="3100502" y="2373078"/>
                </a:cubicBezTo>
                <a:lnTo>
                  <a:pt x="2983265" y="2373078"/>
                </a:lnTo>
                <a:lnTo>
                  <a:pt x="2983265" y="2692091"/>
                </a:lnTo>
                <a:cubicBezTo>
                  <a:pt x="2983265" y="2778510"/>
                  <a:pt x="2913209" y="2848566"/>
                  <a:pt x="2826790" y="2848566"/>
                </a:cubicBezTo>
                <a:lnTo>
                  <a:pt x="542844" y="2848566"/>
                </a:lnTo>
                <a:cubicBezTo>
                  <a:pt x="456425" y="2848566"/>
                  <a:pt x="386369" y="2778510"/>
                  <a:pt x="386369" y="2692091"/>
                </a:cubicBezTo>
                <a:lnTo>
                  <a:pt x="386369" y="1261585"/>
                </a:lnTo>
                <a:cubicBezTo>
                  <a:pt x="386369" y="1175166"/>
                  <a:pt x="456425" y="1105110"/>
                  <a:pt x="542844" y="1105110"/>
                </a:cubicBezTo>
                <a:lnTo>
                  <a:pt x="2826790" y="1105110"/>
                </a:lnTo>
                <a:cubicBezTo>
                  <a:pt x="2913209" y="1105110"/>
                  <a:pt x="2983265" y="1175166"/>
                  <a:pt x="2983265" y="1261585"/>
                </a:cubicBezTo>
                <a:lnTo>
                  <a:pt x="2983265" y="1470870"/>
                </a:lnTo>
                <a:lnTo>
                  <a:pt x="3095401" y="1470870"/>
                </a:lnTo>
                <a:cubicBezTo>
                  <a:pt x="3315877" y="1289257"/>
                  <a:pt x="3568799" y="1079374"/>
                  <a:pt x="3619327" y="1045691"/>
                </a:cubicBezTo>
                <a:cubicBezTo>
                  <a:pt x="3643821" y="1029362"/>
                  <a:pt x="3662662" y="1016802"/>
                  <a:pt x="3676647" y="1014899"/>
                </a:cubicBezTo>
                <a:close/>
                <a:moveTo>
                  <a:pt x="2266043" y="0"/>
                </a:moveTo>
                <a:cubicBezTo>
                  <a:pt x="2555481" y="0"/>
                  <a:pt x="2790117" y="234636"/>
                  <a:pt x="2790117" y="524074"/>
                </a:cubicBezTo>
                <a:cubicBezTo>
                  <a:pt x="2790117" y="813512"/>
                  <a:pt x="2555481" y="1048148"/>
                  <a:pt x="2266043" y="1048148"/>
                </a:cubicBezTo>
                <a:cubicBezTo>
                  <a:pt x="1976605" y="1048148"/>
                  <a:pt x="1741969" y="813512"/>
                  <a:pt x="1741969" y="524074"/>
                </a:cubicBezTo>
                <a:cubicBezTo>
                  <a:pt x="1741969" y="234636"/>
                  <a:pt x="1976605" y="0"/>
                  <a:pt x="2266043" y="0"/>
                </a:cubicBezTo>
                <a:close/>
                <a:moveTo>
                  <a:pt x="1041907" y="0"/>
                </a:moveTo>
                <a:cubicBezTo>
                  <a:pt x="1331345" y="0"/>
                  <a:pt x="1565981" y="234636"/>
                  <a:pt x="1565981" y="524074"/>
                </a:cubicBezTo>
                <a:cubicBezTo>
                  <a:pt x="1565981" y="813512"/>
                  <a:pt x="1331345" y="1048148"/>
                  <a:pt x="1041907" y="1048148"/>
                </a:cubicBezTo>
                <a:cubicBezTo>
                  <a:pt x="752469" y="1048148"/>
                  <a:pt x="517833" y="813512"/>
                  <a:pt x="517833" y="524074"/>
                </a:cubicBezTo>
                <a:cubicBezTo>
                  <a:pt x="517833" y="234636"/>
                  <a:pt x="752469" y="0"/>
                  <a:pt x="1041907" y="0"/>
                </a:cubicBezTo>
                <a:close/>
              </a:path>
            </a:pathLst>
          </a:custGeom>
          <a:solidFill>
            <a:srgbClr val="CCFFFF">
              <a:alpha val="100000"/>
            </a:srgbClr>
          </a:solidFill>
          <a:ln w="9525" cap="flat" cmpd="sng">
            <a:solidFill>
              <a:srgbClr val="3366FF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88" name="矩形 5123"/>
          <p:cNvSpPr>
            <a:spLocks noTextEdit="1"/>
          </p:cNvSpPr>
          <p:nvPr/>
        </p:nvSpPr>
        <p:spPr>
          <a:xfrm>
            <a:off x="3889375" y="765175"/>
            <a:ext cx="3543300" cy="1179513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eaLnBrk="0" hangingPunct="0"/>
            <a:r>
              <a:rPr lang="zh-CN" altLang="en-US" sz="3600" b="1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Game</a:t>
            </a:r>
          </a:p>
        </p:txBody>
      </p:sp>
      <p:sp>
        <p:nvSpPr>
          <p:cNvPr id="16389" name="文本框 5124"/>
          <p:cNvSpPr txBox="1"/>
          <p:nvPr/>
        </p:nvSpPr>
        <p:spPr>
          <a:xfrm>
            <a:off x="542925" y="2206625"/>
            <a:ext cx="8042275" cy="3717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400" dirty="0">
                <a:latin typeface="Times New Roman" panose="02020603050405020304" pitchFamily="18" charset="0"/>
              </a:rPr>
              <a:t>1.When do people usually have yard sales?</a:t>
            </a:r>
          </a:p>
          <a:p>
            <a:r>
              <a:rPr lang="zh-CN" altLang="en-US" sz="3400" dirty="0">
                <a:latin typeface="Times New Roman" panose="02020603050405020304" pitchFamily="18" charset="0"/>
              </a:rPr>
              <a:t>     </a:t>
            </a:r>
            <a:r>
              <a:rPr lang="zh-CN" altLang="en-US" sz="3400" dirty="0">
                <a:solidFill>
                  <a:srgbClr val="0909C9"/>
                </a:solidFill>
                <a:latin typeface="Times New Roman" panose="02020603050405020304" pitchFamily="18" charset="0"/>
              </a:rPr>
              <a:t>A.On weekdays.     </a:t>
            </a:r>
          </a:p>
          <a:p>
            <a:r>
              <a:rPr lang="zh-CN" altLang="en-US" sz="3400" dirty="0">
                <a:solidFill>
                  <a:srgbClr val="0909C9"/>
                </a:solidFill>
                <a:latin typeface="Times New Roman" panose="02020603050405020304" pitchFamily="18" charset="0"/>
              </a:rPr>
              <a:t>     B.On weekends.</a:t>
            </a:r>
          </a:p>
          <a:p>
            <a:endParaRPr lang="zh-CN" altLang="en-US" sz="3400" dirty="0">
              <a:solidFill>
                <a:srgbClr val="0909C9"/>
              </a:solidFill>
              <a:latin typeface="Times New Roman" panose="02020603050405020304" pitchFamily="18" charset="0"/>
            </a:endParaRPr>
          </a:p>
          <a:p>
            <a:r>
              <a:rPr lang="zh-CN" altLang="en-US" sz="3400" dirty="0">
                <a:latin typeface="Times New Roman" panose="02020603050405020304" pitchFamily="18" charset="0"/>
              </a:rPr>
              <a:t>2.Why are the sales called"yard sale"?</a:t>
            </a:r>
          </a:p>
          <a:p>
            <a:r>
              <a:rPr lang="zh-CN" altLang="en-US" sz="3400" dirty="0">
                <a:latin typeface="Times New Roman" panose="02020603050405020304" pitchFamily="18" charset="0"/>
              </a:rPr>
              <a:t>     </a:t>
            </a:r>
            <a:r>
              <a:rPr lang="zh-CN" altLang="en-US" sz="3400" dirty="0">
                <a:solidFill>
                  <a:srgbClr val="0909C9"/>
                </a:solidFill>
                <a:latin typeface="Times New Roman" panose="02020603050405020304" pitchFamily="18" charset="0"/>
              </a:rPr>
              <a:t>A.They sell at their yard.   </a:t>
            </a:r>
          </a:p>
          <a:p>
            <a:r>
              <a:rPr lang="zh-CN" altLang="en-US" sz="3400" dirty="0">
                <a:solidFill>
                  <a:srgbClr val="0909C9"/>
                </a:solidFill>
                <a:latin typeface="Times New Roman" panose="02020603050405020304" pitchFamily="18" charset="0"/>
              </a:rPr>
              <a:t>     B.Sounds good.</a:t>
            </a:r>
            <a:endParaRPr lang="zh-CN" altLang="en-US" sz="3400" dirty="0">
              <a:latin typeface="Times New Roman" panose="02020603050405020304" pitchFamily="18" charset="0"/>
            </a:endParaRPr>
          </a:p>
        </p:txBody>
      </p:sp>
      <p:pic>
        <p:nvPicPr>
          <p:cNvPr id="5126" name="图片 5125" descr="对号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6163" y="3357563"/>
            <a:ext cx="488950" cy="487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7" name="图片 5126" descr="对号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9188" y="4940300"/>
            <a:ext cx="488950" cy="488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6145"/>
          <p:cNvSpPr txBox="1"/>
          <p:nvPr/>
        </p:nvSpPr>
        <p:spPr>
          <a:xfrm>
            <a:off x="-33337" y="1630363"/>
            <a:ext cx="9194800" cy="40306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Times New Roman" panose="02020603050405020304" pitchFamily="18" charset="0"/>
              </a:rPr>
              <a:t>3.What kind of things do people sell in a yard sale?</a:t>
            </a:r>
          </a:p>
          <a:p>
            <a:r>
              <a:rPr lang="zh-CN" altLang="en-US" sz="3200" dirty="0">
                <a:latin typeface="Times New Roman" panose="02020603050405020304" pitchFamily="18" charset="0"/>
              </a:rPr>
              <a:t>  </a:t>
            </a:r>
            <a:r>
              <a:rPr lang="zh-CN" altLang="en-US" sz="3200" dirty="0">
                <a:solidFill>
                  <a:srgbClr val="0909C9"/>
                </a:solidFill>
                <a:latin typeface="Times New Roman" panose="02020603050405020304" pitchFamily="18" charset="0"/>
              </a:rPr>
              <a:t>A. Something they don't need any more.  </a:t>
            </a:r>
          </a:p>
          <a:p>
            <a:r>
              <a:rPr lang="zh-CN" altLang="en-US" sz="3200" dirty="0">
                <a:solidFill>
                  <a:srgbClr val="0909C9"/>
                </a:solidFill>
                <a:latin typeface="Times New Roman" panose="02020603050405020304" pitchFamily="18" charset="0"/>
              </a:rPr>
              <a:t>  B. Something they think important.</a:t>
            </a:r>
          </a:p>
          <a:p>
            <a:endParaRPr lang="zh-CN" altLang="en-US" sz="3200" dirty="0">
              <a:solidFill>
                <a:srgbClr val="0909C9"/>
              </a:solidFill>
              <a:latin typeface="Times New Roman" panose="02020603050405020304" pitchFamily="18" charset="0"/>
            </a:endParaRPr>
          </a:p>
          <a:p>
            <a:r>
              <a:rPr lang="zh-CN" altLang="en-US" sz="3200" dirty="0">
                <a:latin typeface="Times New Roman" panose="02020603050405020304" pitchFamily="18" charset="0"/>
              </a:rPr>
              <a:t>4.Why do people like to buy things in a yard sale?</a:t>
            </a:r>
          </a:p>
          <a:p>
            <a:r>
              <a:rPr lang="zh-CN" altLang="en-US" sz="3200" dirty="0">
                <a:latin typeface="Times New Roman" panose="02020603050405020304" pitchFamily="18" charset="0"/>
              </a:rPr>
              <a:t>   </a:t>
            </a:r>
            <a:r>
              <a:rPr lang="zh-CN" altLang="en-US" sz="3200" dirty="0">
                <a:solidFill>
                  <a:srgbClr val="0909C9"/>
                </a:solidFill>
                <a:latin typeface="Times New Roman" panose="02020603050405020304" pitchFamily="18" charset="0"/>
              </a:rPr>
              <a:t>A.Because the things are very che</a:t>
            </a:r>
            <a:r>
              <a:rPr lang="en-US" altLang="zh-CN" sz="3200" dirty="0">
                <a:solidFill>
                  <a:srgbClr val="0909C9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3200" dirty="0">
                <a:solidFill>
                  <a:srgbClr val="0909C9"/>
                </a:solidFill>
                <a:latin typeface="Times New Roman" panose="02020603050405020304" pitchFamily="18" charset="0"/>
              </a:rPr>
              <a:t>p.</a:t>
            </a:r>
          </a:p>
          <a:p>
            <a:r>
              <a:rPr lang="zh-CN" altLang="en-US" sz="3200" dirty="0">
                <a:solidFill>
                  <a:srgbClr val="0909C9"/>
                </a:solidFill>
                <a:latin typeface="Times New Roman" panose="02020603050405020304" pitchFamily="18" charset="0"/>
              </a:rPr>
              <a:t>   B.Because the things they can't buy in other place.</a:t>
            </a:r>
          </a:p>
          <a:p>
            <a:endParaRPr lang="zh-CN" altLang="en-US" sz="3200" dirty="0">
              <a:latin typeface="Times New Roman" panose="02020603050405020304" pitchFamily="18" charset="0"/>
            </a:endParaRPr>
          </a:p>
        </p:txBody>
      </p:sp>
      <p:pic>
        <p:nvPicPr>
          <p:cNvPr id="6147" name="图片 6146" descr="对号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2563" y="2205038"/>
            <a:ext cx="487362" cy="487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图片 6147" descr="对号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4000" y="4076700"/>
            <a:ext cx="488950" cy="4873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3" name="Picture 6" descr="C:\Users\Administrator\Desktop\nwkh2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96188" y="5229225"/>
            <a:ext cx="1143000" cy="1143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7169" descr="53168-11110911091859"/>
          <p:cNvPicPr>
            <a:picLocks noChangeAspect="1"/>
          </p:cNvPicPr>
          <p:nvPr/>
        </p:nvPicPr>
        <p:blipFill>
          <a:blip r:embed="rId2" cstate="print"/>
          <a:srcRect t="23450" b="7001"/>
          <a:stretch>
            <a:fillRect/>
          </a:stretch>
        </p:blipFill>
        <p:spPr>
          <a:xfrm>
            <a:off x="292100" y="1943100"/>
            <a:ext cx="2274888" cy="2047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文本框 7170"/>
          <p:cNvSpPr txBox="1"/>
          <p:nvPr/>
        </p:nvSpPr>
        <p:spPr>
          <a:xfrm>
            <a:off x="182563" y="1414463"/>
            <a:ext cx="2700337" cy="528637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FF"/>
                </a:solidFill>
                <a:latin typeface="Times New Roman" panose="02020603050405020304" pitchFamily="18" charset="0"/>
              </a:rPr>
              <a:t>toy bear </a:t>
            </a:r>
            <a:r>
              <a:rPr lang="zh-CN" altLang="en-US" sz="2800" dirty="0">
                <a:solidFill>
                  <a:srgbClr val="FF00FF"/>
                </a:solidFill>
                <a:latin typeface="Times New Roman" panose="02020603050405020304" pitchFamily="18" charset="0"/>
              </a:rPr>
              <a:t>玩具熊</a:t>
            </a:r>
          </a:p>
        </p:txBody>
      </p:sp>
      <p:pic>
        <p:nvPicPr>
          <p:cNvPr id="7172" name="图片 7171" descr="u=3332563577,3156350065&amp;fm=23&amp;gp=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86475" y="1701800"/>
            <a:ext cx="1849438" cy="18494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3" name="文本框 7172"/>
          <p:cNvSpPr txBox="1"/>
          <p:nvPr/>
        </p:nvSpPr>
        <p:spPr>
          <a:xfrm>
            <a:off x="5508625" y="1341438"/>
            <a:ext cx="3529013" cy="588962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FF"/>
                </a:solidFill>
                <a:latin typeface="Times New Roman" panose="02020603050405020304" pitchFamily="18" charset="0"/>
              </a:rPr>
              <a:t>bread maker</a:t>
            </a:r>
            <a:r>
              <a:rPr lang="zh-CN" altLang="en-US" sz="2800" dirty="0">
                <a:solidFill>
                  <a:srgbClr val="FF00FF"/>
                </a:solidFill>
                <a:latin typeface="Times New Roman" panose="02020603050405020304" pitchFamily="18" charset="0"/>
              </a:rPr>
              <a:t>面包机</a:t>
            </a:r>
          </a:p>
        </p:txBody>
      </p:sp>
      <p:pic>
        <p:nvPicPr>
          <p:cNvPr id="7174" name="图片 7173" descr="685953_13300665"/>
          <p:cNvPicPr>
            <a:picLocks noChangeAspect="1"/>
          </p:cNvPicPr>
          <p:nvPr/>
        </p:nvPicPr>
        <p:blipFill>
          <a:blip r:embed="rId4" cstate="print"/>
          <a:srcRect b="2844"/>
          <a:stretch>
            <a:fillRect/>
          </a:stretch>
        </p:blipFill>
        <p:spPr>
          <a:xfrm>
            <a:off x="3289300" y="1847850"/>
            <a:ext cx="1789113" cy="2114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5" name="文本框 7174"/>
          <p:cNvSpPr txBox="1"/>
          <p:nvPr/>
        </p:nvSpPr>
        <p:spPr>
          <a:xfrm>
            <a:off x="2987675" y="1341438"/>
            <a:ext cx="2378075" cy="614362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rgbClr val="FF00FF"/>
                </a:solidFill>
                <a:latin typeface="Times New Roman" panose="02020603050405020304" pitchFamily="18" charset="0"/>
              </a:rPr>
              <a:t>scarf </a:t>
            </a:r>
            <a:r>
              <a:rPr lang="en-US" altLang="zh-CN" sz="2800" i="1" dirty="0">
                <a:solidFill>
                  <a:srgbClr val="FF00FF"/>
                </a:solidFill>
                <a:latin typeface="Times New Roman" panose="02020603050405020304" pitchFamily="18" charset="0"/>
              </a:rPr>
              <a:t>n.</a:t>
            </a:r>
            <a:r>
              <a:rPr lang="en-US" altLang="zh-CN" sz="2800" dirty="0">
                <a:solidFill>
                  <a:srgbClr val="FF00FF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800" dirty="0">
                <a:solidFill>
                  <a:srgbClr val="FF00FF"/>
                </a:solidFill>
                <a:latin typeface="Times New Roman" panose="02020603050405020304" pitchFamily="18" charset="0"/>
              </a:rPr>
              <a:t>围巾</a:t>
            </a:r>
          </a:p>
        </p:txBody>
      </p:sp>
      <p:pic>
        <p:nvPicPr>
          <p:cNvPr id="7176" name="图片 7175" descr="483974299_o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1513" y="4605338"/>
            <a:ext cx="2316162" cy="1781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7" name="文本框 7176"/>
          <p:cNvSpPr txBox="1"/>
          <p:nvPr/>
        </p:nvSpPr>
        <p:spPr>
          <a:xfrm>
            <a:off x="219075" y="3990975"/>
            <a:ext cx="3348038" cy="58737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FF"/>
                </a:solidFill>
                <a:latin typeface="Times New Roman" panose="02020603050405020304" pitchFamily="18" charset="0"/>
              </a:rPr>
              <a:t>soft toys </a:t>
            </a:r>
            <a:r>
              <a:rPr lang="zh-CN" altLang="en-US" sz="2400" dirty="0">
                <a:solidFill>
                  <a:srgbClr val="FF00FF"/>
                </a:solidFill>
                <a:latin typeface="Times New Roman" panose="02020603050405020304" pitchFamily="18" charset="0"/>
              </a:rPr>
              <a:t>毛绒玩具</a:t>
            </a:r>
          </a:p>
        </p:txBody>
      </p:sp>
      <p:pic>
        <p:nvPicPr>
          <p:cNvPr id="7178" name="图片 7177" descr="6jPnnmxsNlRJFVq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78413" y="4489450"/>
            <a:ext cx="2857500" cy="1925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9" name="文本框 7178"/>
          <p:cNvSpPr txBox="1"/>
          <p:nvPr/>
        </p:nvSpPr>
        <p:spPr>
          <a:xfrm>
            <a:off x="3827463" y="3789363"/>
            <a:ext cx="5084762" cy="627062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3200" dirty="0">
                <a:solidFill>
                  <a:srgbClr val="FF00FF"/>
                </a:solidFill>
                <a:latin typeface="Times New Roman" panose="02020603050405020304" pitchFamily="18" charset="0"/>
              </a:rPr>
              <a:t>board games     </a:t>
            </a:r>
            <a:r>
              <a:rPr lang="zh-CN" altLang="en-US" sz="3200" dirty="0">
                <a:solidFill>
                  <a:srgbClr val="FF00FF"/>
                </a:solidFill>
                <a:latin typeface="Times New Roman" panose="02020603050405020304" pitchFamily="18" charset="0"/>
              </a:rPr>
              <a:t>棋类游戏</a:t>
            </a:r>
          </a:p>
        </p:txBody>
      </p:sp>
      <p:sp>
        <p:nvSpPr>
          <p:cNvPr id="18444" name="齿轮1 501"/>
          <p:cNvSpPr/>
          <p:nvPr/>
        </p:nvSpPr>
        <p:spPr>
          <a:xfrm rot="720000">
            <a:off x="182563" y="620713"/>
            <a:ext cx="706437" cy="500062"/>
          </a:xfrm>
          <a:custGeom>
            <a:avLst/>
            <a:gdLst>
              <a:gd name="txL" fmla="*/ 0 w 2063518"/>
              <a:gd name="txT" fmla="*/ 0 h 1276454"/>
              <a:gd name="txR" fmla="*/ 2063518 w 2063518"/>
              <a:gd name="txB" fmla="*/ 1276454 h 1276454"/>
            </a:gdLst>
            <a:ahLst/>
            <a:cxnLst>
              <a:cxn ang="0">
                <a:pos x="54395" y="50099"/>
              </a:cxn>
              <a:cxn ang="0">
                <a:pos x="76524" y="50099"/>
              </a:cxn>
              <a:cxn ang="0">
                <a:pos x="64040" y="24096"/>
              </a:cxn>
              <a:cxn ang="0">
                <a:pos x="67497" y="29342"/>
              </a:cxn>
              <a:cxn ang="0">
                <a:pos x="75526" y="28812"/>
              </a:cxn>
              <a:cxn ang="0">
                <a:pos x="75924" y="36160"/>
              </a:cxn>
              <a:cxn ang="0">
                <a:pos x="82302" y="43489"/>
              </a:cxn>
              <a:cxn ang="0">
                <a:pos x="79455" y="49500"/>
              </a:cxn>
              <a:cxn ang="0">
                <a:pos x="81197" y="61258"/>
              </a:cxn>
              <a:cxn ang="0">
                <a:pos x="76438" y="63121"/>
              </a:cxn>
              <a:cxn ang="0">
                <a:pos x="72729" y="73806"/>
              </a:cxn>
              <a:cxn ang="0">
                <a:pos x="68284" y="70649"/>
              </a:cxn>
              <a:cxn ang="0">
                <a:pos x="60859" y="75261"/>
              </a:cxn>
              <a:cxn ang="0">
                <a:pos x="58808" y="68561"/>
              </a:cxn>
              <a:cxn ang="0">
                <a:pos x="51142" y="64943"/>
              </a:cxn>
              <a:cxn ang="0">
                <a:pos x="52445" y="57835"/>
              </a:cxn>
              <a:cxn ang="0">
                <a:pos x="48125" y="47679"/>
              </a:cxn>
              <a:cxn ang="0">
                <a:pos x="52172" y="43489"/>
              </a:cxn>
              <a:cxn ang="0">
                <a:pos x="53218" y="31548"/>
              </a:cxn>
              <a:cxn ang="0">
                <a:pos x="58116" y="32236"/>
              </a:cxn>
              <a:cxn ang="0">
                <a:pos x="64040" y="24096"/>
              </a:cxn>
              <a:cxn ang="0">
                <a:pos x="9406" y="39004"/>
              </a:cxn>
              <a:cxn ang="0">
                <a:pos x="42599" y="39004"/>
              </a:cxn>
              <a:cxn ang="0">
                <a:pos x="23873" y="0"/>
              </a:cxn>
              <a:cxn ang="0">
                <a:pos x="29058" y="7868"/>
              </a:cxn>
              <a:cxn ang="0">
                <a:pos x="41102" y="7074"/>
              </a:cxn>
              <a:cxn ang="0">
                <a:pos x="41699" y="18095"/>
              </a:cxn>
              <a:cxn ang="0">
                <a:pos x="51266" y="29088"/>
              </a:cxn>
              <a:cxn ang="0">
                <a:pos x="46996" y="38106"/>
              </a:cxn>
              <a:cxn ang="0">
                <a:pos x="49609" y="55742"/>
              </a:cxn>
              <a:cxn ang="0">
                <a:pos x="42469" y="58537"/>
              </a:cxn>
              <a:cxn ang="0">
                <a:pos x="36906" y="74564"/>
              </a:cxn>
              <a:cxn ang="0">
                <a:pos x="30238" y="69828"/>
              </a:cxn>
              <a:cxn ang="0">
                <a:pos x="19102" y="76747"/>
              </a:cxn>
              <a:cxn ang="0">
                <a:pos x="16025" y="66697"/>
              </a:cxn>
              <a:cxn ang="0">
                <a:pos x="4526" y="61269"/>
              </a:cxn>
              <a:cxn ang="0">
                <a:pos x="6481" y="50607"/>
              </a:cxn>
              <a:cxn ang="0">
                <a:pos x="0" y="35373"/>
              </a:cxn>
              <a:cxn ang="0">
                <a:pos x="6071" y="29088"/>
              </a:cxn>
              <a:cxn ang="0">
                <a:pos x="7641" y="11176"/>
              </a:cxn>
              <a:cxn ang="0">
                <a:pos x="14987" y="12210"/>
              </a:cxn>
              <a:cxn ang="0">
                <a:pos x="23873" y="0"/>
              </a:cxn>
            </a:cxnLst>
            <a:rect l="txL" t="txT" r="txR" b="txB"/>
            <a:pathLst>
              <a:path w="2063518" h="1276454">
                <a:moveTo>
                  <a:pt x="1631470" y="557485"/>
                </a:moveTo>
                <a:cubicBezTo>
                  <a:pt x="1479172" y="557485"/>
                  <a:pt x="1355710" y="680947"/>
                  <a:pt x="1355710" y="833245"/>
                </a:cubicBezTo>
                <a:cubicBezTo>
                  <a:pt x="1355710" y="985543"/>
                  <a:pt x="1479172" y="1109005"/>
                  <a:pt x="1631470" y="1109005"/>
                </a:cubicBezTo>
                <a:cubicBezTo>
                  <a:pt x="1783768" y="1109005"/>
                  <a:pt x="1907230" y="985543"/>
                  <a:pt x="1907230" y="833245"/>
                </a:cubicBezTo>
                <a:cubicBezTo>
                  <a:pt x="1907230" y="680947"/>
                  <a:pt x="1783768" y="557485"/>
                  <a:pt x="1631470" y="557485"/>
                </a:cubicBezTo>
                <a:close/>
                <a:moveTo>
                  <a:pt x="1596087" y="400771"/>
                </a:moveTo>
                <a:lnTo>
                  <a:pt x="1666853" y="400771"/>
                </a:lnTo>
                <a:lnTo>
                  <a:pt x="1682233" y="488008"/>
                </a:lnTo>
                <a:cubicBezTo>
                  <a:pt x="1729134" y="494904"/>
                  <a:pt x="1774137" y="511284"/>
                  <a:pt x="1814498" y="536149"/>
                </a:cubicBezTo>
                <a:lnTo>
                  <a:pt x="1882355" y="479207"/>
                </a:lnTo>
                <a:lnTo>
                  <a:pt x="1936564" y="524695"/>
                </a:lnTo>
                <a:lnTo>
                  <a:pt x="1892271" y="601408"/>
                </a:lnTo>
                <a:cubicBezTo>
                  <a:pt x="1923766" y="636838"/>
                  <a:pt x="1947711" y="678313"/>
                  <a:pt x="1962647" y="723304"/>
                </a:cubicBezTo>
                <a:lnTo>
                  <a:pt x="2051230" y="723302"/>
                </a:lnTo>
                <a:lnTo>
                  <a:pt x="2063518" y="792992"/>
                </a:lnTo>
                <a:lnTo>
                  <a:pt x="1980277" y="823287"/>
                </a:lnTo>
                <a:cubicBezTo>
                  <a:pt x="1981630" y="870672"/>
                  <a:pt x="1973314" y="917837"/>
                  <a:pt x="1955836" y="961902"/>
                </a:cubicBezTo>
                <a:lnTo>
                  <a:pt x="2023695" y="1018840"/>
                </a:lnTo>
                <a:lnTo>
                  <a:pt x="1988313" y="1080125"/>
                </a:lnTo>
                <a:lnTo>
                  <a:pt x="1905073" y="1049826"/>
                </a:lnTo>
                <a:cubicBezTo>
                  <a:pt x="1875651" y="1086995"/>
                  <a:pt x="1838963" y="1117779"/>
                  <a:pt x="1797250" y="1140300"/>
                </a:cubicBezTo>
                <a:lnTo>
                  <a:pt x="1812635" y="1227537"/>
                </a:lnTo>
                <a:lnTo>
                  <a:pt x="1746136" y="1251740"/>
                </a:lnTo>
                <a:lnTo>
                  <a:pt x="1701847" y="1175024"/>
                </a:lnTo>
                <a:cubicBezTo>
                  <a:pt x="1655416" y="1184585"/>
                  <a:pt x="1607524" y="1184585"/>
                  <a:pt x="1561093" y="1175024"/>
                </a:cubicBezTo>
                <a:lnTo>
                  <a:pt x="1516804" y="1251740"/>
                </a:lnTo>
                <a:lnTo>
                  <a:pt x="1450306" y="1227537"/>
                </a:lnTo>
                <a:lnTo>
                  <a:pt x="1465691" y="1140300"/>
                </a:lnTo>
                <a:cubicBezTo>
                  <a:pt x="1423978" y="1117779"/>
                  <a:pt x="1387290" y="1086995"/>
                  <a:pt x="1357868" y="1049826"/>
                </a:cubicBezTo>
                <a:lnTo>
                  <a:pt x="1274628" y="1080125"/>
                </a:lnTo>
                <a:lnTo>
                  <a:pt x="1239245" y="1018840"/>
                </a:lnTo>
                <a:lnTo>
                  <a:pt x="1307105" y="961902"/>
                </a:lnTo>
                <a:cubicBezTo>
                  <a:pt x="1289627" y="917837"/>
                  <a:pt x="1281310" y="870672"/>
                  <a:pt x="1282663" y="823287"/>
                </a:cubicBezTo>
                <a:lnTo>
                  <a:pt x="1199422" y="792992"/>
                </a:lnTo>
                <a:lnTo>
                  <a:pt x="1211710" y="723302"/>
                </a:lnTo>
                <a:lnTo>
                  <a:pt x="1300293" y="723304"/>
                </a:lnTo>
                <a:cubicBezTo>
                  <a:pt x="1315229" y="678313"/>
                  <a:pt x="1339174" y="636838"/>
                  <a:pt x="1370670" y="601408"/>
                </a:cubicBezTo>
                <a:lnTo>
                  <a:pt x="1326376" y="524695"/>
                </a:lnTo>
                <a:lnTo>
                  <a:pt x="1380586" y="479207"/>
                </a:lnTo>
                <a:lnTo>
                  <a:pt x="1448443" y="536149"/>
                </a:lnTo>
                <a:cubicBezTo>
                  <a:pt x="1488803" y="511284"/>
                  <a:pt x="1533807" y="494905"/>
                  <a:pt x="1580707" y="488008"/>
                </a:cubicBezTo>
                <a:lnTo>
                  <a:pt x="1596087" y="400771"/>
                </a:lnTo>
                <a:close/>
                <a:moveTo>
                  <a:pt x="648072" y="235071"/>
                </a:moveTo>
                <a:cubicBezTo>
                  <a:pt x="419625" y="235071"/>
                  <a:pt x="234432" y="420264"/>
                  <a:pt x="234432" y="648711"/>
                </a:cubicBezTo>
                <a:cubicBezTo>
                  <a:pt x="234432" y="877158"/>
                  <a:pt x="419625" y="1062352"/>
                  <a:pt x="648072" y="1062352"/>
                </a:cubicBezTo>
                <a:cubicBezTo>
                  <a:pt x="876519" y="1062352"/>
                  <a:pt x="1061712" y="877158"/>
                  <a:pt x="1061712" y="648711"/>
                </a:cubicBezTo>
                <a:cubicBezTo>
                  <a:pt x="1061712" y="420264"/>
                  <a:pt x="876519" y="235071"/>
                  <a:pt x="648072" y="235071"/>
                </a:cubicBezTo>
                <a:close/>
                <a:moveTo>
                  <a:pt x="594998" y="0"/>
                </a:moveTo>
                <a:lnTo>
                  <a:pt x="701146" y="0"/>
                </a:lnTo>
                <a:lnTo>
                  <a:pt x="724216" y="130856"/>
                </a:lnTo>
                <a:cubicBezTo>
                  <a:pt x="794567" y="141200"/>
                  <a:pt x="862072" y="165770"/>
                  <a:pt x="922614" y="203067"/>
                </a:cubicBezTo>
                <a:lnTo>
                  <a:pt x="1024399" y="117654"/>
                </a:lnTo>
                <a:lnTo>
                  <a:pt x="1105713" y="185886"/>
                </a:lnTo>
                <a:lnTo>
                  <a:pt x="1039273" y="300956"/>
                </a:lnTo>
                <a:cubicBezTo>
                  <a:pt x="1086516" y="354101"/>
                  <a:pt x="1122434" y="416314"/>
                  <a:pt x="1144837" y="483799"/>
                </a:cubicBezTo>
                <a:lnTo>
                  <a:pt x="1277712" y="483796"/>
                </a:lnTo>
                <a:lnTo>
                  <a:pt x="1296144" y="588332"/>
                </a:lnTo>
                <a:lnTo>
                  <a:pt x="1171283" y="633774"/>
                </a:lnTo>
                <a:cubicBezTo>
                  <a:pt x="1173312" y="704852"/>
                  <a:pt x="1160838" y="775599"/>
                  <a:pt x="1134620" y="841697"/>
                </a:cubicBezTo>
                <a:lnTo>
                  <a:pt x="1236410" y="927104"/>
                </a:lnTo>
                <a:lnTo>
                  <a:pt x="1183336" y="1019032"/>
                </a:lnTo>
                <a:lnTo>
                  <a:pt x="1058476" y="973583"/>
                </a:lnTo>
                <a:cubicBezTo>
                  <a:pt x="1014343" y="1029336"/>
                  <a:pt x="959312" y="1075513"/>
                  <a:pt x="896742" y="1109294"/>
                </a:cubicBezTo>
                <a:lnTo>
                  <a:pt x="919819" y="1240149"/>
                </a:lnTo>
                <a:lnTo>
                  <a:pt x="820071" y="1276454"/>
                </a:lnTo>
                <a:lnTo>
                  <a:pt x="753637" y="1161380"/>
                </a:lnTo>
                <a:cubicBezTo>
                  <a:pt x="683991" y="1175721"/>
                  <a:pt x="612153" y="1175721"/>
                  <a:pt x="542507" y="1161380"/>
                </a:cubicBezTo>
                <a:lnTo>
                  <a:pt x="476073" y="1276454"/>
                </a:lnTo>
                <a:lnTo>
                  <a:pt x="376326" y="1240149"/>
                </a:lnTo>
                <a:lnTo>
                  <a:pt x="399403" y="1109294"/>
                </a:lnTo>
                <a:cubicBezTo>
                  <a:pt x="336833" y="1075513"/>
                  <a:pt x="281802" y="1029336"/>
                  <a:pt x="237669" y="973583"/>
                </a:cubicBezTo>
                <a:lnTo>
                  <a:pt x="112809" y="1019032"/>
                </a:lnTo>
                <a:lnTo>
                  <a:pt x="59735" y="927104"/>
                </a:lnTo>
                <a:lnTo>
                  <a:pt x="161524" y="841697"/>
                </a:lnTo>
                <a:cubicBezTo>
                  <a:pt x="135307" y="775599"/>
                  <a:pt x="122832" y="704852"/>
                  <a:pt x="124862" y="633774"/>
                </a:cubicBezTo>
                <a:lnTo>
                  <a:pt x="0" y="588332"/>
                </a:lnTo>
                <a:lnTo>
                  <a:pt x="18432" y="483796"/>
                </a:lnTo>
                <a:lnTo>
                  <a:pt x="151306" y="483799"/>
                </a:lnTo>
                <a:cubicBezTo>
                  <a:pt x="173710" y="416314"/>
                  <a:pt x="209628" y="354100"/>
                  <a:pt x="256871" y="300956"/>
                </a:cubicBezTo>
                <a:lnTo>
                  <a:pt x="190431" y="185886"/>
                </a:lnTo>
                <a:lnTo>
                  <a:pt x="271746" y="117654"/>
                </a:lnTo>
                <a:lnTo>
                  <a:pt x="373531" y="203067"/>
                </a:lnTo>
                <a:cubicBezTo>
                  <a:pt x="434072" y="165770"/>
                  <a:pt x="501577" y="141200"/>
                  <a:pt x="571928" y="130856"/>
                </a:cubicBezTo>
                <a:lnTo>
                  <a:pt x="594998" y="0"/>
                </a:lnTo>
                <a:close/>
              </a:path>
            </a:pathLst>
          </a:custGeom>
          <a:solidFill>
            <a:srgbClr val="99CCFF">
              <a:alpha val="100000"/>
            </a:srgbClr>
          </a:solidFill>
          <a:ln w="9525" cap="flat" cmpd="sng">
            <a:solidFill>
              <a:srgbClr val="3366FF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5" name="Text Box 7"/>
          <p:cNvSpPr txBox="1"/>
          <p:nvPr/>
        </p:nvSpPr>
        <p:spPr>
          <a:xfrm>
            <a:off x="903288" y="549275"/>
            <a:ext cx="4953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4000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Arial" panose="020B0604020202020204" pitchFamily="34" charset="0"/>
              </a:rPr>
              <a:t>探究点一</a:t>
            </a:r>
            <a:r>
              <a:rPr lang="zh-CN" altLang="en-US" sz="4000" dirty="0">
                <a:solidFill>
                  <a:srgbClr val="FF33CC"/>
                </a:solidFill>
                <a:latin typeface="黑体" panose="02010609060101010101" pitchFamily="49" charset="-122"/>
              </a:rPr>
              <a:t> </a:t>
            </a:r>
            <a:r>
              <a:rPr lang="zh-CN" altLang="en-US" sz="4000" dirty="0">
                <a:solidFill>
                  <a:srgbClr val="FF0066"/>
                </a:solidFill>
                <a:latin typeface="黑体" panose="02010609060101010101" pitchFamily="49" charset="-122"/>
              </a:rPr>
              <a:t>New words</a:t>
            </a:r>
            <a:endParaRPr lang="zh-CN" altLang="en-US" sz="4000" dirty="0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2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0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0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ldLvl="0" animBg="1"/>
      <p:bldP spid="7173" grpId="0" bldLvl="0" animBg="1"/>
      <p:bldP spid="7175" grpId="0" bldLvl="0" animBg="1"/>
      <p:bldP spid="7177" grpId="0" bldLvl="0" animBg="1"/>
      <p:bldP spid="717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8193"/>
          <p:cNvSpPr txBox="1"/>
          <p:nvPr/>
        </p:nvSpPr>
        <p:spPr>
          <a:xfrm>
            <a:off x="468313" y="1447800"/>
            <a:ext cx="2735262" cy="4849813"/>
          </a:xfrm>
          <a:prstGeom prst="rect">
            <a:avLst/>
          </a:prstGeom>
          <a:noFill/>
          <a:ln w="9525" cap="flat" cmpd="sng">
            <a:solidFill>
              <a:srgbClr val="FF5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yard     </a:t>
            </a:r>
            <a:r>
              <a:rPr lang="en-US" altLang="zh-CN" sz="3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n.</a:t>
            </a:r>
          </a:p>
          <a:p>
            <a:pPr algn="r">
              <a:lnSpc>
                <a:spcPct val="12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yard sale            sweet   </a:t>
            </a:r>
            <a:r>
              <a:rPr lang="en-US" altLang="zh-CN" sz="3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adj.</a:t>
            </a:r>
          </a:p>
          <a:p>
            <a:pPr algn="r">
              <a:lnSpc>
                <a:spcPct val="12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memory</a:t>
            </a:r>
            <a:r>
              <a:rPr lang="en-US" altLang="zh-CN" sz="3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   n.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</a:p>
          <a:p>
            <a:pPr algn="r">
              <a:lnSpc>
                <a:spcPct val="12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cent</a:t>
            </a:r>
            <a:r>
              <a:rPr lang="en-US" altLang="zh-CN" sz="3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n.</a:t>
            </a:r>
          </a:p>
          <a:p>
            <a:pPr algn="r">
              <a:lnSpc>
                <a:spcPct val="12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toy</a:t>
            </a:r>
            <a:r>
              <a:rPr lang="en-US" altLang="zh-CN" sz="3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n.</a:t>
            </a:r>
          </a:p>
          <a:p>
            <a:pPr algn="r">
              <a:lnSpc>
                <a:spcPct val="12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bear</a:t>
            </a:r>
            <a:r>
              <a:rPr lang="en-US" altLang="zh-CN" sz="3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n.</a:t>
            </a:r>
          </a:p>
          <a:p>
            <a:pPr algn="r">
              <a:lnSpc>
                <a:spcPct val="12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maker   </a:t>
            </a:r>
            <a:r>
              <a:rPr lang="en-US" altLang="zh-CN" sz="3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8195" name="文本框 8194"/>
          <p:cNvSpPr txBox="1"/>
          <p:nvPr/>
        </p:nvSpPr>
        <p:spPr>
          <a:xfrm>
            <a:off x="3779838" y="1484313"/>
            <a:ext cx="5040312" cy="4775200"/>
          </a:xfrm>
          <a:prstGeom prst="rect">
            <a:avLst/>
          </a:prstGeom>
          <a:noFill/>
          <a:ln w="9525" cap="flat" cmpd="sng">
            <a:solidFill>
              <a:srgbClr val="FF5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院子</a:t>
            </a:r>
          </a:p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庭院拍卖会</a:t>
            </a:r>
          </a:p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甜蜜的；甜的；含糖的</a:t>
            </a:r>
          </a:p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记忆；回忆</a:t>
            </a:r>
          </a:p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分；分币</a:t>
            </a:r>
          </a:p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玩具</a:t>
            </a:r>
          </a:p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熊</a:t>
            </a:r>
          </a:p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生产者；制订者</a:t>
            </a:r>
          </a:p>
        </p:txBody>
      </p:sp>
      <p:grpSp>
        <p:nvGrpSpPr>
          <p:cNvPr id="19460" name="组合 8195"/>
          <p:cNvGrpSpPr/>
          <p:nvPr/>
        </p:nvGrpSpPr>
        <p:grpSpPr>
          <a:xfrm>
            <a:off x="180975" y="549275"/>
            <a:ext cx="6408738" cy="652463"/>
            <a:chOff x="0" y="0"/>
            <a:chExt cx="3538" cy="600"/>
          </a:xfrm>
        </p:grpSpPr>
        <p:pic>
          <p:nvPicPr>
            <p:cNvPr id="19462" name="Picture 3" descr="BAN_22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3538" cy="5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3" name="文本框 8197"/>
            <p:cNvSpPr txBox="1"/>
            <p:nvPr/>
          </p:nvSpPr>
          <p:spPr>
            <a:xfrm>
              <a:off x="453" y="11"/>
              <a:ext cx="2939" cy="58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dirty="0">
                  <a:solidFill>
                    <a:srgbClr val="CC00CC"/>
                  </a:solidFill>
                  <a:latin typeface="Arial" panose="020B0604020202020204" pitchFamily="34" charset="0"/>
                </a:rPr>
                <a:t> </a:t>
              </a:r>
              <a:r>
                <a:rPr lang="en-US" altLang="zh-CN" dirty="0">
                  <a:solidFill>
                    <a:srgbClr val="CC00CC"/>
                  </a:solidFill>
                  <a:latin typeface="Arial" panose="020B0604020202020204" pitchFamily="34" charset="0"/>
                </a:rPr>
                <a:t>Words &amp; expressions</a:t>
              </a:r>
            </a:p>
          </p:txBody>
        </p:sp>
      </p:grpSp>
      <p:pic>
        <p:nvPicPr>
          <p:cNvPr id="2" name="Unit 10 Words and Expressons.mp3">
            <a:hlinkClick r:id="" action="ppaction://media"/>
          </p:cNvPr>
          <p:cNvPicPr>
            <a:picLocks noRo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link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6832600" y="633413"/>
            <a:ext cx="619125" cy="619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1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1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20354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54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9217"/>
          <p:cNvSpPr txBox="1"/>
          <p:nvPr/>
        </p:nvSpPr>
        <p:spPr>
          <a:xfrm>
            <a:off x="973138" y="1054100"/>
            <a:ext cx="2879725" cy="4778375"/>
          </a:xfrm>
          <a:prstGeom prst="rect">
            <a:avLst/>
          </a:prstGeom>
          <a:noFill/>
          <a:ln w="9525" cap="flat" cmpd="sng">
            <a:solidFill>
              <a:srgbClr val="FF5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bread maker</a:t>
            </a:r>
            <a:endParaRPr lang="en-US" altLang="zh-CN" sz="3200" i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scarf    </a:t>
            </a:r>
            <a:r>
              <a:rPr lang="en-US" altLang="zh-CN" sz="3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n.</a:t>
            </a:r>
          </a:p>
          <a:p>
            <a:pPr algn="r">
              <a:lnSpc>
                <a:spcPct val="12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soft</a:t>
            </a:r>
            <a:r>
              <a:rPr lang="en-US" altLang="zh-CN" sz="3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   adj.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</a:p>
          <a:p>
            <a:pPr algn="r">
              <a:lnSpc>
                <a:spcPct val="12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soft toy</a:t>
            </a:r>
            <a:endParaRPr lang="en-US" altLang="zh-CN" sz="3200" i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check </a:t>
            </a:r>
            <a:r>
              <a:rPr lang="en-US" altLang="zh-CN" sz="3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  v. </a:t>
            </a:r>
            <a:r>
              <a:rPr lang="zh-CN" altLang="en-US" sz="3200" i="1" dirty="0">
                <a:latin typeface="Times New Roman" panose="02020603050405020304" pitchFamily="18" charset="0"/>
              </a:rPr>
              <a:t>＆ </a:t>
            </a:r>
            <a:r>
              <a:rPr lang="en-US" altLang="zh-CN" sz="3200" i="1" dirty="0">
                <a:latin typeface="Times New Roman" panose="02020603050405020304" pitchFamily="18" charset="0"/>
              </a:rPr>
              <a:t>n.</a:t>
            </a:r>
            <a:endParaRPr lang="en-US" altLang="zh-CN" sz="3200" i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check out</a:t>
            </a:r>
            <a:endParaRPr lang="en-US" altLang="zh-CN" sz="3200" i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board   </a:t>
            </a:r>
            <a:r>
              <a:rPr lang="en-US" altLang="zh-CN" sz="3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n.</a:t>
            </a:r>
          </a:p>
          <a:p>
            <a:pPr algn="r">
              <a:lnSpc>
                <a:spcPct val="12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board game</a:t>
            </a:r>
          </a:p>
        </p:txBody>
      </p:sp>
      <p:sp>
        <p:nvSpPr>
          <p:cNvPr id="9219" name="文本框 9218"/>
          <p:cNvSpPr txBox="1"/>
          <p:nvPr/>
        </p:nvSpPr>
        <p:spPr>
          <a:xfrm>
            <a:off x="4213225" y="1054100"/>
            <a:ext cx="4105275" cy="4778375"/>
          </a:xfrm>
          <a:prstGeom prst="rect">
            <a:avLst/>
          </a:prstGeom>
          <a:noFill/>
          <a:ln w="9525" cap="flat" cmpd="sng">
            <a:solidFill>
              <a:srgbClr val="FF5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面包机</a:t>
            </a:r>
          </a:p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围巾；披巾；头巾</a:t>
            </a:r>
          </a:p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软的；柔软的</a:t>
            </a:r>
          </a:p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软体玩具；布绒玩具</a:t>
            </a:r>
          </a:p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检查；审查</a:t>
            </a:r>
          </a:p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察看；观察</a:t>
            </a:r>
          </a:p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板；木板</a:t>
            </a:r>
          </a:p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棋类游戏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6"/>
          <p:cNvSpPr/>
          <p:nvPr/>
        </p:nvSpPr>
        <p:spPr>
          <a:xfrm>
            <a:off x="196850" y="1516063"/>
            <a:ext cx="3708400" cy="118903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en-US" altLang="zh-CN" dirty="0">
                <a:solidFill>
                  <a:schemeClr val="accent2"/>
                </a:solidFill>
                <a:latin typeface="Times New Roman" panose="02020603050405020304" pitchFamily="18" charset="0"/>
              </a:rPr>
              <a:t>How long has Jeff</a:t>
            </a:r>
          </a:p>
          <a:p>
            <a:r>
              <a:rPr lang="en-US" altLang="zh-CN" dirty="0">
                <a:solidFill>
                  <a:schemeClr val="accent2"/>
                </a:solidFill>
                <a:latin typeface="Times New Roman" panose="02020603050405020304" pitchFamily="18" charset="0"/>
              </a:rPr>
              <a:t>had this bike?</a:t>
            </a:r>
            <a:r>
              <a:rPr lang="en-US" altLang="zh-CN" b="0" dirty="0">
                <a:solidFill>
                  <a:schemeClr val="accent2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0243" name="Rectangle 7"/>
          <p:cNvSpPr/>
          <p:nvPr/>
        </p:nvSpPr>
        <p:spPr>
          <a:xfrm>
            <a:off x="87313" y="3930650"/>
            <a:ext cx="8974137" cy="25558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Jeff 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has had</a:t>
            </a:r>
            <a:r>
              <a:rPr lang="en-US" altLang="zh-CN" sz="3200" dirty="0">
                <a:latin typeface="Times New Roman" panose="02020603050405020304" pitchFamily="18" charset="0"/>
              </a:rPr>
              <a:t> his bike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for 6 years</a:t>
            </a:r>
            <a:r>
              <a:rPr lang="en-US" altLang="zh-CN" sz="3200" dirty="0">
                <a:latin typeface="Times New Roman" panose="02020603050405020304" pitchFamily="18" charset="0"/>
              </a:rPr>
              <a:t>. </a:t>
            </a:r>
          </a:p>
          <a:p>
            <a:r>
              <a:rPr lang="en-US" altLang="zh-CN" sz="3200" dirty="0">
                <a:latin typeface="Times New Roman" panose="02020603050405020304" pitchFamily="18" charset="0"/>
              </a:rPr>
              <a:t>Jeff  </a:t>
            </a:r>
            <a:r>
              <a:rPr lang="en-US" altLang="zh-CN" sz="3200" u="sng" dirty="0">
                <a:latin typeface="Times New Roman" panose="02020603050405020304" pitchFamily="18" charset="0"/>
              </a:rPr>
              <a:t>has had</a:t>
            </a:r>
            <a:r>
              <a:rPr lang="en-US" altLang="zh-CN" sz="3200" dirty="0">
                <a:latin typeface="Times New Roman" panose="02020603050405020304" pitchFamily="18" charset="0"/>
              </a:rPr>
              <a:t> his bike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since 6 years ago</a:t>
            </a:r>
            <a:r>
              <a:rPr lang="en-US" altLang="zh-CN" sz="3200" dirty="0">
                <a:latin typeface="Times New Roman" panose="02020603050405020304" pitchFamily="18" charset="0"/>
              </a:rPr>
              <a:t>. </a:t>
            </a:r>
          </a:p>
          <a:p>
            <a:r>
              <a:rPr lang="en-US" altLang="zh-CN" sz="3200" dirty="0">
                <a:latin typeface="Times New Roman" panose="02020603050405020304" pitchFamily="18" charset="0"/>
              </a:rPr>
              <a:t>Jeff  </a:t>
            </a:r>
            <a:r>
              <a:rPr lang="en-US" altLang="zh-CN" sz="3200" u="sng" dirty="0">
                <a:latin typeface="Times New Roman" panose="02020603050405020304" pitchFamily="18" charset="0"/>
              </a:rPr>
              <a:t>has had</a:t>
            </a:r>
            <a:r>
              <a:rPr lang="en-US" altLang="zh-CN" sz="3200" dirty="0">
                <a:latin typeface="Times New Roman" panose="02020603050405020304" pitchFamily="18" charset="0"/>
              </a:rPr>
              <a:t> his bike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since 2013</a:t>
            </a:r>
            <a:r>
              <a:rPr lang="en-US" altLang="zh-CN" sz="3200" dirty="0">
                <a:latin typeface="Times New Roman" panose="02020603050405020304" pitchFamily="18" charset="0"/>
              </a:rPr>
              <a:t>.</a:t>
            </a:r>
            <a:r>
              <a:rPr lang="en-US" altLang="zh-CN" sz="3200" dirty="0">
                <a:latin typeface="Arial" panose="020B0604020202020204" pitchFamily="34" charset="0"/>
              </a:rPr>
              <a:t> </a:t>
            </a:r>
          </a:p>
          <a:p>
            <a:r>
              <a:rPr lang="en-US" altLang="zh-CN" sz="3200" dirty="0">
                <a:latin typeface="Times New Roman" panose="02020603050405020304" pitchFamily="18" charset="0"/>
              </a:rPr>
              <a:t>Jeff  </a:t>
            </a:r>
            <a:r>
              <a:rPr lang="en-US" altLang="zh-CN" sz="3200" u="sng" dirty="0">
                <a:latin typeface="Times New Roman" panose="02020603050405020304" pitchFamily="18" charset="0"/>
              </a:rPr>
              <a:t>has had</a:t>
            </a:r>
            <a:r>
              <a:rPr lang="en-US" altLang="zh-CN" sz="3200" dirty="0">
                <a:latin typeface="Times New Roman" panose="02020603050405020304" pitchFamily="18" charset="0"/>
              </a:rPr>
              <a:t> his bike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since he worked here in 2013</a:t>
            </a:r>
            <a:r>
              <a:rPr lang="en-US" altLang="zh-CN" sz="3200" dirty="0"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21508" name="Text Box 7"/>
          <p:cNvSpPr txBox="1"/>
          <p:nvPr/>
        </p:nvSpPr>
        <p:spPr>
          <a:xfrm>
            <a:off x="992188" y="625475"/>
            <a:ext cx="789781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4000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Arial" panose="020B0604020202020204" pitchFamily="34" charset="0"/>
              </a:rPr>
              <a:t>探究点二  延续性与非延续性动词</a:t>
            </a:r>
          </a:p>
        </p:txBody>
      </p:sp>
      <p:sp>
        <p:nvSpPr>
          <p:cNvPr id="21509" name="齿轮1 501"/>
          <p:cNvSpPr/>
          <p:nvPr/>
        </p:nvSpPr>
        <p:spPr>
          <a:xfrm rot="720000">
            <a:off x="241300" y="693738"/>
            <a:ext cx="706438" cy="498475"/>
          </a:xfrm>
          <a:custGeom>
            <a:avLst/>
            <a:gdLst>
              <a:gd name="txL" fmla="*/ 0 w 2063518"/>
              <a:gd name="txT" fmla="*/ 0 h 1276454"/>
              <a:gd name="txR" fmla="*/ 2063518 w 2063518"/>
              <a:gd name="txB" fmla="*/ 1276454 h 1276454"/>
            </a:gdLst>
            <a:ahLst/>
            <a:cxnLst>
              <a:cxn ang="0">
                <a:pos x="54396" y="49624"/>
              </a:cxn>
              <a:cxn ang="0">
                <a:pos x="76524" y="49624"/>
              </a:cxn>
              <a:cxn ang="0">
                <a:pos x="64040" y="23868"/>
              </a:cxn>
              <a:cxn ang="0">
                <a:pos x="67497" y="29063"/>
              </a:cxn>
              <a:cxn ang="0">
                <a:pos x="75526" y="28539"/>
              </a:cxn>
              <a:cxn ang="0">
                <a:pos x="75924" y="35817"/>
              </a:cxn>
              <a:cxn ang="0">
                <a:pos x="82302" y="43076"/>
              </a:cxn>
              <a:cxn ang="0">
                <a:pos x="79456" y="49030"/>
              </a:cxn>
              <a:cxn ang="0">
                <a:pos x="81197" y="60677"/>
              </a:cxn>
              <a:cxn ang="0">
                <a:pos x="76438" y="62522"/>
              </a:cxn>
              <a:cxn ang="0">
                <a:pos x="72729" y="73105"/>
              </a:cxn>
              <a:cxn ang="0">
                <a:pos x="68284" y="69978"/>
              </a:cxn>
              <a:cxn ang="0">
                <a:pos x="60859" y="74547"/>
              </a:cxn>
              <a:cxn ang="0">
                <a:pos x="58809" y="67910"/>
              </a:cxn>
              <a:cxn ang="0">
                <a:pos x="51142" y="64326"/>
              </a:cxn>
              <a:cxn ang="0">
                <a:pos x="52445" y="57285"/>
              </a:cxn>
              <a:cxn ang="0">
                <a:pos x="48125" y="47226"/>
              </a:cxn>
              <a:cxn ang="0">
                <a:pos x="52172" y="43076"/>
              </a:cxn>
              <a:cxn ang="0">
                <a:pos x="53219" y="31248"/>
              </a:cxn>
              <a:cxn ang="0">
                <a:pos x="58116" y="31930"/>
              </a:cxn>
              <a:cxn ang="0">
                <a:pos x="64040" y="23868"/>
              </a:cxn>
              <a:cxn ang="0">
                <a:pos x="9406" y="38634"/>
              </a:cxn>
              <a:cxn ang="0">
                <a:pos x="42600" y="38634"/>
              </a:cxn>
              <a:cxn ang="0">
                <a:pos x="23873" y="0"/>
              </a:cxn>
              <a:cxn ang="0">
                <a:pos x="29058" y="7793"/>
              </a:cxn>
              <a:cxn ang="0">
                <a:pos x="41102" y="7007"/>
              </a:cxn>
              <a:cxn ang="0">
                <a:pos x="41699" y="17923"/>
              </a:cxn>
              <a:cxn ang="0">
                <a:pos x="51266" y="28812"/>
              </a:cxn>
              <a:cxn ang="0">
                <a:pos x="46996" y="37744"/>
              </a:cxn>
              <a:cxn ang="0">
                <a:pos x="49609" y="55213"/>
              </a:cxn>
              <a:cxn ang="0">
                <a:pos x="42470" y="57981"/>
              </a:cxn>
              <a:cxn ang="0">
                <a:pos x="36906" y="73856"/>
              </a:cxn>
              <a:cxn ang="0">
                <a:pos x="30238" y="69165"/>
              </a:cxn>
              <a:cxn ang="0">
                <a:pos x="19102" y="76019"/>
              </a:cxn>
              <a:cxn ang="0">
                <a:pos x="16025" y="66063"/>
              </a:cxn>
              <a:cxn ang="0">
                <a:pos x="4526" y="60688"/>
              </a:cxn>
              <a:cxn ang="0">
                <a:pos x="6481" y="50127"/>
              </a:cxn>
              <a:cxn ang="0">
                <a:pos x="0" y="35038"/>
              </a:cxn>
              <a:cxn ang="0">
                <a:pos x="6071" y="28812"/>
              </a:cxn>
              <a:cxn ang="0">
                <a:pos x="7641" y="11070"/>
              </a:cxn>
              <a:cxn ang="0">
                <a:pos x="14987" y="12093"/>
              </a:cxn>
              <a:cxn ang="0">
                <a:pos x="23873" y="0"/>
              </a:cxn>
            </a:cxnLst>
            <a:rect l="txL" t="txT" r="txR" b="txB"/>
            <a:pathLst>
              <a:path w="2063518" h="1276454">
                <a:moveTo>
                  <a:pt x="1631470" y="557485"/>
                </a:moveTo>
                <a:cubicBezTo>
                  <a:pt x="1479172" y="557485"/>
                  <a:pt x="1355710" y="680947"/>
                  <a:pt x="1355710" y="833245"/>
                </a:cubicBezTo>
                <a:cubicBezTo>
                  <a:pt x="1355710" y="985543"/>
                  <a:pt x="1479172" y="1109005"/>
                  <a:pt x="1631470" y="1109005"/>
                </a:cubicBezTo>
                <a:cubicBezTo>
                  <a:pt x="1783768" y="1109005"/>
                  <a:pt x="1907230" y="985543"/>
                  <a:pt x="1907230" y="833245"/>
                </a:cubicBezTo>
                <a:cubicBezTo>
                  <a:pt x="1907230" y="680947"/>
                  <a:pt x="1783768" y="557485"/>
                  <a:pt x="1631470" y="557485"/>
                </a:cubicBezTo>
                <a:close/>
                <a:moveTo>
                  <a:pt x="1596087" y="400771"/>
                </a:moveTo>
                <a:lnTo>
                  <a:pt x="1666853" y="400771"/>
                </a:lnTo>
                <a:lnTo>
                  <a:pt x="1682233" y="488008"/>
                </a:lnTo>
                <a:cubicBezTo>
                  <a:pt x="1729134" y="494904"/>
                  <a:pt x="1774137" y="511284"/>
                  <a:pt x="1814498" y="536149"/>
                </a:cubicBezTo>
                <a:lnTo>
                  <a:pt x="1882355" y="479207"/>
                </a:lnTo>
                <a:lnTo>
                  <a:pt x="1936564" y="524695"/>
                </a:lnTo>
                <a:lnTo>
                  <a:pt x="1892271" y="601408"/>
                </a:lnTo>
                <a:cubicBezTo>
                  <a:pt x="1923766" y="636838"/>
                  <a:pt x="1947711" y="678313"/>
                  <a:pt x="1962647" y="723304"/>
                </a:cubicBezTo>
                <a:lnTo>
                  <a:pt x="2051230" y="723302"/>
                </a:lnTo>
                <a:lnTo>
                  <a:pt x="2063518" y="792992"/>
                </a:lnTo>
                <a:lnTo>
                  <a:pt x="1980277" y="823287"/>
                </a:lnTo>
                <a:cubicBezTo>
                  <a:pt x="1981630" y="870672"/>
                  <a:pt x="1973314" y="917837"/>
                  <a:pt x="1955836" y="961902"/>
                </a:cubicBezTo>
                <a:lnTo>
                  <a:pt x="2023695" y="1018840"/>
                </a:lnTo>
                <a:lnTo>
                  <a:pt x="1988313" y="1080125"/>
                </a:lnTo>
                <a:lnTo>
                  <a:pt x="1905073" y="1049826"/>
                </a:lnTo>
                <a:cubicBezTo>
                  <a:pt x="1875651" y="1086995"/>
                  <a:pt x="1838963" y="1117779"/>
                  <a:pt x="1797250" y="1140300"/>
                </a:cubicBezTo>
                <a:lnTo>
                  <a:pt x="1812635" y="1227537"/>
                </a:lnTo>
                <a:lnTo>
                  <a:pt x="1746136" y="1251740"/>
                </a:lnTo>
                <a:lnTo>
                  <a:pt x="1701847" y="1175024"/>
                </a:lnTo>
                <a:cubicBezTo>
                  <a:pt x="1655416" y="1184585"/>
                  <a:pt x="1607524" y="1184585"/>
                  <a:pt x="1561093" y="1175024"/>
                </a:cubicBezTo>
                <a:lnTo>
                  <a:pt x="1516804" y="1251740"/>
                </a:lnTo>
                <a:lnTo>
                  <a:pt x="1450306" y="1227537"/>
                </a:lnTo>
                <a:lnTo>
                  <a:pt x="1465691" y="1140300"/>
                </a:lnTo>
                <a:cubicBezTo>
                  <a:pt x="1423978" y="1117779"/>
                  <a:pt x="1387290" y="1086995"/>
                  <a:pt x="1357868" y="1049826"/>
                </a:cubicBezTo>
                <a:lnTo>
                  <a:pt x="1274628" y="1080125"/>
                </a:lnTo>
                <a:lnTo>
                  <a:pt x="1239245" y="1018840"/>
                </a:lnTo>
                <a:lnTo>
                  <a:pt x="1307105" y="961902"/>
                </a:lnTo>
                <a:cubicBezTo>
                  <a:pt x="1289627" y="917837"/>
                  <a:pt x="1281310" y="870672"/>
                  <a:pt x="1282663" y="823287"/>
                </a:cubicBezTo>
                <a:lnTo>
                  <a:pt x="1199422" y="792992"/>
                </a:lnTo>
                <a:lnTo>
                  <a:pt x="1211710" y="723302"/>
                </a:lnTo>
                <a:lnTo>
                  <a:pt x="1300293" y="723304"/>
                </a:lnTo>
                <a:cubicBezTo>
                  <a:pt x="1315229" y="678313"/>
                  <a:pt x="1339174" y="636838"/>
                  <a:pt x="1370670" y="601408"/>
                </a:cubicBezTo>
                <a:lnTo>
                  <a:pt x="1326376" y="524695"/>
                </a:lnTo>
                <a:lnTo>
                  <a:pt x="1380586" y="479207"/>
                </a:lnTo>
                <a:lnTo>
                  <a:pt x="1448443" y="536149"/>
                </a:lnTo>
                <a:cubicBezTo>
                  <a:pt x="1488803" y="511284"/>
                  <a:pt x="1533807" y="494905"/>
                  <a:pt x="1580707" y="488008"/>
                </a:cubicBezTo>
                <a:lnTo>
                  <a:pt x="1596087" y="400771"/>
                </a:lnTo>
                <a:close/>
                <a:moveTo>
                  <a:pt x="648072" y="235071"/>
                </a:moveTo>
                <a:cubicBezTo>
                  <a:pt x="419625" y="235071"/>
                  <a:pt x="234432" y="420264"/>
                  <a:pt x="234432" y="648711"/>
                </a:cubicBezTo>
                <a:cubicBezTo>
                  <a:pt x="234432" y="877158"/>
                  <a:pt x="419625" y="1062352"/>
                  <a:pt x="648072" y="1062352"/>
                </a:cubicBezTo>
                <a:cubicBezTo>
                  <a:pt x="876519" y="1062352"/>
                  <a:pt x="1061712" y="877158"/>
                  <a:pt x="1061712" y="648711"/>
                </a:cubicBezTo>
                <a:cubicBezTo>
                  <a:pt x="1061712" y="420264"/>
                  <a:pt x="876519" y="235071"/>
                  <a:pt x="648072" y="235071"/>
                </a:cubicBezTo>
                <a:close/>
                <a:moveTo>
                  <a:pt x="594998" y="0"/>
                </a:moveTo>
                <a:lnTo>
                  <a:pt x="701146" y="0"/>
                </a:lnTo>
                <a:lnTo>
                  <a:pt x="724216" y="130856"/>
                </a:lnTo>
                <a:cubicBezTo>
                  <a:pt x="794567" y="141200"/>
                  <a:pt x="862072" y="165770"/>
                  <a:pt x="922614" y="203067"/>
                </a:cubicBezTo>
                <a:lnTo>
                  <a:pt x="1024399" y="117654"/>
                </a:lnTo>
                <a:lnTo>
                  <a:pt x="1105713" y="185886"/>
                </a:lnTo>
                <a:lnTo>
                  <a:pt x="1039273" y="300956"/>
                </a:lnTo>
                <a:cubicBezTo>
                  <a:pt x="1086516" y="354101"/>
                  <a:pt x="1122434" y="416314"/>
                  <a:pt x="1144837" y="483799"/>
                </a:cubicBezTo>
                <a:lnTo>
                  <a:pt x="1277712" y="483796"/>
                </a:lnTo>
                <a:lnTo>
                  <a:pt x="1296144" y="588332"/>
                </a:lnTo>
                <a:lnTo>
                  <a:pt x="1171283" y="633774"/>
                </a:lnTo>
                <a:cubicBezTo>
                  <a:pt x="1173312" y="704852"/>
                  <a:pt x="1160838" y="775599"/>
                  <a:pt x="1134620" y="841697"/>
                </a:cubicBezTo>
                <a:lnTo>
                  <a:pt x="1236410" y="927104"/>
                </a:lnTo>
                <a:lnTo>
                  <a:pt x="1183336" y="1019032"/>
                </a:lnTo>
                <a:lnTo>
                  <a:pt x="1058476" y="973583"/>
                </a:lnTo>
                <a:cubicBezTo>
                  <a:pt x="1014343" y="1029336"/>
                  <a:pt x="959312" y="1075513"/>
                  <a:pt x="896742" y="1109294"/>
                </a:cubicBezTo>
                <a:lnTo>
                  <a:pt x="919819" y="1240149"/>
                </a:lnTo>
                <a:lnTo>
                  <a:pt x="820071" y="1276454"/>
                </a:lnTo>
                <a:lnTo>
                  <a:pt x="753637" y="1161380"/>
                </a:lnTo>
                <a:cubicBezTo>
                  <a:pt x="683991" y="1175721"/>
                  <a:pt x="612153" y="1175721"/>
                  <a:pt x="542507" y="1161380"/>
                </a:cubicBezTo>
                <a:lnTo>
                  <a:pt x="476073" y="1276454"/>
                </a:lnTo>
                <a:lnTo>
                  <a:pt x="376326" y="1240149"/>
                </a:lnTo>
                <a:lnTo>
                  <a:pt x="399403" y="1109294"/>
                </a:lnTo>
                <a:cubicBezTo>
                  <a:pt x="336833" y="1075513"/>
                  <a:pt x="281802" y="1029336"/>
                  <a:pt x="237669" y="973583"/>
                </a:cubicBezTo>
                <a:lnTo>
                  <a:pt x="112809" y="1019032"/>
                </a:lnTo>
                <a:lnTo>
                  <a:pt x="59735" y="927104"/>
                </a:lnTo>
                <a:lnTo>
                  <a:pt x="161524" y="841697"/>
                </a:lnTo>
                <a:cubicBezTo>
                  <a:pt x="135307" y="775599"/>
                  <a:pt x="122832" y="704852"/>
                  <a:pt x="124862" y="633774"/>
                </a:cubicBezTo>
                <a:lnTo>
                  <a:pt x="0" y="588332"/>
                </a:lnTo>
                <a:lnTo>
                  <a:pt x="18432" y="483796"/>
                </a:lnTo>
                <a:lnTo>
                  <a:pt x="151306" y="483799"/>
                </a:lnTo>
                <a:cubicBezTo>
                  <a:pt x="173710" y="416314"/>
                  <a:pt x="209628" y="354100"/>
                  <a:pt x="256871" y="300956"/>
                </a:cubicBezTo>
                <a:lnTo>
                  <a:pt x="190431" y="185886"/>
                </a:lnTo>
                <a:lnTo>
                  <a:pt x="271746" y="117654"/>
                </a:lnTo>
                <a:lnTo>
                  <a:pt x="373531" y="203067"/>
                </a:lnTo>
                <a:cubicBezTo>
                  <a:pt x="434072" y="165770"/>
                  <a:pt x="501577" y="141200"/>
                  <a:pt x="571928" y="130856"/>
                </a:cubicBezTo>
                <a:lnTo>
                  <a:pt x="594998" y="0"/>
                </a:lnTo>
                <a:close/>
              </a:path>
            </a:pathLst>
          </a:custGeom>
          <a:solidFill>
            <a:srgbClr val="99CCFF">
              <a:alpha val="100000"/>
            </a:srgbClr>
          </a:solidFill>
          <a:ln w="9525" cap="flat" cmpd="sng">
            <a:solidFill>
              <a:srgbClr val="3366FF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1510" name="Picture 7" descr="C:\Users\Administrator\Desktop\2015-04-18-santa-cruz-IMG_048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3649325" y="-10623550"/>
            <a:ext cx="10850563" cy="7234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3" name="Picture 9" descr="C:\Users\Administrator\Desktop\2013-10-14_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6825" y="1341438"/>
            <a:ext cx="3702050" cy="27352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theme/theme1.xml><?xml version="1.0" encoding="utf-8"?>
<a:theme xmlns:a="http://schemas.openxmlformats.org/drawingml/2006/main" name="默认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2793</Words>
  <Application>Microsoft Office PowerPoint</Application>
  <PresentationFormat>On-screen Show (4:3)</PresentationFormat>
  <Paragraphs>314</Paragraphs>
  <Slides>38</Slides>
  <Notes>1</Notes>
  <HiddenSlides>0</HiddenSlides>
  <MMClips>5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默认设计模板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二、根据提示完成句子。 </vt:lpstr>
      <vt:lpstr>Homework</vt:lpstr>
      <vt:lpstr>Slide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xbany</cp:lastModifiedBy>
  <cp:revision>306</cp:revision>
  <dcterms:created xsi:type="dcterms:W3CDTF">2005-11-21T12:59:25Z</dcterms:created>
  <dcterms:modified xsi:type="dcterms:W3CDTF">2019-02-17T05:21:13Z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