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av" ContentType="audio/x-wav"/>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423" r:id="rId2"/>
    <p:sldId id="259" r:id="rId3"/>
    <p:sldId id="261" r:id="rId4"/>
    <p:sldId id="350" r:id="rId5"/>
    <p:sldId id="351" r:id="rId6"/>
    <p:sldId id="266" r:id="rId7"/>
    <p:sldId id="417" r:id="rId8"/>
    <p:sldId id="275" r:id="rId9"/>
    <p:sldId id="406" r:id="rId10"/>
    <p:sldId id="408" r:id="rId11"/>
    <p:sldId id="409" r:id="rId12"/>
    <p:sldId id="410" r:id="rId13"/>
    <p:sldId id="411" r:id="rId14"/>
    <p:sldId id="412" r:id="rId15"/>
    <p:sldId id="418" r:id="rId16"/>
    <p:sldId id="294" r:id="rId17"/>
    <p:sldId id="415" r:id="rId18"/>
    <p:sldId id="419" r:id="rId19"/>
    <p:sldId id="360" r:id="rId20"/>
    <p:sldId id="361" r:id="rId21"/>
    <p:sldId id="403" r:id="rId22"/>
    <p:sldId id="372" r:id="rId23"/>
    <p:sldId id="379" r:id="rId24"/>
    <p:sldId id="420" r:id="rId25"/>
    <p:sldId id="320" r:id="rId26"/>
    <p:sldId id="397" r:id="rId27"/>
    <p:sldId id="398" r:id="rId28"/>
    <p:sldId id="323" r:id="rId29"/>
    <p:sldId id="334" r:id="rId30"/>
    <p:sldId id="393" r:id="rId31"/>
    <p:sldId id="422"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126CE3-6F46-460D-B223-15A32D526FB3}" type="datetimeFigureOut">
              <a:rPr lang="zh-CN" altLang="en-US" smtClean="0"/>
              <a:t>2018/10/16</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03CA4B-A115-4B4C-B47F-A2E6117689DD}" type="slidenum">
              <a:rPr lang="zh-CN" altLang="en-US" smtClean="0"/>
              <a:t>‹#›</a:t>
            </a:fld>
            <a:endParaRPr lang="zh-CN" altLang="en-US"/>
          </a:p>
        </p:txBody>
      </p:sp>
    </p:spTree>
    <p:extLst>
      <p:ext uri="{BB962C8B-B14F-4D97-AF65-F5344CB8AC3E}">
        <p14:creationId xmlns:p14="http://schemas.microsoft.com/office/powerpoint/2010/main" val="30843378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803CA4B-A115-4B4C-B47F-A2E6117689DD}" type="slidenum">
              <a:rPr lang="zh-CN" altLang="en-US" smtClean="0"/>
              <a:t>17</a:t>
            </a:fld>
            <a:endParaRPr lang="zh-CN" altLang="en-US"/>
          </a:p>
        </p:txBody>
      </p:sp>
    </p:spTree>
    <p:extLst>
      <p:ext uri="{BB962C8B-B14F-4D97-AF65-F5344CB8AC3E}">
        <p14:creationId xmlns:p14="http://schemas.microsoft.com/office/powerpoint/2010/main" val="17630307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a:extLst>
              <a:ext uri="{FF2B5EF4-FFF2-40B4-BE49-F238E27FC236}">
                <a16:creationId xmlns:a16="http://schemas.microsoft.com/office/drawing/2014/main" id="{B67BFF1A-B6AF-4BA3-9B42-0EB783921C8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699A21D1-DBD7-4500-8CC4-988A1AC9EE7C}" type="slidenum">
              <a:rPr lang="en-US" altLang="zh-CN"/>
              <a:pPr>
                <a:spcBef>
                  <a:spcPct val="0"/>
                </a:spcBef>
              </a:pPr>
              <a:t>25</a:t>
            </a:fld>
            <a:endParaRPr lang="en-US" altLang="zh-CN"/>
          </a:p>
        </p:txBody>
      </p:sp>
      <p:sp>
        <p:nvSpPr>
          <p:cNvPr id="50179" name="Rectangle 2">
            <a:extLst>
              <a:ext uri="{FF2B5EF4-FFF2-40B4-BE49-F238E27FC236}">
                <a16:creationId xmlns:a16="http://schemas.microsoft.com/office/drawing/2014/main" id="{4B5D6F32-FB30-48D7-879F-7AA17D0D876E}"/>
              </a:ext>
            </a:extLst>
          </p:cNvPr>
          <p:cNvSpPr>
            <a:spLocks noGrp="1" noRot="1" noChangeAspect="1" noChangeArrowheads="1" noTextEdit="1"/>
          </p:cNvSpPr>
          <p:nvPr>
            <p:ph type="sldImg"/>
          </p:nvPr>
        </p:nvSpPr>
        <p:spPr>
          <a:ln/>
        </p:spPr>
      </p:sp>
      <p:sp>
        <p:nvSpPr>
          <p:cNvPr id="50180" name="Rectangle 3">
            <a:extLst>
              <a:ext uri="{FF2B5EF4-FFF2-40B4-BE49-F238E27FC236}">
                <a16:creationId xmlns:a16="http://schemas.microsoft.com/office/drawing/2014/main" id="{3941A938-D2F1-4EC2-81CA-E3C789618BA6}"/>
              </a:ext>
            </a:extLst>
          </p:cNvPr>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2018/10/16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2018/10/16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2018/10/16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2018/10/16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2018/10/16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2018/10/16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2018/10/16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2018/10/16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2018/10/16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2018/10/16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2018/10/16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2018/10/16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w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13.gif"/></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audio" Target="../media/audio2.wav"/><Relationship Id="rId1" Type="http://schemas.openxmlformats.org/officeDocument/2006/relationships/slideLayout" Target="../slideLayouts/slideLayout7.xml"/><Relationship Id="rId6" Type="http://schemas.openxmlformats.org/officeDocument/2006/relationships/image" Target="../media/image16.gif"/><Relationship Id="rId5" Type="http://schemas.openxmlformats.org/officeDocument/2006/relationships/image" Target="../media/image15.jpeg"/><Relationship Id="rId4" Type="http://schemas.openxmlformats.org/officeDocument/2006/relationships/hyperlink" Target="http://sgxh.com/ht/1406.html" TargetMode="External"/></Relationships>
</file>

<file path=ppt/slides/_rels/slide2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notesSlide" Target="../notesSlides/notesSlide2.xml"/><Relationship Id="rId7" Type="http://schemas.openxmlformats.org/officeDocument/2006/relationships/image" Target="../media/image21.png"/><Relationship Id="rId2" Type="http://schemas.openxmlformats.org/officeDocument/2006/relationships/slideLayout" Target="../slideLayouts/slideLayout7.xml"/><Relationship Id="rId1" Type="http://schemas.openxmlformats.org/officeDocument/2006/relationships/audio" Target="file:///C:\WINDOWS\Desktop\&#25955;&#27493;\&#24120;&#22238;&#23478;&#30475;&#30475;%20&#38472;&#32418;.mp3" TargetMode="Externa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audio" Target="../media/audio1.wav"/><Relationship Id="rId9" Type="http://schemas.openxmlformats.org/officeDocument/2006/relationships/image" Target="../media/image23.png"/></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C625699-5F64-4B6A-A5C5-781B468844ED}"/>
              </a:ext>
            </a:extLst>
          </p:cNvPr>
          <p:cNvSpPr>
            <a:spLocks noGrp="1"/>
          </p:cNvSpPr>
          <p:nvPr>
            <p:ph type="ctrTitle"/>
          </p:nvPr>
        </p:nvSpPr>
        <p:spPr>
          <a:xfrm>
            <a:off x="685800" y="1519360"/>
            <a:ext cx="7772400" cy="1470025"/>
          </a:xfrm>
        </p:spPr>
        <p:txBody>
          <a:bodyPr/>
          <a:lstStyle/>
          <a:p>
            <a:r>
              <a:rPr lang="zh-CN" altLang="en-US" b="1" dirty="0"/>
              <a:t>如果把人生比作一场漂流</a:t>
            </a:r>
          </a:p>
        </p:txBody>
      </p:sp>
      <p:sp>
        <p:nvSpPr>
          <p:cNvPr id="3" name="副标题 2">
            <a:extLst>
              <a:ext uri="{FF2B5EF4-FFF2-40B4-BE49-F238E27FC236}">
                <a16:creationId xmlns:a16="http://schemas.microsoft.com/office/drawing/2014/main" id="{236639D2-C1F4-488C-93C7-81AE463AAB9B}"/>
              </a:ext>
            </a:extLst>
          </p:cNvPr>
          <p:cNvSpPr>
            <a:spLocks noGrp="1"/>
          </p:cNvSpPr>
          <p:nvPr>
            <p:ph type="subTitle" idx="1"/>
          </p:nvPr>
        </p:nvSpPr>
        <p:spPr>
          <a:xfrm>
            <a:off x="899592" y="2989385"/>
            <a:ext cx="6400800" cy="1752600"/>
          </a:xfrm>
        </p:spPr>
        <p:txBody>
          <a:bodyPr>
            <a:normAutofit fontScale="85000" lnSpcReduction="20000"/>
          </a:bodyPr>
          <a:lstStyle/>
          <a:p>
            <a:r>
              <a:rPr lang="zh-CN" altLang="en-US" sz="4300" b="1" dirty="0">
                <a:solidFill>
                  <a:schemeClr val="tx1"/>
                </a:solidFill>
              </a:rPr>
              <a:t>家是一只船</a:t>
            </a:r>
            <a:endParaRPr lang="en-US" altLang="zh-CN" sz="4300" b="1" dirty="0">
              <a:solidFill>
                <a:schemeClr val="tx1"/>
              </a:solidFill>
            </a:endParaRPr>
          </a:p>
          <a:p>
            <a:r>
              <a:rPr lang="zh-CN" altLang="en-US" sz="4300" b="1" dirty="0">
                <a:solidFill>
                  <a:schemeClr val="tx1"/>
                </a:solidFill>
              </a:rPr>
              <a:t>                 家是温暖的港湾</a:t>
            </a:r>
            <a:endParaRPr lang="en-US" altLang="zh-CN" sz="4300" b="1" dirty="0">
              <a:solidFill>
                <a:schemeClr val="tx1"/>
              </a:solidFill>
            </a:endParaRPr>
          </a:p>
          <a:p>
            <a:r>
              <a:rPr lang="zh-CN" altLang="en-US" sz="4300" b="1" dirty="0">
                <a:solidFill>
                  <a:schemeClr val="tx1"/>
                </a:solidFill>
              </a:rPr>
              <a:t>                         家是永远的岸</a:t>
            </a:r>
            <a:endParaRPr lang="zh-CN" altLang="en-US" b="1" dirty="0">
              <a:solidFill>
                <a:schemeClr val="tx1"/>
              </a:solidFill>
            </a:endParaRPr>
          </a:p>
        </p:txBody>
      </p:sp>
      <p:sp>
        <p:nvSpPr>
          <p:cNvPr id="4" name="文本框 3">
            <a:extLst>
              <a:ext uri="{FF2B5EF4-FFF2-40B4-BE49-F238E27FC236}">
                <a16:creationId xmlns:a16="http://schemas.microsoft.com/office/drawing/2014/main" id="{CAF4B8B7-D47E-4C2B-AF3A-3613AE8FEDD6}"/>
              </a:ext>
            </a:extLst>
          </p:cNvPr>
          <p:cNvSpPr txBox="1"/>
          <p:nvPr/>
        </p:nvSpPr>
        <p:spPr>
          <a:xfrm>
            <a:off x="2123728" y="5046252"/>
            <a:ext cx="4896544" cy="584775"/>
          </a:xfrm>
          <a:prstGeom prst="rect">
            <a:avLst/>
          </a:prstGeom>
          <a:noFill/>
        </p:spPr>
        <p:txBody>
          <a:bodyPr wrap="square" rtlCol="0">
            <a:spAutoFit/>
          </a:bodyPr>
          <a:lstStyle/>
          <a:p>
            <a:pPr algn="r"/>
            <a:r>
              <a:rPr lang="en-US" altLang="zh-CN" sz="3200" b="1" dirty="0"/>
              <a:t>——</a:t>
            </a:r>
            <a:r>
              <a:rPr lang="zh-CN" altLang="en-US" sz="3200" b="1" dirty="0"/>
              <a:t>周国平</a:t>
            </a:r>
            <a:r>
              <a:rPr lang="en-US" altLang="zh-CN" sz="3200" b="1" dirty="0"/>
              <a:t>《</a:t>
            </a:r>
            <a:r>
              <a:rPr lang="zh-CN" altLang="en-US" sz="3200" b="1" dirty="0"/>
              <a:t>家</a:t>
            </a:r>
            <a:r>
              <a:rPr lang="en-US" altLang="zh-CN" sz="3200" b="1" dirty="0"/>
              <a:t>》</a:t>
            </a:r>
            <a:endParaRPr lang="zh-CN" altLang="en-US" sz="3200" b="1" dirty="0"/>
          </a:p>
        </p:txBody>
      </p:sp>
    </p:spTree>
    <p:extLst>
      <p:ext uri="{BB962C8B-B14F-4D97-AF65-F5344CB8AC3E}">
        <p14:creationId xmlns:p14="http://schemas.microsoft.com/office/powerpoint/2010/main" val="14704944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Text Box 2">
            <a:extLst>
              <a:ext uri="{FF2B5EF4-FFF2-40B4-BE49-F238E27FC236}">
                <a16:creationId xmlns:a16="http://schemas.microsoft.com/office/drawing/2014/main" id="{8252FFCD-434F-40DB-A712-E0CB74814172}"/>
              </a:ext>
            </a:extLst>
          </p:cNvPr>
          <p:cNvSpPr txBox="1">
            <a:spLocks noChangeArrowheads="1"/>
          </p:cNvSpPr>
          <p:nvPr/>
        </p:nvSpPr>
        <p:spPr bwMode="auto">
          <a:xfrm>
            <a:off x="684213" y="2041525"/>
            <a:ext cx="7777162" cy="143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4800" b="1" i="1">
                <a:solidFill>
                  <a:srgbClr val="FF3300"/>
                </a:solidFill>
                <a:latin typeface="Times New Roman" panose="02020603050405020304" pitchFamily="18" charset="0"/>
              </a:rPr>
              <a:t>        </a:t>
            </a:r>
            <a:r>
              <a:rPr lang="zh-CN" altLang="en-US" sz="4000" b="1" i="1">
                <a:solidFill>
                  <a:srgbClr val="FF3300"/>
                </a:solidFill>
                <a:latin typeface="Times New Roman" panose="02020603050405020304" pitchFamily="18" charset="0"/>
              </a:rPr>
              <a:t>假如有一束花，你最想送给文中哪个人物？</a:t>
            </a:r>
          </a:p>
        </p:txBody>
      </p:sp>
      <p:pic>
        <p:nvPicPr>
          <p:cNvPr id="13315" name="Picture 3" descr="j0281904">
            <a:extLst>
              <a:ext uri="{FF2B5EF4-FFF2-40B4-BE49-F238E27FC236}">
                <a16:creationId xmlns:a16="http://schemas.microsoft.com/office/drawing/2014/main" id="{6258D860-EC9B-4B1F-8F7B-66D266D5F7F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160588" cy="204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WordArt 4">
            <a:extLst>
              <a:ext uri="{FF2B5EF4-FFF2-40B4-BE49-F238E27FC236}">
                <a16:creationId xmlns:a16="http://schemas.microsoft.com/office/drawing/2014/main" id="{83C8E4BB-4699-47CB-A26C-2B81854428F5}"/>
              </a:ext>
            </a:extLst>
          </p:cNvPr>
          <p:cNvSpPr>
            <a:spLocks noChangeArrowheads="1" noChangeShapeType="1" noTextEdit="1"/>
          </p:cNvSpPr>
          <p:nvPr/>
        </p:nvSpPr>
        <p:spPr bwMode="auto">
          <a:xfrm>
            <a:off x="2289175" y="476250"/>
            <a:ext cx="6172200" cy="685800"/>
          </a:xfrm>
          <a:prstGeom prst="rect">
            <a:avLst/>
          </a:prstGeom>
        </p:spPr>
        <p:txBody>
          <a:bodyPr wrap="none" fromWordArt="1">
            <a:prstTxWarp prst="textPlain">
              <a:avLst>
                <a:gd name="adj" fmla="val 50000"/>
              </a:avLst>
            </a:prstTxWarp>
          </a:bodyPr>
          <a:lstStyle/>
          <a:p>
            <a:pPr algn="ctr"/>
            <a:r>
              <a:rPr lang="zh-CN" altLang="en-US" sz="5400" kern="10">
                <a:ln w="9525">
                  <a:solidFill>
                    <a:schemeClr val="folHlink"/>
                  </a:solidFill>
                  <a:round/>
                  <a:headEnd/>
                  <a:tailEnd/>
                </a:ln>
                <a:solidFill>
                  <a:srgbClr val="FF0000"/>
                </a:solidFill>
                <a:latin typeface="宋体" panose="02010600030101010101" pitchFamily="2" charset="-122"/>
              </a:rPr>
              <a:t>品读课文，点评人物</a:t>
            </a:r>
          </a:p>
        </p:txBody>
      </p:sp>
      <p:sp>
        <p:nvSpPr>
          <p:cNvPr id="199685" name="Text Box 5">
            <a:extLst>
              <a:ext uri="{FF2B5EF4-FFF2-40B4-BE49-F238E27FC236}">
                <a16:creationId xmlns:a16="http://schemas.microsoft.com/office/drawing/2014/main" id="{70370BBF-D070-4C49-A7ED-C4926589482F}"/>
              </a:ext>
            </a:extLst>
          </p:cNvPr>
          <p:cNvSpPr txBox="1">
            <a:spLocks noChangeArrowheads="1"/>
          </p:cNvSpPr>
          <p:nvPr/>
        </p:nvSpPr>
        <p:spPr bwMode="auto">
          <a:xfrm>
            <a:off x="250825" y="3475038"/>
            <a:ext cx="161448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Tx/>
              <a:buNone/>
            </a:pPr>
            <a:r>
              <a:rPr kumimoji="1" lang="zh-CN" altLang="en-US" sz="3600" b="1">
                <a:solidFill>
                  <a:srgbClr val="0033CC"/>
                </a:solidFill>
                <a:latin typeface="Times New Roman" panose="02020603050405020304" pitchFamily="18" charset="0"/>
              </a:rPr>
              <a:t>句式：</a:t>
            </a:r>
          </a:p>
        </p:txBody>
      </p:sp>
      <p:sp>
        <p:nvSpPr>
          <p:cNvPr id="199686" name="Text Box 6">
            <a:extLst>
              <a:ext uri="{FF2B5EF4-FFF2-40B4-BE49-F238E27FC236}">
                <a16:creationId xmlns:a16="http://schemas.microsoft.com/office/drawing/2014/main" id="{5CDDD669-7941-46B1-889A-D48ABBBC3917}"/>
              </a:ext>
            </a:extLst>
          </p:cNvPr>
          <p:cNvSpPr txBox="1">
            <a:spLocks noChangeArrowheads="1"/>
          </p:cNvSpPr>
          <p:nvPr/>
        </p:nvSpPr>
        <p:spPr bwMode="auto">
          <a:xfrm>
            <a:off x="250825" y="4437063"/>
            <a:ext cx="9144000" cy="228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en-US" altLang="zh-CN" sz="3600" b="1">
                <a:solidFill>
                  <a:srgbClr val="0033CC"/>
                </a:solidFill>
                <a:latin typeface="Times New Roman" panose="02020603050405020304" pitchFamily="18" charset="0"/>
              </a:rPr>
              <a:t>        </a:t>
            </a:r>
            <a:r>
              <a:rPr kumimoji="1" lang="zh-CN" altLang="en-US" sz="3600" b="1">
                <a:solidFill>
                  <a:srgbClr val="0033CC"/>
                </a:solidFill>
                <a:latin typeface="Times New Roman" panose="02020603050405020304" pitchFamily="18" charset="0"/>
              </a:rPr>
              <a:t>我最欣赏</a:t>
            </a:r>
            <a:r>
              <a:rPr kumimoji="1" lang="zh-CN" altLang="en-US" sz="3600" b="1" u="sng">
                <a:solidFill>
                  <a:srgbClr val="0033CC"/>
                </a:solidFill>
                <a:latin typeface="Times New Roman" panose="02020603050405020304" pitchFamily="18" charset="0"/>
              </a:rPr>
              <a:t>            </a:t>
            </a:r>
            <a:r>
              <a:rPr kumimoji="1" lang="zh-CN" altLang="en-US" sz="3600" b="1">
                <a:solidFill>
                  <a:srgbClr val="0033CC"/>
                </a:solidFill>
                <a:latin typeface="Times New Roman" panose="02020603050405020304" pitchFamily="18" charset="0"/>
              </a:rPr>
              <a:t>，因为，从文中</a:t>
            </a:r>
          </a:p>
          <a:p>
            <a:pPr eaLnBrk="1" hangingPunct="1">
              <a:spcBef>
                <a:spcPct val="50000"/>
              </a:spcBef>
              <a:buFontTx/>
              <a:buNone/>
            </a:pPr>
            <a:r>
              <a:rPr kumimoji="1" lang="zh-CN" altLang="en-US" sz="3600" b="1" u="sng">
                <a:solidFill>
                  <a:srgbClr val="0033CC"/>
                </a:solidFill>
                <a:latin typeface="Times New Roman" panose="02020603050405020304" pitchFamily="18" charset="0"/>
              </a:rPr>
              <a:t>          </a:t>
            </a:r>
            <a:r>
              <a:rPr kumimoji="1" lang="zh-CN" altLang="en-US" sz="3600" b="1">
                <a:solidFill>
                  <a:srgbClr val="0033CC"/>
                </a:solidFill>
                <a:latin typeface="Times New Roman" panose="02020603050405020304" pitchFamily="18" charset="0"/>
              </a:rPr>
              <a:t>可以看出他（她）是一个</a:t>
            </a:r>
          </a:p>
          <a:p>
            <a:pPr eaLnBrk="1" hangingPunct="1">
              <a:spcBef>
                <a:spcPct val="50000"/>
              </a:spcBef>
              <a:buFontTx/>
              <a:buNone/>
            </a:pPr>
            <a:r>
              <a:rPr kumimoji="1" lang="zh-CN" altLang="en-US" sz="3600" b="1" u="sng">
                <a:solidFill>
                  <a:srgbClr val="0033CC"/>
                </a:solidFill>
                <a:latin typeface="Times New Roman" panose="02020603050405020304" pitchFamily="18" charset="0"/>
              </a:rPr>
              <a:t>             </a:t>
            </a:r>
            <a:r>
              <a:rPr kumimoji="1" lang="zh-CN" altLang="en-US" sz="3600" b="1">
                <a:solidFill>
                  <a:srgbClr val="0033CC"/>
                </a:solidFill>
                <a:latin typeface="Times New Roman" panose="02020603050405020304" pitchFamily="18" charset="0"/>
              </a:rPr>
              <a:t>的人。</a:t>
            </a:r>
          </a:p>
        </p:txBody>
      </p:sp>
      <p:pic>
        <p:nvPicPr>
          <p:cNvPr id="13319" name="Picture 9" descr="图7">
            <a:extLst>
              <a:ext uri="{FF2B5EF4-FFF2-40B4-BE49-F238E27FC236}">
                <a16:creationId xmlns:a16="http://schemas.microsoft.com/office/drawing/2014/main" id="{8C8CA3A7-5B6D-4E57-9428-96837FFDE33E}"/>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164388" y="4429125"/>
            <a:ext cx="2592387"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199682"/>
                                        </p:tgtEl>
                                        <p:attrNameLst>
                                          <p:attrName>style.visibility</p:attrName>
                                        </p:attrNameLst>
                                      </p:cBhvr>
                                      <p:to>
                                        <p:strVal val="visible"/>
                                      </p:to>
                                    </p:set>
                                    <p:anim calcmode="lin" valueType="num">
                                      <p:cBhvr>
                                        <p:cTn id="7" dur="5000" fill="hold"/>
                                        <p:tgtEl>
                                          <p:spTgt spid="199682"/>
                                        </p:tgtEl>
                                        <p:attrNameLst>
                                          <p:attrName>ppt_w</p:attrName>
                                        </p:attrNameLst>
                                      </p:cBhvr>
                                      <p:tavLst>
                                        <p:tav tm="0" fmla="#ppt_w*sin(2.5*pi*$)">
                                          <p:val>
                                            <p:fltVal val="0"/>
                                          </p:val>
                                        </p:tav>
                                        <p:tav tm="100000">
                                          <p:val>
                                            <p:fltVal val="1"/>
                                          </p:val>
                                        </p:tav>
                                      </p:tavLst>
                                    </p:anim>
                                    <p:anim calcmode="lin" valueType="num">
                                      <p:cBhvr>
                                        <p:cTn id="8" dur="5000" fill="hold"/>
                                        <p:tgtEl>
                                          <p:spTgt spid="199682"/>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99685"/>
                                        </p:tgtEl>
                                        <p:attrNameLst>
                                          <p:attrName>style.visibility</p:attrName>
                                        </p:attrNameLst>
                                      </p:cBhvr>
                                      <p:to>
                                        <p:strVal val="visible"/>
                                      </p:to>
                                    </p:set>
                                    <p:animEffect transition="in" filter="blinds(horizontal)">
                                      <p:cBhvr>
                                        <p:cTn id="13" dur="500"/>
                                        <p:tgtEl>
                                          <p:spTgt spid="199685"/>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0" presetClass="entr" presetSubtype="0" fill="hold" grpId="0" nodeType="clickEffect">
                                  <p:stCondLst>
                                    <p:cond delay="0"/>
                                  </p:stCondLst>
                                  <p:childTnLst>
                                    <p:set>
                                      <p:cBhvr>
                                        <p:cTn id="17" dur="1" fill="hold">
                                          <p:stCondLst>
                                            <p:cond delay="0"/>
                                          </p:stCondLst>
                                        </p:cTn>
                                        <p:tgtEl>
                                          <p:spTgt spid="199686"/>
                                        </p:tgtEl>
                                        <p:attrNameLst>
                                          <p:attrName>style.visibility</p:attrName>
                                        </p:attrNameLst>
                                      </p:cBhvr>
                                      <p:to>
                                        <p:strVal val="visible"/>
                                      </p:to>
                                    </p:set>
                                    <p:animEffect transition="in" filter="wedge">
                                      <p:cBhvr>
                                        <p:cTn id="18" dur="2000"/>
                                        <p:tgtEl>
                                          <p:spTgt spid="1996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682" grpId="0" autoUpdateAnimBg="0"/>
      <p:bldP spid="199685" grpId="0"/>
      <p:bldP spid="19968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20093310172446809">
            <a:extLst>
              <a:ext uri="{FF2B5EF4-FFF2-40B4-BE49-F238E27FC236}">
                <a16:creationId xmlns:a16="http://schemas.microsoft.com/office/drawing/2014/main" id="{3960F608-62B0-45B5-9D98-2ABF4D5E28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0707" name="Rectangle 3">
            <a:extLst>
              <a:ext uri="{FF2B5EF4-FFF2-40B4-BE49-F238E27FC236}">
                <a16:creationId xmlns:a16="http://schemas.microsoft.com/office/drawing/2014/main" id="{D45A1048-606C-4AA7-9F63-EAA2A348EB53}"/>
              </a:ext>
            </a:extLst>
          </p:cNvPr>
          <p:cNvSpPr>
            <a:spLocks noGrp="1" noChangeArrowheads="1"/>
          </p:cNvSpPr>
          <p:nvPr/>
        </p:nvSpPr>
        <p:spPr bwMode="auto">
          <a:xfrm>
            <a:off x="250825" y="1844675"/>
            <a:ext cx="8229600" cy="46085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buFontTx/>
              <a:buNone/>
            </a:pPr>
            <a:r>
              <a:rPr lang="zh-CN" altLang="en-US" sz="3600" b="1">
                <a:solidFill>
                  <a:srgbClr val="A50021"/>
                </a:solidFill>
                <a:latin typeface="黑体" panose="02010609060101010101" pitchFamily="49" charset="-122"/>
                <a:ea typeface="黑体" panose="02010609060101010101" pitchFamily="49" charset="-122"/>
              </a:rPr>
              <a:t>我： 　　</a:t>
            </a:r>
          </a:p>
          <a:p>
            <a:pPr eaLnBrk="1" hangingPunct="1">
              <a:buFontTx/>
              <a:buNone/>
            </a:pPr>
            <a:endParaRPr lang="zh-CN" altLang="en-US" sz="3600" b="1">
              <a:solidFill>
                <a:srgbClr val="A50021"/>
              </a:solidFill>
              <a:latin typeface="黑体" panose="02010609060101010101" pitchFamily="49" charset="-122"/>
              <a:ea typeface="黑体" panose="02010609060101010101" pitchFamily="49" charset="-122"/>
            </a:endParaRPr>
          </a:p>
          <a:p>
            <a:pPr eaLnBrk="1" hangingPunct="1">
              <a:buFontTx/>
              <a:buNone/>
            </a:pPr>
            <a:r>
              <a:rPr lang="zh-CN" altLang="en-US" sz="3600" b="1">
                <a:solidFill>
                  <a:srgbClr val="A50021"/>
                </a:solidFill>
                <a:latin typeface="黑体" panose="02010609060101010101" pitchFamily="49" charset="-122"/>
                <a:ea typeface="黑体" panose="02010609060101010101" pitchFamily="49" charset="-122"/>
              </a:rPr>
              <a:t>我的母亲：  </a:t>
            </a:r>
          </a:p>
          <a:p>
            <a:pPr eaLnBrk="1" hangingPunct="1">
              <a:buFontTx/>
              <a:buNone/>
            </a:pPr>
            <a:endParaRPr lang="zh-CN" altLang="en-US" sz="3600" b="1">
              <a:solidFill>
                <a:srgbClr val="A50021"/>
              </a:solidFill>
              <a:latin typeface="黑体" panose="02010609060101010101" pitchFamily="49" charset="-122"/>
              <a:ea typeface="黑体" panose="02010609060101010101" pitchFamily="49" charset="-122"/>
            </a:endParaRPr>
          </a:p>
          <a:p>
            <a:pPr eaLnBrk="1" hangingPunct="1">
              <a:buFontTx/>
              <a:buNone/>
            </a:pPr>
            <a:r>
              <a:rPr lang="zh-CN" altLang="en-US" sz="3600" b="1">
                <a:solidFill>
                  <a:srgbClr val="A50021"/>
                </a:solidFill>
                <a:latin typeface="黑体" panose="02010609060101010101" pitchFamily="49" charset="-122"/>
                <a:ea typeface="黑体" panose="02010609060101010101" pitchFamily="49" charset="-122"/>
              </a:rPr>
              <a:t>我的妻子： 　　</a:t>
            </a:r>
          </a:p>
          <a:p>
            <a:pPr eaLnBrk="1" hangingPunct="1">
              <a:buFontTx/>
              <a:buNone/>
            </a:pPr>
            <a:endParaRPr lang="zh-CN" altLang="en-US" sz="3600" b="1">
              <a:solidFill>
                <a:srgbClr val="A50021"/>
              </a:solidFill>
              <a:latin typeface="黑体" panose="02010609060101010101" pitchFamily="49" charset="-122"/>
              <a:ea typeface="黑体" panose="02010609060101010101" pitchFamily="49" charset="-122"/>
            </a:endParaRPr>
          </a:p>
          <a:p>
            <a:pPr eaLnBrk="1" hangingPunct="1">
              <a:buFontTx/>
              <a:buNone/>
            </a:pPr>
            <a:r>
              <a:rPr lang="zh-CN" altLang="en-US" sz="3600" b="1">
                <a:solidFill>
                  <a:srgbClr val="A50021"/>
                </a:solidFill>
                <a:latin typeface="黑体" panose="02010609060101010101" pitchFamily="49" charset="-122"/>
                <a:ea typeface="黑体" panose="02010609060101010101" pitchFamily="49" charset="-122"/>
              </a:rPr>
              <a:t>我的儿子：</a:t>
            </a:r>
            <a:endParaRPr lang="zh-CN" altLang="en-US">
              <a:solidFill>
                <a:srgbClr val="0000CC"/>
              </a:solidFill>
            </a:endParaRPr>
          </a:p>
          <a:p>
            <a:pPr eaLnBrk="1" hangingPunct="1">
              <a:buFontTx/>
              <a:buNone/>
            </a:pPr>
            <a:endParaRPr lang="en-US" altLang="zh-CN" sz="3600" b="1">
              <a:solidFill>
                <a:srgbClr val="A50021"/>
              </a:solidFill>
              <a:latin typeface="黑体" panose="02010609060101010101" pitchFamily="49" charset="-122"/>
              <a:ea typeface="黑体" panose="02010609060101010101" pitchFamily="49" charset="-122"/>
            </a:endParaRPr>
          </a:p>
        </p:txBody>
      </p:sp>
      <p:sp>
        <p:nvSpPr>
          <p:cNvPr id="200708" name="Text Box 4">
            <a:extLst>
              <a:ext uri="{FF2B5EF4-FFF2-40B4-BE49-F238E27FC236}">
                <a16:creationId xmlns:a16="http://schemas.microsoft.com/office/drawing/2014/main" id="{C1A40BB1-9196-44EE-A150-516E23596536}"/>
              </a:ext>
            </a:extLst>
          </p:cNvPr>
          <p:cNvSpPr txBox="1">
            <a:spLocks noChangeArrowheads="1"/>
          </p:cNvSpPr>
          <p:nvPr/>
        </p:nvSpPr>
        <p:spPr bwMode="auto">
          <a:xfrm>
            <a:off x="1979613" y="1700213"/>
            <a:ext cx="7164387"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3600" b="1">
                <a:solidFill>
                  <a:srgbClr val="0000CC"/>
                </a:solidFill>
              </a:rPr>
              <a:t>孝顺善良，</a:t>
            </a:r>
            <a:r>
              <a:rPr kumimoji="1" lang="zh-CN" altLang="en-US" sz="3600" b="1">
                <a:solidFill>
                  <a:srgbClr val="0000CC"/>
                </a:solidFill>
              </a:rPr>
              <a:t>有责任感、 讲原则、不宠爱孩子</a:t>
            </a:r>
          </a:p>
        </p:txBody>
      </p:sp>
      <p:sp>
        <p:nvSpPr>
          <p:cNvPr id="200709" name="Text Box 5">
            <a:extLst>
              <a:ext uri="{FF2B5EF4-FFF2-40B4-BE49-F238E27FC236}">
                <a16:creationId xmlns:a16="http://schemas.microsoft.com/office/drawing/2014/main" id="{9A1A1D09-FC41-43EF-B9BB-897BE83BE353}"/>
              </a:ext>
            </a:extLst>
          </p:cNvPr>
          <p:cNvSpPr txBox="1">
            <a:spLocks noChangeArrowheads="1"/>
          </p:cNvSpPr>
          <p:nvPr/>
        </p:nvSpPr>
        <p:spPr bwMode="auto">
          <a:xfrm>
            <a:off x="2771775" y="2997200"/>
            <a:ext cx="608330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kumimoji="1" lang="zh-CN" altLang="en-US" sz="3600" b="1">
                <a:solidFill>
                  <a:srgbClr val="0000CC"/>
                </a:solidFill>
              </a:rPr>
              <a:t>慈祥善良亲切、善解人意、疼爱孙子</a:t>
            </a:r>
            <a:endParaRPr lang="zh-CN" altLang="en-US" sz="3600" b="1">
              <a:solidFill>
                <a:srgbClr val="0000CC"/>
              </a:solidFill>
            </a:endParaRPr>
          </a:p>
        </p:txBody>
      </p:sp>
      <p:sp>
        <p:nvSpPr>
          <p:cNvPr id="200710" name="Text Box 6">
            <a:extLst>
              <a:ext uri="{FF2B5EF4-FFF2-40B4-BE49-F238E27FC236}">
                <a16:creationId xmlns:a16="http://schemas.microsoft.com/office/drawing/2014/main" id="{8C7F3850-1E06-42B1-80F7-7DB0605491CD}"/>
              </a:ext>
            </a:extLst>
          </p:cNvPr>
          <p:cNvSpPr txBox="1">
            <a:spLocks noChangeArrowheads="1"/>
          </p:cNvSpPr>
          <p:nvPr/>
        </p:nvSpPr>
        <p:spPr bwMode="auto">
          <a:xfrm>
            <a:off x="2843213" y="4292600"/>
            <a:ext cx="6300787"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3600" b="1">
                <a:solidFill>
                  <a:srgbClr val="0000CC"/>
                </a:solidFill>
              </a:rPr>
              <a:t>温柔贤惠、</a:t>
            </a:r>
            <a:r>
              <a:rPr kumimoji="1" lang="zh-CN" altLang="en-US" sz="3600" b="1">
                <a:solidFill>
                  <a:srgbClr val="0000CC"/>
                </a:solidFill>
              </a:rPr>
              <a:t>明理、孝敬老人、尊重丈夫</a:t>
            </a:r>
            <a:endParaRPr lang="zh-CN" altLang="en-US" sz="3600" b="1">
              <a:solidFill>
                <a:srgbClr val="0000CC"/>
              </a:solidFill>
            </a:endParaRPr>
          </a:p>
        </p:txBody>
      </p:sp>
      <p:sp>
        <p:nvSpPr>
          <p:cNvPr id="200711" name="Rectangle 7">
            <a:extLst>
              <a:ext uri="{FF2B5EF4-FFF2-40B4-BE49-F238E27FC236}">
                <a16:creationId xmlns:a16="http://schemas.microsoft.com/office/drawing/2014/main" id="{2443E8C0-59C6-4792-98B1-4704654D6A5D}"/>
              </a:ext>
            </a:extLst>
          </p:cNvPr>
          <p:cNvSpPr>
            <a:spLocks noChangeArrowheads="1"/>
          </p:cNvSpPr>
          <p:nvPr/>
        </p:nvSpPr>
        <p:spPr bwMode="auto">
          <a:xfrm>
            <a:off x="2700338" y="5661025"/>
            <a:ext cx="523081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kumimoji="1" lang="zh-CN" altLang="en-US" sz="3600" b="1">
                <a:solidFill>
                  <a:srgbClr val="0000CC"/>
                </a:solidFill>
              </a:rPr>
              <a:t>聪明活泼可爱、懂事乖巧</a:t>
            </a:r>
          </a:p>
        </p:txBody>
      </p:sp>
      <p:sp>
        <p:nvSpPr>
          <p:cNvPr id="13320" name="Text Box 8">
            <a:extLst>
              <a:ext uri="{FF2B5EF4-FFF2-40B4-BE49-F238E27FC236}">
                <a16:creationId xmlns:a16="http://schemas.microsoft.com/office/drawing/2014/main" id="{0E05B949-F810-4B58-9041-0A64542AA198}"/>
              </a:ext>
            </a:extLst>
          </p:cNvPr>
          <p:cNvSpPr txBox="1">
            <a:spLocks noChangeArrowheads="1"/>
          </p:cNvSpPr>
          <p:nvPr/>
        </p:nvSpPr>
        <p:spPr bwMode="auto">
          <a:xfrm>
            <a:off x="323850" y="692150"/>
            <a:ext cx="35464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4400" b="1">
                <a:solidFill>
                  <a:srgbClr val="009900"/>
                </a:solidFill>
              </a:rPr>
              <a:t>归纳人物形象</a:t>
            </a:r>
          </a:p>
        </p:txBody>
      </p:sp>
      <p:sp>
        <p:nvSpPr>
          <p:cNvPr id="16393" name="Text Box 9">
            <a:extLst>
              <a:ext uri="{FF2B5EF4-FFF2-40B4-BE49-F238E27FC236}">
                <a16:creationId xmlns:a16="http://schemas.microsoft.com/office/drawing/2014/main" id="{DB2EA430-DE9C-4AD3-B360-13975F1CE415}"/>
              </a:ext>
            </a:extLst>
          </p:cNvPr>
          <p:cNvSpPr txBox="1">
            <a:spLocks noChangeArrowheads="1"/>
          </p:cNvSpPr>
          <p:nvPr/>
        </p:nvSpPr>
        <p:spPr bwMode="auto">
          <a:xfrm>
            <a:off x="4624388" y="625475"/>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zh-CN" sz="1800"/>
          </a:p>
        </p:txBody>
      </p:sp>
      <p:pic>
        <p:nvPicPr>
          <p:cNvPr id="16394" name="Picture 10" descr="dd4">
            <a:extLst>
              <a:ext uri="{FF2B5EF4-FFF2-40B4-BE49-F238E27FC236}">
                <a16:creationId xmlns:a16="http://schemas.microsoft.com/office/drawing/2014/main" id="{0E2168B0-F643-4803-9579-77290F18A2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1275" y="0"/>
            <a:ext cx="4679950" cy="177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320"/>
                                        </p:tgtEl>
                                        <p:attrNameLst>
                                          <p:attrName>style.visibility</p:attrName>
                                        </p:attrNameLst>
                                      </p:cBhvr>
                                      <p:to>
                                        <p:strVal val="visible"/>
                                      </p:to>
                                    </p:set>
                                    <p:animEffect transition="in" filter="blinds(horizontal)">
                                      <p:cBhvr>
                                        <p:cTn id="7" dur="500"/>
                                        <p:tgtEl>
                                          <p:spTgt spid="1332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0707"/>
                                        </p:tgtEl>
                                        <p:attrNameLst>
                                          <p:attrName>style.visibility</p:attrName>
                                        </p:attrNameLst>
                                      </p:cBhvr>
                                      <p:to>
                                        <p:strVal val="visible"/>
                                      </p:to>
                                    </p:set>
                                    <p:animEffect transition="in" filter="blinds(horizontal)">
                                      <p:cBhvr>
                                        <p:cTn id="12" dur="500"/>
                                        <p:tgtEl>
                                          <p:spTgt spid="20070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00708"/>
                                        </p:tgtEl>
                                        <p:attrNameLst>
                                          <p:attrName>style.visibility</p:attrName>
                                        </p:attrNameLst>
                                      </p:cBhvr>
                                      <p:to>
                                        <p:strVal val="visible"/>
                                      </p:to>
                                    </p:set>
                                    <p:animEffect transition="in" filter="box(in)">
                                      <p:cBhvr>
                                        <p:cTn id="17" dur="500"/>
                                        <p:tgtEl>
                                          <p:spTgt spid="20070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200709"/>
                                        </p:tgtEl>
                                        <p:attrNameLst>
                                          <p:attrName>style.visibility</p:attrName>
                                        </p:attrNameLst>
                                      </p:cBhvr>
                                      <p:to>
                                        <p:strVal val="visible"/>
                                      </p:to>
                                    </p:set>
                                    <p:animEffect transition="in" filter="checkerboard(across)">
                                      <p:cBhvr>
                                        <p:cTn id="22" dur="500"/>
                                        <p:tgtEl>
                                          <p:spTgt spid="20070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200710"/>
                                        </p:tgtEl>
                                        <p:attrNameLst>
                                          <p:attrName>style.visibility</p:attrName>
                                        </p:attrNameLst>
                                      </p:cBhvr>
                                      <p:to>
                                        <p:strVal val="visible"/>
                                      </p:to>
                                    </p:set>
                                    <p:animEffect transition="in" filter="checkerboard(across)">
                                      <p:cBhvr>
                                        <p:cTn id="27" dur="500"/>
                                        <p:tgtEl>
                                          <p:spTgt spid="20071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200711"/>
                                        </p:tgtEl>
                                        <p:attrNameLst>
                                          <p:attrName>style.visibility</p:attrName>
                                        </p:attrNameLst>
                                      </p:cBhvr>
                                      <p:to>
                                        <p:strVal val="visible"/>
                                      </p:to>
                                    </p:set>
                                    <p:animEffect transition="in" filter="checkerboard(across)">
                                      <p:cBhvr>
                                        <p:cTn id="32" dur="500"/>
                                        <p:tgtEl>
                                          <p:spTgt spid="2007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707" grpId="0" animBg="1"/>
      <p:bldP spid="200708" grpId="0"/>
      <p:bldP spid="200709" grpId="0"/>
      <p:bldP spid="200710" grpId="0"/>
      <p:bldP spid="200711" grpId="0"/>
      <p:bldP spid="13320"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15362" name="Text Box 4">
            <a:extLst>
              <a:ext uri="{FF2B5EF4-FFF2-40B4-BE49-F238E27FC236}">
                <a16:creationId xmlns:a16="http://schemas.microsoft.com/office/drawing/2014/main" id="{B63DF0C7-D9F8-4DEB-A39D-ADC46199878B}"/>
              </a:ext>
            </a:extLst>
          </p:cNvPr>
          <p:cNvSpPr txBox="1">
            <a:spLocks noChangeArrowheads="1"/>
          </p:cNvSpPr>
          <p:nvPr/>
        </p:nvSpPr>
        <p:spPr bwMode="auto">
          <a:xfrm>
            <a:off x="166688" y="188913"/>
            <a:ext cx="8977312" cy="223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buFontTx/>
              <a:buNone/>
            </a:pPr>
            <a:endParaRPr lang="en-US" altLang="zh-CN" b="1"/>
          </a:p>
          <a:p>
            <a:pPr eaLnBrk="1" hangingPunct="1">
              <a:buFontTx/>
              <a:buNone/>
            </a:pPr>
            <a:endParaRPr lang="en-US" altLang="zh-CN" b="1"/>
          </a:p>
          <a:p>
            <a:pPr eaLnBrk="1" hangingPunct="1">
              <a:buFontTx/>
              <a:buNone/>
            </a:pPr>
            <a:r>
              <a:rPr lang="en-US" altLang="zh-CN" b="1"/>
              <a:t>8</a:t>
            </a:r>
            <a:r>
              <a:rPr lang="zh-CN" altLang="en-US" b="1"/>
              <a:t>、从文中的字里行间，你看到了怎样的一家人？</a:t>
            </a:r>
          </a:p>
          <a:p>
            <a:pPr eaLnBrk="1" hangingPunct="1">
              <a:spcBef>
                <a:spcPct val="0"/>
              </a:spcBef>
              <a:buFontTx/>
              <a:buNone/>
            </a:pPr>
            <a:endParaRPr lang="en-US" altLang="zh-CN" b="1"/>
          </a:p>
        </p:txBody>
      </p:sp>
      <p:sp>
        <p:nvSpPr>
          <p:cNvPr id="18435" name="Text Box 5">
            <a:extLst>
              <a:ext uri="{FF2B5EF4-FFF2-40B4-BE49-F238E27FC236}">
                <a16:creationId xmlns:a16="http://schemas.microsoft.com/office/drawing/2014/main" id="{10528F13-99C4-4FEB-B9C4-715E8FBC8CEE}"/>
              </a:ext>
            </a:extLst>
          </p:cNvPr>
          <p:cNvSpPr txBox="1">
            <a:spLocks noChangeArrowheads="1"/>
          </p:cNvSpPr>
          <p:nvPr/>
        </p:nvSpPr>
        <p:spPr bwMode="auto">
          <a:xfrm>
            <a:off x="592138" y="5810250"/>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zh-CN" sz="1800"/>
          </a:p>
        </p:txBody>
      </p:sp>
      <p:sp>
        <p:nvSpPr>
          <p:cNvPr id="18436" name="Rectangle 6">
            <a:extLst>
              <a:ext uri="{FF2B5EF4-FFF2-40B4-BE49-F238E27FC236}">
                <a16:creationId xmlns:a16="http://schemas.microsoft.com/office/drawing/2014/main" id="{03577D3A-30A9-4200-8980-B6E7A2289F86}"/>
              </a:ext>
            </a:extLst>
          </p:cNvPr>
          <p:cNvSpPr>
            <a:spLocks noChangeArrowheads="1"/>
          </p:cNvSpPr>
          <p:nvPr/>
        </p:nvSpPr>
        <p:spPr bwMode="auto">
          <a:xfrm>
            <a:off x="685800" y="4343400"/>
            <a:ext cx="84582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p>
        </p:txBody>
      </p:sp>
      <p:sp>
        <p:nvSpPr>
          <p:cNvPr id="18437" name="Text Box 7">
            <a:extLst>
              <a:ext uri="{FF2B5EF4-FFF2-40B4-BE49-F238E27FC236}">
                <a16:creationId xmlns:a16="http://schemas.microsoft.com/office/drawing/2014/main" id="{B4A1C0DE-9A00-41F7-86A5-65071AF3CF22}"/>
              </a:ext>
            </a:extLst>
          </p:cNvPr>
          <p:cNvSpPr txBox="1">
            <a:spLocks noChangeArrowheads="1"/>
          </p:cNvSpPr>
          <p:nvPr/>
        </p:nvSpPr>
        <p:spPr bwMode="auto">
          <a:xfrm>
            <a:off x="1166813" y="5594350"/>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zh-CN" sz="1800"/>
          </a:p>
        </p:txBody>
      </p:sp>
      <p:sp>
        <p:nvSpPr>
          <p:cNvPr id="201736" name="Text Box 8">
            <a:extLst>
              <a:ext uri="{FF2B5EF4-FFF2-40B4-BE49-F238E27FC236}">
                <a16:creationId xmlns:a16="http://schemas.microsoft.com/office/drawing/2014/main" id="{F100CBAB-7A24-4B24-A59E-14B39A12A25E}"/>
              </a:ext>
            </a:extLst>
          </p:cNvPr>
          <p:cNvSpPr txBox="1">
            <a:spLocks noChangeArrowheads="1"/>
          </p:cNvSpPr>
          <p:nvPr/>
        </p:nvSpPr>
        <p:spPr bwMode="auto">
          <a:xfrm>
            <a:off x="323850" y="2420938"/>
            <a:ext cx="8135938"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en-US" altLang="zh-CN" sz="4000" b="1">
                <a:solidFill>
                  <a:srgbClr val="FF0000"/>
                </a:solidFill>
              </a:rPr>
              <a:t>      </a:t>
            </a:r>
            <a:r>
              <a:rPr lang="zh-CN" altLang="en-US" b="1">
                <a:solidFill>
                  <a:srgbClr val="0000FF"/>
                </a:solidFill>
              </a:rPr>
              <a:t>互敬互爱、温馨幸福、融洽和谐、尊老爱幼的一家人。</a:t>
            </a:r>
          </a:p>
        </p:txBody>
      </p:sp>
      <p:sp>
        <p:nvSpPr>
          <p:cNvPr id="18439" name="Text Box 9">
            <a:extLst>
              <a:ext uri="{FF2B5EF4-FFF2-40B4-BE49-F238E27FC236}">
                <a16:creationId xmlns:a16="http://schemas.microsoft.com/office/drawing/2014/main" id="{408D9D43-1CB9-41FD-BBEA-DA1162F54273}"/>
              </a:ext>
            </a:extLst>
          </p:cNvPr>
          <p:cNvSpPr txBox="1">
            <a:spLocks noChangeArrowheads="1"/>
          </p:cNvSpPr>
          <p:nvPr/>
        </p:nvSpPr>
        <p:spPr bwMode="auto">
          <a:xfrm>
            <a:off x="447675" y="409575"/>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zh-CN" sz="18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blinds(horizontal)">
                                      <p:cBhvr>
                                        <p:cTn id="7" dur="500"/>
                                        <p:tgtEl>
                                          <p:spTgt spid="1536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1736"/>
                                        </p:tgtEl>
                                        <p:attrNameLst>
                                          <p:attrName>style.visibility</p:attrName>
                                        </p:attrNameLst>
                                      </p:cBhvr>
                                      <p:to>
                                        <p:strVal val="visible"/>
                                      </p:to>
                                    </p:set>
                                    <p:animEffect transition="in" filter="blinds(horizontal)">
                                      <p:cBhvr>
                                        <p:cTn id="12" dur="500"/>
                                        <p:tgtEl>
                                          <p:spTgt spid="2017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P spid="20173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16386" name="Text Box 4">
            <a:extLst>
              <a:ext uri="{FF2B5EF4-FFF2-40B4-BE49-F238E27FC236}">
                <a16:creationId xmlns:a16="http://schemas.microsoft.com/office/drawing/2014/main" id="{53E87985-3E9C-43D5-B51B-190C17A9E165}"/>
              </a:ext>
            </a:extLst>
          </p:cNvPr>
          <p:cNvSpPr txBox="1">
            <a:spLocks noChangeArrowheads="1"/>
          </p:cNvSpPr>
          <p:nvPr/>
        </p:nvSpPr>
        <p:spPr bwMode="auto">
          <a:xfrm>
            <a:off x="468313" y="260350"/>
            <a:ext cx="7753350" cy="271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4400" b="1">
                <a:solidFill>
                  <a:schemeClr val="hlink"/>
                </a:solidFill>
              </a:rPr>
              <a:t>理结构</a:t>
            </a:r>
          </a:p>
          <a:p>
            <a:pPr eaLnBrk="1" hangingPunct="1">
              <a:spcBef>
                <a:spcPct val="0"/>
              </a:spcBef>
              <a:buFontTx/>
              <a:buNone/>
            </a:pPr>
            <a:endParaRPr lang="zh-CN" altLang="en-US" b="1"/>
          </a:p>
          <a:p>
            <a:pPr eaLnBrk="1" hangingPunct="1">
              <a:spcBef>
                <a:spcPct val="0"/>
              </a:spcBef>
              <a:buFontTx/>
              <a:buNone/>
            </a:pPr>
            <a:r>
              <a:rPr lang="zh-CN" altLang="en-US" b="1"/>
              <a:t>一部分（</a:t>
            </a:r>
            <a:r>
              <a:rPr lang="en-US" altLang="zh-CN" b="1"/>
              <a:t>1</a:t>
            </a:r>
            <a:r>
              <a:rPr lang="zh-CN" altLang="en-US" b="1"/>
              <a:t>）：交代散步地点和有关人物。</a:t>
            </a:r>
          </a:p>
          <a:p>
            <a:pPr eaLnBrk="1" hangingPunct="1">
              <a:spcBef>
                <a:spcPct val="0"/>
              </a:spcBef>
              <a:buFontTx/>
              <a:buNone/>
            </a:pPr>
            <a:endParaRPr lang="zh-CN" altLang="en-US" b="1"/>
          </a:p>
          <a:p>
            <a:pPr eaLnBrk="1" hangingPunct="1">
              <a:spcBef>
                <a:spcPct val="0"/>
              </a:spcBef>
              <a:buFontTx/>
              <a:buNone/>
            </a:pPr>
            <a:r>
              <a:rPr lang="zh-CN" altLang="en-US" b="1"/>
              <a:t>二部分（</a:t>
            </a:r>
            <a:r>
              <a:rPr lang="en-US" altLang="zh-CN" b="1"/>
              <a:t>2—8</a:t>
            </a:r>
            <a:r>
              <a:rPr lang="zh-CN" altLang="en-US" b="1"/>
              <a:t>）：写一家人散步的过程。</a:t>
            </a:r>
          </a:p>
        </p:txBody>
      </p:sp>
      <p:sp>
        <p:nvSpPr>
          <p:cNvPr id="16387" name="Text Box 5">
            <a:extLst>
              <a:ext uri="{FF2B5EF4-FFF2-40B4-BE49-F238E27FC236}">
                <a16:creationId xmlns:a16="http://schemas.microsoft.com/office/drawing/2014/main" id="{D964251A-1111-46AF-92F4-FCD30CF14420}"/>
              </a:ext>
            </a:extLst>
          </p:cNvPr>
          <p:cNvSpPr txBox="1">
            <a:spLocks noChangeArrowheads="1"/>
          </p:cNvSpPr>
          <p:nvPr/>
        </p:nvSpPr>
        <p:spPr bwMode="auto">
          <a:xfrm>
            <a:off x="539750" y="3429000"/>
            <a:ext cx="38560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a:solidFill>
                  <a:srgbClr val="FF0000"/>
                </a:solidFill>
              </a:rPr>
              <a:t>课文的线索是什么？</a:t>
            </a:r>
            <a:endParaRPr lang="zh-CN" altLang="en-US">
              <a:solidFill>
                <a:srgbClr val="FF0000"/>
              </a:solidFill>
            </a:endParaRPr>
          </a:p>
        </p:txBody>
      </p:sp>
      <p:sp>
        <p:nvSpPr>
          <p:cNvPr id="19460" name="Text Box 6">
            <a:extLst>
              <a:ext uri="{FF2B5EF4-FFF2-40B4-BE49-F238E27FC236}">
                <a16:creationId xmlns:a16="http://schemas.microsoft.com/office/drawing/2014/main" id="{3888E50C-1358-4A3A-9C6C-0F070E515B52}"/>
              </a:ext>
            </a:extLst>
          </p:cNvPr>
          <p:cNvSpPr txBox="1">
            <a:spLocks noChangeArrowheads="1"/>
          </p:cNvSpPr>
          <p:nvPr/>
        </p:nvSpPr>
        <p:spPr bwMode="auto">
          <a:xfrm>
            <a:off x="879475" y="4225925"/>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zh-CN" sz="1800"/>
          </a:p>
        </p:txBody>
      </p:sp>
      <p:sp>
        <p:nvSpPr>
          <p:cNvPr id="202759" name="Text Box 7">
            <a:extLst>
              <a:ext uri="{FF2B5EF4-FFF2-40B4-BE49-F238E27FC236}">
                <a16:creationId xmlns:a16="http://schemas.microsoft.com/office/drawing/2014/main" id="{4D209747-A352-4D19-9819-139806B1071E}"/>
              </a:ext>
            </a:extLst>
          </p:cNvPr>
          <p:cNvSpPr txBox="1">
            <a:spLocks noChangeArrowheads="1"/>
          </p:cNvSpPr>
          <p:nvPr/>
        </p:nvSpPr>
        <p:spPr bwMode="auto">
          <a:xfrm>
            <a:off x="1908175" y="4221163"/>
            <a:ext cx="4751388"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en-US" altLang="zh-CN" sz="1800" dirty="0">
                <a:solidFill>
                  <a:srgbClr val="CC3300"/>
                </a:solidFill>
              </a:rPr>
              <a:t> </a:t>
            </a:r>
            <a:r>
              <a:rPr lang="zh-CN" altLang="en-US" sz="4800" b="1" dirty="0">
                <a:solidFill>
                  <a:srgbClr val="CC00FF"/>
                </a:solidFill>
              </a:rPr>
              <a:t>散步</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6386">
                                            <p:txEl>
                                              <p:pRg st="0" end="0"/>
                                            </p:txEl>
                                          </p:spTgt>
                                        </p:tgtEl>
                                        <p:attrNameLst>
                                          <p:attrName>style.visibility</p:attrName>
                                        </p:attrNameLst>
                                      </p:cBhvr>
                                      <p:to>
                                        <p:strVal val="visible"/>
                                      </p:to>
                                    </p:set>
                                    <p:animEffect transition="in" filter="blinds(horizontal)">
                                      <p:cBhvr>
                                        <p:cTn id="7" dur="500"/>
                                        <p:tgtEl>
                                          <p:spTgt spid="1638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16386">
                                            <p:txEl>
                                              <p:pRg st="2" end="2"/>
                                            </p:txEl>
                                          </p:spTgt>
                                        </p:tgtEl>
                                        <p:attrNameLst>
                                          <p:attrName>style.visibility</p:attrName>
                                        </p:attrNameLst>
                                      </p:cBhvr>
                                      <p:to>
                                        <p:strVal val="visible"/>
                                      </p:to>
                                    </p:set>
                                    <p:animEffect transition="in" filter="box(in)">
                                      <p:cBhvr>
                                        <p:cTn id="12" dur="500"/>
                                        <p:tgtEl>
                                          <p:spTgt spid="16386">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6386">
                                            <p:txEl>
                                              <p:pRg st="4" end="4"/>
                                            </p:txEl>
                                          </p:spTgt>
                                        </p:tgtEl>
                                        <p:attrNameLst>
                                          <p:attrName>style.visibility</p:attrName>
                                        </p:attrNameLst>
                                      </p:cBhvr>
                                      <p:to>
                                        <p:strVal val="visible"/>
                                      </p:to>
                                    </p:set>
                                    <p:animEffect transition="in" filter="blinds(horizontal)">
                                      <p:cBhvr>
                                        <p:cTn id="17" dur="500"/>
                                        <p:tgtEl>
                                          <p:spTgt spid="16386">
                                            <p:txEl>
                                              <p:pRg st="4" end="4"/>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6387">
                                            <p:txEl>
                                              <p:pRg st="0" end="0"/>
                                            </p:txEl>
                                          </p:spTgt>
                                        </p:tgtEl>
                                        <p:attrNameLst>
                                          <p:attrName>style.visibility</p:attrName>
                                        </p:attrNameLst>
                                      </p:cBhvr>
                                      <p:to>
                                        <p:strVal val="visible"/>
                                      </p:to>
                                    </p:set>
                                    <p:animEffect transition="in" filter="blinds(horizontal)">
                                      <p:cBhvr>
                                        <p:cTn id="22" dur="500"/>
                                        <p:tgtEl>
                                          <p:spTgt spid="16387">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202759"/>
                                        </p:tgtEl>
                                        <p:attrNameLst>
                                          <p:attrName>style.visibility</p:attrName>
                                        </p:attrNameLst>
                                      </p:cBhvr>
                                      <p:to>
                                        <p:strVal val="visible"/>
                                      </p:to>
                                    </p:set>
                                    <p:animEffect transition="in" filter="box(in)">
                                      <p:cBhvr>
                                        <p:cTn id="27" dur="500"/>
                                        <p:tgtEl>
                                          <p:spTgt spid="2027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2759"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17410" name="WordArt 2">
            <a:extLst>
              <a:ext uri="{FF2B5EF4-FFF2-40B4-BE49-F238E27FC236}">
                <a16:creationId xmlns:a16="http://schemas.microsoft.com/office/drawing/2014/main" id="{F38D2F54-CB0C-48BC-957A-FDEB927ED998}"/>
              </a:ext>
            </a:extLst>
          </p:cNvPr>
          <p:cNvSpPr>
            <a:spLocks noChangeArrowheads="1" noChangeShapeType="1" noTextEdit="1"/>
          </p:cNvSpPr>
          <p:nvPr/>
        </p:nvSpPr>
        <p:spPr bwMode="auto">
          <a:xfrm>
            <a:off x="2627313" y="0"/>
            <a:ext cx="3816350" cy="765175"/>
          </a:xfrm>
          <a:prstGeom prst="rect">
            <a:avLst/>
          </a:prstGeom>
        </p:spPr>
        <p:txBody>
          <a:bodyPr wrap="none" fromWordArt="1">
            <a:prstTxWarp prst="textPlain">
              <a:avLst>
                <a:gd name="adj" fmla="val 55023"/>
              </a:avLst>
            </a:prstTxWarp>
          </a:bodyPr>
          <a:lstStyle/>
          <a:p>
            <a:pPr algn="ctr"/>
            <a:r>
              <a:rPr lang="zh-CN" altLang="en-US" sz="6000" i="1" kern="10">
                <a:ln w="12700">
                  <a:solidFill>
                    <a:srgbClr val="993366"/>
                  </a:solidFill>
                  <a:miter lim="800000"/>
                  <a:headEnd/>
                  <a:tailEnd/>
                </a:ln>
                <a:solidFill>
                  <a:srgbClr val="FF00FF"/>
                </a:solidFill>
                <a:effectLst>
                  <a:outerShdw dist="35921" dir="2700000" sy="50000" kx="2115830" algn="bl" rotWithShape="0">
                    <a:srgbClr val="C0C0C0">
                      <a:alpha val="79999"/>
                    </a:srgbClr>
                  </a:outerShdw>
                </a:effectLst>
                <a:latin typeface="宋体" panose="02010600030101010101" pitchFamily="2" charset="-122"/>
              </a:rPr>
              <a:t>记叙的线索</a:t>
            </a:r>
          </a:p>
        </p:txBody>
      </p:sp>
      <p:sp>
        <p:nvSpPr>
          <p:cNvPr id="20483" name="Rectangle 3">
            <a:extLst>
              <a:ext uri="{FF2B5EF4-FFF2-40B4-BE49-F238E27FC236}">
                <a16:creationId xmlns:a16="http://schemas.microsoft.com/office/drawing/2014/main" id="{86B2B9FE-DA8A-4A98-92DC-5153E5B0E407}"/>
              </a:ext>
            </a:extLst>
          </p:cNvPr>
          <p:cNvSpPr>
            <a:spLocks noChangeArrowheads="1"/>
          </p:cNvSpPr>
          <p:nvPr/>
        </p:nvSpPr>
        <p:spPr bwMode="auto">
          <a:xfrm>
            <a:off x="250825" y="5946775"/>
            <a:ext cx="85693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800" b="1">
                <a:solidFill>
                  <a:srgbClr val="FF3300"/>
                </a:solidFill>
              </a:rPr>
              <a:t>       </a:t>
            </a:r>
          </a:p>
        </p:txBody>
      </p:sp>
      <p:sp>
        <p:nvSpPr>
          <p:cNvPr id="203780" name="Rectangle 4">
            <a:extLst>
              <a:ext uri="{FF2B5EF4-FFF2-40B4-BE49-F238E27FC236}">
                <a16:creationId xmlns:a16="http://schemas.microsoft.com/office/drawing/2014/main" id="{0F648770-E4CC-4BAC-A586-C30EF641C103}"/>
              </a:ext>
            </a:extLst>
          </p:cNvPr>
          <p:cNvSpPr>
            <a:spLocks noChangeArrowheads="1"/>
          </p:cNvSpPr>
          <p:nvPr/>
        </p:nvSpPr>
        <p:spPr bwMode="auto">
          <a:xfrm>
            <a:off x="0" y="549275"/>
            <a:ext cx="8893175" cy="6556375"/>
          </a:xfrm>
          <a:prstGeom prst="rect">
            <a:avLst/>
          </a:prstGeom>
          <a:noFill/>
          <a:ln w="9525">
            <a:noFill/>
            <a:miter lim="800000"/>
            <a:headEnd/>
            <a:tailEnd/>
          </a:ln>
        </p:spPr>
        <p:txBody>
          <a:bodyPr anchor="ctr">
            <a:spAutoFit/>
          </a:bodyPr>
          <a:lstStyle/>
          <a:p>
            <a:pPr eaLnBrk="1" hangingPunct="1">
              <a:defRPr/>
            </a:pPr>
            <a:r>
              <a:rPr lang="en-US" altLang="zh-CN" sz="2800" b="1" dirty="0">
                <a:solidFill>
                  <a:schemeClr val="folHlink"/>
                </a:solidFill>
                <a:latin typeface="宋体" pitchFamily="2" charset="-122"/>
              </a:rPr>
              <a:t>1.</a:t>
            </a:r>
            <a:r>
              <a:rPr lang="zh-CN" altLang="en-US" sz="2800" b="1" dirty="0">
                <a:solidFill>
                  <a:schemeClr val="folHlink"/>
                </a:solidFill>
                <a:latin typeface="宋体" pitchFamily="2" charset="-122"/>
              </a:rPr>
              <a:t>明确几种常见的线索。</a:t>
            </a:r>
          </a:p>
          <a:p>
            <a:pPr eaLnBrk="1" hangingPunct="1">
              <a:defRPr/>
            </a:pPr>
            <a:r>
              <a:rPr lang="zh-CN" altLang="en-US" sz="2800" b="1" dirty="0">
                <a:solidFill>
                  <a:srgbClr val="FF0000"/>
                </a:solidFill>
              </a:rPr>
              <a:t>①人物线索</a:t>
            </a:r>
            <a:r>
              <a:rPr lang="zh-CN" altLang="en-US" sz="2800" b="1" dirty="0">
                <a:solidFill>
                  <a:srgbClr val="0000CC"/>
                </a:solidFill>
              </a:rPr>
              <a:t>：人物的见闻感受或者事迹。</a:t>
            </a:r>
          </a:p>
          <a:p>
            <a:pPr eaLnBrk="1" hangingPunct="1">
              <a:defRPr/>
            </a:pPr>
            <a:r>
              <a:rPr lang="zh-CN" altLang="en-US" sz="2800" b="1" dirty="0">
                <a:solidFill>
                  <a:srgbClr val="FF0000"/>
                </a:solidFill>
              </a:rPr>
              <a:t>②物品线索</a:t>
            </a:r>
            <a:r>
              <a:rPr lang="zh-CN" altLang="en-US" sz="2800" b="1" dirty="0">
                <a:solidFill>
                  <a:srgbClr val="0000CC"/>
                </a:solidFill>
              </a:rPr>
              <a:t>：某一有特殊意义的物品。</a:t>
            </a:r>
          </a:p>
          <a:p>
            <a:pPr eaLnBrk="1" hangingPunct="1">
              <a:defRPr/>
            </a:pPr>
            <a:r>
              <a:rPr lang="zh-CN" altLang="en-US" sz="2800" b="1" dirty="0">
                <a:solidFill>
                  <a:srgbClr val="FF0000"/>
                </a:solidFill>
              </a:rPr>
              <a:t>③感情线索</a:t>
            </a:r>
            <a:r>
              <a:rPr lang="zh-CN" altLang="en-US" sz="2800" b="1" dirty="0">
                <a:solidFill>
                  <a:srgbClr val="0000CC"/>
                </a:solidFill>
              </a:rPr>
              <a:t>：作者或作品中主要人物的思想感情变化。</a:t>
            </a:r>
            <a:r>
              <a:rPr lang="zh-CN" altLang="en-US" sz="2800" b="1" dirty="0">
                <a:solidFill>
                  <a:srgbClr val="FF0000"/>
                </a:solidFill>
              </a:rPr>
              <a:t>④事件线索</a:t>
            </a:r>
            <a:r>
              <a:rPr lang="zh-CN" altLang="en-US" sz="2800" b="1" dirty="0">
                <a:solidFill>
                  <a:srgbClr val="0000CC"/>
                </a:solidFill>
              </a:rPr>
              <a:t>：中心事件。⑤时间线索。⑥地点线索。</a:t>
            </a:r>
          </a:p>
          <a:p>
            <a:pPr eaLnBrk="1" hangingPunct="1">
              <a:defRPr/>
            </a:pPr>
            <a:r>
              <a:rPr lang="en-US" altLang="zh-CN" sz="2800" b="1" dirty="0">
                <a:solidFill>
                  <a:schemeClr val="folHlink"/>
                </a:solidFill>
              </a:rPr>
              <a:t>2.</a:t>
            </a:r>
            <a:r>
              <a:rPr lang="zh-CN" altLang="en-US" sz="2800" b="1" dirty="0">
                <a:solidFill>
                  <a:schemeClr val="folHlink"/>
                </a:solidFill>
              </a:rPr>
              <a:t>关注文章的标题。</a:t>
            </a:r>
            <a:endParaRPr lang="en-US" altLang="zh-CN" sz="2800" b="1" dirty="0">
              <a:solidFill>
                <a:schemeClr val="folHlink"/>
              </a:solidFill>
            </a:endParaRPr>
          </a:p>
          <a:p>
            <a:pPr eaLnBrk="1" hangingPunct="1">
              <a:defRPr/>
            </a:pPr>
            <a:r>
              <a:rPr lang="en-US" altLang="zh-CN" sz="2800" b="1" dirty="0">
                <a:solidFill>
                  <a:schemeClr val="folHlink"/>
                </a:solidFill>
              </a:rPr>
              <a:t>       </a:t>
            </a:r>
            <a:r>
              <a:rPr lang="zh-CN" altLang="en-US" sz="2800" b="1" dirty="0">
                <a:solidFill>
                  <a:srgbClr val="0000CC"/>
                </a:solidFill>
              </a:rPr>
              <a:t>有的文章标题直接揭示了线索，有的标题包含线索的因素。</a:t>
            </a:r>
          </a:p>
          <a:p>
            <a:pPr eaLnBrk="1" hangingPunct="1">
              <a:defRPr/>
            </a:pPr>
            <a:r>
              <a:rPr lang="en-US" altLang="zh-CN" sz="2800" b="1" dirty="0">
                <a:solidFill>
                  <a:schemeClr val="folHlink"/>
                </a:solidFill>
              </a:rPr>
              <a:t>3.</a:t>
            </a:r>
            <a:r>
              <a:rPr lang="zh-CN" altLang="en-US" sz="2800" b="1" dirty="0">
                <a:solidFill>
                  <a:schemeClr val="folHlink"/>
                </a:solidFill>
              </a:rPr>
              <a:t>找文中反复出现的词语、句子。</a:t>
            </a:r>
          </a:p>
          <a:p>
            <a:pPr eaLnBrk="1" hangingPunct="1">
              <a:defRPr/>
            </a:pPr>
            <a:r>
              <a:rPr lang="en-US" altLang="zh-CN" sz="2800" b="1" dirty="0">
                <a:solidFill>
                  <a:schemeClr val="folHlink"/>
                </a:solidFill>
              </a:rPr>
              <a:t>4.</a:t>
            </a:r>
            <a:r>
              <a:rPr lang="zh-CN" altLang="en-US" sz="2800" b="1" dirty="0">
                <a:solidFill>
                  <a:schemeClr val="folHlink"/>
                </a:solidFill>
              </a:rPr>
              <a:t>线索的作用：</a:t>
            </a:r>
            <a:endParaRPr lang="en-US" altLang="zh-CN" sz="2800" b="1" dirty="0">
              <a:solidFill>
                <a:schemeClr val="folHlink"/>
              </a:solidFill>
            </a:endParaRPr>
          </a:p>
          <a:p>
            <a:pPr eaLnBrk="1" hangingPunct="1">
              <a:defRPr/>
            </a:pPr>
            <a:r>
              <a:rPr lang="en-US" altLang="zh-CN" sz="2800" b="1" dirty="0">
                <a:solidFill>
                  <a:schemeClr val="folHlink"/>
                </a:solidFill>
              </a:rPr>
              <a:t>        </a:t>
            </a:r>
            <a:r>
              <a:rPr lang="zh-CN" altLang="en-US" sz="2800" b="1" dirty="0">
                <a:solidFill>
                  <a:srgbClr val="0000CC"/>
                </a:solidFill>
              </a:rPr>
              <a:t>贯穿全文的脉络，把文中的人物和事件有机地连在一起，使文章条理清楚、层次清晰</a:t>
            </a:r>
            <a:r>
              <a:rPr lang="zh-CN" altLang="en-US" sz="2800" b="1" dirty="0">
                <a:solidFill>
                  <a:schemeClr val="accent2">
                    <a:lumMod val="75000"/>
                  </a:schemeClr>
                </a:solidFill>
              </a:rPr>
              <a:t>。</a:t>
            </a:r>
            <a:endParaRPr lang="en-US" altLang="zh-CN" sz="2800" b="1" dirty="0">
              <a:solidFill>
                <a:schemeClr val="accent2">
                  <a:lumMod val="75000"/>
                </a:schemeClr>
              </a:solidFill>
            </a:endParaRPr>
          </a:p>
          <a:p>
            <a:pPr eaLnBrk="1" hangingPunct="1">
              <a:defRPr/>
            </a:pPr>
            <a:r>
              <a:rPr lang="en-US" altLang="zh-CN" sz="2800" b="1" dirty="0">
                <a:solidFill>
                  <a:srgbClr val="FF0000"/>
                </a:solidFill>
              </a:rPr>
              <a:t>        </a:t>
            </a:r>
            <a:r>
              <a:rPr lang="zh-CN" altLang="en-US" sz="2800" b="1" dirty="0">
                <a:solidFill>
                  <a:srgbClr val="FF0000"/>
                </a:solidFill>
              </a:rPr>
              <a:t>课文以“散步”为线索，体现了中华民族尊老爱幼的传统美德。</a:t>
            </a:r>
          </a:p>
          <a:p>
            <a:pPr eaLnBrk="1" hangingPunct="1">
              <a:defRPr/>
            </a:pPr>
            <a:endParaRPr lang="en-US" altLang="zh-CN" sz="2800" b="1" dirty="0">
              <a:solidFill>
                <a:srgbClr val="FF33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blinds(horizontal)">
                                      <p:cBhvr>
                                        <p:cTn id="7" dur="500"/>
                                        <p:tgtEl>
                                          <p:spTgt spid="174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03780">
                                            <p:txEl>
                                              <p:pRg st="0" end="0"/>
                                            </p:txEl>
                                          </p:spTgt>
                                        </p:tgtEl>
                                        <p:attrNameLst>
                                          <p:attrName>style.visibility</p:attrName>
                                        </p:attrNameLst>
                                      </p:cBhvr>
                                      <p:to>
                                        <p:strVal val="visible"/>
                                      </p:to>
                                    </p:set>
                                    <p:animEffect transition="in" filter="blinds(horizontal)">
                                      <p:cBhvr>
                                        <p:cTn id="12" dur="500"/>
                                        <p:tgtEl>
                                          <p:spTgt spid="203780">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03780">
                                            <p:txEl>
                                              <p:pRg st="1" end="1"/>
                                            </p:txEl>
                                          </p:spTgt>
                                        </p:tgtEl>
                                        <p:attrNameLst>
                                          <p:attrName>style.visibility</p:attrName>
                                        </p:attrNameLst>
                                      </p:cBhvr>
                                      <p:to>
                                        <p:strVal val="visible"/>
                                      </p:to>
                                    </p:set>
                                    <p:animEffect transition="in" filter="blinds(horizontal)">
                                      <p:cBhvr>
                                        <p:cTn id="17" dur="500"/>
                                        <p:tgtEl>
                                          <p:spTgt spid="203780">
                                            <p:txEl>
                                              <p:pRg st="1" end="1"/>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203780">
                                            <p:txEl>
                                              <p:pRg st="2" end="2"/>
                                            </p:txEl>
                                          </p:spTgt>
                                        </p:tgtEl>
                                        <p:attrNameLst>
                                          <p:attrName>style.visibility</p:attrName>
                                        </p:attrNameLst>
                                      </p:cBhvr>
                                      <p:to>
                                        <p:strVal val="visible"/>
                                      </p:to>
                                    </p:set>
                                    <p:animEffect transition="in" filter="blinds(horizontal)">
                                      <p:cBhvr>
                                        <p:cTn id="20" dur="500"/>
                                        <p:tgtEl>
                                          <p:spTgt spid="203780">
                                            <p:txEl>
                                              <p:pRg st="2" end="2"/>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203780">
                                            <p:txEl>
                                              <p:pRg st="3" end="3"/>
                                            </p:txEl>
                                          </p:spTgt>
                                        </p:tgtEl>
                                        <p:attrNameLst>
                                          <p:attrName>style.visibility</p:attrName>
                                        </p:attrNameLst>
                                      </p:cBhvr>
                                      <p:to>
                                        <p:strVal val="visible"/>
                                      </p:to>
                                    </p:set>
                                    <p:animEffect transition="in" filter="blinds(horizontal)">
                                      <p:cBhvr>
                                        <p:cTn id="23" dur="500"/>
                                        <p:tgtEl>
                                          <p:spTgt spid="203780">
                                            <p:txEl>
                                              <p:pRg st="3" end="3"/>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10" fill="hold" nodeType="clickEffect">
                                  <p:stCondLst>
                                    <p:cond delay="0"/>
                                  </p:stCondLst>
                                  <p:childTnLst>
                                    <p:set>
                                      <p:cBhvr>
                                        <p:cTn id="27" dur="1" fill="hold">
                                          <p:stCondLst>
                                            <p:cond delay="0"/>
                                          </p:stCondLst>
                                        </p:cTn>
                                        <p:tgtEl>
                                          <p:spTgt spid="203780">
                                            <p:txEl>
                                              <p:pRg st="4" end="4"/>
                                            </p:txEl>
                                          </p:spTgt>
                                        </p:tgtEl>
                                        <p:attrNameLst>
                                          <p:attrName>style.visibility</p:attrName>
                                        </p:attrNameLst>
                                      </p:cBhvr>
                                      <p:to>
                                        <p:strVal val="visible"/>
                                      </p:to>
                                    </p:set>
                                    <p:animEffect transition="in" filter="blinds(horizontal)">
                                      <p:cBhvr>
                                        <p:cTn id="28" dur="500"/>
                                        <p:tgtEl>
                                          <p:spTgt spid="203780">
                                            <p:txEl>
                                              <p:pRg st="4" end="4"/>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10" fill="hold" nodeType="clickEffect">
                                  <p:stCondLst>
                                    <p:cond delay="0"/>
                                  </p:stCondLst>
                                  <p:childTnLst>
                                    <p:set>
                                      <p:cBhvr>
                                        <p:cTn id="32" dur="1" fill="hold">
                                          <p:stCondLst>
                                            <p:cond delay="0"/>
                                          </p:stCondLst>
                                        </p:cTn>
                                        <p:tgtEl>
                                          <p:spTgt spid="203780">
                                            <p:txEl>
                                              <p:pRg st="5" end="5"/>
                                            </p:txEl>
                                          </p:spTgt>
                                        </p:tgtEl>
                                        <p:attrNameLst>
                                          <p:attrName>style.visibility</p:attrName>
                                        </p:attrNameLst>
                                      </p:cBhvr>
                                      <p:to>
                                        <p:strVal val="visible"/>
                                      </p:to>
                                    </p:set>
                                    <p:animEffect transition="in" filter="blinds(horizontal)">
                                      <p:cBhvr>
                                        <p:cTn id="33" dur="500"/>
                                        <p:tgtEl>
                                          <p:spTgt spid="203780">
                                            <p:txEl>
                                              <p:pRg st="5" end="5"/>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3" presetClass="entr" presetSubtype="10" fill="hold" nodeType="clickEffect">
                                  <p:stCondLst>
                                    <p:cond delay="0"/>
                                  </p:stCondLst>
                                  <p:childTnLst>
                                    <p:set>
                                      <p:cBhvr>
                                        <p:cTn id="37" dur="1" fill="hold">
                                          <p:stCondLst>
                                            <p:cond delay="0"/>
                                          </p:stCondLst>
                                        </p:cTn>
                                        <p:tgtEl>
                                          <p:spTgt spid="203780">
                                            <p:txEl>
                                              <p:pRg st="6" end="6"/>
                                            </p:txEl>
                                          </p:spTgt>
                                        </p:tgtEl>
                                        <p:attrNameLst>
                                          <p:attrName>style.visibility</p:attrName>
                                        </p:attrNameLst>
                                      </p:cBhvr>
                                      <p:to>
                                        <p:strVal val="visible"/>
                                      </p:to>
                                    </p:set>
                                    <p:animEffect transition="in" filter="blinds(horizontal)">
                                      <p:cBhvr>
                                        <p:cTn id="38" dur="500"/>
                                        <p:tgtEl>
                                          <p:spTgt spid="203780">
                                            <p:txEl>
                                              <p:pRg st="6" end="6"/>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3" presetClass="entr" presetSubtype="10" fill="hold" nodeType="clickEffect">
                                  <p:stCondLst>
                                    <p:cond delay="0"/>
                                  </p:stCondLst>
                                  <p:childTnLst>
                                    <p:set>
                                      <p:cBhvr>
                                        <p:cTn id="42" dur="1" fill="hold">
                                          <p:stCondLst>
                                            <p:cond delay="0"/>
                                          </p:stCondLst>
                                        </p:cTn>
                                        <p:tgtEl>
                                          <p:spTgt spid="203780">
                                            <p:txEl>
                                              <p:pRg st="7" end="7"/>
                                            </p:txEl>
                                          </p:spTgt>
                                        </p:tgtEl>
                                        <p:attrNameLst>
                                          <p:attrName>style.visibility</p:attrName>
                                        </p:attrNameLst>
                                      </p:cBhvr>
                                      <p:to>
                                        <p:strVal val="visible"/>
                                      </p:to>
                                    </p:set>
                                    <p:animEffect transition="in" filter="blinds(horizontal)">
                                      <p:cBhvr>
                                        <p:cTn id="43" dur="500"/>
                                        <p:tgtEl>
                                          <p:spTgt spid="203780">
                                            <p:txEl>
                                              <p:pRg st="7" end="7"/>
                                            </p:txEl>
                                          </p:spTgt>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3" presetClass="entr" presetSubtype="10" fill="hold" nodeType="clickEffect">
                                  <p:stCondLst>
                                    <p:cond delay="0"/>
                                  </p:stCondLst>
                                  <p:childTnLst>
                                    <p:set>
                                      <p:cBhvr>
                                        <p:cTn id="47" dur="1" fill="hold">
                                          <p:stCondLst>
                                            <p:cond delay="0"/>
                                          </p:stCondLst>
                                        </p:cTn>
                                        <p:tgtEl>
                                          <p:spTgt spid="203780">
                                            <p:txEl>
                                              <p:pRg st="8" end="8"/>
                                            </p:txEl>
                                          </p:spTgt>
                                        </p:tgtEl>
                                        <p:attrNameLst>
                                          <p:attrName>style.visibility</p:attrName>
                                        </p:attrNameLst>
                                      </p:cBhvr>
                                      <p:to>
                                        <p:strVal val="visible"/>
                                      </p:to>
                                    </p:set>
                                    <p:animEffect transition="in" filter="blinds(horizontal)">
                                      <p:cBhvr>
                                        <p:cTn id="48" dur="500"/>
                                        <p:tgtEl>
                                          <p:spTgt spid="203780">
                                            <p:txEl>
                                              <p:pRg st="8" end="8"/>
                                            </p:txEl>
                                          </p:spTgt>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3" presetClass="entr" presetSubtype="10" fill="hold" nodeType="clickEffect">
                                  <p:stCondLst>
                                    <p:cond delay="0"/>
                                  </p:stCondLst>
                                  <p:childTnLst>
                                    <p:set>
                                      <p:cBhvr>
                                        <p:cTn id="52" dur="1" fill="hold">
                                          <p:stCondLst>
                                            <p:cond delay="0"/>
                                          </p:stCondLst>
                                        </p:cTn>
                                        <p:tgtEl>
                                          <p:spTgt spid="203780">
                                            <p:txEl>
                                              <p:pRg st="9" end="9"/>
                                            </p:txEl>
                                          </p:spTgt>
                                        </p:tgtEl>
                                        <p:attrNameLst>
                                          <p:attrName>style.visibility</p:attrName>
                                        </p:attrNameLst>
                                      </p:cBhvr>
                                      <p:to>
                                        <p:strVal val="visible"/>
                                      </p:to>
                                    </p:set>
                                    <p:animEffect transition="in" filter="blinds(horizontal)">
                                      <p:cBhvr>
                                        <p:cTn id="53" dur="500"/>
                                        <p:tgtEl>
                                          <p:spTgt spid="203780">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1506" name="Text Box 4">
            <a:extLst>
              <a:ext uri="{FF2B5EF4-FFF2-40B4-BE49-F238E27FC236}">
                <a16:creationId xmlns:a16="http://schemas.microsoft.com/office/drawing/2014/main" id="{061D55AF-78FD-4B7B-85D4-511EDD0B18A1}"/>
              </a:ext>
            </a:extLst>
          </p:cNvPr>
          <p:cNvSpPr txBox="1">
            <a:spLocks noChangeArrowheads="1"/>
          </p:cNvSpPr>
          <p:nvPr/>
        </p:nvSpPr>
        <p:spPr bwMode="auto">
          <a:xfrm>
            <a:off x="376238" y="338138"/>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zh-CN" sz="1800"/>
          </a:p>
        </p:txBody>
      </p:sp>
      <p:sp>
        <p:nvSpPr>
          <p:cNvPr id="21507" name="Text Box 5">
            <a:extLst>
              <a:ext uri="{FF2B5EF4-FFF2-40B4-BE49-F238E27FC236}">
                <a16:creationId xmlns:a16="http://schemas.microsoft.com/office/drawing/2014/main" id="{686C4E03-7456-42FC-9137-E209633CEDC5}"/>
              </a:ext>
            </a:extLst>
          </p:cNvPr>
          <p:cNvSpPr txBox="1">
            <a:spLocks noChangeArrowheads="1"/>
          </p:cNvSpPr>
          <p:nvPr/>
        </p:nvSpPr>
        <p:spPr bwMode="auto">
          <a:xfrm>
            <a:off x="107504" y="323850"/>
            <a:ext cx="24257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4400" b="1" dirty="0"/>
              <a:t>品味探究</a:t>
            </a:r>
          </a:p>
        </p:txBody>
      </p:sp>
      <p:sp>
        <p:nvSpPr>
          <p:cNvPr id="21508" name="Text Box 6">
            <a:extLst>
              <a:ext uri="{FF2B5EF4-FFF2-40B4-BE49-F238E27FC236}">
                <a16:creationId xmlns:a16="http://schemas.microsoft.com/office/drawing/2014/main" id="{98D9A8B7-5AA9-49AE-A9F4-E0BCB654D0D4}"/>
              </a:ext>
            </a:extLst>
          </p:cNvPr>
          <p:cNvSpPr txBox="1">
            <a:spLocks noChangeArrowheads="1"/>
          </p:cNvSpPr>
          <p:nvPr/>
        </p:nvSpPr>
        <p:spPr bwMode="auto">
          <a:xfrm>
            <a:off x="16449" y="1484784"/>
            <a:ext cx="8855967" cy="3243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80000"/>
              </a:lnSpc>
              <a:buFontTx/>
              <a:buNone/>
            </a:pPr>
            <a:r>
              <a:rPr kumimoji="1" lang="en-US" altLang="zh-CN" b="1" dirty="0"/>
              <a:t>1</a:t>
            </a:r>
            <a:r>
              <a:rPr kumimoji="1" lang="zh-CN" altLang="en-US" b="1" dirty="0"/>
              <a:t>、品味 “今年的春天来得太迟，太迟了，有一些老人挺不住。但是春天总算来了。我的母亲又</a:t>
            </a:r>
            <a:r>
              <a:rPr kumimoji="1" lang="zh-CN" altLang="en-US" b="1" u="sng" dirty="0">
                <a:solidFill>
                  <a:srgbClr val="FF0000"/>
                </a:solidFill>
              </a:rPr>
              <a:t>熬</a:t>
            </a:r>
            <a:r>
              <a:rPr kumimoji="1" lang="zh-CN" altLang="en-US" b="1" dirty="0"/>
              <a:t>过了一个严冬。”</a:t>
            </a:r>
            <a:endParaRPr kumimoji="1" lang="en-US" altLang="zh-CN" b="1" dirty="0"/>
          </a:p>
          <a:p>
            <a:pPr eaLnBrk="1" hangingPunct="1">
              <a:lnSpc>
                <a:spcPct val="80000"/>
              </a:lnSpc>
              <a:buFontTx/>
              <a:buNone/>
            </a:pPr>
            <a:endParaRPr kumimoji="1" lang="en-US" altLang="zh-CN" b="1" dirty="0"/>
          </a:p>
          <a:p>
            <a:pPr eaLnBrk="1" hangingPunct="1">
              <a:lnSpc>
                <a:spcPct val="80000"/>
              </a:lnSpc>
              <a:buFontTx/>
              <a:buNone/>
            </a:pPr>
            <a:endParaRPr kumimoji="1" lang="zh-CN" altLang="en-US" b="1" dirty="0"/>
          </a:p>
          <a:p>
            <a:pPr eaLnBrk="1" hangingPunct="1">
              <a:spcBef>
                <a:spcPct val="0"/>
              </a:spcBef>
              <a:buFontTx/>
              <a:buNone/>
            </a:pPr>
            <a:r>
              <a:rPr kumimoji="1" lang="en-US" altLang="zh-CN" dirty="0"/>
              <a:t>2</a:t>
            </a:r>
            <a:r>
              <a:rPr kumimoji="1" lang="zh-CN" altLang="en-US" dirty="0"/>
              <a:t>、</a:t>
            </a:r>
            <a:r>
              <a:rPr kumimoji="1" lang="zh-CN" altLang="en-US" b="1" dirty="0"/>
              <a:t>品味“一霎时我感到了责任的重大。”</a:t>
            </a:r>
            <a:endParaRPr kumimoji="1" lang="en-US" altLang="zh-CN" b="1" dirty="0"/>
          </a:p>
          <a:p>
            <a:pPr eaLnBrk="1" hangingPunct="1">
              <a:spcBef>
                <a:spcPct val="0"/>
              </a:spcBef>
              <a:buFontTx/>
              <a:buNone/>
            </a:pPr>
            <a:endParaRPr kumimoji="1" lang="en-US" altLang="zh-CN" b="1" dirty="0">
              <a:solidFill>
                <a:srgbClr val="0000FF"/>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23554" name="Text Box 2">
            <a:extLst>
              <a:ext uri="{FF2B5EF4-FFF2-40B4-BE49-F238E27FC236}">
                <a16:creationId xmlns:a16="http://schemas.microsoft.com/office/drawing/2014/main" id="{9EA8970E-93A1-4A53-B591-3780B0F467FF}"/>
              </a:ext>
            </a:extLst>
          </p:cNvPr>
          <p:cNvSpPr txBox="1">
            <a:spLocks noChangeArrowheads="1"/>
          </p:cNvSpPr>
          <p:nvPr/>
        </p:nvSpPr>
        <p:spPr bwMode="auto">
          <a:xfrm>
            <a:off x="323850" y="333375"/>
            <a:ext cx="7696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endParaRPr kumimoji="1" lang="zh-CN" altLang="zh-CN" sz="2400">
              <a:latin typeface="Times New Roman" panose="02020603050405020304" pitchFamily="18" charset="0"/>
            </a:endParaRPr>
          </a:p>
        </p:txBody>
      </p:sp>
      <p:sp>
        <p:nvSpPr>
          <p:cNvPr id="46083" name="Text Box 3">
            <a:extLst>
              <a:ext uri="{FF2B5EF4-FFF2-40B4-BE49-F238E27FC236}">
                <a16:creationId xmlns:a16="http://schemas.microsoft.com/office/drawing/2014/main" id="{AA76CAE6-5212-41E6-83A7-43ACB9E12504}"/>
              </a:ext>
            </a:extLst>
          </p:cNvPr>
          <p:cNvSpPr txBox="1">
            <a:spLocks noChangeArrowheads="1"/>
          </p:cNvSpPr>
          <p:nvPr/>
        </p:nvSpPr>
        <p:spPr bwMode="auto">
          <a:xfrm>
            <a:off x="250825" y="260350"/>
            <a:ext cx="85344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50000"/>
              </a:spcBef>
              <a:buFontTx/>
              <a:buNone/>
            </a:pPr>
            <a:r>
              <a:rPr kumimoji="1" lang="en-US" altLang="zh-CN" b="1" dirty="0">
                <a:solidFill>
                  <a:srgbClr val="0000FF"/>
                </a:solidFill>
                <a:latin typeface="宋体" panose="02010600030101010101" pitchFamily="2" charset="-122"/>
              </a:rPr>
              <a:t>1</a:t>
            </a:r>
            <a:r>
              <a:rPr kumimoji="1" lang="zh-CN" altLang="en-US" b="1" dirty="0">
                <a:solidFill>
                  <a:srgbClr val="0000FF"/>
                </a:solidFill>
                <a:latin typeface="宋体" panose="02010600030101010101" pitchFamily="2" charset="-122"/>
              </a:rPr>
              <a:t>、品味 “今年的春天来得太迟，太迟了，有一些老人挺不住。但是春天总算来了。我的母亲又熬过了一个严冬。”</a:t>
            </a:r>
          </a:p>
        </p:txBody>
      </p:sp>
      <p:sp>
        <p:nvSpPr>
          <p:cNvPr id="46085" name="Text Box 5">
            <a:extLst>
              <a:ext uri="{FF2B5EF4-FFF2-40B4-BE49-F238E27FC236}">
                <a16:creationId xmlns:a16="http://schemas.microsoft.com/office/drawing/2014/main" id="{937338F4-DF18-4509-A579-DDE97F000C5B}"/>
              </a:ext>
            </a:extLst>
          </p:cNvPr>
          <p:cNvSpPr txBox="1">
            <a:spLocks noChangeArrowheads="1"/>
          </p:cNvSpPr>
          <p:nvPr/>
        </p:nvSpPr>
        <p:spPr bwMode="auto">
          <a:xfrm>
            <a:off x="323850" y="1916113"/>
            <a:ext cx="8569325" cy="15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50000"/>
              </a:spcBef>
              <a:buFontTx/>
              <a:buNone/>
            </a:pPr>
            <a:r>
              <a:rPr kumimoji="1" lang="en-US" altLang="zh-CN" b="1" dirty="0">
                <a:solidFill>
                  <a:srgbClr val="FF0000"/>
                </a:solidFill>
                <a:latin typeface="宋体" panose="02010600030101010101" pitchFamily="2" charset="-122"/>
                <a:ea typeface="华文行楷" panose="02010800040101010101" pitchFamily="2" charset="-122"/>
              </a:rPr>
              <a:t>    </a:t>
            </a:r>
            <a:r>
              <a:rPr kumimoji="1" lang="zh-CN" altLang="en-US" b="1" dirty="0">
                <a:solidFill>
                  <a:srgbClr val="FF0000"/>
                </a:solidFill>
                <a:latin typeface="宋体" panose="02010600030101010101" pitchFamily="2" charset="-122"/>
                <a:ea typeface="华文行楷" panose="02010800040101010101" pitchFamily="2" charset="-122"/>
              </a:rPr>
              <a:t>运用了反复的修辞手法，以及富有表现力的词语，表现了我对母亲健康的担忧，体现了我的一片孝心。</a:t>
            </a:r>
            <a:endParaRPr kumimoji="1" lang="zh-CN" altLang="en-US" b="1" dirty="0">
              <a:solidFill>
                <a:srgbClr val="FF0000"/>
              </a:solidFill>
              <a:latin typeface="Times New Roman" panose="02020603050405020304" pitchFamily="18" charset="0"/>
              <a:ea typeface="华文行楷" panose="02010800040101010101" pitchFamily="2" charset="-122"/>
            </a:endParaRPr>
          </a:p>
        </p:txBody>
      </p:sp>
      <p:sp>
        <p:nvSpPr>
          <p:cNvPr id="23557" name="Text Box 8">
            <a:extLst>
              <a:ext uri="{FF2B5EF4-FFF2-40B4-BE49-F238E27FC236}">
                <a16:creationId xmlns:a16="http://schemas.microsoft.com/office/drawing/2014/main" id="{D336FF60-1E3D-4AE3-AF41-C9A6AE15ACFB}"/>
              </a:ext>
            </a:extLst>
          </p:cNvPr>
          <p:cNvSpPr txBox="1">
            <a:spLocks noChangeArrowheads="1"/>
          </p:cNvSpPr>
          <p:nvPr/>
        </p:nvSpPr>
        <p:spPr bwMode="auto">
          <a:xfrm>
            <a:off x="592138" y="3722688"/>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zh-CN" sz="1800"/>
          </a:p>
        </p:txBody>
      </p:sp>
      <p:sp>
        <p:nvSpPr>
          <p:cNvPr id="46089" name="Text Box 9">
            <a:extLst>
              <a:ext uri="{FF2B5EF4-FFF2-40B4-BE49-F238E27FC236}">
                <a16:creationId xmlns:a16="http://schemas.microsoft.com/office/drawing/2014/main" id="{875EEE6A-67B5-4751-AAA4-E28931E51760}"/>
              </a:ext>
            </a:extLst>
          </p:cNvPr>
          <p:cNvSpPr txBox="1">
            <a:spLocks noChangeArrowheads="1"/>
          </p:cNvSpPr>
          <p:nvPr/>
        </p:nvSpPr>
        <p:spPr bwMode="auto">
          <a:xfrm>
            <a:off x="179388" y="3789363"/>
            <a:ext cx="8763000" cy="579437"/>
          </a:xfrm>
          <a:prstGeom prst="rect">
            <a:avLst/>
          </a:prstGeom>
          <a:noFill/>
          <a:ln w="9525">
            <a:noFill/>
            <a:miter lim="800000"/>
            <a:headEnd/>
            <a:tailEnd/>
          </a:ln>
        </p:spPr>
        <p:txBody>
          <a:bodyPr>
            <a:spAutoFit/>
          </a:bodyPr>
          <a:lstStyle/>
          <a:p>
            <a:pPr algn="just" eaLnBrk="1" hangingPunct="1">
              <a:spcBef>
                <a:spcPct val="50000"/>
              </a:spcBef>
              <a:defRPr/>
            </a:pPr>
            <a:r>
              <a:rPr kumimoji="1" lang="en-US" altLang="zh-CN" sz="3200" dirty="0">
                <a:solidFill>
                  <a:srgbClr val="0000FF"/>
                </a:solidFill>
                <a:latin typeface="+mn-ea"/>
              </a:rPr>
              <a:t>2</a:t>
            </a:r>
            <a:r>
              <a:rPr kumimoji="1" lang="zh-CN" altLang="en-US" sz="3200" dirty="0">
                <a:solidFill>
                  <a:srgbClr val="0000FF"/>
                </a:solidFill>
                <a:latin typeface="+mn-ea"/>
                <a:ea typeface="+mn-ea"/>
              </a:rPr>
              <a:t>、</a:t>
            </a:r>
            <a:r>
              <a:rPr kumimoji="1" lang="zh-CN" altLang="en-US" sz="3200" b="1" dirty="0">
                <a:solidFill>
                  <a:srgbClr val="0000FF"/>
                </a:solidFill>
                <a:latin typeface="+mn-ea"/>
                <a:ea typeface="+mn-ea"/>
              </a:rPr>
              <a:t>品味“一霎时我感到了责任的重大。”　</a:t>
            </a:r>
          </a:p>
        </p:txBody>
      </p:sp>
      <p:sp>
        <p:nvSpPr>
          <p:cNvPr id="23559" name="Text Box 10">
            <a:extLst>
              <a:ext uri="{FF2B5EF4-FFF2-40B4-BE49-F238E27FC236}">
                <a16:creationId xmlns:a16="http://schemas.microsoft.com/office/drawing/2014/main" id="{6908EB02-EE3E-4F8B-9672-3E49A9C32C99}"/>
              </a:ext>
            </a:extLst>
          </p:cNvPr>
          <p:cNvSpPr txBox="1">
            <a:spLocks noChangeArrowheads="1"/>
          </p:cNvSpPr>
          <p:nvPr/>
        </p:nvSpPr>
        <p:spPr bwMode="auto">
          <a:xfrm>
            <a:off x="879475" y="5233988"/>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zh-CN" sz="1800"/>
          </a:p>
        </p:txBody>
      </p:sp>
      <p:sp>
        <p:nvSpPr>
          <p:cNvPr id="46091" name="Text Box 11">
            <a:extLst>
              <a:ext uri="{FF2B5EF4-FFF2-40B4-BE49-F238E27FC236}">
                <a16:creationId xmlns:a16="http://schemas.microsoft.com/office/drawing/2014/main" id="{63C80B64-7CA6-405F-946B-31BC62ECB61C}"/>
              </a:ext>
            </a:extLst>
          </p:cNvPr>
          <p:cNvSpPr txBox="1">
            <a:spLocks noChangeArrowheads="1"/>
          </p:cNvSpPr>
          <p:nvPr/>
        </p:nvSpPr>
        <p:spPr bwMode="auto">
          <a:xfrm>
            <a:off x="358775" y="4149725"/>
            <a:ext cx="85344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zh-CN" altLang="en-US" sz="6000" dirty="0">
                <a:solidFill>
                  <a:srgbClr val="00CC00"/>
                </a:solidFill>
                <a:latin typeface="华文行楷" panose="02010800040101010101" pitchFamily="2" charset="-122"/>
                <a:ea typeface="华文行楷" panose="02010800040101010101" pitchFamily="2" charset="-122"/>
              </a:rPr>
              <a:t>　</a:t>
            </a:r>
            <a:r>
              <a:rPr kumimoji="1" lang="zh-CN" altLang="en-US" b="1" dirty="0">
                <a:solidFill>
                  <a:srgbClr val="FF0000"/>
                </a:solidFill>
                <a:latin typeface="方正准圆简体" pitchFamily="65" charset="-122"/>
                <a:ea typeface="华文行楷" panose="02010800040101010101" pitchFamily="2" charset="-122"/>
              </a:rPr>
              <a:t>看似一个不起眼的细节，如果处理不当，就可能破坏家中浓浓的亲情。</a:t>
            </a:r>
            <a:r>
              <a:rPr kumimoji="1" lang="zh-CN" altLang="en-US" b="1" dirty="0">
                <a:solidFill>
                  <a:srgbClr val="FF0000"/>
                </a:solidFill>
                <a:latin typeface="Times New Roman" panose="02020603050405020304" pitchFamily="18" charset="0"/>
                <a:ea typeface="华文行楷" panose="02010800040101010101" pitchFamily="2" charset="-122"/>
              </a:rPr>
              <a:t>“</a:t>
            </a:r>
            <a:r>
              <a:rPr kumimoji="1" lang="zh-CN" altLang="en-US" b="1" dirty="0">
                <a:solidFill>
                  <a:srgbClr val="FF0000"/>
                </a:solidFill>
                <a:latin typeface="方正准圆简体" pitchFamily="65" charset="-122"/>
                <a:ea typeface="华文行楷" panose="02010800040101010101" pitchFamily="2" charset="-122"/>
              </a:rPr>
              <a:t>责任</a:t>
            </a:r>
            <a:r>
              <a:rPr kumimoji="1" lang="zh-CN" altLang="en-US" b="1" dirty="0">
                <a:solidFill>
                  <a:srgbClr val="FF0000"/>
                </a:solidFill>
                <a:latin typeface="Times New Roman" panose="02020603050405020304" pitchFamily="18" charset="0"/>
                <a:ea typeface="华文行楷" panose="02010800040101010101" pitchFamily="2" charset="-122"/>
              </a:rPr>
              <a:t>”</a:t>
            </a:r>
            <a:r>
              <a:rPr kumimoji="1" lang="zh-CN" altLang="en-US" b="1" dirty="0">
                <a:solidFill>
                  <a:srgbClr val="FF0000"/>
                </a:solidFill>
                <a:latin typeface="方正准圆简体" pitchFamily="65" charset="-122"/>
                <a:ea typeface="华文行楷" panose="02010800040101010101" pitchFamily="2" charset="-122"/>
              </a:rPr>
              <a:t>大词小用，突出了我身为一家之</a:t>
            </a:r>
            <a:r>
              <a:rPr kumimoji="1" lang="zh-CN" altLang="en-US" b="1" dirty="0">
                <a:solidFill>
                  <a:srgbClr val="FF0000"/>
                </a:solidFill>
                <a:latin typeface="Times New Roman" panose="02020603050405020304" pitchFamily="18" charset="0"/>
                <a:ea typeface="华文行楷" panose="02010800040101010101" pitchFamily="2" charset="-122"/>
              </a:rPr>
              <a:t>主的重大的责任感。</a:t>
            </a:r>
          </a:p>
        </p:txBody>
      </p:sp>
    </p:spTree>
  </p:cSld>
  <p:clrMapOvr>
    <a:masterClrMapping/>
  </p:clrMapOvr>
  <p:transition>
    <p:comb dir="vert"/>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6083"/>
                                        </p:tgtEl>
                                        <p:attrNameLst>
                                          <p:attrName>style.visibility</p:attrName>
                                        </p:attrNameLst>
                                      </p:cBhvr>
                                      <p:to>
                                        <p:strVal val="visible"/>
                                      </p:to>
                                    </p:set>
                                    <p:animEffect transition="in" filter="blinds(horizontal)">
                                      <p:cBhvr>
                                        <p:cTn id="7" dur="500"/>
                                        <p:tgtEl>
                                          <p:spTgt spid="4608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6089">
                                            <p:txEl>
                                              <p:pRg st="0" end="0"/>
                                            </p:txEl>
                                          </p:spTgt>
                                        </p:tgtEl>
                                        <p:attrNameLst>
                                          <p:attrName>style.visibility</p:attrName>
                                        </p:attrNameLst>
                                      </p:cBhvr>
                                      <p:to>
                                        <p:strVal val="visible"/>
                                      </p:to>
                                    </p:set>
                                    <p:animEffect transition="in" filter="blinds(horizontal)">
                                      <p:cBhvr>
                                        <p:cTn id="12" dur="500"/>
                                        <p:tgtEl>
                                          <p:spTgt spid="46089">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46085">
                                            <p:txEl>
                                              <p:pRg st="0" end="0"/>
                                            </p:txEl>
                                          </p:spTgt>
                                        </p:tgtEl>
                                        <p:attrNameLst>
                                          <p:attrName>style.visibility</p:attrName>
                                        </p:attrNameLst>
                                      </p:cBhvr>
                                      <p:to>
                                        <p:strVal val="visible"/>
                                      </p:to>
                                    </p:set>
                                    <p:animEffect transition="in" filter="box(in)">
                                      <p:cBhvr>
                                        <p:cTn id="17" dur="500"/>
                                        <p:tgtEl>
                                          <p:spTgt spid="46085">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6091"/>
                                        </p:tgtEl>
                                        <p:attrNameLst>
                                          <p:attrName>style.visibility</p:attrName>
                                        </p:attrNameLst>
                                      </p:cBhvr>
                                      <p:to>
                                        <p:strVal val="visible"/>
                                      </p:to>
                                    </p:set>
                                    <p:animEffect transition="in" filter="blinds(horizontal)">
                                      <p:cBhvr>
                                        <p:cTn id="22" dur="500"/>
                                        <p:tgtEl>
                                          <p:spTgt spid="460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p:bldP spid="46091"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17410" name="Text Box 4">
            <a:extLst>
              <a:ext uri="{FF2B5EF4-FFF2-40B4-BE49-F238E27FC236}">
                <a16:creationId xmlns:a16="http://schemas.microsoft.com/office/drawing/2014/main" id="{0B1A59AE-B0C8-48CD-9682-3F8D94732F77}"/>
              </a:ext>
            </a:extLst>
          </p:cNvPr>
          <p:cNvSpPr txBox="1">
            <a:spLocks noChangeArrowheads="1"/>
          </p:cNvSpPr>
          <p:nvPr/>
        </p:nvSpPr>
        <p:spPr bwMode="auto">
          <a:xfrm>
            <a:off x="447675" y="213836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zh-CN" sz="1800"/>
          </a:p>
        </p:txBody>
      </p:sp>
      <p:sp>
        <p:nvSpPr>
          <p:cNvPr id="14339" name="Text Box 5">
            <a:extLst>
              <a:ext uri="{FF2B5EF4-FFF2-40B4-BE49-F238E27FC236}">
                <a16:creationId xmlns:a16="http://schemas.microsoft.com/office/drawing/2014/main" id="{0218608E-11D4-4A06-9F2B-DC44C64D9DCC}"/>
              </a:ext>
            </a:extLst>
          </p:cNvPr>
          <p:cNvSpPr txBox="1">
            <a:spLocks noChangeArrowheads="1"/>
          </p:cNvSpPr>
          <p:nvPr/>
        </p:nvSpPr>
        <p:spPr bwMode="auto">
          <a:xfrm>
            <a:off x="89694" y="0"/>
            <a:ext cx="8964612" cy="697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en-US" altLang="zh-CN" b="1" dirty="0">
                <a:solidFill>
                  <a:srgbClr val="000000"/>
                </a:solidFill>
                <a:latin typeface="宋体" panose="02010600030101010101" pitchFamily="2" charset="-122"/>
              </a:rPr>
              <a:t>3</a:t>
            </a:r>
            <a:r>
              <a:rPr lang="zh-CN" altLang="en-US" b="1" dirty="0">
                <a:solidFill>
                  <a:srgbClr val="000000"/>
                </a:solidFill>
                <a:latin typeface="宋体" panose="02010600030101010101" pitchFamily="2" charset="-122"/>
              </a:rPr>
              <a:t>、“但我和妻子都是慢慢地，稳稳地，走得很仔细，好像我背上的同她背上的加起来，就是整个世界。”</a:t>
            </a:r>
            <a:r>
              <a:rPr kumimoji="1" lang="zh-CN" altLang="en-US" b="1" dirty="0">
                <a:solidFill>
                  <a:srgbClr val="CC00FF"/>
                </a:solidFill>
              </a:rPr>
              <a:t>为什么把“我”背母亲，妻背儿子描写得那么郑重其事？应如何理解这句话？</a:t>
            </a:r>
          </a:p>
          <a:p>
            <a:pPr>
              <a:spcBef>
                <a:spcPct val="0"/>
              </a:spcBef>
              <a:buNone/>
            </a:pPr>
            <a:r>
              <a:rPr lang="zh-CN" altLang="en-US" sz="2900" b="1" dirty="0">
                <a:solidFill>
                  <a:srgbClr val="000000"/>
                </a:solidFill>
                <a:latin typeface="宋体" panose="02010600030101010101" pitchFamily="2" charset="-122"/>
              </a:rPr>
              <a:t>    一是表明</a:t>
            </a:r>
            <a:r>
              <a:rPr lang="en-US" altLang="zh-CN" sz="2900" b="1" dirty="0">
                <a:solidFill>
                  <a:srgbClr val="000000"/>
                </a:solidFill>
                <a:latin typeface="宋体" panose="02010600030101010101" pitchFamily="2" charset="-122"/>
              </a:rPr>
              <a:t>“</a:t>
            </a:r>
            <a:r>
              <a:rPr lang="zh-CN" altLang="en-US" sz="2900" b="1" dirty="0">
                <a:solidFill>
                  <a:srgbClr val="000000"/>
                </a:solidFill>
                <a:latin typeface="宋体" panose="02010600030101010101" pitchFamily="2" charset="-122"/>
              </a:rPr>
              <a:t>我</a:t>
            </a:r>
            <a:r>
              <a:rPr lang="en-US" altLang="zh-CN" sz="2900" b="1" dirty="0">
                <a:solidFill>
                  <a:srgbClr val="000000"/>
                </a:solidFill>
                <a:latin typeface="宋体" panose="02010600030101010101" pitchFamily="2" charset="-122"/>
              </a:rPr>
              <a:t>”</a:t>
            </a:r>
            <a:r>
              <a:rPr lang="zh-CN" altLang="en-US" sz="2900" b="1" dirty="0">
                <a:solidFill>
                  <a:srgbClr val="000000"/>
                </a:solidFill>
                <a:latin typeface="宋体" panose="02010600030101010101" pitchFamily="2" charset="-122"/>
              </a:rPr>
              <a:t>和妻子</a:t>
            </a:r>
            <a:r>
              <a:rPr lang="zh-CN" altLang="en-US" sz="2900" b="1" dirty="0">
                <a:solidFill>
                  <a:srgbClr val="FF0000"/>
                </a:solidFill>
                <a:latin typeface="宋体" panose="02010600030101010101" pitchFamily="2" charset="-122"/>
              </a:rPr>
              <a:t>尊老爱幼</a:t>
            </a:r>
            <a:r>
              <a:rPr lang="zh-CN" altLang="en-US" sz="2900" b="1" dirty="0">
                <a:solidFill>
                  <a:srgbClr val="000000"/>
                </a:solidFill>
                <a:latin typeface="宋体" panose="02010600030101010101" pitchFamily="2" charset="-122"/>
              </a:rPr>
              <a:t>，她们如同整个世界那样，生怕稍有闪失给老人和孩子带来惊恐、不安甚至伤害。因此他们</a:t>
            </a:r>
            <a:r>
              <a:rPr lang="en-US" altLang="zh-CN" sz="2900" b="1" dirty="0">
                <a:solidFill>
                  <a:srgbClr val="000000"/>
                </a:solidFill>
                <a:latin typeface="宋体" panose="02010600030101010101" pitchFamily="2" charset="-122"/>
              </a:rPr>
              <a:t>"</a:t>
            </a:r>
            <a:r>
              <a:rPr lang="zh-CN" altLang="en-US" sz="2900" b="1" dirty="0">
                <a:solidFill>
                  <a:srgbClr val="000000"/>
                </a:solidFill>
                <a:latin typeface="宋体" panose="02010600030101010101" pitchFamily="2" charset="-122"/>
              </a:rPr>
              <a:t>都是慢慢地，稳稳地，走得很仔细</a:t>
            </a:r>
            <a:r>
              <a:rPr lang="en-US" altLang="zh-CN" sz="2900" b="1" dirty="0">
                <a:solidFill>
                  <a:srgbClr val="000000"/>
                </a:solidFill>
                <a:latin typeface="宋体" panose="02010600030101010101" pitchFamily="2" charset="-122"/>
              </a:rPr>
              <a:t>"</a:t>
            </a:r>
            <a:r>
              <a:rPr lang="zh-CN" altLang="en-US" sz="2900" b="1" dirty="0">
                <a:solidFill>
                  <a:srgbClr val="000000"/>
                </a:solidFill>
                <a:latin typeface="宋体" panose="02010600030101010101" pitchFamily="2" charset="-122"/>
              </a:rPr>
              <a:t>。</a:t>
            </a:r>
            <a:endParaRPr lang="en-US" altLang="zh-CN" sz="2900" b="1" dirty="0">
              <a:solidFill>
                <a:srgbClr val="000000"/>
              </a:solidFill>
              <a:latin typeface="宋体" panose="02010600030101010101" pitchFamily="2" charset="-122"/>
            </a:endParaRPr>
          </a:p>
          <a:p>
            <a:pPr>
              <a:spcBef>
                <a:spcPct val="0"/>
              </a:spcBef>
              <a:buNone/>
            </a:pPr>
            <a:r>
              <a:rPr lang="en-US" altLang="zh-CN" sz="2900" b="1" dirty="0">
                <a:solidFill>
                  <a:srgbClr val="000000"/>
                </a:solidFill>
                <a:latin typeface="宋体" panose="02010600030101010101" pitchFamily="2" charset="-122"/>
              </a:rPr>
              <a:t>    </a:t>
            </a:r>
            <a:r>
              <a:rPr lang="zh-CN" altLang="en-US" sz="2900" b="1" dirty="0">
                <a:solidFill>
                  <a:srgbClr val="000000"/>
                </a:solidFill>
                <a:latin typeface="宋体" panose="02010600030101010101" pitchFamily="2" charset="-122"/>
              </a:rPr>
              <a:t>二是</a:t>
            </a:r>
            <a:r>
              <a:rPr lang="en-US" altLang="zh-CN" sz="2900" b="1" dirty="0">
                <a:solidFill>
                  <a:srgbClr val="000000"/>
                </a:solidFill>
                <a:latin typeface="宋体" panose="02010600030101010101" pitchFamily="2" charset="-122"/>
              </a:rPr>
              <a:t>"</a:t>
            </a:r>
            <a:r>
              <a:rPr lang="zh-CN" altLang="en-US" sz="2900" b="1" dirty="0">
                <a:solidFill>
                  <a:srgbClr val="000000"/>
                </a:solidFill>
                <a:latin typeface="宋体" panose="02010600030101010101" pitchFamily="2" charset="-122"/>
              </a:rPr>
              <a:t>我</a:t>
            </a:r>
            <a:r>
              <a:rPr lang="en-US" altLang="zh-CN" sz="2900" b="1" dirty="0">
                <a:solidFill>
                  <a:srgbClr val="000000"/>
                </a:solidFill>
                <a:latin typeface="宋体" panose="02010600030101010101" pitchFamily="2" charset="-122"/>
              </a:rPr>
              <a:t>"</a:t>
            </a:r>
            <a:r>
              <a:rPr lang="zh-CN" altLang="en-US" sz="2900" b="1" dirty="0">
                <a:solidFill>
                  <a:srgbClr val="000000"/>
                </a:solidFill>
                <a:latin typeface="宋体" panose="02010600030101010101" pitchFamily="2" charset="-122"/>
              </a:rPr>
              <a:t>和妻子确实如同背着整个世界：一个老人，代表着已过去的时代和世界；一个孩子，代表着刚刚开始的世界和未来的时代。</a:t>
            </a:r>
            <a:r>
              <a:rPr lang="zh-CN" altLang="en-US" sz="2900" b="1" dirty="0">
                <a:solidFill>
                  <a:srgbClr val="FF0000"/>
                </a:solidFill>
                <a:latin typeface="宋体" panose="02010600030101010101" pitchFamily="2" charset="-122"/>
              </a:rPr>
              <a:t> “我”和妻子人到中年，肩</a:t>
            </a:r>
            <a:r>
              <a:rPr kumimoji="1" lang="zh-CN" altLang="en-US" sz="2900" b="1" dirty="0">
                <a:solidFill>
                  <a:srgbClr val="FF0000"/>
                </a:solidFill>
              </a:rPr>
              <a:t>负着承前启后的重大责任</a:t>
            </a:r>
            <a:r>
              <a:rPr kumimoji="1" lang="zh-CN" altLang="en-US" sz="2900" b="1" dirty="0">
                <a:solidFill>
                  <a:srgbClr val="0000FF"/>
                </a:solidFill>
              </a:rPr>
              <a:t>。对上肩负着</a:t>
            </a:r>
            <a:r>
              <a:rPr kumimoji="1" lang="zh-CN" altLang="en-US" sz="2900" b="1" dirty="0">
                <a:solidFill>
                  <a:srgbClr val="FF0000"/>
                </a:solidFill>
              </a:rPr>
              <a:t>赡养老人的义务；对下承担着培养教育子女的重任。</a:t>
            </a:r>
            <a:r>
              <a:rPr kumimoji="1" lang="zh-CN" altLang="en-US" sz="2900" b="1" dirty="0">
                <a:solidFill>
                  <a:srgbClr val="0000FF"/>
                </a:solidFill>
              </a:rPr>
              <a:t>形象地表明了我</a:t>
            </a:r>
            <a:r>
              <a:rPr kumimoji="1" lang="zh-CN" altLang="en-US" sz="2900" b="1" dirty="0">
                <a:solidFill>
                  <a:srgbClr val="FF0000"/>
                </a:solidFill>
              </a:rPr>
              <a:t>有一种使命感、责任感。（</a:t>
            </a:r>
            <a:r>
              <a:rPr lang="zh-CN" altLang="en-US" sz="2900" b="1" dirty="0">
                <a:solidFill>
                  <a:srgbClr val="FF0000"/>
                </a:solidFill>
              </a:rPr>
              <a:t>结尾点题，升华主题）</a:t>
            </a:r>
            <a:endParaRPr kumimoji="1" lang="zh-CN" altLang="en-US" sz="29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Effect transition="in" filter="blinds(horizontal)">
                                      <p:cBhvr>
                                        <p:cTn id="7" dur="500"/>
                                        <p:tgtEl>
                                          <p:spTgt spid="1433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14339">
                                            <p:txEl>
                                              <p:pRg st="1" end="1"/>
                                            </p:txEl>
                                          </p:spTgt>
                                        </p:tgtEl>
                                        <p:attrNameLst>
                                          <p:attrName>style.visibility</p:attrName>
                                        </p:attrNameLst>
                                      </p:cBhvr>
                                      <p:to>
                                        <p:strVal val="visible"/>
                                      </p:to>
                                    </p:set>
                                    <p:animEffect transition="in" filter="box(in)">
                                      <p:cBhvr>
                                        <p:cTn id="12" dur="500"/>
                                        <p:tgtEl>
                                          <p:spTgt spid="1433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4339">
                                            <p:txEl>
                                              <p:pRg st="2" end="2"/>
                                            </p:txEl>
                                          </p:spTgt>
                                        </p:tgtEl>
                                        <p:attrNameLst>
                                          <p:attrName>style.visibility</p:attrName>
                                        </p:attrNameLst>
                                      </p:cBhvr>
                                      <p:to>
                                        <p:strVal val="visible"/>
                                      </p:to>
                                    </p:set>
                                    <p:animEffect transition="in" filter="box(in)">
                                      <p:cBhvr>
                                        <p:cTn id="17" dur="500"/>
                                        <p:tgtEl>
                                          <p:spTgt spid="1433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5602" name="Text Box 4">
            <a:extLst>
              <a:ext uri="{FF2B5EF4-FFF2-40B4-BE49-F238E27FC236}">
                <a16:creationId xmlns:a16="http://schemas.microsoft.com/office/drawing/2014/main" id="{62DBD3E1-FB5F-4EA5-8727-95F569431CFA}"/>
              </a:ext>
            </a:extLst>
          </p:cNvPr>
          <p:cNvSpPr txBox="1">
            <a:spLocks noChangeArrowheads="1"/>
          </p:cNvSpPr>
          <p:nvPr/>
        </p:nvSpPr>
        <p:spPr bwMode="auto">
          <a:xfrm>
            <a:off x="0" y="0"/>
            <a:ext cx="426085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4000" b="1" dirty="0">
                <a:solidFill>
                  <a:schemeClr val="hlink"/>
                </a:solidFill>
              </a:rPr>
              <a:t>品一品描写的妙处</a:t>
            </a:r>
          </a:p>
        </p:txBody>
      </p:sp>
      <p:sp>
        <p:nvSpPr>
          <p:cNvPr id="25603" name="Text Box 5">
            <a:extLst>
              <a:ext uri="{FF2B5EF4-FFF2-40B4-BE49-F238E27FC236}">
                <a16:creationId xmlns:a16="http://schemas.microsoft.com/office/drawing/2014/main" id="{86C68619-8E72-4854-AB77-8AD149D37405}"/>
              </a:ext>
            </a:extLst>
          </p:cNvPr>
          <p:cNvSpPr txBox="1">
            <a:spLocks noChangeArrowheads="1"/>
          </p:cNvSpPr>
          <p:nvPr/>
        </p:nvSpPr>
        <p:spPr bwMode="auto">
          <a:xfrm>
            <a:off x="519113" y="1201738"/>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zh-CN" sz="1800"/>
          </a:p>
        </p:txBody>
      </p:sp>
      <p:sp>
        <p:nvSpPr>
          <p:cNvPr id="25604" name="Text Box 6">
            <a:extLst>
              <a:ext uri="{FF2B5EF4-FFF2-40B4-BE49-F238E27FC236}">
                <a16:creationId xmlns:a16="http://schemas.microsoft.com/office/drawing/2014/main" id="{BE9F15CC-FD73-48C1-BA5C-7D8BCFD3D848}"/>
              </a:ext>
            </a:extLst>
          </p:cNvPr>
          <p:cNvSpPr txBox="1">
            <a:spLocks noChangeArrowheads="1"/>
          </p:cNvSpPr>
          <p:nvPr/>
        </p:nvSpPr>
        <p:spPr bwMode="auto">
          <a:xfrm>
            <a:off x="519113" y="1130300"/>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zh-CN" sz="1800"/>
          </a:p>
        </p:txBody>
      </p:sp>
      <p:sp>
        <p:nvSpPr>
          <p:cNvPr id="25605" name="Text Box 7">
            <a:extLst>
              <a:ext uri="{FF2B5EF4-FFF2-40B4-BE49-F238E27FC236}">
                <a16:creationId xmlns:a16="http://schemas.microsoft.com/office/drawing/2014/main" id="{1825E0F5-5B05-4395-9183-018457B46B02}"/>
              </a:ext>
            </a:extLst>
          </p:cNvPr>
          <p:cNvSpPr txBox="1">
            <a:spLocks noChangeArrowheads="1"/>
          </p:cNvSpPr>
          <p:nvPr/>
        </p:nvSpPr>
        <p:spPr bwMode="auto">
          <a:xfrm>
            <a:off x="735013" y="1417638"/>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zh-CN" sz="1800"/>
          </a:p>
        </p:txBody>
      </p:sp>
      <p:sp>
        <p:nvSpPr>
          <p:cNvPr id="25606" name="Text Box 8">
            <a:extLst>
              <a:ext uri="{FF2B5EF4-FFF2-40B4-BE49-F238E27FC236}">
                <a16:creationId xmlns:a16="http://schemas.microsoft.com/office/drawing/2014/main" id="{2D6BC8BD-006A-40CB-AB50-BC849184A0D7}"/>
              </a:ext>
            </a:extLst>
          </p:cNvPr>
          <p:cNvSpPr txBox="1">
            <a:spLocks noChangeArrowheads="1"/>
          </p:cNvSpPr>
          <p:nvPr/>
        </p:nvSpPr>
        <p:spPr bwMode="auto">
          <a:xfrm>
            <a:off x="0" y="1130300"/>
            <a:ext cx="9144000" cy="4832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kumimoji="1" lang="en-US" altLang="zh-CN" sz="2800" b="1" dirty="0"/>
              <a:t>1</a:t>
            </a:r>
            <a:r>
              <a:rPr kumimoji="1" lang="zh-CN" altLang="en-US" sz="2800" b="1" dirty="0"/>
              <a:t>、“母亲本不愿出来的。她老了，身体不好，走远一点就觉得很累。我说，正因为如此，才应该多走走。母亲信服地点点头，便去拿外套。”这一</a:t>
            </a:r>
            <a:r>
              <a:rPr kumimoji="1" lang="zh-CN" altLang="en-US" sz="2800" b="1" dirty="0">
                <a:solidFill>
                  <a:srgbClr val="FF0000"/>
                </a:solidFill>
              </a:rPr>
              <a:t>细节描写</a:t>
            </a:r>
            <a:r>
              <a:rPr kumimoji="1" lang="zh-CN" altLang="en-US" sz="2800" b="1" dirty="0"/>
              <a:t>表现了什么？</a:t>
            </a:r>
            <a:endParaRPr kumimoji="1" lang="en-US" altLang="zh-CN" sz="2800" b="1" dirty="0"/>
          </a:p>
          <a:p>
            <a:pPr eaLnBrk="1" hangingPunct="1">
              <a:spcBef>
                <a:spcPct val="0"/>
              </a:spcBef>
              <a:buFontTx/>
              <a:buNone/>
            </a:pPr>
            <a:endParaRPr kumimoji="1" lang="en-US" altLang="zh-CN" sz="2800" b="1" dirty="0"/>
          </a:p>
          <a:p>
            <a:pPr eaLnBrk="1" hangingPunct="1">
              <a:spcBef>
                <a:spcPct val="0"/>
              </a:spcBef>
              <a:buFontTx/>
              <a:buNone/>
            </a:pPr>
            <a:endParaRPr kumimoji="1" lang="zh-CN" altLang="en-US" sz="2800" b="1" dirty="0"/>
          </a:p>
          <a:p>
            <a:pPr eaLnBrk="1" hangingPunct="1">
              <a:spcBef>
                <a:spcPct val="0"/>
              </a:spcBef>
              <a:buFontTx/>
              <a:buNone/>
            </a:pPr>
            <a:r>
              <a:rPr kumimoji="1" lang="en-US" altLang="zh-CN" sz="2800" b="1" dirty="0"/>
              <a:t>2</a:t>
            </a:r>
            <a:r>
              <a:rPr kumimoji="1" lang="zh-CN" altLang="en-US" sz="2800" b="1" dirty="0"/>
              <a:t>、“这南方初春的田野，大块小块的新绿随意地铺着，有的浓，有的淡；树上的嫩芽也密了；田里的冬水也咕咕地起着水泡。这一切都使人想着一样东西</a:t>
            </a:r>
            <a:r>
              <a:rPr kumimoji="1" lang="en-US" altLang="zh-CN" sz="2800" b="1" dirty="0"/>
              <a:t>——</a:t>
            </a:r>
            <a:r>
              <a:rPr kumimoji="1" lang="zh-CN" altLang="en-US" sz="2800" b="1" dirty="0"/>
              <a:t>生命。”这一段</a:t>
            </a:r>
            <a:r>
              <a:rPr kumimoji="1" lang="zh-CN" altLang="en-US" sz="2800" b="1" dirty="0">
                <a:solidFill>
                  <a:srgbClr val="FF0000"/>
                </a:solidFill>
              </a:rPr>
              <a:t>环境描写</a:t>
            </a:r>
            <a:r>
              <a:rPr kumimoji="1" lang="zh-CN" altLang="en-US" sz="2800" b="1" dirty="0"/>
              <a:t>有什么作用？</a:t>
            </a:r>
          </a:p>
          <a:p>
            <a:pPr eaLnBrk="1" hangingPunct="1">
              <a:spcBef>
                <a:spcPct val="0"/>
              </a:spcBef>
              <a:buFontTx/>
              <a:buNone/>
            </a:pPr>
            <a:endParaRPr kumimoji="1" lang="zh-CN" altLang="en-US" sz="2800" b="1" dirty="0">
              <a:solidFill>
                <a:srgbClr val="993300"/>
              </a:solidFill>
            </a:endParaRPr>
          </a:p>
          <a:p>
            <a:pPr eaLnBrk="1" hangingPunct="1">
              <a:spcBef>
                <a:spcPct val="0"/>
              </a:spcBef>
              <a:buFontTx/>
              <a:buNone/>
            </a:pPr>
            <a:endParaRPr lang="zh-CN" altLang="en-US" sz="28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E57CCFD8-1FAC-4D23-ABEB-AF69A82349E9}"/>
              </a:ext>
            </a:extLst>
          </p:cNvPr>
          <p:cNvSpPr>
            <a:spLocks noChangeArrowheads="1"/>
          </p:cNvSpPr>
          <p:nvPr/>
        </p:nvSpPr>
        <p:spPr bwMode="auto">
          <a:xfrm>
            <a:off x="395288" y="1425575"/>
            <a:ext cx="8280400" cy="283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kumimoji="1" lang="en-US" altLang="zh-CN" sz="2400">
                <a:latin typeface="Times New Roman" panose="02020603050405020304" pitchFamily="18" charset="0"/>
              </a:rPr>
              <a:t> </a:t>
            </a:r>
            <a:r>
              <a:rPr kumimoji="1" lang="en-US" altLang="zh-CN" sz="3600" b="1">
                <a:latin typeface="宋体" panose="02010600030101010101" pitchFamily="2" charset="-122"/>
              </a:rPr>
              <a:t>1</a:t>
            </a:r>
            <a:r>
              <a:rPr kumimoji="1" lang="zh-CN" altLang="en-US" sz="3600" b="1">
                <a:latin typeface="宋体" panose="02010600030101010101" pitchFamily="2" charset="-122"/>
              </a:rPr>
              <a:t>、“母亲本不愿出来的。她老了，身体不好，走远一点就觉得很累。我说，正因为如此，才应该多走走。母亲信服地点点头，便去拿外套。”这一</a:t>
            </a:r>
            <a:r>
              <a:rPr kumimoji="1" lang="zh-CN" altLang="en-US" sz="3600" b="1">
                <a:solidFill>
                  <a:srgbClr val="FF0000"/>
                </a:solidFill>
                <a:latin typeface="宋体" panose="02010600030101010101" pitchFamily="2" charset="-122"/>
              </a:rPr>
              <a:t>细节描写</a:t>
            </a:r>
            <a:r>
              <a:rPr kumimoji="1" lang="zh-CN" altLang="en-US" sz="3600" b="1">
                <a:latin typeface="宋体" panose="02010600030101010101" pitchFamily="2" charset="-122"/>
              </a:rPr>
              <a:t>表现了什么？</a:t>
            </a:r>
          </a:p>
        </p:txBody>
      </p:sp>
      <p:sp>
        <p:nvSpPr>
          <p:cNvPr id="132099" name="Rectangle 3">
            <a:extLst>
              <a:ext uri="{FF2B5EF4-FFF2-40B4-BE49-F238E27FC236}">
                <a16:creationId xmlns:a16="http://schemas.microsoft.com/office/drawing/2014/main" id="{D3D409CD-0C7A-4161-A068-A77A2AC4B320}"/>
              </a:ext>
            </a:extLst>
          </p:cNvPr>
          <p:cNvSpPr>
            <a:spLocks noChangeArrowheads="1"/>
          </p:cNvSpPr>
          <p:nvPr/>
        </p:nvSpPr>
        <p:spPr bwMode="auto">
          <a:xfrm>
            <a:off x="468313" y="4149725"/>
            <a:ext cx="8424862" cy="228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kumimoji="1" lang="en-US" altLang="zh-CN" sz="3600" b="1">
                <a:solidFill>
                  <a:schemeClr val="accent2"/>
                </a:solidFill>
                <a:latin typeface="楷体_GB2312" pitchFamily="49" charset="-122"/>
                <a:ea typeface="楷体_GB2312" pitchFamily="49" charset="-122"/>
              </a:rPr>
              <a:t>    </a:t>
            </a:r>
            <a:r>
              <a:rPr kumimoji="1" lang="zh-CN" altLang="en-US" sz="3600" b="1">
                <a:solidFill>
                  <a:schemeClr val="accent2"/>
                </a:solidFill>
                <a:latin typeface="楷体_GB2312" pitchFamily="49" charset="-122"/>
                <a:ea typeface="楷体_GB2312" pitchFamily="49" charset="-122"/>
              </a:rPr>
              <a:t>这一细节充分体现了很会替母亲的健康着想，非常</a:t>
            </a:r>
            <a:r>
              <a:rPr kumimoji="1" lang="zh-CN" altLang="en-US" sz="3600" b="1">
                <a:solidFill>
                  <a:srgbClr val="FF0000"/>
                </a:solidFill>
                <a:latin typeface="楷体_GB2312" pitchFamily="49" charset="-122"/>
                <a:ea typeface="楷体_GB2312" pitchFamily="49" charset="-122"/>
              </a:rPr>
              <a:t>孝顺</a:t>
            </a:r>
            <a:r>
              <a:rPr kumimoji="1" lang="zh-CN" altLang="en-US" sz="3600" b="1">
                <a:solidFill>
                  <a:schemeClr val="accent2"/>
                </a:solidFill>
                <a:latin typeface="楷体_GB2312" pitchFamily="49" charset="-122"/>
                <a:ea typeface="楷体_GB2312" pitchFamily="49" charset="-122"/>
              </a:rPr>
              <a:t>母亲。如果把母亲一个人冷落在家，母亲会很孤独、寂寞。写出了</a:t>
            </a:r>
            <a:r>
              <a:rPr kumimoji="1" lang="zh-CN" altLang="en-US" sz="3600" b="1">
                <a:solidFill>
                  <a:srgbClr val="FF0000"/>
                </a:solidFill>
                <a:latin typeface="楷体_GB2312" pitchFamily="49" charset="-122"/>
                <a:ea typeface="楷体_GB2312" pitchFamily="49" charset="-122"/>
              </a:rPr>
              <a:t>母子</a:t>
            </a:r>
            <a:r>
              <a:rPr kumimoji="1" lang="zh-CN" altLang="en-US" sz="3600" b="1">
                <a:solidFill>
                  <a:schemeClr val="accent2"/>
                </a:solidFill>
                <a:latin typeface="楷体_GB2312" pitchFamily="49" charset="-122"/>
                <a:ea typeface="楷体_GB2312" pitchFamily="49" charset="-122"/>
              </a:rPr>
              <a:t>之间浓浓的亲</a:t>
            </a:r>
            <a:r>
              <a:rPr kumimoji="1" lang="zh-CN" altLang="en-US" sz="3600" b="1">
                <a:solidFill>
                  <a:srgbClr val="FF0000"/>
                </a:solidFill>
                <a:latin typeface="楷体_GB2312" pitchFamily="49" charset="-122"/>
                <a:ea typeface="楷体_GB2312" pitchFamily="49" charset="-122"/>
              </a:rPr>
              <a:t>情</a:t>
            </a:r>
            <a:r>
              <a:rPr kumimoji="1" lang="zh-CN" altLang="en-US" sz="3600" b="1">
                <a:solidFill>
                  <a:schemeClr val="accent2"/>
                </a:solidFill>
                <a:latin typeface="楷体_GB2312" pitchFamily="49" charset="-122"/>
                <a:ea typeface="楷体_GB2312" pitchFamily="49" charset="-122"/>
              </a:rPr>
              <a:t>。</a:t>
            </a:r>
          </a:p>
        </p:txBody>
      </p:sp>
      <p:pic>
        <p:nvPicPr>
          <p:cNvPr id="26628" name="Picture 5" descr="11">
            <a:extLst>
              <a:ext uri="{FF2B5EF4-FFF2-40B4-BE49-F238E27FC236}">
                <a16:creationId xmlns:a16="http://schemas.microsoft.com/office/drawing/2014/main" id="{E5419732-CFBA-42AC-BED4-3DB165C46D8A}"/>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598156">
            <a:off x="179388" y="260350"/>
            <a:ext cx="2328862" cy="170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blinds(horizontal)">
                                      <p:cBhvr>
                                        <p:cTn id="7" dur="500"/>
                                        <p:tgtEl>
                                          <p:spTgt spid="2355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32099"/>
                                        </p:tgtEl>
                                        <p:attrNameLst>
                                          <p:attrName>style.visibility</p:attrName>
                                        </p:attrNameLst>
                                      </p:cBhvr>
                                      <p:to>
                                        <p:strVal val="visible"/>
                                      </p:to>
                                    </p:set>
                                    <p:animEffect transition="in" filter="box(in)">
                                      <p:cBhvr>
                                        <p:cTn id="12" dur="500"/>
                                        <p:tgtEl>
                                          <p:spTgt spid="132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P spid="13209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散步》情景图1">
            <a:extLst>
              <a:ext uri="{FF2B5EF4-FFF2-40B4-BE49-F238E27FC236}">
                <a16:creationId xmlns:a16="http://schemas.microsoft.com/office/drawing/2014/main" id="{7BB96EA3-027B-4FC2-8587-8718CE62E8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967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Text Box 3">
            <a:extLst>
              <a:ext uri="{FF2B5EF4-FFF2-40B4-BE49-F238E27FC236}">
                <a16:creationId xmlns:a16="http://schemas.microsoft.com/office/drawing/2014/main" id="{5B7E9031-9BB9-49D3-97E5-0CF66D2A0B37}"/>
              </a:ext>
            </a:extLst>
          </p:cNvPr>
          <p:cNvSpPr txBox="1">
            <a:spLocks noChangeArrowheads="1"/>
          </p:cNvSpPr>
          <p:nvPr/>
        </p:nvSpPr>
        <p:spPr bwMode="auto">
          <a:xfrm>
            <a:off x="2916238" y="188913"/>
            <a:ext cx="2971800"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zh-CN" altLang="en-US" sz="7200" b="1">
                <a:solidFill>
                  <a:srgbClr val="800000"/>
                </a:solidFill>
                <a:latin typeface="Times New Roman" panose="02020603050405020304" pitchFamily="18" charset="0"/>
                <a:ea typeface="华文行楷" panose="02010800040101010101" pitchFamily="2" charset="-122"/>
              </a:rPr>
              <a:t>散    步</a:t>
            </a:r>
          </a:p>
        </p:txBody>
      </p:sp>
      <p:sp>
        <p:nvSpPr>
          <p:cNvPr id="5124" name="Text Box 4">
            <a:extLst>
              <a:ext uri="{FF2B5EF4-FFF2-40B4-BE49-F238E27FC236}">
                <a16:creationId xmlns:a16="http://schemas.microsoft.com/office/drawing/2014/main" id="{82B5C4B5-1E5D-4A38-843B-957C7E9BCF24}"/>
              </a:ext>
            </a:extLst>
          </p:cNvPr>
          <p:cNvSpPr txBox="1">
            <a:spLocks noChangeArrowheads="1"/>
          </p:cNvSpPr>
          <p:nvPr/>
        </p:nvSpPr>
        <p:spPr bwMode="auto">
          <a:xfrm>
            <a:off x="6372225" y="1341438"/>
            <a:ext cx="2159000"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zh-CN" altLang="en-US" sz="4800" b="1">
                <a:solidFill>
                  <a:srgbClr val="FF0000"/>
                </a:solidFill>
                <a:latin typeface="Times New Roman" panose="02020603050405020304" pitchFamily="18" charset="0"/>
              </a:rPr>
              <a:t>莫怀戚</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A54DF43E-10D6-489A-90A9-E0DAAC760EC4}"/>
              </a:ext>
            </a:extLst>
          </p:cNvPr>
          <p:cNvSpPr>
            <a:spLocks noChangeArrowheads="1"/>
          </p:cNvSpPr>
          <p:nvPr/>
        </p:nvSpPr>
        <p:spPr bwMode="auto">
          <a:xfrm>
            <a:off x="276309" y="354472"/>
            <a:ext cx="8680450" cy="283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kumimoji="1" lang="en-US" altLang="zh-CN" sz="3600" b="1" dirty="0">
                <a:latin typeface="宋体" panose="02010600030101010101" pitchFamily="2" charset="-122"/>
              </a:rPr>
              <a:t>2</a:t>
            </a:r>
            <a:r>
              <a:rPr kumimoji="1" lang="zh-CN" altLang="en-US" sz="3600" b="1" dirty="0">
                <a:latin typeface="宋体" panose="02010600030101010101" pitchFamily="2" charset="-122"/>
              </a:rPr>
              <a:t>、“这南方初春的田野，大块小块的新绿随意地铺着，有的浓，有的淡；树上的嫩芽也密了；田里的冬水也咕咕地起着水泡。这一切都使人想着一样东西</a:t>
            </a:r>
            <a:r>
              <a:rPr kumimoji="1" lang="en-US" altLang="zh-CN" sz="3600" b="1" dirty="0">
                <a:latin typeface="宋体" panose="02010600030101010101" pitchFamily="2" charset="-122"/>
              </a:rPr>
              <a:t>——</a:t>
            </a:r>
            <a:r>
              <a:rPr kumimoji="1" lang="zh-CN" altLang="en-US" sz="3600" b="1" dirty="0">
                <a:latin typeface="宋体" panose="02010600030101010101" pitchFamily="2" charset="-122"/>
              </a:rPr>
              <a:t>生命。”这一段</a:t>
            </a:r>
            <a:r>
              <a:rPr kumimoji="1" lang="zh-CN" altLang="en-US" sz="3600" b="1" dirty="0">
                <a:solidFill>
                  <a:srgbClr val="FF0000"/>
                </a:solidFill>
                <a:latin typeface="宋体" panose="02010600030101010101" pitchFamily="2" charset="-122"/>
              </a:rPr>
              <a:t>环境描写</a:t>
            </a:r>
            <a:r>
              <a:rPr kumimoji="1" lang="zh-CN" altLang="en-US" sz="3600" b="1" dirty="0">
                <a:latin typeface="宋体" panose="02010600030101010101" pitchFamily="2" charset="-122"/>
              </a:rPr>
              <a:t>有什么作用？</a:t>
            </a:r>
          </a:p>
        </p:txBody>
      </p:sp>
      <p:sp>
        <p:nvSpPr>
          <p:cNvPr id="133123" name="Rectangle 3">
            <a:extLst>
              <a:ext uri="{FF2B5EF4-FFF2-40B4-BE49-F238E27FC236}">
                <a16:creationId xmlns:a16="http://schemas.microsoft.com/office/drawing/2014/main" id="{EC131915-77F6-456C-A069-4135328A2BB3}"/>
              </a:ext>
            </a:extLst>
          </p:cNvPr>
          <p:cNvSpPr>
            <a:spLocks noChangeArrowheads="1"/>
          </p:cNvSpPr>
          <p:nvPr/>
        </p:nvSpPr>
        <p:spPr bwMode="auto">
          <a:xfrm>
            <a:off x="242971" y="3955669"/>
            <a:ext cx="8713788"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None/>
            </a:pPr>
            <a:r>
              <a:rPr kumimoji="1" lang="en-US" altLang="zh-CN" sz="3600" b="1" dirty="0">
                <a:solidFill>
                  <a:srgbClr val="0000FF"/>
                </a:solidFill>
                <a:latin typeface="楷体_GB2312" pitchFamily="49" charset="-122"/>
                <a:ea typeface="楷体_GB2312" pitchFamily="49" charset="-122"/>
              </a:rPr>
              <a:t>    </a:t>
            </a:r>
            <a:r>
              <a:rPr kumimoji="1" lang="zh-CN" altLang="en-US" sz="3600" b="1" dirty="0">
                <a:solidFill>
                  <a:srgbClr val="0000FF"/>
                </a:solidFill>
                <a:latin typeface="楷体_GB2312" pitchFamily="49" charset="-122"/>
                <a:ea typeface="楷体_GB2312" pitchFamily="49" charset="-122"/>
              </a:rPr>
              <a:t>表现了春天蓬勃的生机</a:t>
            </a:r>
            <a:r>
              <a:rPr kumimoji="1" lang="zh-CN" altLang="en-US" sz="3600" b="1" dirty="0">
                <a:solidFill>
                  <a:srgbClr val="0000FF"/>
                </a:solidFill>
                <a:latin typeface="Times New Roman" panose="02020603050405020304" pitchFamily="18" charset="0"/>
              </a:rPr>
              <a:t>，暗示新生，</a:t>
            </a:r>
            <a:r>
              <a:rPr kumimoji="1" lang="zh-CN" altLang="en-US" sz="3600" b="1" dirty="0">
                <a:solidFill>
                  <a:srgbClr val="FF0000"/>
                </a:solidFill>
                <a:latin typeface="Times New Roman" panose="02020603050405020304" pitchFamily="18" charset="0"/>
              </a:rPr>
              <a:t>用环境描写烘托出作者一家散步时祥和、欢乐的氛围。</a:t>
            </a:r>
            <a:endParaRPr kumimoji="1" lang="zh-CN" altLang="en-US" sz="2800" b="1" dirty="0">
              <a:solidFill>
                <a:srgbClr val="FF0000"/>
              </a:solidFill>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blinds(horizontal)">
                                      <p:cBhvr>
                                        <p:cTn id="7" dur="500"/>
                                        <p:tgtEl>
                                          <p:spTgt spid="2457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3123"/>
                                        </p:tgtEl>
                                        <p:attrNameLst>
                                          <p:attrName>style.visibility</p:attrName>
                                        </p:attrNameLst>
                                      </p:cBhvr>
                                      <p:to>
                                        <p:strVal val="visible"/>
                                      </p:to>
                                    </p:set>
                                    <p:animEffect transition="in" filter="blinds(horizontal)">
                                      <p:cBhvr>
                                        <p:cTn id="12" dur="500"/>
                                        <p:tgtEl>
                                          <p:spTgt spid="133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P spid="133123"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31746" name="Text Box 2">
            <a:extLst>
              <a:ext uri="{FF2B5EF4-FFF2-40B4-BE49-F238E27FC236}">
                <a16:creationId xmlns:a16="http://schemas.microsoft.com/office/drawing/2014/main" id="{C9CD0D74-3E0B-4396-862A-1103C57DC609}"/>
              </a:ext>
            </a:extLst>
          </p:cNvPr>
          <p:cNvSpPr txBox="1">
            <a:spLocks noChangeArrowheads="1"/>
          </p:cNvSpPr>
          <p:nvPr/>
        </p:nvSpPr>
        <p:spPr bwMode="auto">
          <a:xfrm>
            <a:off x="1101725" y="255588"/>
            <a:ext cx="7820025"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3600" b="1">
                <a:solidFill>
                  <a:srgbClr val="FF0000"/>
                </a:solidFill>
                <a:latin typeface="宋体" panose="02010600030101010101" pitchFamily="2" charset="-122"/>
              </a:rPr>
              <a:t>点拨：</a:t>
            </a:r>
            <a:endParaRPr lang="zh-CN" altLang="en-US" sz="3600" b="1">
              <a:solidFill>
                <a:srgbClr val="000000"/>
              </a:solidFill>
              <a:latin typeface="宋体" panose="02010600030101010101" pitchFamily="2" charset="-122"/>
            </a:endParaRPr>
          </a:p>
        </p:txBody>
      </p:sp>
      <p:pic>
        <p:nvPicPr>
          <p:cNvPr id="31747" name="Picture 3">
            <a:extLst>
              <a:ext uri="{FF2B5EF4-FFF2-40B4-BE49-F238E27FC236}">
                <a16:creationId xmlns:a16="http://schemas.microsoft.com/office/drawing/2014/main" id="{C8F31575-A75A-49B7-BE12-DB72185F48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6013" y="1125538"/>
            <a:ext cx="6484937" cy="486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35842" name="Text Box 2">
            <a:extLst>
              <a:ext uri="{FF2B5EF4-FFF2-40B4-BE49-F238E27FC236}">
                <a16:creationId xmlns:a16="http://schemas.microsoft.com/office/drawing/2014/main" id="{9E0DC107-F980-4479-86B3-74131528DBEF}"/>
              </a:ext>
            </a:extLst>
          </p:cNvPr>
          <p:cNvSpPr txBox="1">
            <a:spLocks noChangeArrowheads="1"/>
          </p:cNvSpPr>
          <p:nvPr/>
        </p:nvSpPr>
        <p:spPr bwMode="auto">
          <a:xfrm>
            <a:off x="755650" y="4005263"/>
            <a:ext cx="80645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b">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Tx/>
              <a:buNone/>
            </a:pPr>
            <a:endParaRPr lang="zh-CN" altLang="zh-CN">
              <a:solidFill>
                <a:schemeClr val="accent1"/>
              </a:solidFill>
              <a:latin typeface="Comic Sans MS" panose="030F0702030302020204" pitchFamily="66" charset="0"/>
            </a:endParaRPr>
          </a:p>
        </p:txBody>
      </p:sp>
      <p:sp>
        <p:nvSpPr>
          <p:cNvPr id="35843" name="Text Box 3">
            <a:extLst>
              <a:ext uri="{FF2B5EF4-FFF2-40B4-BE49-F238E27FC236}">
                <a16:creationId xmlns:a16="http://schemas.microsoft.com/office/drawing/2014/main" id="{D4B1246D-283B-4611-B541-6CE25BE9AABA}"/>
              </a:ext>
            </a:extLst>
          </p:cNvPr>
          <p:cNvSpPr txBox="1">
            <a:spLocks noChangeArrowheads="1"/>
          </p:cNvSpPr>
          <p:nvPr/>
        </p:nvSpPr>
        <p:spPr bwMode="auto">
          <a:xfrm>
            <a:off x="4067175" y="4005263"/>
            <a:ext cx="18415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b">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zh-CN">
              <a:solidFill>
                <a:schemeClr val="accent1"/>
              </a:solidFill>
              <a:latin typeface="Comic Sans MS" panose="030F0702030302020204" pitchFamily="66" charset="0"/>
            </a:endParaRPr>
          </a:p>
        </p:txBody>
      </p:sp>
      <p:sp>
        <p:nvSpPr>
          <p:cNvPr id="35844" name="Rectangle 4">
            <a:extLst>
              <a:ext uri="{FF2B5EF4-FFF2-40B4-BE49-F238E27FC236}">
                <a16:creationId xmlns:a16="http://schemas.microsoft.com/office/drawing/2014/main" id="{39948236-6EEE-46E3-9C6C-09D0211B871C}"/>
              </a:ext>
            </a:extLst>
          </p:cNvPr>
          <p:cNvSpPr>
            <a:spLocks noChangeArrowheads="1"/>
          </p:cNvSpPr>
          <p:nvPr/>
        </p:nvSpPr>
        <p:spPr bwMode="auto">
          <a:xfrm>
            <a:off x="1476375" y="1844675"/>
            <a:ext cx="6264275" cy="265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b="1">
                <a:solidFill>
                  <a:srgbClr val="5A41EF"/>
                </a:solidFill>
                <a:latin typeface="黑体" panose="02010609060101010101" pitchFamily="49" charset="-122"/>
                <a:ea typeface="黑体" panose="02010609060101010101" pitchFamily="49" charset="-122"/>
              </a:rPr>
              <a:t>如果爱是左右手，就该一只递给朝霞，一只递给晚霞；</a:t>
            </a:r>
          </a:p>
          <a:p>
            <a:pPr eaLnBrk="1" hangingPunct="1">
              <a:spcBef>
                <a:spcPct val="0"/>
              </a:spcBef>
              <a:buFontTx/>
              <a:buNone/>
            </a:pPr>
            <a:r>
              <a:rPr lang="zh-CN" altLang="en-US" sz="2800" b="1">
                <a:solidFill>
                  <a:srgbClr val="5A41EF"/>
                </a:solidFill>
                <a:latin typeface="黑体" panose="02010609060101010101" pitchFamily="49" charset="-122"/>
                <a:ea typeface="黑体" panose="02010609060101010101" pitchFamily="49" charset="-122"/>
              </a:rPr>
              <a:t>如果爱是左右手，就该一只递给历史，一只递给未来；</a:t>
            </a:r>
          </a:p>
          <a:p>
            <a:pPr eaLnBrk="1" hangingPunct="1">
              <a:spcBef>
                <a:spcPct val="0"/>
              </a:spcBef>
              <a:buFontTx/>
              <a:buNone/>
            </a:pPr>
            <a:r>
              <a:rPr lang="zh-CN" altLang="en-US" sz="2800" b="1">
                <a:solidFill>
                  <a:srgbClr val="5A41EF"/>
                </a:solidFill>
                <a:latin typeface="黑体" panose="02010609060101010101" pitchFamily="49" charset="-122"/>
                <a:ea typeface="黑体" panose="02010609060101010101" pitchFamily="49" charset="-122"/>
              </a:rPr>
              <a:t>如果爱是左右手，就该一只</a:t>
            </a:r>
            <a:r>
              <a:rPr lang="en-US" altLang="zh-CN" sz="2800" b="1">
                <a:solidFill>
                  <a:srgbClr val="5A41EF"/>
                </a:solidFill>
                <a:latin typeface="黑体" panose="02010609060101010101" pitchFamily="49" charset="-122"/>
                <a:ea typeface="黑体" panose="02010609060101010101" pitchFamily="49" charset="-122"/>
              </a:rPr>
              <a:t>_______</a:t>
            </a:r>
            <a:r>
              <a:rPr lang="zh-CN" altLang="en-US" sz="2800" b="1">
                <a:solidFill>
                  <a:srgbClr val="5A41EF"/>
                </a:solidFill>
                <a:latin typeface="黑体" panose="02010609060101010101" pitchFamily="49" charset="-122"/>
                <a:ea typeface="黑体" panose="02010609060101010101" pitchFamily="49" charset="-122"/>
              </a:rPr>
              <a:t>，一只</a:t>
            </a:r>
            <a:r>
              <a:rPr lang="en-US" altLang="zh-CN" sz="2800" b="1">
                <a:solidFill>
                  <a:srgbClr val="5A41EF"/>
                </a:solidFill>
                <a:latin typeface="黑体" panose="02010609060101010101" pitchFamily="49" charset="-122"/>
                <a:ea typeface="黑体" panose="02010609060101010101" pitchFamily="49" charset="-122"/>
              </a:rPr>
              <a:t>________</a:t>
            </a:r>
            <a:r>
              <a:rPr lang="zh-CN" altLang="en-US" sz="2800" b="1">
                <a:solidFill>
                  <a:srgbClr val="5A41EF"/>
                </a:solidFill>
                <a:latin typeface="黑体" panose="02010609060101010101" pitchFamily="49" charset="-122"/>
                <a:ea typeface="黑体" panose="02010609060101010101" pitchFamily="49" charset="-122"/>
              </a:rPr>
              <a:t>。</a:t>
            </a:r>
          </a:p>
        </p:txBody>
      </p:sp>
      <p:sp>
        <p:nvSpPr>
          <p:cNvPr id="35845" name="WordArt 5">
            <a:extLst>
              <a:ext uri="{FF2B5EF4-FFF2-40B4-BE49-F238E27FC236}">
                <a16:creationId xmlns:a16="http://schemas.microsoft.com/office/drawing/2014/main" id="{1D43F03C-907F-4900-AE58-8B6E399CF816}"/>
              </a:ext>
            </a:extLst>
          </p:cNvPr>
          <p:cNvSpPr>
            <a:spLocks noChangeArrowheads="1" noChangeShapeType="1" noTextEdit="1"/>
          </p:cNvSpPr>
          <p:nvPr/>
        </p:nvSpPr>
        <p:spPr bwMode="auto">
          <a:xfrm>
            <a:off x="2627313" y="836613"/>
            <a:ext cx="4103687" cy="792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3600" b="1" kern="10">
                <a:solidFill>
                  <a:srgbClr val="00FF00"/>
                </a:solidFill>
                <a:effectLst>
                  <a:outerShdw dist="35921" dir="2700000" algn="ctr" rotWithShape="0">
                    <a:srgbClr val="C0C0C0">
                      <a:alpha val="79999"/>
                    </a:srgbClr>
                  </a:outerShdw>
                </a:effectLst>
                <a:latin typeface="宋体" panose="02010600030101010101" pitchFamily="2" charset="-122"/>
              </a:rPr>
              <a:t>仿句练习</a:t>
            </a:r>
          </a:p>
        </p:txBody>
      </p:sp>
      <p:sp>
        <p:nvSpPr>
          <p:cNvPr id="35846" name="Rectangle 6">
            <a:extLst>
              <a:ext uri="{FF2B5EF4-FFF2-40B4-BE49-F238E27FC236}">
                <a16:creationId xmlns:a16="http://schemas.microsoft.com/office/drawing/2014/main" id="{D56ED0A4-2B6C-4641-AB60-D6A3FB699EBD}"/>
              </a:ext>
            </a:extLst>
          </p:cNvPr>
          <p:cNvSpPr>
            <a:spLocks noChangeArrowheads="1"/>
          </p:cNvSpPr>
          <p:nvPr/>
        </p:nvSpPr>
        <p:spPr bwMode="auto">
          <a:xfrm>
            <a:off x="1763713" y="3789363"/>
            <a:ext cx="41592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kumimoji="1" lang="zh-CN" altLang="zh-CN" sz="2400" b="1">
              <a:solidFill>
                <a:srgbClr val="FF0066"/>
              </a:solidFill>
              <a:latin typeface="Times New Roman" panose="02020603050405020304" pitchFamily="18" charset="0"/>
            </a:endParaRPr>
          </a:p>
        </p:txBody>
      </p:sp>
      <p:pic>
        <p:nvPicPr>
          <p:cNvPr id="35847" name="Picture 7" descr="szflower518">
            <a:hlinkClick r:id="rId4"/>
            <a:extLst>
              <a:ext uri="{FF2B5EF4-FFF2-40B4-BE49-F238E27FC236}">
                <a16:creationId xmlns:a16="http://schemas.microsoft.com/office/drawing/2014/main" id="{8A1F20B8-02DE-4CBC-A240-29A850A0BE8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87675" y="4581525"/>
            <a:ext cx="3024188"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8" name="Picture 8" descr="023">
            <a:extLst>
              <a:ext uri="{FF2B5EF4-FFF2-40B4-BE49-F238E27FC236}">
                <a16:creationId xmlns:a16="http://schemas.microsoft.com/office/drawing/2014/main" id="{6A7D0013-489D-4311-B377-2712CF084AC2}"/>
              </a:ext>
            </a:extLst>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7451725" y="2636838"/>
            <a:ext cx="6858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9" name="Picture 9" descr="023">
            <a:extLst>
              <a:ext uri="{FF2B5EF4-FFF2-40B4-BE49-F238E27FC236}">
                <a16:creationId xmlns:a16="http://schemas.microsoft.com/office/drawing/2014/main" id="{F6EF742A-313D-4BA4-9CF4-43096871FF0E}"/>
              </a:ext>
            </a:extLst>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755650" y="2636838"/>
            <a:ext cx="6858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6442" name="Text Box 10">
            <a:extLst>
              <a:ext uri="{FF2B5EF4-FFF2-40B4-BE49-F238E27FC236}">
                <a16:creationId xmlns:a16="http://schemas.microsoft.com/office/drawing/2014/main" id="{D4177ED7-17F2-4201-8577-7A67F6EBF063}"/>
              </a:ext>
            </a:extLst>
          </p:cNvPr>
          <p:cNvSpPr txBox="1">
            <a:spLocks noChangeArrowheads="1"/>
          </p:cNvSpPr>
          <p:nvPr/>
        </p:nvSpPr>
        <p:spPr bwMode="auto">
          <a:xfrm>
            <a:off x="5795963" y="3500438"/>
            <a:ext cx="1655762"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zh-CN" altLang="en-US" sz="2800" b="1">
                <a:solidFill>
                  <a:srgbClr val="FF0000"/>
                </a:solidFill>
              </a:rPr>
              <a:t>递给老人</a:t>
            </a:r>
          </a:p>
        </p:txBody>
      </p:sp>
      <p:sp>
        <p:nvSpPr>
          <p:cNvPr id="146443" name="Text Box 11">
            <a:extLst>
              <a:ext uri="{FF2B5EF4-FFF2-40B4-BE49-F238E27FC236}">
                <a16:creationId xmlns:a16="http://schemas.microsoft.com/office/drawing/2014/main" id="{9604C8D0-B187-4278-9E37-999D4BBEA238}"/>
              </a:ext>
            </a:extLst>
          </p:cNvPr>
          <p:cNvSpPr txBox="1">
            <a:spLocks noChangeArrowheads="1"/>
          </p:cNvSpPr>
          <p:nvPr/>
        </p:nvSpPr>
        <p:spPr bwMode="auto">
          <a:xfrm>
            <a:off x="2268538" y="4005263"/>
            <a:ext cx="1655762"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zh-CN" altLang="en-US" sz="2800" b="1">
                <a:solidFill>
                  <a:srgbClr val="FF0000"/>
                </a:solidFill>
              </a:rPr>
              <a:t>递给孩子</a:t>
            </a:r>
          </a:p>
        </p:txBody>
      </p:sp>
    </p:spTree>
  </p:cSld>
  <p:clrMapOvr>
    <a:masterClrMapping/>
  </p:clrMapOvr>
  <p:transition spd="med">
    <p:checker/>
    <p:sndAc>
      <p:stSnd>
        <p:snd r:embed="rId2" name="voltage.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6442"/>
                                        </p:tgtEl>
                                        <p:attrNameLst>
                                          <p:attrName>style.visibility</p:attrName>
                                        </p:attrNameLst>
                                      </p:cBhvr>
                                      <p:to>
                                        <p:strVal val="visible"/>
                                      </p:to>
                                    </p:set>
                                    <p:animEffect transition="in" filter="blinds(horizontal)">
                                      <p:cBhvr>
                                        <p:cTn id="7" dur="500"/>
                                        <p:tgtEl>
                                          <p:spTgt spid="14644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6443"/>
                                        </p:tgtEl>
                                        <p:attrNameLst>
                                          <p:attrName>style.visibility</p:attrName>
                                        </p:attrNameLst>
                                      </p:cBhvr>
                                      <p:to>
                                        <p:strVal val="visible"/>
                                      </p:to>
                                    </p:set>
                                    <p:animEffect transition="in" filter="blinds(horizontal)">
                                      <p:cBhvr>
                                        <p:cTn id="12" dur="500"/>
                                        <p:tgtEl>
                                          <p:spTgt spid="1464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42" grpId="0"/>
      <p:bldP spid="14644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2AAE8AA1-B8D5-4C11-A6DF-F66995639020}"/>
              </a:ext>
            </a:extLst>
          </p:cNvPr>
          <p:cNvSpPr>
            <a:spLocks noGrp="1" noChangeArrowheads="1"/>
          </p:cNvSpPr>
          <p:nvPr>
            <p:ph type="title"/>
          </p:nvPr>
        </p:nvSpPr>
        <p:spPr>
          <a:xfrm>
            <a:off x="250825" y="188913"/>
            <a:ext cx="4176713" cy="1223962"/>
          </a:xfrm>
          <a:solidFill>
            <a:srgbClr val="99CCFF"/>
          </a:solidFill>
        </p:spPr>
        <p:txBody>
          <a:bodyPr/>
          <a:lstStyle/>
          <a:p>
            <a:pPr algn="l" eaLnBrk="1" hangingPunct="1"/>
            <a:r>
              <a:rPr lang="en-US" altLang="zh-CN" sz="6600" b="1">
                <a:solidFill>
                  <a:srgbClr val="FF0066"/>
                </a:solidFill>
                <a:ea typeface="华文行楷" panose="02010800040101010101" pitchFamily="2" charset="-122"/>
              </a:rPr>
              <a:t>  </a:t>
            </a:r>
            <a:r>
              <a:rPr lang="zh-CN" altLang="en-US" sz="6600" b="1">
                <a:solidFill>
                  <a:srgbClr val="FF0066"/>
                </a:solidFill>
                <a:ea typeface="华文行楷" panose="02010800040101010101" pitchFamily="2" charset="-122"/>
              </a:rPr>
              <a:t>爱的宣言</a:t>
            </a:r>
          </a:p>
        </p:txBody>
      </p:sp>
      <p:sp>
        <p:nvSpPr>
          <p:cNvPr id="153603" name="Text Box 3">
            <a:extLst>
              <a:ext uri="{FF2B5EF4-FFF2-40B4-BE49-F238E27FC236}">
                <a16:creationId xmlns:a16="http://schemas.microsoft.com/office/drawing/2014/main" id="{865B9AAD-1C47-4D3F-B954-41B6B937B018}"/>
              </a:ext>
            </a:extLst>
          </p:cNvPr>
          <p:cNvSpPr txBox="1">
            <a:spLocks noChangeArrowheads="1"/>
          </p:cNvSpPr>
          <p:nvPr/>
        </p:nvSpPr>
        <p:spPr bwMode="auto">
          <a:xfrm>
            <a:off x="4716463" y="333375"/>
            <a:ext cx="4427537"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en-US" altLang="zh-CN" b="1" dirty="0">
                <a:solidFill>
                  <a:srgbClr val="0000CC"/>
                </a:solidFill>
                <a:latin typeface="Times New Roman" panose="02020603050405020304" pitchFamily="18" charset="0"/>
                <a:ea typeface="新宋体" panose="02010609030101010101" pitchFamily="49" charset="-122"/>
              </a:rPr>
              <a:t>        </a:t>
            </a:r>
            <a:r>
              <a:rPr kumimoji="1" lang="zh-CN" altLang="en-US" b="1" dirty="0">
                <a:solidFill>
                  <a:srgbClr val="0000CC"/>
                </a:solidFill>
                <a:latin typeface="Times New Roman" panose="02020603050405020304" pitchFamily="18" charset="0"/>
                <a:ea typeface="新宋体" panose="02010609030101010101" pitchFamily="49" charset="-122"/>
              </a:rPr>
              <a:t>为了倡导世界上的每个人都尊老爱幼 ，请按照下面的句式仿写一句有关尊老爱幼的广告词进行交流。</a:t>
            </a:r>
          </a:p>
          <a:p>
            <a:pPr eaLnBrk="1" hangingPunct="1">
              <a:spcBef>
                <a:spcPct val="50000"/>
              </a:spcBef>
              <a:buFontTx/>
              <a:buNone/>
            </a:pPr>
            <a:r>
              <a:rPr kumimoji="1" lang="zh-CN" altLang="en-US" dirty="0">
                <a:solidFill>
                  <a:srgbClr val="0000CC"/>
                </a:solidFill>
                <a:latin typeface="Times New Roman" panose="02020603050405020304" pitchFamily="18" charset="0"/>
                <a:ea typeface="新宋体" panose="02010609030101010101" pitchFamily="49" charset="-122"/>
              </a:rPr>
              <a:t> </a:t>
            </a:r>
            <a:r>
              <a:rPr kumimoji="1" lang="zh-CN" altLang="en-US" sz="3600" b="1" dirty="0">
                <a:solidFill>
                  <a:srgbClr val="FF00FF"/>
                </a:solidFill>
                <a:latin typeface="Times New Roman" panose="02020603050405020304" pitchFamily="18" charset="0"/>
                <a:ea typeface="新宋体" panose="02010609030101010101" pitchFamily="49" charset="-122"/>
              </a:rPr>
              <a:t>例如：</a:t>
            </a:r>
          </a:p>
          <a:p>
            <a:pPr eaLnBrk="1" hangingPunct="1">
              <a:spcBef>
                <a:spcPct val="50000"/>
              </a:spcBef>
              <a:buFontTx/>
              <a:buNone/>
            </a:pPr>
            <a:r>
              <a:rPr kumimoji="1" lang="zh-CN" altLang="en-US" b="1" dirty="0">
                <a:solidFill>
                  <a:srgbClr val="FF00FF"/>
                </a:solidFill>
                <a:latin typeface="Times New Roman" panose="02020603050405020304" pitchFamily="18" charset="0"/>
                <a:ea typeface="新宋体" panose="02010609030101010101" pitchFamily="49" charset="-122"/>
              </a:rPr>
              <a:t>    </a:t>
            </a:r>
            <a:r>
              <a:rPr kumimoji="1" lang="en-US" altLang="zh-CN" b="1" dirty="0">
                <a:solidFill>
                  <a:schemeClr val="accent2"/>
                </a:solidFill>
                <a:latin typeface="Times New Roman" panose="02020603050405020304" pitchFamily="18" charset="0"/>
                <a:ea typeface="新宋体" panose="02010609030101010101" pitchFamily="49" charset="-122"/>
              </a:rPr>
              <a:t>1</a:t>
            </a:r>
            <a:r>
              <a:rPr kumimoji="1" lang="zh-CN" altLang="en-US" b="1" dirty="0">
                <a:solidFill>
                  <a:schemeClr val="accent2"/>
                </a:solidFill>
                <a:latin typeface="Times New Roman" panose="02020603050405020304" pitchFamily="18" charset="0"/>
                <a:ea typeface="新宋体" panose="02010609030101010101" pitchFamily="49" charset="-122"/>
              </a:rPr>
              <a:t>、关爱亲情，人人有责！</a:t>
            </a:r>
          </a:p>
          <a:p>
            <a:pPr eaLnBrk="1" hangingPunct="1">
              <a:spcBef>
                <a:spcPct val="50000"/>
              </a:spcBef>
              <a:buFontTx/>
              <a:buNone/>
            </a:pPr>
            <a:r>
              <a:rPr kumimoji="1" lang="zh-CN" altLang="en-US" b="1" dirty="0">
                <a:solidFill>
                  <a:schemeClr val="accent2"/>
                </a:solidFill>
                <a:latin typeface="Times New Roman" panose="02020603050405020304" pitchFamily="18" charset="0"/>
                <a:ea typeface="新宋体" panose="02010609030101010101" pitchFamily="49" charset="-122"/>
              </a:rPr>
              <a:t>    </a:t>
            </a:r>
            <a:r>
              <a:rPr kumimoji="1" lang="en-US" altLang="zh-CN" b="1" dirty="0">
                <a:solidFill>
                  <a:schemeClr val="accent2"/>
                </a:solidFill>
                <a:latin typeface="Times New Roman" panose="02020603050405020304" pitchFamily="18" charset="0"/>
                <a:ea typeface="新宋体" panose="02010609030101010101" pitchFamily="49" charset="-122"/>
              </a:rPr>
              <a:t>2</a:t>
            </a:r>
            <a:r>
              <a:rPr kumimoji="1" lang="zh-CN" altLang="en-US" b="1" dirty="0">
                <a:solidFill>
                  <a:schemeClr val="accent2"/>
                </a:solidFill>
                <a:latin typeface="Times New Roman" panose="02020603050405020304" pitchFamily="18" charset="0"/>
                <a:ea typeface="新宋体" panose="02010609030101010101" pitchFamily="49" charset="-122"/>
              </a:rPr>
              <a:t>、让尊老爱幼的火炬越举越高！</a:t>
            </a:r>
          </a:p>
        </p:txBody>
      </p:sp>
      <p:pic>
        <p:nvPicPr>
          <p:cNvPr id="33796" name="Picture 4" descr="母亲">
            <a:extLst>
              <a:ext uri="{FF2B5EF4-FFF2-40B4-BE49-F238E27FC236}">
                <a16:creationId xmlns:a16="http://schemas.microsoft.com/office/drawing/2014/main" id="{05584E87-A853-43C5-B67C-843143BA744A}"/>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50825" y="1484313"/>
            <a:ext cx="4249738" cy="4897437"/>
          </a:xfrm>
          <a:noFill/>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3796"/>
                                        </p:tgtEl>
                                        <p:attrNameLst>
                                          <p:attrName>style.visibility</p:attrName>
                                        </p:attrNameLst>
                                      </p:cBhvr>
                                      <p:to>
                                        <p:strVal val="visible"/>
                                      </p:to>
                                    </p:set>
                                    <p:animEffect transition="in" filter="blinds(horizontal)">
                                      <p:cBhvr>
                                        <p:cTn id="7" dur="500"/>
                                        <p:tgtEl>
                                          <p:spTgt spid="3379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3794"/>
                                        </p:tgtEl>
                                        <p:attrNameLst>
                                          <p:attrName>style.visibility</p:attrName>
                                        </p:attrNameLst>
                                      </p:cBhvr>
                                      <p:to>
                                        <p:strVal val="visible"/>
                                      </p:to>
                                    </p:set>
                                    <p:animEffect transition="in" filter="blinds(horizontal)">
                                      <p:cBhvr>
                                        <p:cTn id="12" dur="500"/>
                                        <p:tgtEl>
                                          <p:spTgt spid="3379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3603"/>
                                        </p:tgtEl>
                                        <p:attrNameLst>
                                          <p:attrName>style.visibility</p:attrName>
                                        </p:attrNameLst>
                                      </p:cBhvr>
                                      <p:to>
                                        <p:strVal val="visible"/>
                                      </p:to>
                                    </p:set>
                                    <p:animEffect transition="in" filter="blinds(horizontal)">
                                      <p:cBhvr>
                                        <p:cTn id="17" dur="500"/>
                                        <p:tgtEl>
                                          <p:spTgt spid="153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animBg="1"/>
      <p:bldP spid="153603"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3010" name="Text Box 4">
            <a:extLst>
              <a:ext uri="{FF2B5EF4-FFF2-40B4-BE49-F238E27FC236}">
                <a16:creationId xmlns:a16="http://schemas.microsoft.com/office/drawing/2014/main" id="{6935FB1B-7A9E-47BA-A322-40FC2718E55B}"/>
              </a:ext>
            </a:extLst>
          </p:cNvPr>
          <p:cNvSpPr txBox="1">
            <a:spLocks noChangeArrowheads="1"/>
          </p:cNvSpPr>
          <p:nvPr/>
        </p:nvSpPr>
        <p:spPr bwMode="auto">
          <a:xfrm>
            <a:off x="971600" y="188640"/>
            <a:ext cx="6986208" cy="5324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6000" b="1" dirty="0"/>
              <a:t>           </a:t>
            </a:r>
            <a:r>
              <a:rPr lang="zh-CN" altLang="en-US" sz="6000" b="1" dirty="0">
                <a:solidFill>
                  <a:schemeClr val="hlink"/>
                </a:solidFill>
              </a:rPr>
              <a:t>中   心</a:t>
            </a:r>
          </a:p>
          <a:p>
            <a:pPr eaLnBrk="1" hangingPunct="1">
              <a:spcBef>
                <a:spcPct val="0"/>
              </a:spcBef>
              <a:buFontTx/>
              <a:buNone/>
            </a:pPr>
            <a:r>
              <a:rPr lang="zh-CN" altLang="en-US" sz="4000" b="1" dirty="0"/>
              <a:t>        </a:t>
            </a:r>
            <a:endParaRPr lang="en-US" altLang="zh-CN" sz="4000" b="1" dirty="0"/>
          </a:p>
          <a:p>
            <a:pPr eaLnBrk="1" hangingPunct="1">
              <a:spcBef>
                <a:spcPct val="0"/>
              </a:spcBef>
              <a:buFontTx/>
              <a:buNone/>
            </a:pPr>
            <a:r>
              <a:rPr lang="en-US" altLang="zh-CN" sz="4000" b="1" dirty="0">
                <a:solidFill>
                  <a:srgbClr val="CC00FF"/>
                </a:solidFill>
              </a:rPr>
              <a:t>        </a:t>
            </a:r>
            <a:r>
              <a:rPr lang="zh-CN" altLang="en-US" sz="4000" b="1" dirty="0">
                <a:solidFill>
                  <a:srgbClr val="CC00FF"/>
                </a:solidFill>
              </a:rPr>
              <a:t>本文通过描绘祖孙三代一</a:t>
            </a:r>
          </a:p>
          <a:p>
            <a:pPr eaLnBrk="1" hangingPunct="1">
              <a:spcBef>
                <a:spcPct val="0"/>
              </a:spcBef>
              <a:buFontTx/>
              <a:buNone/>
            </a:pPr>
            <a:r>
              <a:rPr lang="zh-CN" altLang="en-US" sz="4000" b="1" dirty="0">
                <a:solidFill>
                  <a:srgbClr val="CC00FF"/>
                </a:solidFill>
              </a:rPr>
              <a:t>家四口在田野里散步这个生活</a:t>
            </a:r>
          </a:p>
          <a:p>
            <a:pPr eaLnBrk="1" hangingPunct="1">
              <a:spcBef>
                <a:spcPct val="0"/>
              </a:spcBef>
              <a:buFontTx/>
              <a:buNone/>
            </a:pPr>
            <a:r>
              <a:rPr lang="zh-CN" altLang="en-US" sz="4000" b="1" dirty="0">
                <a:solidFill>
                  <a:srgbClr val="CC00FF"/>
                </a:solidFill>
              </a:rPr>
              <a:t>画面，生动地展示了一家人互</a:t>
            </a:r>
          </a:p>
          <a:p>
            <a:pPr eaLnBrk="1" hangingPunct="1">
              <a:spcBef>
                <a:spcPct val="0"/>
              </a:spcBef>
              <a:buFontTx/>
              <a:buNone/>
            </a:pPr>
            <a:r>
              <a:rPr lang="zh-CN" altLang="en-US" sz="4000" b="1" dirty="0">
                <a:solidFill>
                  <a:srgbClr val="CC00FF"/>
                </a:solidFill>
              </a:rPr>
              <a:t>敬互爱，和睦相处的深厚感情</a:t>
            </a:r>
          </a:p>
          <a:p>
            <a:pPr eaLnBrk="1" hangingPunct="1">
              <a:spcBef>
                <a:spcPct val="0"/>
              </a:spcBef>
              <a:buFontTx/>
              <a:buNone/>
            </a:pPr>
            <a:r>
              <a:rPr lang="zh-CN" altLang="en-US" sz="4000" b="1" dirty="0">
                <a:solidFill>
                  <a:srgbClr val="CC00FF"/>
                </a:solidFill>
              </a:rPr>
              <a:t>和生活情趣，体现了中华民族</a:t>
            </a:r>
          </a:p>
          <a:p>
            <a:pPr eaLnBrk="1" hangingPunct="1">
              <a:spcBef>
                <a:spcPct val="0"/>
              </a:spcBef>
              <a:buFontTx/>
              <a:buNone/>
            </a:pPr>
            <a:r>
              <a:rPr lang="zh-CN" altLang="en-US" sz="4000" b="1" dirty="0">
                <a:solidFill>
                  <a:srgbClr val="CC00FF"/>
                </a:solidFill>
              </a:rPr>
              <a:t>尊老爱幼的传统美德。</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3010">
                                            <p:txEl>
                                              <p:pRg st="0" end="0"/>
                                            </p:txEl>
                                          </p:spTgt>
                                        </p:tgtEl>
                                        <p:attrNameLst>
                                          <p:attrName>style.visibility</p:attrName>
                                        </p:attrNameLst>
                                      </p:cBhvr>
                                      <p:to>
                                        <p:strVal val="visible"/>
                                      </p:to>
                                    </p:set>
                                    <p:animEffect transition="in" filter="blinds(horizontal)">
                                      <p:cBhvr>
                                        <p:cTn id="7" dur="500"/>
                                        <p:tgtEl>
                                          <p:spTgt spid="4301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3010">
                                            <p:txEl>
                                              <p:pRg st="1" end="1"/>
                                            </p:txEl>
                                          </p:spTgt>
                                        </p:tgtEl>
                                        <p:attrNameLst>
                                          <p:attrName>style.visibility</p:attrName>
                                        </p:attrNameLst>
                                      </p:cBhvr>
                                      <p:to>
                                        <p:strVal val="visible"/>
                                      </p:to>
                                    </p:set>
                                    <p:animEffect transition="in" filter="blinds(horizontal)">
                                      <p:cBhvr>
                                        <p:cTn id="12" dur="500"/>
                                        <p:tgtEl>
                                          <p:spTgt spid="43010">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43010">
                                            <p:txEl>
                                              <p:pRg st="2" end="2"/>
                                            </p:txEl>
                                          </p:spTgt>
                                        </p:tgtEl>
                                        <p:attrNameLst>
                                          <p:attrName>style.visibility</p:attrName>
                                        </p:attrNameLst>
                                      </p:cBhvr>
                                      <p:to>
                                        <p:strVal val="visible"/>
                                      </p:to>
                                    </p:set>
                                    <p:animEffect transition="in" filter="blinds(horizontal)">
                                      <p:cBhvr>
                                        <p:cTn id="17" dur="500"/>
                                        <p:tgtEl>
                                          <p:spTgt spid="43010">
                                            <p:txEl>
                                              <p:pRg st="2" end="2"/>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43010">
                                            <p:txEl>
                                              <p:pRg st="3" end="3"/>
                                            </p:txEl>
                                          </p:spTgt>
                                        </p:tgtEl>
                                        <p:attrNameLst>
                                          <p:attrName>style.visibility</p:attrName>
                                        </p:attrNameLst>
                                      </p:cBhvr>
                                      <p:to>
                                        <p:strVal val="visible"/>
                                      </p:to>
                                    </p:set>
                                    <p:animEffect transition="in" filter="blinds(horizontal)">
                                      <p:cBhvr>
                                        <p:cTn id="20" dur="500"/>
                                        <p:tgtEl>
                                          <p:spTgt spid="43010">
                                            <p:txEl>
                                              <p:pRg st="3" end="3"/>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43010">
                                            <p:txEl>
                                              <p:pRg st="4" end="4"/>
                                            </p:txEl>
                                          </p:spTgt>
                                        </p:tgtEl>
                                        <p:attrNameLst>
                                          <p:attrName>style.visibility</p:attrName>
                                        </p:attrNameLst>
                                      </p:cBhvr>
                                      <p:to>
                                        <p:strVal val="visible"/>
                                      </p:to>
                                    </p:set>
                                    <p:animEffect transition="in" filter="blinds(horizontal)">
                                      <p:cBhvr>
                                        <p:cTn id="23" dur="500"/>
                                        <p:tgtEl>
                                          <p:spTgt spid="43010">
                                            <p:txEl>
                                              <p:pRg st="4" end="4"/>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43010">
                                            <p:txEl>
                                              <p:pRg st="5" end="5"/>
                                            </p:txEl>
                                          </p:spTgt>
                                        </p:tgtEl>
                                        <p:attrNameLst>
                                          <p:attrName>style.visibility</p:attrName>
                                        </p:attrNameLst>
                                      </p:cBhvr>
                                      <p:to>
                                        <p:strVal val="visible"/>
                                      </p:to>
                                    </p:set>
                                    <p:animEffect transition="in" filter="blinds(horizontal)">
                                      <p:cBhvr>
                                        <p:cTn id="26" dur="500"/>
                                        <p:tgtEl>
                                          <p:spTgt spid="43010">
                                            <p:txEl>
                                              <p:pRg st="5" end="5"/>
                                            </p:txEl>
                                          </p:spTgt>
                                        </p:tgtEl>
                                      </p:cBhvr>
                                    </p:animEffect>
                                  </p:childTnLst>
                                </p:cTn>
                              </p:par>
                              <p:par>
                                <p:cTn id="27" presetID="3" presetClass="entr" presetSubtype="10" fill="hold" nodeType="withEffect">
                                  <p:stCondLst>
                                    <p:cond delay="0"/>
                                  </p:stCondLst>
                                  <p:childTnLst>
                                    <p:set>
                                      <p:cBhvr>
                                        <p:cTn id="28" dur="1" fill="hold">
                                          <p:stCondLst>
                                            <p:cond delay="0"/>
                                          </p:stCondLst>
                                        </p:cTn>
                                        <p:tgtEl>
                                          <p:spTgt spid="43010">
                                            <p:txEl>
                                              <p:pRg st="6" end="6"/>
                                            </p:txEl>
                                          </p:spTgt>
                                        </p:tgtEl>
                                        <p:attrNameLst>
                                          <p:attrName>style.visibility</p:attrName>
                                        </p:attrNameLst>
                                      </p:cBhvr>
                                      <p:to>
                                        <p:strVal val="visible"/>
                                      </p:to>
                                    </p:set>
                                    <p:animEffect transition="in" filter="blinds(horizontal)">
                                      <p:cBhvr>
                                        <p:cTn id="29" dur="500"/>
                                        <p:tgtEl>
                                          <p:spTgt spid="43010">
                                            <p:txEl>
                                              <p:pRg st="6" end="6"/>
                                            </p:txEl>
                                          </p:spTgt>
                                        </p:tgtEl>
                                      </p:cBhvr>
                                    </p:animEffect>
                                  </p:childTnLst>
                                </p:cTn>
                              </p:par>
                              <p:par>
                                <p:cTn id="30" presetID="3" presetClass="entr" presetSubtype="10" fill="hold" nodeType="withEffect">
                                  <p:stCondLst>
                                    <p:cond delay="0"/>
                                  </p:stCondLst>
                                  <p:childTnLst>
                                    <p:set>
                                      <p:cBhvr>
                                        <p:cTn id="31" dur="1" fill="hold">
                                          <p:stCondLst>
                                            <p:cond delay="0"/>
                                          </p:stCondLst>
                                        </p:cTn>
                                        <p:tgtEl>
                                          <p:spTgt spid="43010">
                                            <p:txEl>
                                              <p:pRg st="7" end="7"/>
                                            </p:txEl>
                                          </p:spTgt>
                                        </p:tgtEl>
                                        <p:attrNameLst>
                                          <p:attrName>style.visibility</p:attrName>
                                        </p:attrNameLst>
                                      </p:cBhvr>
                                      <p:to>
                                        <p:strVal val="visible"/>
                                      </p:to>
                                    </p:set>
                                    <p:animEffect transition="in" filter="blinds(horizontal)">
                                      <p:cBhvr>
                                        <p:cTn id="32" dur="500"/>
                                        <p:tgtEl>
                                          <p:spTgt spid="4301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4" name="Group 2">
            <a:extLst>
              <a:ext uri="{FF2B5EF4-FFF2-40B4-BE49-F238E27FC236}">
                <a16:creationId xmlns:a16="http://schemas.microsoft.com/office/drawing/2014/main" id="{DB539E6D-C819-4891-9CD1-B3B78C1FC7FA}"/>
              </a:ext>
            </a:extLst>
          </p:cNvPr>
          <p:cNvGrpSpPr>
            <a:grpSpLocks/>
          </p:cNvGrpSpPr>
          <p:nvPr/>
        </p:nvGrpSpPr>
        <p:grpSpPr bwMode="auto">
          <a:xfrm>
            <a:off x="0" y="0"/>
            <a:ext cx="9144000" cy="6858000"/>
            <a:chOff x="0" y="0"/>
            <a:chExt cx="5760" cy="4320"/>
          </a:xfrm>
        </p:grpSpPr>
        <p:pic>
          <p:nvPicPr>
            <p:cNvPr id="49158" name="Picture 3" descr="pic080">
              <a:extLst>
                <a:ext uri="{FF2B5EF4-FFF2-40B4-BE49-F238E27FC236}">
                  <a16:creationId xmlns:a16="http://schemas.microsoft.com/office/drawing/2014/main" id="{9AD3218D-538C-443C-A974-55275180374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16" y="2064"/>
              <a:ext cx="2544" cy="2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9" name="Picture 4" descr="pic013">
              <a:extLst>
                <a:ext uri="{FF2B5EF4-FFF2-40B4-BE49-F238E27FC236}">
                  <a16:creationId xmlns:a16="http://schemas.microsoft.com/office/drawing/2014/main" id="{D491469B-6E06-4ACA-9D1D-E8A520C09C7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216" cy="2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60" name="Picture 5" descr="散步">
              <a:extLst>
                <a:ext uri="{FF2B5EF4-FFF2-40B4-BE49-F238E27FC236}">
                  <a16:creationId xmlns:a16="http://schemas.microsoft.com/office/drawing/2014/main" id="{9F720E54-25DA-4618-AE92-A209BB5D34A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16" y="0"/>
              <a:ext cx="2544" cy="2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61" name="Picture 6" descr="pic187">
              <a:extLst>
                <a:ext uri="{FF2B5EF4-FFF2-40B4-BE49-F238E27FC236}">
                  <a16:creationId xmlns:a16="http://schemas.microsoft.com/office/drawing/2014/main" id="{2E5B92C7-A17E-44E1-B950-CECE18795AC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2064"/>
              <a:ext cx="3216" cy="2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9155" name="Text Box 7">
            <a:extLst>
              <a:ext uri="{FF2B5EF4-FFF2-40B4-BE49-F238E27FC236}">
                <a16:creationId xmlns:a16="http://schemas.microsoft.com/office/drawing/2014/main" id="{5256AEEF-D08E-41CB-8CF8-C85FDD36D156}"/>
              </a:ext>
            </a:extLst>
          </p:cNvPr>
          <p:cNvSpPr txBox="1">
            <a:spLocks noChangeArrowheads="1"/>
          </p:cNvSpPr>
          <p:nvPr/>
        </p:nvSpPr>
        <p:spPr bwMode="auto">
          <a:xfrm>
            <a:off x="1752600" y="1219200"/>
            <a:ext cx="434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endParaRPr kumimoji="1" lang="zh-CN" altLang="zh-CN" sz="2400">
              <a:latin typeface="Tahoma" panose="020B0604030504040204" pitchFamily="34" charset="0"/>
            </a:endParaRPr>
          </a:p>
        </p:txBody>
      </p:sp>
      <p:sp>
        <p:nvSpPr>
          <p:cNvPr id="74760" name="WordArt 8">
            <a:extLst>
              <a:ext uri="{FF2B5EF4-FFF2-40B4-BE49-F238E27FC236}">
                <a16:creationId xmlns:a16="http://schemas.microsoft.com/office/drawing/2014/main" id="{A39F9A16-C0EC-4BCF-B2F6-8319DE693BC6}"/>
              </a:ext>
            </a:extLst>
          </p:cNvPr>
          <p:cNvSpPr>
            <a:spLocks noChangeArrowheads="1" noChangeShapeType="1" noTextEdit="1"/>
          </p:cNvSpPr>
          <p:nvPr/>
        </p:nvSpPr>
        <p:spPr bwMode="auto">
          <a:xfrm>
            <a:off x="3278883" y="3018283"/>
            <a:ext cx="3540224" cy="82143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Wave1">
              <a:avLst>
                <a:gd name="adj1" fmla="val 13005"/>
                <a:gd name="adj2" fmla="val 0"/>
              </a:avLst>
            </a:prstTxWarp>
          </a:bodyPr>
          <a:lstStyle/>
          <a:p>
            <a:pPr algn="ctr"/>
            <a:r>
              <a:rPr lang="zh-CN" altLang="en-US" sz="3600" kern="10" dirty="0">
                <a:solidFill>
                  <a:srgbClr val="FF0066"/>
                </a:solidFill>
                <a:effectLst>
                  <a:outerShdw dist="53882" dir="2700000" algn="ctr" rotWithShape="0">
                    <a:srgbClr val="C0C0C0"/>
                  </a:outerShdw>
                </a:effectLst>
                <a:latin typeface="宋体" panose="02010600030101010101" pitchFamily="2" charset="-122"/>
              </a:rPr>
              <a:t>亲情</a:t>
            </a:r>
          </a:p>
        </p:txBody>
      </p:sp>
      <p:pic>
        <p:nvPicPr>
          <p:cNvPr id="74761" name="常回家看看 陈红.mp3">
            <a:hlinkClick r:id="" action="ppaction://media"/>
            <a:extLst>
              <a:ext uri="{FF2B5EF4-FFF2-40B4-BE49-F238E27FC236}">
                <a16:creationId xmlns:a16="http://schemas.microsoft.com/office/drawing/2014/main" id="{76A929A9-3C1D-4BD5-8529-62484876C578}"/>
              </a:ext>
            </a:extLst>
          </p:cNvPr>
          <p:cNvPicPr>
            <a:picLocks noRot="1" noChangeAspect="1" noChangeArrowheads="1"/>
          </p:cNvPicPr>
          <p:nvPr>
            <a:audioFile r:link="rId1"/>
          </p:nvPr>
        </p:nvPicPr>
        <p:blipFill>
          <a:blip r:embed="rId9">
            <a:extLst>
              <a:ext uri="{28A0092B-C50C-407E-A947-70E740481C1C}">
                <a14:useLocalDpi xmlns:a14="http://schemas.microsoft.com/office/drawing/2010/main" val="0"/>
              </a:ext>
            </a:extLst>
          </a:blip>
          <a:srcRect/>
          <a:stretch>
            <a:fillRect/>
          </a:stretch>
        </p:blipFill>
        <p:spPr bwMode="auto">
          <a:xfrm>
            <a:off x="8532813" y="6246813"/>
            <a:ext cx="611187"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cover dir="ld"/>
    <p:sndAc>
      <p:stSnd>
        <p:snd r:embed="rId4"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nodeType="clickEffect">
                                  <p:stCondLst>
                                    <p:cond delay="0"/>
                                  </p:stCondLst>
                                  <p:childTnLst>
                                    <p:set>
                                      <p:cBhvr>
                                        <p:cTn id="6" dur="1" fill="hold">
                                          <p:stCondLst>
                                            <p:cond delay="0"/>
                                          </p:stCondLst>
                                        </p:cTn>
                                        <p:tgtEl>
                                          <p:spTgt spid="74760"/>
                                        </p:tgtEl>
                                        <p:attrNameLst>
                                          <p:attrName>style.visibility</p:attrName>
                                        </p:attrNameLst>
                                      </p:cBhvr>
                                      <p:to>
                                        <p:strVal val="visible"/>
                                      </p:to>
                                    </p:set>
                                    <p:anim calcmode="lin" valueType="num">
                                      <p:cBhvr>
                                        <p:cTn id="7" dur="500" fill="hold"/>
                                        <p:tgtEl>
                                          <p:spTgt spid="74760"/>
                                        </p:tgtEl>
                                        <p:attrNameLst>
                                          <p:attrName>ppt_w</p:attrName>
                                        </p:attrNameLst>
                                      </p:cBhvr>
                                      <p:tavLst>
                                        <p:tav tm="0">
                                          <p:val>
                                            <p:fltVal val="0"/>
                                          </p:val>
                                        </p:tav>
                                        <p:tav tm="100000">
                                          <p:val>
                                            <p:strVal val="#ppt_w"/>
                                          </p:val>
                                        </p:tav>
                                      </p:tavLst>
                                    </p:anim>
                                    <p:anim calcmode="lin" valueType="num">
                                      <p:cBhvr>
                                        <p:cTn id="8" dur="500" fill="hold"/>
                                        <p:tgtEl>
                                          <p:spTgt spid="7476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74761"/>
                    </p:tgtEl>
                  </p:cond>
                </p:stCondLst>
                <p:endSync evt="end" delay="0">
                  <p:rtn val="all"/>
                </p:endSync>
                <p:childTnLst>
                  <p:par>
                    <p:cTn id="10" fill="hold" nodeType="clickPar">
                      <p:stCondLst>
                        <p:cond delay="0"/>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 fill="hold"/>
                                        <p:tgtEl>
                                          <p:spTgt spid="74761"/>
                                        </p:tgtEl>
                                      </p:cBhvr>
                                    </p:cmd>
                                  </p:childTnLst>
                                </p:cTn>
                              </p:par>
                            </p:childTnLst>
                          </p:cTn>
                        </p:par>
                      </p:childTnLst>
                    </p:cTn>
                  </p:par>
                </p:childTnLst>
              </p:cTn>
              <p:nextCondLst>
                <p:cond evt="onClick" delay="0">
                  <p:tgtEl>
                    <p:spTgt spid="74761"/>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74761"/>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A1071042546_14300">
            <a:extLst>
              <a:ext uri="{FF2B5EF4-FFF2-40B4-BE49-F238E27FC236}">
                <a16:creationId xmlns:a16="http://schemas.microsoft.com/office/drawing/2014/main" id="{732BDA37-0041-43AA-A523-629C976776EB}"/>
              </a:ext>
            </a:extLst>
          </p:cNvPr>
          <p:cNvPicPr>
            <a:picLocks noChangeAspect="1" noChangeArrowheads="1"/>
          </p:cNvPicPr>
          <p:nvPr/>
        </p:nvPicPr>
        <p:blipFill>
          <a:blip r:embed="rId2">
            <a:lum bright="36000" contrast="6000"/>
            <a:extLst>
              <a:ext uri="{28A0092B-C50C-407E-A947-70E740481C1C}">
                <a14:useLocalDpi xmlns:a14="http://schemas.microsoft.com/office/drawing/2010/main" val="0"/>
              </a:ext>
            </a:extLst>
          </a:blip>
          <a:srcRect/>
          <a:stretch>
            <a:fillRect/>
          </a:stretch>
        </p:blipFill>
        <p:spPr bwMode="auto">
          <a:xfrm>
            <a:off x="755650" y="620713"/>
            <a:ext cx="7391400" cy="450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7" name="Text Box 3">
            <a:extLst>
              <a:ext uri="{FF2B5EF4-FFF2-40B4-BE49-F238E27FC236}">
                <a16:creationId xmlns:a16="http://schemas.microsoft.com/office/drawing/2014/main" id="{CDD12BF2-1C90-4889-BB7B-FFAC3BCB4DF1}"/>
              </a:ext>
            </a:extLst>
          </p:cNvPr>
          <p:cNvSpPr txBox="1">
            <a:spLocks noChangeArrowheads="1"/>
          </p:cNvSpPr>
          <p:nvPr/>
        </p:nvSpPr>
        <p:spPr bwMode="auto">
          <a:xfrm>
            <a:off x="838200" y="5229225"/>
            <a:ext cx="73914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en-US" altLang="zh-CN" sz="2400" b="1" i="1">
                <a:latin typeface="楷体_GB2312" pitchFamily="49" charset="-122"/>
                <a:ea typeface="楷体_GB2312" pitchFamily="49" charset="-122"/>
              </a:rPr>
              <a:t>4</a:t>
            </a:r>
            <a:r>
              <a:rPr kumimoji="1" lang="zh-CN" altLang="en-US" sz="2400" b="1" i="1">
                <a:latin typeface="楷体_GB2312" pitchFamily="49" charset="-122"/>
                <a:ea typeface="楷体_GB2312" pitchFamily="49" charset="-122"/>
              </a:rPr>
              <a:t>月的一个早晨，天空飘洒着纷纷扬扬的雪花。</a:t>
            </a:r>
            <a:br>
              <a:rPr kumimoji="1" lang="zh-CN" altLang="en-US" sz="2400" b="1" i="1">
                <a:latin typeface="楷体_GB2312" pitchFamily="49" charset="-122"/>
                <a:ea typeface="楷体_GB2312" pitchFamily="49" charset="-122"/>
              </a:rPr>
            </a:br>
            <a:r>
              <a:rPr kumimoji="1" lang="zh-CN" altLang="en-US" sz="2400" b="1" i="1">
                <a:latin typeface="楷体_GB2312" pitchFamily="49" charset="-122"/>
                <a:ea typeface="楷体_GB2312" pitchFamily="49" charset="-122"/>
              </a:rPr>
              <a:t>一个中年男子的菜摊车上坐着一个小男孩，孩子用给菜保温的被子围着，父亲不时用手给儿子掖掖被子。</a:t>
            </a:r>
          </a:p>
        </p:txBody>
      </p:sp>
      <p:pic>
        <p:nvPicPr>
          <p:cNvPr id="52228" name="Picture 4" descr="396">
            <a:extLst>
              <a:ext uri="{FF2B5EF4-FFF2-40B4-BE49-F238E27FC236}">
                <a16:creationId xmlns:a16="http://schemas.microsoft.com/office/drawing/2014/main" id="{1D2C9AF0-FE62-4515-A275-EA78E0A817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188" y="0"/>
            <a:ext cx="39338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29" name="Picture 5" descr="396">
            <a:extLst>
              <a:ext uri="{FF2B5EF4-FFF2-40B4-BE49-F238E27FC236}">
                <a16:creationId xmlns:a16="http://schemas.microsoft.com/office/drawing/2014/main" id="{169B94C5-6B24-4907-B62D-131EC93E05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0175" y="0"/>
            <a:ext cx="39338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父与子">
            <a:extLst>
              <a:ext uri="{FF2B5EF4-FFF2-40B4-BE49-F238E27FC236}">
                <a16:creationId xmlns:a16="http://schemas.microsoft.com/office/drawing/2014/main" id="{18688EBB-0887-49F8-A7A2-E3123C8BD0DE}"/>
              </a:ext>
            </a:extLst>
          </p:cNvPr>
          <p:cNvPicPr>
            <a:picLocks noChangeAspect="1" noChangeArrowheads="1"/>
          </p:cNvPicPr>
          <p:nvPr/>
        </p:nvPicPr>
        <p:blipFill>
          <a:blip r:embed="rId2">
            <a:lum bright="24000"/>
            <a:extLst>
              <a:ext uri="{28A0092B-C50C-407E-A947-70E740481C1C}">
                <a14:useLocalDpi xmlns:a14="http://schemas.microsoft.com/office/drawing/2010/main" val="0"/>
              </a:ext>
            </a:extLst>
          </a:blip>
          <a:srcRect b="5928"/>
          <a:stretch>
            <a:fillRect/>
          </a:stretch>
        </p:blipFill>
        <p:spPr bwMode="auto">
          <a:xfrm>
            <a:off x="323850" y="0"/>
            <a:ext cx="8382000" cy="602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1" name="Text Box 3">
            <a:extLst>
              <a:ext uri="{FF2B5EF4-FFF2-40B4-BE49-F238E27FC236}">
                <a16:creationId xmlns:a16="http://schemas.microsoft.com/office/drawing/2014/main" id="{6F8E8A4E-AF99-4548-A248-1E54B5AF8569}"/>
              </a:ext>
            </a:extLst>
          </p:cNvPr>
          <p:cNvSpPr txBox="1">
            <a:spLocks noChangeArrowheads="1"/>
          </p:cNvSpPr>
          <p:nvPr/>
        </p:nvSpPr>
        <p:spPr bwMode="auto">
          <a:xfrm>
            <a:off x="3132138" y="6021388"/>
            <a:ext cx="5334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zh-CN" altLang="en-US" sz="2800" b="1" i="1">
                <a:latin typeface="Times New Roman" panose="02020603050405020304" pitchFamily="18" charset="0"/>
              </a:rPr>
              <a:t>爷爷，您吃。</a:t>
            </a:r>
          </a:p>
        </p:txBody>
      </p:sp>
      <p:pic>
        <p:nvPicPr>
          <p:cNvPr id="53252" name="Picture 4" descr="tanpopo1">
            <a:extLst>
              <a:ext uri="{FF2B5EF4-FFF2-40B4-BE49-F238E27FC236}">
                <a16:creationId xmlns:a16="http://schemas.microsoft.com/office/drawing/2014/main" id="{1EED1D3D-2444-4CA0-BB70-E3F1882E565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446838"/>
            <a:ext cx="503238"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3" name="Picture 5" descr="tanpopo1">
            <a:extLst>
              <a:ext uri="{FF2B5EF4-FFF2-40B4-BE49-F238E27FC236}">
                <a16:creationId xmlns:a16="http://schemas.microsoft.com/office/drawing/2014/main" id="{07245F91-9001-4B6B-8B0A-6BE0A01EE0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3350" y="6446838"/>
            <a:ext cx="503238"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4" name="Picture 6" descr="tanpopo1">
            <a:extLst>
              <a:ext uri="{FF2B5EF4-FFF2-40B4-BE49-F238E27FC236}">
                <a16:creationId xmlns:a16="http://schemas.microsoft.com/office/drawing/2014/main" id="{BC53B067-D87A-4EFC-BA12-C225DCE85B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7538" y="6446838"/>
            <a:ext cx="503237"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5" name="Picture 7" descr="tanpopo1">
            <a:extLst>
              <a:ext uri="{FF2B5EF4-FFF2-40B4-BE49-F238E27FC236}">
                <a16:creationId xmlns:a16="http://schemas.microsoft.com/office/drawing/2014/main" id="{7A364E37-9A97-4059-AD8D-7ECA48626C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6238" y="6446838"/>
            <a:ext cx="503237"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6" name="Picture 8" descr="tanpopo1">
            <a:extLst>
              <a:ext uri="{FF2B5EF4-FFF2-40B4-BE49-F238E27FC236}">
                <a16:creationId xmlns:a16="http://schemas.microsoft.com/office/drawing/2014/main" id="{DB3F8867-4F92-4BF2-8AD6-3312C08384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6446838"/>
            <a:ext cx="503238"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7" name="Picture 9" descr="tanpopo1">
            <a:extLst>
              <a:ext uri="{FF2B5EF4-FFF2-40B4-BE49-F238E27FC236}">
                <a16:creationId xmlns:a16="http://schemas.microsoft.com/office/drawing/2014/main" id="{53973FC2-034E-4D3B-A59E-1FD399AC88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40763" y="6446838"/>
            <a:ext cx="503237"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8" name="Picture 10" descr="tanpopo1">
            <a:extLst>
              <a:ext uri="{FF2B5EF4-FFF2-40B4-BE49-F238E27FC236}">
                <a16:creationId xmlns:a16="http://schemas.microsoft.com/office/drawing/2014/main" id="{52D01C01-C057-482E-BF4F-884F3A1968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8850" y="6446838"/>
            <a:ext cx="503238"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2">
            <a:extLst>
              <a:ext uri="{FF2B5EF4-FFF2-40B4-BE49-F238E27FC236}">
                <a16:creationId xmlns:a16="http://schemas.microsoft.com/office/drawing/2014/main" id="{9F559E72-1BF1-4909-9008-07CACAC28A0A}"/>
              </a:ext>
            </a:extLst>
          </p:cNvPr>
          <p:cNvSpPr txBox="1">
            <a:spLocks noChangeArrowheads="1"/>
          </p:cNvSpPr>
          <p:nvPr/>
        </p:nvSpPr>
        <p:spPr bwMode="auto">
          <a:xfrm>
            <a:off x="323850" y="1828800"/>
            <a:ext cx="8569325" cy="378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en-US" altLang="zh-CN" sz="4000" b="1">
                <a:solidFill>
                  <a:srgbClr val="3333CC"/>
                </a:solidFill>
                <a:latin typeface="楷体_GB2312" pitchFamily="49" charset="-122"/>
                <a:ea typeface="楷体_GB2312" pitchFamily="49" charset="-122"/>
              </a:rPr>
              <a:t>    </a:t>
            </a:r>
            <a:r>
              <a:rPr kumimoji="1" lang="zh-CN" altLang="en-US" sz="4000" b="1">
                <a:solidFill>
                  <a:srgbClr val="3333CC"/>
                </a:solidFill>
                <a:latin typeface="楷体_GB2312" pitchFamily="49" charset="-122"/>
                <a:ea typeface="楷体_GB2312" pitchFamily="49" charset="-122"/>
              </a:rPr>
              <a:t>赶快为你的父母尽一份孝心。也许是一处豪宅，也许是一片砖瓦。也许是一桌山珍海味，也许是一只野果一朵小花。也许是数以万计的金钱，也许只是含着体温的一枚硬币</a:t>
            </a:r>
            <a:r>
              <a:rPr kumimoji="1" lang="en-US" altLang="zh-CN" sz="4000" b="1">
                <a:solidFill>
                  <a:srgbClr val="3333CC"/>
                </a:solidFill>
                <a:latin typeface="宋体" panose="02010600030101010101" pitchFamily="2" charset="-122"/>
                <a:ea typeface="楷体_GB2312" pitchFamily="49" charset="-122"/>
              </a:rPr>
              <a:t>……</a:t>
            </a:r>
            <a:r>
              <a:rPr kumimoji="1" lang="zh-CN" altLang="en-US" sz="4000" b="1">
                <a:solidFill>
                  <a:srgbClr val="3333CC"/>
                </a:solidFill>
                <a:latin typeface="楷体_GB2312" pitchFamily="49" charset="-122"/>
                <a:ea typeface="楷体_GB2312" pitchFamily="49" charset="-122"/>
              </a:rPr>
              <a:t>但</a:t>
            </a:r>
            <a:r>
              <a:rPr kumimoji="1" lang="zh-CN" altLang="en-US" sz="4000" b="1">
                <a:solidFill>
                  <a:srgbClr val="3333CC"/>
                </a:solidFill>
                <a:latin typeface="宋体" panose="02010600030101010101" pitchFamily="2" charset="-122"/>
                <a:ea typeface="楷体_GB2312" pitchFamily="49" charset="-122"/>
              </a:rPr>
              <a:t>“</a:t>
            </a:r>
            <a:r>
              <a:rPr kumimoji="1" lang="zh-CN" altLang="en-US" sz="4000" b="1">
                <a:solidFill>
                  <a:srgbClr val="3333CC"/>
                </a:solidFill>
                <a:latin typeface="楷体_GB2312" pitchFamily="49" charset="-122"/>
                <a:ea typeface="楷体_GB2312" pitchFamily="49" charset="-122"/>
              </a:rPr>
              <a:t>孝</a:t>
            </a:r>
            <a:r>
              <a:rPr kumimoji="1" lang="zh-CN" altLang="en-US" sz="4000" b="1">
                <a:solidFill>
                  <a:srgbClr val="3333CC"/>
                </a:solidFill>
                <a:latin typeface="宋体" panose="02010600030101010101" pitchFamily="2" charset="-122"/>
                <a:ea typeface="楷体_GB2312" pitchFamily="49" charset="-122"/>
              </a:rPr>
              <a:t>”</a:t>
            </a:r>
            <a:r>
              <a:rPr kumimoji="1" lang="zh-CN" altLang="en-US" sz="4000" b="1">
                <a:solidFill>
                  <a:srgbClr val="3333CC"/>
                </a:solidFill>
                <a:latin typeface="楷体_GB2312" pitchFamily="49" charset="-122"/>
                <a:ea typeface="楷体_GB2312" pitchFamily="49" charset="-122"/>
              </a:rPr>
              <a:t>的天平上，它们等值。</a:t>
            </a:r>
          </a:p>
        </p:txBody>
      </p:sp>
      <p:sp>
        <p:nvSpPr>
          <p:cNvPr id="55299" name="Text Box 3">
            <a:extLst>
              <a:ext uri="{FF2B5EF4-FFF2-40B4-BE49-F238E27FC236}">
                <a16:creationId xmlns:a16="http://schemas.microsoft.com/office/drawing/2014/main" id="{03FF0C74-6ED7-450C-A7A8-AC3285A59C5F}"/>
              </a:ext>
            </a:extLst>
          </p:cNvPr>
          <p:cNvSpPr txBox="1">
            <a:spLocks noChangeArrowheads="1"/>
          </p:cNvSpPr>
          <p:nvPr/>
        </p:nvSpPr>
        <p:spPr bwMode="auto">
          <a:xfrm>
            <a:off x="1763713" y="620713"/>
            <a:ext cx="434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endParaRPr kumimoji="1" lang="zh-CN" altLang="zh-CN" sz="2400">
              <a:latin typeface="Verdana" panose="020B0604030504040204" pitchFamily="34" charset="0"/>
            </a:endParaRPr>
          </a:p>
        </p:txBody>
      </p:sp>
      <p:sp>
        <p:nvSpPr>
          <p:cNvPr id="50180" name="Text Box 4">
            <a:extLst>
              <a:ext uri="{FF2B5EF4-FFF2-40B4-BE49-F238E27FC236}">
                <a16:creationId xmlns:a16="http://schemas.microsoft.com/office/drawing/2014/main" id="{6DEA8BB4-6A8E-4FF2-BC06-22F492632161}"/>
              </a:ext>
            </a:extLst>
          </p:cNvPr>
          <p:cNvSpPr txBox="1">
            <a:spLocks noChangeArrowheads="1"/>
          </p:cNvSpPr>
          <p:nvPr/>
        </p:nvSpPr>
        <p:spPr bwMode="auto">
          <a:xfrm>
            <a:off x="1676400" y="685800"/>
            <a:ext cx="59436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zh-CN" altLang="en-US" sz="4000" b="1">
                <a:solidFill>
                  <a:srgbClr val="FF0000"/>
                </a:solidFill>
                <a:latin typeface="Times New Roman" panose="02020603050405020304" pitchFamily="18" charset="0"/>
                <a:ea typeface="方正舒体" panose="02010601030101010101" pitchFamily="2" charset="-122"/>
              </a:rPr>
              <a:t>孝心无价（节选）</a:t>
            </a:r>
            <a:r>
              <a:rPr kumimoji="1" lang="zh-CN" altLang="en-US" sz="2400">
                <a:latin typeface="Times New Roman" panose="02020603050405020304" pitchFamily="18" charset="0"/>
              </a:rPr>
              <a:t>       </a:t>
            </a:r>
            <a:r>
              <a:rPr kumimoji="1" lang="zh-CN" altLang="en-US" sz="2800" b="1">
                <a:latin typeface="Times New Roman" panose="02020603050405020304" pitchFamily="18" charset="0"/>
              </a:rPr>
              <a:t>毕淑敏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0180"/>
                                        </p:tgtEl>
                                        <p:attrNameLst>
                                          <p:attrName>style.visibility</p:attrName>
                                        </p:attrNameLst>
                                      </p:cBhvr>
                                      <p:to>
                                        <p:strVal val="visible"/>
                                      </p:to>
                                    </p:set>
                                    <p:animEffect transition="in" filter="blinds(horizontal)">
                                      <p:cBhvr>
                                        <p:cTn id="7" dur="500"/>
                                        <p:tgtEl>
                                          <p:spTgt spid="5018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0178"/>
                                        </p:tgtEl>
                                        <p:attrNameLst>
                                          <p:attrName>style.visibility</p:attrName>
                                        </p:attrNameLst>
                                      </p:cBhvr>
                                      <p:to>
                                        <p:strVal val="visible"/>
                                      </p:to>
                                    </p:set>
                                    <p:animEffect transition="in" filter="checkerboard(across)">
                                      <p:cBhvr>
                                        <p:cTn id="12" dur="500"/>
                                        <p:tgtEl>
                                          <p:spTgt spid="50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p:bldP spid="50180"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2000" r="-22000"/>
          </a:stretch>
        </a:blipFill>
        <a:effectLst/>
      </p:bgPr>
    </p:bg>
    <p:spTree>
      <p:nvGrpSpPr>
        <p:cNvPr id="1" name=""/>
        <p:cNvGrpSpPr/>
        <p:nvPr/>
      </p:nvGrpSpPr>
      <p:grpSpPr>
        <a:xfrm>
          <a:off x="0" y="0"/>
          <a:ext cx="0" cy="0"/>
          <a:chOff x="0" y="0"/>
          <a:chExt cx="0" cy="0"/>
        </a:xfrm>
      </p:grpSpPr>
      <p:sp>
        <p:nvSpPr>
          <p:cNvPr id="61443" name="Text Box 3">
            <a:extLst>
              <a:ext uri="{FF2B5EF4-FFF2-40B4-BE49-F238E27FC236}">
                <a16:creationId xmlns:a16="http://schemas.microsoft.com/office/drawing/2014/main" id="{33060D5F-0A5E-48DC-9AA4-FFC3F2B069D3}"/>
              </a:ext>
            </a:extLst>
          </p:cNvPr>
          <p:cNvSpPr txBox="1">
            <a:spLocks noChangeArrowheads="1"/>
          </p:cNvSpPr>
          <p:nvPr/>
        </p:nvSpPr>
        <p:spPr bwMode="auto">
          <a:xfrm>
            <a:off x="539750" y="0"/>
            <a:ext cx="3600450" cy="1117600"/>
          </a:xfrm>
          <a:prstGeom prst="rect">
            <a:avLst/>
          </a:prstGeom>
          <a:noFill/>
          <a:ln w="19050" algn="ctr">
            <a:solidFill>
              <a:srgbClr val="3399FF"/>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zh-CN" altLang="en-US" sz="6600" b="1" dirty="0">
                <a:solidFill>
                  <a:srgbClr val="FF0000"/>
                </a:solidFill>
                <a:latin typeface="Times New Roman" panose="02020603050405020304" pitchFamily="18" charset="0"/>
                <a:ea typeface="华文行楷" panose="02010800040101010101" pitchFamily="2" charset="-122"/>
              </a:rPr>
              <a:t>真情行动</a:t>
            </a:r>
          </a:p>
        </p:txBody>
      </p:sp>
      <p:pic>
        <p:nvPicPr>
          <p:cNvPr id="61444" name="Picture 4" descr="bear">
            <a:extLst>
              <a:ext uri="{FF2B5EF4-FFF2-40B4-BE49-F238E27FC236}">
                <a16:creationId xmlns:a16="http://schemas.microsoft.com/office/drawing/2014/main" id="{C324F82E-67F5-48AA-9413-29337419EFE7}"/>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156325" y="4770438"/>
            <a:ext cx="2987675" cy="177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5" name="Text Box 5">
            <a:extLst>
              <a:ext uri="{FF2B5EF4-FFF2-40B4-BE49-F238E27FC236}">
                <a16:creationId xmlns:a16="http://schemas.microsoft.com/office/drawing/2014/main" id="{006179BB-5C85-49A8-8897-22F95D59175A}"/>
              </a:ext>
            </a:extLst>
          </p:cNvPr>
          <p:cNvSpPr txBox="1">
            <a:spLocks noChangeArrowheads="1"/>
          </p:cNvSpPr>
          <p:nvPr/>
        </p:nvSpPr>
        <p:spPr bwMode="auto">
          <a:xfrm>
            <a:off x="2124075" y="1125538"/>
            <a:ext cx="7019925" cy="374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en-US" altLang="zh-CN" sz="4800" b="1" dirty="0">
                <a:latin typeface="Times New Roman" panose="02020603050405020304" pitchFamily="18" charset="0"/>
                <a:ea typeface="华文行楷" panose="02010800040101010101" pitchFamily="2" charset="-122"/>
              </a:rPr>
              <a:t>          </a:t>
            </a:r>
            <a:r>
              <a:rPr kumimoji="1" lang="zh-CN" altLang="en-US" sz="6000" b="1" dirty="0">
                <a:solidFill>
                  <a:srgbClr val="0000FF"/>
                </a:solidFill>
                <a:latin typeface="Times New Roman" panose="02020603050405020304" pitchFamily="18" charset="0"/>
                <a:ea typeface="楷体_GB2312" pitchFamily="49" charset="-122"/>
              </a:rPr>
              <a:t>回到家中，为了表达你的尊老爱幼之心，你打算做一件什么样的事情。</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a:extLst>
              <a:ext uri="{FF2B5EF4-FFF2-40B4-BE49-F238E27FC236}">
                <a16:creationId xmlns:a16="http://schemas.microsoft.com/office/drawing/2014/main" id="{03E3CFD8-5E2E-4A50-9029-E21F87DDD54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Text Box 3">
            <a:extLst>
              <a:ext uri="{FF2B5EF4-FFF2-40B4-BE49-F238E27FC236}">
                <a16:creationId xmlns:a16="http://schemas.microsoft.com/office/drawing/2014/main" id="{749FD35F-A2A8-4071-B38A-4FD2B664DA5A}"/>
              </a:ext>
            </a:extLst>
          </p:cNvPr>
          <p:cNvSpPr txBox="1">
            <a:spLocks noChangeArrowheads="1"/>
          </p:cNvSpPr>
          <p:nvPr/>
        </p:nvSpPr>
        <p:spPr bwMode="auto">
          <a:xfrm>
            <a:off x="179388" y="188913"/>
            <a:ext cx="8748712" cy="3686175"/>
          </a:xfrm>
          <a:prstGeom prst="rect">
            <a:avLst/>
          </a:prstGeom>
          <a:solidFill>
            <a:schemeClr val="bg1"/>
          </a:solidFill>
          <a:ln w="19050" algn="ctr">
            <a:noFill/>
            <a:miter lim="800000"/>
            <a:headEnd/>
            <a:tailEnd/>
          </a:ln>
          <a:effectLst/>
        </p:spPr>
        <p:txBody>
          <a:bodyPr>
            <a:spAutoFit/>
          </a:bodyPr>
          <a:lstStyle/>
          <a:p>
            <a:pPr eaLnBrk="1" hangingPunct="1">
              <a:defRPr/>
            </a:pPr>
            <a:r>
              <a:rPr lang="zh-CN" altLang="en-US" sz="6000" b="1" dirty="0">
                <a:solidFill>
                  <a:schemeClr val="hlink"/>
                </a:solidFill>
                <a:effectLst>
                  <a:outerShdw blurRad="38100" dist="38100" dir="2700000" algn="tl">
                    <a:srgbClr val="C0C0C0"/>
                  </a:outerShdw>
                </a:effectLst>
                <a:latin typeface="宋体" pitchFamily="2" charset="-122"/>
              </a:rPr>
              <a:t>了解作者　</a:t>
            </a:r>
            <a:r>
              <a:rPr lang="zh-CN" altLang="en-US" sz="4400" b="1" dirty="0">
                <a:solidFill>
                  <a:srgbClr val="3333FF"/>
                </a:solidFill>
                <a:effectLst>
                  <a:outerShdw blurRad="38100" dist="38100" dir="2700000" algn="tl">
                    <a:srgbClr val="C0C0C0"/>
                  </a:outerShdw>
                </a:effectLst>
                <a:latin typeface="宋体" pitchFamily="2" charset="-122"/>
              </a:rPr>
              <a:t>       　</a:t>
            </a:r>
          </a:p>
          <a:p>
            <a:pPr eaLnBrk="1" hangingPunct="1">
              <a:defRPr/>
            </a:pPr>
            <a:r>
              <a:rPr lang="zh-CN" altLang="en-US" sz="4400" b="1" dirty="0">
                <a:solidFill>
                  <a:srgbClr val="3333FF"/>
                </a:solidFill>
                <a:effectLst>
                  <a:outerShdw blurRad="38100" dist="38100" dir="2700000" algn="tl">
                    <a:srgbClr val="C0C0C0"/>
                  </a:outerShdw>
                </a:effectLst>
                <a:latin typeface="宋体" pitchFamily="2" charset="-122"/>
              </a:rPr>
              <a:t>    </a:t>
            </a:r>
            <a:r>
              <a:rPr lang="zh-CN" altLang="en-US" sz="4400" b="1" dirty="0">
                <a:solidFill>
                  <a:srgbClr val="FF0000"/>
                </a:solidFill>
                <a:effectLst>
                  <a:outerShdw blurRad="38100" dist="38100" dir="2700000" algn="tl">
                    <a:srgbClr val="C0C0C0"/>
                  </a:outerShdw>
                </a:effectLst>
                <a:latin typeface="宋体" pitchFamily="2" charset="-122"/>
              </a:rPr>
              <a:t>莫怀戚</a:t>
            </a:r>
            <a:r>
              <a:rPr lang="zh-CN" altLang="en-US" sz="4400" b="1" dirty="0">
                <a:solidFill>
                  <a:srgbClr val="FF0000"/>
                </a:solidFill>
                <a:latin typeface="宋体" pitchFamily="2" charset="-122"/>
              </a:rPr>
              <a:t>重庆人，当代作家，著有系列小说集</a:t>
            </a:r>
            <a:r>
              <a:rPr lang="en-US" altLang="zh-CN" sz="4400" b="1" dirty="0">
                <a:solidFill>
                  <a:srgbClr val="FF0000"/>
                </a:solidFill>
                <a:latin typeface="宋体" pitchFamily="2" charset="-122"/>
              </a:rPr>
              <a:t>《</a:t>
            </a:r>
            <a:r>
              <a:rPr lang="zh-CN" altLang="en-US" sz="4400" b="1" dirty="0">
                <a:solidFill>
                  <a:srgbClr val="FF0000"/>
                </a:solidFill>
                <a:latin typeface="宋体" pitchFamily="2" charset="-122"/>
              </a:rPr>
              <a:t>大律师现实录</a:t>
            </a:r>
            <a:r>
              <a:rPr lang="en-US" altLang="zh-CN" sz="4400" b="1" dirty="0">
                <a:solidFill>
                  <a:srgbClr val="FF0000"/>
                </a:solidFill>
                <a:latin typeface="宋体" pitchFamily="2" charset="-122"/>
              </a:rPr>
              <a:t>》</a:t>
            </a:r>
            <a:r>
              <a:rPr lang="zh-CN" altLang="en-US" sz="4400" b="1" dirty="0">
                <a:solidFill>
                  <a:srgbClr val="FF0000"/>
                </a:solidFill>
                <a:latin typeface="宋体" pitchFamily="2" charset="-122"/>
              </a:rPr>
              <a:t>，中篇小说</a:t>
            </a:r>
            <a:r>
              <a:rPr lang="en-US" altLang="zh-CN" sz="4400" b="1" dirty="0">
                <a:solidFill>
                  <a:srgbClr val="FF0000"/>
                </a:solidFill>
                <a:latin typeface="宋体" pitchFamily="2" charset="-122"/>
              </a:rPr>
              <a:t>《</a:t>
            </a:r>
            <a:r>
              <a:rPr lang="zh-CN" altLang="en-US" sz="4400" b="1" dirty="0">
                <a:solidFill>
                  <a:srgbClr val="FF0000"/>
                </a:solidFill>
                <a:latin typeface="宋体" pitchFamily="2" charset="-122"/>
              </a:rPr>
              <a:t>诗礼人家</a:t>
            </a:r>
            <a:r>
              <a:rPr lang="en-US" altLang="zh-CN" sz="4400" b="1" dirty="0">
                <a:solidFill>
                  <a:srgbClr val="FF0000"/>
                </a:solidFill>
                <a:latin typeface="宋体" pitchFamily="2" charset="-122"/>
              </a:rPr>
              <a:t>》</a:t>
            </a:r>
            <a:r>
              <a:rPr lang="zh-CN" altLang="en-US" sz="4400" b="1" dirty="0">
                <a:solidFill>
                  <a:srgbClr val="FF0000"/>
                </a:solidFill>
                <a:latin typeface="宋体" pitchFamily="2" charset="-122"/>
              </a:rPr>
              <a:t>，长篇小说</a:t>
            </a:r>
            <a:r>
              <a:rPr lang="en-US" altLang="zh-CN" sz="4400" b="1" dirty="0">
                <a:solidFill>
                  <a:srgbClr val="FF0000"/>
                </a:solidFill>
                <a:latin typeface="宋体" pitchFamily="2" charset="-122"/>
              </a:rPr>
              <a:t>《</a:t>
            </a:r>
            <a:r>
              <a:rPr lang="zh-CN" altLang="en-US" sz="4400" b="1" dirty="0">
                <a:solidFill>
                  <a:srgbClr val="FF0000"/>
                </a:solidFill>
                <a:latin typeface="宋体" pitchFamily="2" charset="-122"/>
              </a:rPr>
              <a:t>经典关系</a:t>
            </a:r>
            <a:r>
              <a:rPr lang="en-US" altLang="zh-CN" sz="4400" b="1" dirty="0">
                <a:solidFill>
                  <a:srgbClr val="FF0000"/>
                </a:solidFill>
                <a:latin typeface="宋体" pitchFamily="2" charset="-122"/>
              </a:rPr>
              <a:t>》</a:t>
            </a:r>
            <a:r>
              <a:rPr lang="zh-CN" altLang="en-US" sz="4400" b="1" dirty="0">
                <a:solidFill>
                  <a:srgbClr val="FF0000"/>
                </a:solidFill>
                <a:latin typeface="宋体" pitchFamily="2" charset="-122"/>
              </a:rPr>
              <a:t>等。</a:t>
            </a:r>
            <a:r>
              <a:rPr lang="zh-CN" altLang="en-US" sz="4400" b="1" dirty="0">
                <a:solidFill>
                  <a:srgbClr val="FF0000"/>
                </a:solidFill>
                <a:effectLst>
                  <a:outerShdw blurRad="38100" dist="38100" dir="2700000" algn="tl">
                    <a:srgbClr val="C0C0C0"/>
                  </a:outerShdw>
                </a:effectLst>
                <a:latin typeface="宋体" pitchFamily="2" charset="-122"/>
              </a:rPr>
              <a:t>　　</a:t>
            </a:r>
            <a:r>
              <a:rPr lang="zh-CN" altLang="en-US" sz="4400" b="1" dirty="0">
                <a:solidFill>
                  <a:srgbClr val="3333FF"/>
                </a:solidFill>
                <a:latin typeface="宋体" pitchFamily="2" charset="-122"/>
              </a:rPr>
              <a:t>　</a:t>
            </a:r>
            <a:endParaRPr lang="zh-CN" altLang="en-US" sz="4400" b="1" dirty="0">
              <a:solidFill>
                <a:srgbClr val="3333FF"/>
              </a:solidFill>
              <a:effectLst>
                <a:outerShdw blurRad="38100" dist="38100" dir="2700000" algn="tl">
                  <a:srgbClr val="C0C0C0"/>
                </a:outerShdw>
              </a:effectLst>
              <a:latin typeface="宋体" pitchFamily="2" charset="-122"/>
            </a:endParaRPr>
          </a:p>
        </p:txBody>
      </p:sp>
      <p:sp>
        <p:nvSpPr>
          <p:cNvPr id="4100" name="Text Box 4">
            <a:extLst>
              <a:ext uri="{FF2B5EF4-FFF2-40B4-BE49-F238E27FC236}">
                <a16:creationId xmlns:a16="http://schemas.microsoft.com/office/drawing/2014/main" id="{5E426227-BE50-4B13-954C-C6F9919A8152}"/>
              </a:ext>
            </a:extLst>
          </p:cNvPr>
          <p:cNvSpPr txBox="1">
            <a:spLocks noChangeArrowheads="1"/>
          </p:cNvSpPr>
          <p:nvPr/>
        </p:nvSpPr>
        <p:spPr bwMode="auto">
          <a:xfrm>
            <a:off x="179388" y="3990975"/>
            <a:ext cx="8713787" cy="22891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3600" b="1"/>
              <a:t>文体</a:t>
            </a:r>
          </a:p>
          <a:p>
            <a:pPr eaLnBrk="1" hangingPunct="1">
              <a:spcBef>
                <a:spcPct val="0"/>
              </a:spcBef>
              <a:buFontTx/>
              <a:buNone/>
            </a:pPr>
            <a:r>
              <a:rPr lang="zh-CN" altLang="en-US" sz="3600" b="1"/>
              <a:t>                 </a:t>
            </a:r>
            <a:r>
              <a:rPr lang="zh-CN" altLang="en-US" sz="3600" b="1">
                <a:solidFill>
                  <a:srgbClr val="0000FF"/>
                </a:solidFill>
              </a:rPr>
              <a:t>散 文</a:t>
            </a:r>
          </a:p>
          <a:p>
            <a:pPr eaLnBrk="1" hangingPunct="1">
              <a:spcBef>
                <a:spcPct val="0"/>
              </a:spcBef>
              <a:buFontTx/>
              <a:buNone/>
            </a:pPr>
            <a:r>
              <a:rPr lang="zh-CN" altLang="en-US" sz="3600" b="1"/>
              <a:t>选自</a:t>
            </a:r>
          </a:p>
          <a:p>
            <a:pPr eaLnBrk="1" hangingPunct="1">
              <a:spcBef>
                <a:spcPct val="0"/>
              </a:spcBef>
              <a:buFontTx/>
              <a:buNone/>
            </a:pPr>
            <a:r>
              <a:rPr lang="zh-CN" altLang="en-US" sz="3600" b="1"/>
              <a:t>           </a:t>
            </a:r>
            <a:r>
              <a:rPr lang="en-US" altLang="zh-CN" sz="3600" b="1">
                <a:solidFill>
                  <a:srgbClr val="0000FF"/>
                </a:solidFill>
              </a:rPr>
              <a:t>《</a:t>
            </a:r>
            <a:r>
              <a:rPr lang="zh-CN" altLang="en-US" sz="3600" b="1">
                <a:solidFill>
                  <a:srgbClr val="0000FF"/>
                </a:solidFill>
              </a:rPr>
              <a:t>中国青年报</a:t>
            </a:r>
            <a:r>
              <a:rPr lang="en-US" altLang="zh-CN" sz="3600" b="1">
                <a:solidFill>
                  <a:srgbClr val="0000FF"/>
                </a:solidFill>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blinds(horizontal)">
                                      <p:cBhvr>
                                        <p:cTn id="7" dur="500"/>
                                        <p:tgtEl>
                                          <p:spTgt spid="921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9219">
                                            <p:txEl>
                                              <p:pRg st="1" end="1"/>
                                            </p:txEl>
                                          </p:spTgt>
                                        </p:tgtEl>
                                        <p:attrNameLst>
                                          <p:attrName>style.visibility</p:attrName>
                                        </p:attrNameLst>
                                      </p:cBhvr>
                                      <p:to>
                                        <p:strVal val="visible"/>
                                      </p:to>
                                    </p:set>
                                    <p:animEffect transition="in" filter="box(in)">
                                      <p:cBhvr>
                                        <p:cTn id="12" dur="500"/>
                                        <p:tgtEl>
                                          <p:spTgt spid="921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4100">
                                            <p:txEl>
                                              <p:pRg st="0" end="0"/>
                                            </p:txEl>
                                          </p:spTgt>
                                        </p:tgtEl>
                                        <p:attrNameLst>
                                          <p:attrName>style.visibility</p:attrName>
                                        </p:attrNameLst>
                                      </p:cBhvr>
                                      <p:to>
                                        <p:strVal val="visible"/>
                                      </p:to>
                                    </p:set>
                                    <p:animEffect transition="in" filter="box(in)">
                                      <p:cBhvr>
                                        <p:cTn id="17" dur="500"/>
                                        <p:tgtEl>
                                          <p:spTgt spid="4100">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4100">
                                            <p:txEl>
                                              <p:pRg st="1" end="1"/>
                                            </p:txEl>
                                          </p:spTgt>
                                        </p:tgtEl>
                                        <p:attrNameLst>
                                          <p:attrName>style.visibility</p:attrName>
                                        </p:attrNameLst>
                                      </p:cBhvr>
                                      <p:to>
                                        <p:strVal val="visible"/>
                                      </p:to>
                                    </p:set>
                                    <p:animEffect transition="in" filter="blinds(horizontal)">
                                      <p:cBhvr>
                                        <p:cTn id="22" dur="500"/>
                                        <p:tgtEl>
                                          <p:spTgt spid="4100">
                                            <p:txEl>
                                              <p:pRg st="1" end="1"/>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4100">
                                            <p:txEl>
                                              <p:pRg st="2" end="2"/>
                                            </p:txEl>
                                          </p:spTgt>
                                        </p:tgtEl>
                                        <p:attrNameLst>
                                          <p:attrName>style.visibility</p:attrName>
                                        </p:attrNameLst>
                                      </p:cBhvr>
                                      <p:to>
                                        <p:strVal val="visible"/>
                                      </p:to>
                                    </p:set>
                                    <p:animEffect transition="in" filter="blinds(horizontal)">
                                      <p:cBhvr>
                                        <p:cTn id="27" dur="500"/>
                                        <p:tgtEl>
                                          <p:spTgt spid="4100">
                                            <p:txEl>
                                              <p:pRg st="2" end="2"/>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4100">
                                            <p:txEl>
                                              <p:pRg st="3" end="3"/>
                                            </p:txEl>
                                          </p:spTgt>
                                        </p:tgtEl>
                                        <p:attrNameLst>
                                          <p:attrName>style.visibility</p:attrName>
                                        </p:attrNameLst>
                                      </p:cBhvr>
                                      <p:to>
                                        <p:strVal val="visible"/>
                                      </p:to>
                                    </p:set>
                                    <p:animEffect transition="in" filter="blinds(horizontal)">
                                      <p:cBhvr>
                                        <p:cTn id="32" dur="500"/>
                                        <p:tgtEl>
                                          <p:spTgt spid="410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descr="图片1">
            <a:extLst>
              <a:ext uri="{FF2B5EF4-FFF2-40B4-BE49-F238E27FC236}">
                <a16:creationId xmlns:a16="http://schemas.microsoft.com/office/drawing/2014/main" id="{7848A3DF-EDBA-43A7-94A2-BF36BF1E8F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457200"/>
            <a:ext cx="9753600"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5" name="Text Box 3">
            <a:extLst>
              <a:ext uri="{FF2B5EF4-FFF2-40B4-BE49-F238E27FC236}">
                <a16:creationId xmlns:a16="http://schemas.microsoft.com/office/drawing/2014/main" id="{0B2D884B-9A75-4BC1-949B-E640C017CD6F}"/>
              </a:ext>
            </a:extLst>
          </p:cNvPr>
          <p:cNvSpPr txBox="1">
            <a:spLocks noChangeArrowheads="1"/>
          </p:cNvSpPr>
          <p:nvPr/>
        </p:nvSpPr>
        <p:spPr bwMode="auto">
          <a:xfrm>
            <a:off x="179388" y="1557338"/>
            <a:ext cx="84963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buFontTx/>
              <a:buNone/>
            </a:pPr>
            <a:r>
              <a:rPr kumimoji="1" lang="en-US" altLang="zh-CN" sz="2800" b="1" dirty="0">
                <a:solidFill>
                  <a:srgbClr val="0033CC"/>
                </a:solidFill>
                <a:latin typeface="隶书" panose="02010509060101010101" pitchFamily="49" charset="-122"/>
                <a:ea typeface="隶书" panose="02010509060101010101" pitchFamily="49" charset="-122"/>
              </a:rPr>
              <a:t>      </a:t>
            </a:r>
            <a:r>
              <a:rPr kumimoji="1" lang="zh-CN" altLang="en-US" sz="4000" b="1" dirty="0">
                <a:solidFill>
                  <a:srgbClr val="0033CC"/>
                </a:solidFill>
                <a:latin typeface="隶书" panose="02010509060101010101" pitchFamily="49" charset="-122"/>
                <a:ea typeface="隶书" panose="02010509060101010101" pitchFamily="49" charset="-122"/>
              </a:rPr>
              <a:t>同学们，</a:t>
            </a:r>
            <a:r>
              <a:rPr kumimoji="1" lang="zh-CN" altLang="en-US" sz="4000" b="1" dirty="0">
                <a:solidFill>
                  <a:srgbClr val="0033CC"/>
                </a:solidFill>
                <a:latin typeface="华文行楷" panose="02010800040101010101" pitchFamily="2" charset="-122"/>
                <a:ea typeface="华文行楷" panose="02010800040101010101" pitchFamily="2" charset="-122"/>
              </a:rPr>
              <a:t>亲情不单靠今天课堂上片刻的时间来体会，它更需要我们用一生的光阴来感悟。亲情不单是父母无条件的付出，它更应该是儿女们无言的回报。让我们行动起来，让我们的家永远充满爱！</a:t>
            </a:r>
          </a:p>
        </p:txBody>
      </p:sp>
      <p:sp>
        <p:nvSpPr>
          <p:cNvPr id="64516" name="WordArt 4">
            <a:extLst>
              <a:ext uri="{FF2B5EF4-FFF2-40B4-BE49-F238E27FC236}">
                <a16:creationId xmlns:a16="http://schemas.microsoft.com/office/drawing/2014/main" id="{7648BF1B-78F8-4555-A403-09197445F9C3}"/>
              </a:ext>
            </a:extLst>
          </p:cNvPr>
          <p:cNvSpPr>
            <a:spLocks noChangeArrowheads="1" noChangeShapeType="1" noTextEdit="1"/>
          </p:cNvSpPr>
          <p:nvPr/>
        </p:nvSpPr>
        <p:spPr bwMode="auto">
          <a:xfrm>
            <a:off x="468313" y="333375"/>
            <a:ext cx="2438400" cy="939800"/>
          </a:xfrm>
          <a:prstGeom prst="rect">
            <a:avLst/>
          </a:prstGeom>
        </p:spPr>
        <p:txBody>
          <a:bodyPr wrap="none" fromWordArt="1">
            <a:prstTxWarp prst="textWave4">
              <a:avLst>
                <a:gd name="adj1" fmla="val 6500"/>
                <a:gd name="adj2" fmla="val 0"/>
              </a:avLst>
            </a:prstTxWarp>
          </a:bodyPr>
          <a:lstStyle/>
          <a:p>
            <a:pPr algn="ctr"/>
            <a:r>
              <a:rPr lang="zh-CN" altLang="en-US" sz="4800" b="1" kern="1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宋体" panose="02010600030101010101" pitchFamily="2" charset="-122"/>
              </a:rPr>
              <a:t>教师心语</a:t>
            </a:r>
          </a:p>
        </p:txBody>
      </p:sp>
      <p:pic>
        <p:nvPicPr>
          <p:cNvPr id="64517" name="Picture 5" descr="yotuba1">
            <a:extLst>
              <a:ext uri="{FF2B5EF4-FFF2-40B4-BE49-F238E27FC236}">
                <a16:creationId xmlns:a16="http://schemas.microsoft.com/office/drawing/2014/main" id="{A5B11304-1890-486C-8B17-FCA5E14E31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825" y="1700213"/>
            <a:ext cx="257175" cy="252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18" name="Picture 6" descr="yotuba1">
            <a:extLst>
              <a:ext uri="{FF2B5EF4-FFF2-40B4-BE49-F238E27FC236}">
                <a16:creationId xmlns:a16="http://schemas.microsoft.com/office/drawing/2014/main" id="{DEBAB086-D0E9-49AF-804A-AADACAC624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19475" y="260350"/>
            <a:ext cx="514350"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19" name="Picture 7" descr="yotuba1">
            <a:extLst>
              <a:ext uri="{FF2B5EF4-FFF2-40B4-BE49-F238E27FC236}">
                <a16:creationId xmlns:a16="http://schemas.microsoft.com/office/drawing/2014/main" id="{93585E2E-7BE6-4EA7-8291-DEE31F949C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3713" y="5734050"/>
            <a:ext cx="433387" cy="42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20" name="Picture 8" descr="yotuba1">
            <a:extLst>
              <a:ext uri="{FF2B5EF4-FFF2-40B4-BE49-F238E27FC236}">
                <a16:creationId xmlns:a16="http://schemas.microsoft.com/office/drawing/2014/main" id="{38906929-B5A1-46DC-8ECB-08F0B55457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725" y="4797425"/>
            <a:ext cx="360363"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21" name="Picture 9" descr="yotuba1">
            <a:extLst>
              <a:ext uri="{FF2B5EF4-FFF2-40B4-BE49-F238E27FC236}">
                <a16:creationId xmlns:a16="http://schemas.microsoft.com/office/drawing/2014/main" id="{E5D8F934-453C-4A26-BDBE-7620EDBD58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8350" y="2133600"/>
            <a:ext cx="433388" cy="42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22" name="Picture 10" descr="yotuba1">
            <a:extLst>
              <a:ext uri="{FF2B5EF4-FFF2-40B4-BE49-F238E27FC236}">
                <a16:creationId xmlns:a16="http://schemas.microsoft.com/office/drawing/2014/main" id="{BE72B653-4017-41E8-8625-D22C77B197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3663" y="836613"/>
            <a:ext cx="431800"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8000" r="-8000"/>
          </a:stretch>
        </a:blipFill>
        <a:effectLst/>
      </p:bgPr>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384B452-B428-4254-9558-A7F5DAD81A12}"/>
              </a:ext>
            </a:extLst>
          </p:cNvPr>
          <p:cNvSpPr/>
          <p:nvPr/>
        </p:nvSpPr>
        <p:spPr>
          <a:xfrm>
            <a:off x="2771800" y="3140968"/>
            <a:ext cx="4248472" cy="1446550"/>
          </a:xfrm>
          <a:prstGeom prst="rect">
            <a:avLst/>
          </a:prstGeom>
          <a:noFill/>
        </p:spPr>
        <p:txBody>
          <a:bodyPr wrap="square" lIns="91440" tIns="45720" rIns="91440" bIns="45720">
            <a:spAutoFit/>
          </a:bodyPr>
          <a:lstStyle/>
          <a:p>
            <a:pPr algn="ctr"/>
            <a:r>
              <a:rPr lang="zh-CN" altLang="en-US" sz="8800" b="1" cap="none" spc="0" dirty="0">
                <a:ln w="22225">
                  <a:solidFill>
                    <a:schemeClr val="accent2"/>
                  </a:solidFill>
                  <a:prstDash val="solid"/>
                </a:ln>
                <a:solidFill>
                  <a:schemeClr val="accent2">
                    <a:lumMod val="40000"/>
                    <a:lumOff val="60000"/>
                  </a:schemeClr>
                </a:solidFill>
                <a:effectLst/>
              </a:rPr>
              <a:t>谢谢！</a:t>
            </a:r>
          </a:p>
        </p:txBody>
      </p:sp>
    </p:spTree>
    <p:extLst>
      <p:ext uri="{BB962C8B-B14F-4D97-AF65-F5344CB8AC3E}">
        <p14:creationId xmlns:p14="http://schemas.microsoft.com/office/powerpoint/2010/main" val="30590496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170" name="Picture 2">
            <a:extLst>
              <a:ext uri="{FF2B5EF4-FFF2-40B4-BE49-F238E27FC236}">
                <a16:creationId xmlns:a16="http://schemas.microsoft.com/office/drawing/2014/main" id="{098D533C-C3F6-434F-BCC5-C3C1E331572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438" y="-90585"/>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Text Box 3">
            <a:extLst>
              <a:ext uri="{FF2B5EF4-FFF2-40B4-BE49-F238E27FC236}">
                <a16:creationId xmlns:a16="http://schemas.microsoft.com/office/drawing/2014/main" id="{F764C470-2026-4255-8C0A-F5D19D3866B2}"/>
              </a:ext>
            </a:extLst>
          </p:cNvPr>
          <p:cNvSpPr txBox="1">
            <a:spLocks noChangeArrowheads="1"/>
          </p:cNvSpPr>
          <p:nvPr/>
        </p:nvSpPr>
        <p:spPr bwMode="auto">
          <a:xfrm>
            <a:off x="685800" y="971550"/>
            <a:ext cx="50609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b="1">
                <a:solidFill>
                  <a:srgbClr val="FF00FF"/>
                </a:solidFill>
                <a:latin typeface="Times New Roman" panose="02020603050405020304" pitchFamily="18" charset="0"/>
                <a:ea typeface="方正黑体简体" pitchFamily="2" charset="-122"/>
              </a:rPr>
              <a:t>请给下列括号里的字注音：</a:t>
            </a:r>
          </a:p>
        </p:txBody>
      </p:sp>
      <p:pic>
        <p:nvPicPr>
          <p:cNvPr id="7172" name="Picture 4">
            <a:extLst>
              <a:ext uri="{FF2B5EF4-FFF2-40B4-BE49-F238E27FC236}">
                <a16:creationId xmlns:a16="http://schemas.microsoft.com/office/drawing/2014/main" id="{70B8D730-964E-4D36-BDF2-40900C42CB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52950" y="3414713"/>
            <a:ext cx="38100" cy="2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5">
            <a:extLst>
              <a:ext uri="{FF2B5EF4-FFF2-40B4-BE49-F238E27FC236}">
                <a16:creationId xmlns:a16="http://schemas.microsoft.com/office/drawing/2014/main" id="{5AFBB6F8-4EFA-4485-B1BD-57F50A6B30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52950" y="3414713"/>
            <a:ext cx="38100" cy="2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4" name="Rectangle 6">
            <a:extLst>
              <a:ext uri="{FF2B5EF4-FFF2-40B4-BE49-F238E27FC236}">
                <a16:creationId xmlns:a16="http://schemas.microsoft.com/office/drawing/2014/main" id="{0399997B-4F9C-470D-A25A-6E72C902BFFE}"/>
              </a:ext>
            </a:extLst>
          </p:cNvPr>
          <p:cNvSpPr>
            <a:spLocks noGrp="1" noChangeArrowheads="1"/>
          </p:cNvSpPr>
          <p:nvPr>
            <p:ph type="title" idx="4294967295"/>
          </p:nvPr>
        </p:nvSpPr>
        <p:spPr/>
        <p:txBody>
          <a:bodyPr/>
          <a:lstStyle/>
          <a:p>
            <a:pPr eaLnBrk="1" hangingPunct="1"/>
            <a:r>
              <a:rPr lang="en-US" altLang="zh-CN" sz="4800" b="1">
                <a:solidFill>
                  <a:srgbClr val="A38B73"/>
                </a:solidFill>
                <a:ea typeface="方正硬笔行书简体" pitchFamily="1" charset="-122"/>
              </a:rPr>
              <a:t>     </a:t>
            </a:r>
            <a:endParaRPr lang="en-US" altLang="zh-CN" b="1">
              <a:solidFill>
                <a:srgbClr val="A38B73"/>
              </a:solidFill>
              <a:ea typeface="方正硬笔行书简体" pitchFamily="1" charset="-122"/>
            </a:endParaRPr>
          </a:p>
        </p:txBody>
      </p:sp>
      <p:sp>
        <p:nvSpPr>
          <p:cNvPr id="7175" name="Text Box 7">
            <a:extLst>
              <a:ext uri="{FF2B5EF4-FFF2-40B4-BE49-F238E27FC236}">
                <a16:creationId xmlns:a16="http://schemas.microsoft.com/office/drawing/2014/main" id="{211AADEC-777E-4A29-8D96-D4FD68D38984}"/>
              </a:ext>
            </a:extLst>
          </p:cNvPr>
          <p:cNvSpPr txBox="1">
            <a:spLocks noChangeArrowheads="1"/>
          </p:cNvSpPr>
          <p:nvPr/>
        </p:nvSpPr>
        <p:spPr bwMode="auto">
          <a:xfrm>
            <a:off x="457200" y="2057400"/>
            <a:ext cx="2514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zh-CN" altLang="en-US" b="1" u="sng">
                <a:solidFill>
                  <a:srgbClr val="FF0000"/>
                </a:solidFill>
                <a:latin typeface="Times New Roman" panose="02020603050405020304" pitchFamily="18" charset="0"/>
              </a:rPr>
              <a:t>散</a:t>
            </a:r>
            <a:r>
              <a:rPr lang="zh-CN" altLang="en-US" b="1">
                <a:solidFill>
                  <a:srgbClr val="FF0000"/>
                </a:solidFill>
                <a:latin typeface="Times New Roman" panose="02020603050405020304" pitchFamily="18" charset="0"/>
              </a:rPr>
              <a:t>（    ）步</a:t>
            </a:r>
          </a:p>
        </p:txBody>
      </p:sp>
      <p:sp>
        <p:nvSpPr>
          <p:cNvPr id="7176" name="Text Box 8">
            <a:extLst>
              <a:ext uri="{FF2B5EF4-FFF2-40B4-BE49-F238E27FC236}">
                <a16:creationId xmlns:a16="http://schemas.microsoft.com/office/drawing/2014/main" id="{1A7C9337-5E1A-4267-A8E7-253C5B5F5421}"/>
              </a:ext>
            </a:extLst>
          </p:cNvPr>
          <p:cNvSpPr txBox="1">
            <a:spLocks noChangeArrowheads="1"/>
          </p:cNvSpPr>
          <p:nvPr/>
        </p:nvSpPr>
        <p:spPr bwMode="auto">
          <a:xfrm>
            <a:off x="3352800" y="2057400"/>
            <a:ext cx="2667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zh-CN" altLang="en-US" b="1">
                <a:solidFill>
                  <a:srgbClr val="FF0000"/>
                </a:solidFill>
                <a:latin typeface="Times New Roman" panose="02020603050405020304" pitchFamily="18" charset="0"/>
              </a:rPr>
              <a:t>莫怀</a:t>
            </a:r>
            <a:r>
              <a:rPr lang="zh-CN" altLang="en-US" b="1" u="sng">
                <a:solidFill>
                  <a:srgbClr val="FF0000"/>
                </a:solidFill>
                <a:latin typeface="Times New Roman" panose="02020603050405020304" pitchFamily="18" charset="0"/>
              </a:rPr>
              <a:t>戚</a:t>
            </a:r>
            <a:r>
              <a:rPr lang="zh-CN" altLang="en-US">
                <a:solidFill>
                  <a:srgbClr val="FF0000"/>
                </a:solidFill>
                <a:latin typeface="Times New Roman" panose="02020603050405020304" pitchFamily="18" charset="0"/>
              </a:rPr>
              <a:t>（   ）</a:t>
            </a:r>
          </a:p>
        </p:txBody>
      </p:sp>
      <p:sp>
        <p:nvSpPr>
          <p:cNvPr id="7177" name="Text Box 9">
            <a:extLst>
              <a:ext uri="{FF2B5EF4-FFF2-40B4-BE49-F238E27FC236}">
                <a16:creationId xmlns:a16="http://schemas.microsoft.com/office/drawing/2014/main" id="{93B792A6-31C5-42BC-BFB7-EF180B4A47A6}"/>
              </a:ext>
            </a:extLst>
          </p:cNvPr>
          <p:cNvSpPr txBox="1">
            <a:spLocks noChangeArrowheads="1"/>
          </p:cNvSpPr>
          <p:nvPr/>
        </p:nvSpPr>
        <p:spPr bwMode="auto">
          <a:xfrm>
            <a:off x="6324600" y="2057400"/>
            <a:ext cx="2362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zh-CN" altLang="en-US" b="1">
                <a:solidFill>
                  <a:srgbClr val="FF0000"/>
                </a:solidFill>
                <a:latin typeface="Times New Roman" panose="02020603050405020304" pitchFamily="18" charset="0"/>
              </a:rPr>
              <a:t>很</a:t>
            </a:r>
            <a:r>
              <a:rPr lang="zh-CN" altLang="en-US" b="1" u="sng">
                <a:solidFill>
                  <a:srgbClr val="FF0000"/>
                </a:solidFill>
                <a:latin typeface="Times New Roman" panose="02020603050405020304" pitchFamily="18" charset="0"/>
              </a:rPr>
              <a:t>累</a:t>
            </a:r>
            <a:r>
              <a:rPr lang="zh-CN" altLang="en-US" b="1">
                <a:solidFill>
                  <a:srgbClr val="FF0000"/>
                </a:solidFill>
                <a:latin typeface="Times New Roman" panose="02020603050405020304" pitchFamily="18" charset="0"/>
              </a:rPr>
              <a:t>（    ）</a:t>
            </a:r>
          </a:p>
        </p:txBody>
      </p:sp>
      <p:sp>
        <p:nvSpPr>
          <p:cNvPr id="7178" name="Text Box 10">
            <a:extLst>
              <a:ext uri="{FF2B5EF4-FFF2-40B4-BE49-F238E27FC236}">
                <a16:creationId xmlns:a16="http://schemas.microsoft.com/office/drawing/2014/main" id="{61782332-E588-4C0B-9742-86046B220819}"/>
              </a:ext>
            </a:extLst>
          </p:cNvPr>
          <p:cNvSpPr txBox="1">
            <a:spLocks noChangeArrowheads="1"/>
          </p:cNvSpPr>
          <p:nvPr/>
        </p:nvSpPr>
        <p:spPr bwMode="auto">
          <a:xfrm>
            <a:off x="3448050" y="3062288"/>
            <a:ext cx="22860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zh-CN" altLang="en-US" b="1" u="sng">
                <a:solidFill>
                  <a:srgbClr val="FF0000"/>
                </a:solidFill>
                <a:latin typeface="Times New Roman" panose="02020603050405020304" pitchFamily="18" charset="0"/>
              </a:rPr>
              <a:t>咕咕</a:t>
            </a:r>
            <a:r>
              <a:rPr lang="zh-CN" altLang="en-US" b="1">
                <a:solidFill>
                  <a:srgbClr val="FF0000"/>
                </a:solidFill>
                <a:latin typeface="Times New Roman" panose="02020603050405020304" pitchFamily="18" charset="0"/>
              </a:rPr>
              <a:t>（    ）</a:t>
            </a:r>
          </a:p>
        </p:txBody>
      </p:sp>
      <p:sp>
        <p:nvSpPr>
          <p:cNvPr id="7179" name="Text Box 11">
            <a:extLst>
              <a:ext uri="{FF2B5EF4-FFF2-40B4-BE49-F238E27FC236}">
                <a16:creationId xmlns:a16="http://schemas.microsoft.com/office/drawing/2014/main" id="{8157A536-B5E8-4B50-BE1C-90137CD5F8FE}"/>
              </a:ext>
            </a:extLst>
          </p:cNvPr>
          <p:cNvSpPr txBox="1">
            <a:spLocks noChangeArrowheads="1"/>
          </p:cNvSpPr>
          <p:nvPr/>
        </p:nvSpPr>
        <p:spPr bwMode="auto">
          <a:xfrm>
            <a:off x="6400800" y="3062288"/>
            <a:ext cx="22860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zh-CN" altLang="en-US" b="1">
                <a:solidFill>
                  <a:srgbClr val="FF0000"/>
                </a:solidFill>
                <a:latin typeface="Times New Roman" panose="02020603050405020304" pitchFamily="18" charset="0"/>
              </a:rPr>
              <a:t>分</a:t>
            </a:r>
            <a:r>
              <a:rPr lang="zh-CN" altLang="en-US" b="1" u="sng">
                <a:solidFill>
                  <a:srgbClr val="FF0000"/>
                </a:solidFill>
                <a:latin typeface="Times New Roman" panose="02020603050405020304" pitchFamily="18" charset="0"/>
              </a:rPr>
              <a:t>歧</a:t>
            </a:r>
            <a:r>
              <a:rPr lang="zh-CN" altLang="en-US" b="1">
                <a:solidFill>
                  <a:srgbClr val="FF0000"/>
                </a:solidFill>
                <a:latin typeface="Times New Roman" panose="02020603050405020304" pitchFamily="18" charset="0"/>
              </a:rPr>
              <a:t>（    ）</a:t>
            </a:r>
          </a:p>
        </p:txBody>
      </p:sp>
      <p:sp>
        <p:nvSpPr>
          <p:cNvPr id="7180" name="Text Box 12">
            <a:extLst>
              <a:ext uri="{FF2B5EF4-FFF2-40B4-BE49-F238E27FC236}">
                <a16:creationId xmlns:a16="http://schemas.microsoft.com/office/drawing/2014/main" id="{E6772A8E-DF1F-435B-8667-0DF43FAE218B}"/>
              </a:ext>
            </a:extLst>
          </p:cNvPr>
          <p:cNvSpPr txBox="1">
            <a:spLocks noChangeArrowheads="1"/>
          </p:cNvSpPr>
          <p:nvPr/>
        </p:nvSpPr>
        <p:spPr bwMode="auto">
          <a:xfrm>
            <a:off x="468313" y="4437063"/>
            <a:ext cx="23749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zh-CN" altLang="en-US" b="1">
                <a:solidFill>
                  <a:srgbClr val="FF0000"/>
                </a:solidFill>
                <a:latin typeface="Times New Roman" panose="02020603050405020304" pitchFamily="18" charset="0"/>
              </a:rPr>
              <a:t>一</a:t>
            </a:r>
            <a:r>
              <a:rPr lang="zh-CN" altLang="en-US" b="1" u="sng">
                <a:solidFill>
                  <a:srgbClr val="FF0000"/>
                </a:solidFill>
                <a:latin typeface="Times New Roman" panose="02020603050405020304" pitchFamily="18" charset="0"/>
              </a:rPr>
              <a:t>霎</a:t>
            </a:r>
            <a:r>
              <a:rPr lang="en-US" altLang="zh-CN" b="1">
                <a:solidFill>
                  <a:srgbClr val="FF0000"/>
                </a:solidFill>
                <a:latin typeface="Times New Roman" panose="02020603050405020304" pitchFamily="18" charset="0"/>
              </a:rPr>
              <a:t>(      )</a:t>
            </a:r>
            <a:r>
              <a:rPr lang="zh-CN" altLang="en-US" b="1">
                <a:solidFill>
                  <a:srgbClr val="FF0000"/>
                </a:solidFill>
                <a:latin typeface="Times New Roman" panose="02020603050405020304" pitchFamily="18" charset="0"/>
              </a:rPr>
              <a:t>时</a:t>
            </a:r>
          </a:p>
        </p:txBody>
      </p:sp>
      <p:sp>
        <p:nvSpPr>
          <p:cNvPr id="7181" name="Text Box 13">
            <a:extLst>
              <a:ext uri="{FF2B5EF4-FFF2-40B4-BE49-F238E27FC236}">
                <a16:creationId xmlns:a16="http://schemas.microsoft.com/office/drawing/2014/main" id="{545F8AD3-765E-4490-BAFB-BDD0C724B8FC}"/>
              </a:ext>
            </a:extLst>
          </p:cNvPr>
          <p:cNvSpPr txBox="1">
            <a:spLocks noChangeArrowheads="1"/>
          </p:cNvSpPr>
          <p:nvPr/>
        </p:nvSpPr>
        <p:spPr bwMode="auto">
          <a:xfrm>
            <a:off x="533400" y="3152775"/>
            <a:ext cx="2514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zh-CN" altLang="en-US" b="1" u="sng">
                <a:solidFill>
                  <a:srgbClr val="FF0000"/>
                </a:solidFill>
                <a:latin typeface="Times New Roman" panose="02020603050405020304" pitchFamily="18" charset="0"/>
              </a:rPr>
              <a:t>熬</a:t>
            </a:r>
            <a:r>
              <a:rPr lang="zh-CN" altLang="en-US" b="1">
                <a:solidFill>
                  <a:srgbClr val="FF0000"/>
                </a:solidFill>
                <a:latin typeface="Times New Roman" panose="02020603050405020304" pitchFamily="18" charset="0"/>
              </a:rPr>
              <a:t>（    ）</a:t>
            </a:r>
          </a:p>
        </p:txBody>
      </p:sp>
      <p:sp>
        <p:nvSpPr>
          <p:cNvPr id="110606" name="Text Box 14">
            <a:extLst>
              <a:ext uri="{FF2B5EF4-FFF2-40B4-BE49-F238E27FC236}">
                <a16:creationId xmlns:a16="http://schemas.microsoft.com/office/drawing/2014/main" id="{EFB18F4C-ABBE-4789-8F9E-152855C1FFF0}"/>
              </a:ext>
            </a:extLst>
          </p:cNvPr>
          <p:cNvSpPr txBox="1">
            <a:spLocks noChangeArrowheads="1"/>
          </p:cNvSpPr>
          <p:nvPr/>
        </p:nvSpPr>
        <p:spPr bwMode="auto">
          <a:xfrm>
            <a:off x="2971800" y="4508500"/>
            <a:ext cx="6172200" cy="579438"/>
          </a:xfrm>
          <a:prstGeom prst="rect">
            <a:avLst/>
          </a:prstGeom>
          <a:noFill/>
          <a:ln w="9525">
            <a:noFill/>
            <a:miter lim="800000"/>
            <a:headEnd/>
            <a:tailEnd/>
          </a:ln>
          <a:effectLst/>
        </p:spPr>
        <p:txBody>
          <a:bodyPr>
            <a:spAutoFit/>
          </a:bodyPr>
          <a:lstStyle/>
          <a:p>
            <a:pPr>
              <a:buFont typeface="Arial" pitchFamily="34" charset="0"/>
              <a:buNone/>
              <a:defRPr/>
            </a:pPr>
            <a:r>
              <a:rPr lang="zh-CN" altLang="en-US" sz="3200" b="1">
                <a:solidFill>
                  <a:srgbClr val="FF0000"/>
                </a:solidFill>
                <a:latin typeface="Times New Roman" pitchFamily="18" charset="0"/>
              </a:rPr>
              <a:t>水波</a:t>
            </a:r>
            <a:r>
              <a:rPr lang="zh-CN" altLang="en-US" sz="3200" b="1" u="sng">
                <a:solidFill>
                  <a:srgbClr val="FF0000"/>
                </a:solidFill>
                <a:latin typeface="Times New Roman" pitchFamily="18" charset="0"/>
              </a:rPr>
              <a:t>粼粼</a:t>
            </a:r>
            <a:r>
              <a:rPr lang="zh-CN" altLang="en-US" sz="3200" b="1">
                <a:solidFill>
                  <a:srgbClr val="FF0000"/>
                </a:solidFill>
                <a:latin typeface="Times New Roman" pitchFamily="18" charset="0"/>
              </a:rPr>
              <a:t>(      )    </a:t>
            </a:r>
            <a:r>
              <a:rPr lang="zh-CN" altLang="en-US" sz="3200" b="1" u="sng">
                <a:solidFill>
                  <a:srgbClr val="FF0000"/>
                </a:solidFill>
                <a:effectLst>
                  <a:outerShdw blurRad="38100" dist="38100" dir="2700000" algn="tl">
                    <a:srgbClr val="C0C0C0"/>
                  </a:outerShdw>
                </a:effectLst>
                <a:latin typeface="Times New Roman" pitchFamily="18" charset="0"/>
              </a:rPr>
              <a:t>拆散</a:t>
            </a:r>
            <a:r>
              <a:rPr lang="zh-CN" altLang="en-US" sz="3200" b="1">
                <a:solidFill>
                  <a:srgbClr val="FF0000"/>
                </a:solidFill>
                <a:effectLst>
                  <a:outerShdw blurRad="38100" dist="38100" dir="2700000" algn="tl">
                    <a:srgbClr val="C0C0C0"/>
                  </a:outerShdw>
                </a:effectLst>
                <a:latin typeface="Times New Roman" pitchFamily="18" charset="0"/>
              </a:rPr>
              <a:t>（        ）</a:t>
            </a:r>
            <a:endParaRPr lang="zh-CN" altLang="en-US" sz="3200" b="1">
              <a:solidFill>
                <a:srgbClr val="FF0000"/>
              </a:solidFill>
              <a:latin typeface="Times New Roman" pitchFamily="18" charset="0"/>
            </a:endParaRPr>
          </a:p>
        </p:txBody>
      </p:sp>
      <p:sp>
        <p:nvSpPr>
          <p:cNvPr id="110607" name="Text Box 15">
            <a:extLst>
              <a:ext uri="{FF2B5EF4-FFF2-40B4-BE49-F238E27FC236}">
                <a16:creationId xmlns:a16="http://schemas.microsoft.com/office/drawing/2014/main" id="{15BD5F6A-E5A6-4E48-BDEA-050E12F75A70}"/>
              </a:ext>
            </a:extLst>
          </p:cNvPr>
          <p:cNvSpPr txBox="1">
            <a:spLocks noChangeArrowheads="1"/>
          </p:cNvSpPr>
          <p:nvPr/>
        </p:nvSpPr>
        <p:spPr bwMode="auto">
          <a:xfrm>
            <a:off x="1219200" y="1981200"/>
            <a:ext cx="2514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a:solidFill>
                  <a:srgbClr val="0000FF"/>
                </a:solidFill>
                <a:latin typeface="Times New Roman" panose="02020603050405020304" pitchFamily="18" charset="0"/>
              </a:rPr>
              <a:t>s</a:t>
            </a:r>
            <a:r>
              <a:rPr lang="en-US" altLang="zh-CN">
                <a:solidFill>
                  <a:srgbClr val="0000FF"/>
                </a:solidFill>
                <a:latin typeface="宋体" panose="02010600030101010101" pitchFamily="2" charset="-122"/>
              </a:rPr>
              <a:t>à</a:t>
            </a:r>
            <a:r>
              <a:rPr lang="en-US" altLang="zh-CN">
                <a:solidFill>
                  <a:srgbClr val="0000FF"/>
                </a:solidFill>
                <a:latin typeface="Times New Roman" panose="02020603050405020304" pitchFamily="18" charset="0"/>
              </a:rPr>
              <a:t>n</a:t>
            </a:r>
          </a:p>
        </p:txBody>
      </p:sp>
      <p:sp>
        <p:nvSpPr>
          <p:cNvPr id="110608" name="Text Box 16">
            <a:extLst>
              <a:ext uri="{FF2B5EF4-FFF2-40B4-BE49-F238E27FC236}">
                <a16:creationId xmlns:a16="http://schemas.microsoft.com/office/drawing/2014/main" id="{CA18E8CC-1735-4C74-B0EB-51017FD8932A}"/>
              </a:ext>
            </a:extLst>
          </p:cNvPr>
          <p:cNvSpPr txBox="1">
            <a:spLocks noChangeArrowheads="1"/>
          </p:cNvSpPr>
          <p:nvPr/>
        </p:nvSpPr>
        <p:spPr bwMode="auto">
          <a:xfrm>
            <a:off x="4953000" y="2057400"/>
            <a:ext cx="2514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a:solidFill>
                  <a:srgbClr val="0000FF"/>
                </a:solidFill>
                <a:latin typeface="Times New Roman" panose="02020603050405020304" pitchFamily="18" charset="0"/>
              </a:rPr>
              <a:t>qī</a:t>
            </a:r>
          </a:p>
        </p:txBody>
      </p:sp>
      <p:sp>
        <p:nvSpPr>
          <p:cNvPr id="110609" name="Text Box 17">
            <a:extLst>
              <a:ext uri="{FF2B5EF4-FFF2-40B4-BE49-F238E27FC236}">
                <a16:creationId xmlns:a16="http://schemas.microsoft.com/office/drawing/2014/main" id="{34C7A21A-B438-4970-B48A-118D5BDBE935}"/>
              </a:ext>
            </a:extLst>
          </p:cNvPr>
          <p:cNvSpPr txBox="1">
            <a:spLocks noChangeArrowheads="1"/>
          </p:cNvSpPr>
          <p:nvPr/>
        </p:nvSpPr>
        <p:spPr bwMode="auto">
          <a:xfrm>
            <a:off x="7543800" y="2057400"/>
            <a:ext cx="1066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a:solidFill>
                  <a:srgbClr val="0000FF"/>
                </a:solidFill>
                <a:latin typeface="Times New Roman" panose="02020603050405020304" pitchFamily="18" charset="0"/>
              </a:rPr>
              <a:t>lèi</a:t>
            </a:r>
          </a:p>
        </p:txBody>
      </p:sp>
      <p:sp>
        <p:nvSpPr>
          <p:cNvPr id="110610" name="Text Box 18">
            <a:extLst>
              <a:ext uri="{FF2B5EF4-FFF2-40B4-BE49-F238E27FC236}">
                <a16:creationId xmlns:a16="http://schemas.microsoft.com/office/drawing/2014/main" id="{EE3E2E36-B32E-4CFC-9A8E-566994366AF1}"/>
              </a:ext>
            </a:extLst>
          </p:cNvPr>
          <p:cNvSpPr txBox="1">
            <a:spLocks noChangeArrowheads="1"/>
          </p:cNvSpPr>
          <p:nvPr/>
        </p:nvSpPr>
        <p:spPr bwMode="auto">
          <a:xfrm>
            <a:off x="1331913" y="3141663"/>
            <a:ext cx="9144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a:solidFill>
                  <a:srgbClr val="0000FF"/>
                </a:solidFill>
                <a:latin typeface="宋体" panose="02010600030101010101" pitchFamily="2" charset="-122"/>
              </a:rPr>
              <a:t>á</a:t>
            </a:r>
            <a:r>
              <a:rPr lang="en-US" altLang="zh-CN">
                <a:solidFill>
                  <a:srgbClr val="0000FF"/>
                </a:solidFill>
                <a:latin typeface="Times New Roman" panose="02020603050405020304" pitchFamily="18" charset="0"/>
              </a:rPr>
              <a:t>o</a:t>
            </a:r>
          </a:p>
        </p:txBody>
      </p:sp>
      <p:sp>
        <p:nvSpPr>
          <p:cNvPr id="110611" name="Text Box 19">
            <a:extLst>
              <a:ext uri="{FF2B5EF4-FFF2-40B4-BE49-F238E27FC236}">
                <a16:creationId xmlns:a16="http://schemas.microsoft.com/office/drawing/2014/main" id="{17AD9BAC-33A3-4EF5-88F8-03D61CE7BA29}"/>
              </a:ext>
            </a:extLst>
          </p:cNvPr>
          <p:cNvSpPr txBox="1">
            <a:spLocks noChangeArrowheads="1"/>
          </p:cNvSpPr>
          <p:nvPr/>
        </p:nvSpPr>
        <p:spPr bwMode="auto">
          <a:xfrm>
            <a:off x="4737100" y="3062288"/>
            <a:ext cx="9144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a:solidFill>
                  <a:srgbClr val="0000FF"/>
                </a:solidFill>
              </a:rPr>
              <a:t>g</a:t>
            </a:r>
            <a:r>
              <a:rPr lang="en-US" altLang="zh-CN">
                <a:solidFill>
                  <a:srgbClr val="0000FF"/>
                </a:solidFill>
                <a:latin typeface="Times New Roman" panose="02020603050405020304" pitchFamily="18" charset="0"/>
              </a:rPr>
              <a:t>ū</a:t>
            </a:r>
          </a:p>
        </p:txBody>
      </p:sp>
      <p:sp>
        <p:nvSpPr>
          <p:cNvPr id="110612" name="Text Box 20">
            <a:extLst>
              <a:ext uri="{FF2B5EF4-FFF2-40B4-BE49-F238E27FC236}">
                <a16:creationId xmlns:a16="http://schemas.microsoft.com/office/drawing/2014/main" id="{A5EC47B6-0F53-48B6-A277-B629D42A48B4}"/>
              </a:ext>
            </a:extLst>
          </p:cNvPr>
          <p:cNvSpPr txBox="1">
            <a:spLocks noChangeArrowheads="1"/>
          </p:cNvSpPr>
          <p:nvPr/>
        </p:nvSpPr>
        <p:spPr bwMode="auto">
          <a:xfrm>
            <a:off x="7740650" y="3062288"/>
            <a:ext cx="5334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a:solidFill>
                  <a:srgbClr val="0000FF"/>
                </a:solidFill>
                <a:latin typeface="Times New Roman" panose="02020603050405020304" pitchFamily="18" charset="0"/>
              </a:rPr>
              <a:t>qí</a:t>
            </a:r>
          </a:p>
        </p:txBody>
      </p:sp>
      <p:sp>
        <p:nvSpPr>
          <p:cNvPr id="110613" name="Text Box 21">
            <a:extLst>
              <a:ext uri="{FF2B5EF4-FFF2-40B4-BE49-F238E27FC236}">
                <a16:creationId xmlns:a16="http://schemas.microsoft.com/office/drawing/2014/main" id="{68C53E6F-BFF5-485C-88AB-0C557E5A7A06}"/>
              </a:ext>
            </a:extLst>
          </p:cNvPr>
          <p:cNvSpPr txBox="1">
            <a:spLocks noChangeArrowheads="1"/>
          </p:cNvSpPr>
          <p:nvPr/>
        </p:nvSpPr>
        <p:spPr bwMode="auto">
          <a:xfrm>
            <a:off x="1403350" y="4508500"/>
            <a:ext cx="914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a:solidFill>
                  <a:srgbClr val="0000FF"/>
                </a:solidFill>
                <a:latin typeface="Times New Roman" panose="02020603050405020304" pitchFamily="18" charset="0"/>
              </a:rPr>
              <a:t>sh</a:t>
            </a:r>
            <a:r>
              <a:rPr lang="en-US" altLang="zh-CN">
                <a:solidFill>
                  <a:srgbClr val="0000FF"/>
                </a:solidFill>
                <a:latin typeface="宋体" panose="02010600030101010101" pitchFamily="2" charset="-122"/>
              </a:rPr>
              <a:t>à</a:t>
            </a:r>
            <a:endParaRPr lang="en-US" altLang="zh-CN">
              <a:solidFill>
                <a:srgbClr val="0000FF"/>
              </a:solidFill>
              <a:latin typeface="Times New Roman" panose="02020603050405020304" pitchFamily="18" charset="0"/>
            </a:endParaRPr>
          </a:p>
        </p:txBody>
      </p:sp>
      <p:sp>
        <p:nvSpPr>
          <p:cNvPr id="110614" name="Text Box 22">
            <a:extLst>
              <a:ext uri="{FF2B5EF4-FFF2-40B4-BE49-F238E27FC236}">
                <a16:creationId xmlns:a16="http://schemas.microsoft.com/office/drawing/2014/main" id="{678F4807-4E7D-451C-B8F7-5B797E4D9B84}"/>
              </a:ext>
            </a:extLst>
          </p:cNvPr>
          <p:cNvSpPr txBox="1">
            <a:spLocks noChangeArrowheads="1"/>
          </p:cNvSpPr>
          <p:nvPr/>
        </p:nvSpPr>
        <p:spPr bwMode="auto">
          <a:xfrm>
            <a:off x="4643438" y="4508500"/>
            <a:ext cx="136842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a:latin typeface="Times New Roman" panose="02020603050405020304" pitchFamily="18" charset="0"/>
              </a:rPr>
              <a:t> </a:t>
            </a:r>
            <a:r>
              <a:rPr lang="en-US" altLang="zh-CN">
                <a:solidFill>
                  <a:srgbClr val="0000FF"/>
                </a:solidFill>
                <a:latin typeface="Times New Roman" panose="02020603050405020304" pitchFamily="18" charset="0"/>
              </a:rPr>
              <a:t>lín</a:t>
            </a:r>
          </a:p>
        </p:txBody>
      </p:sp>
      <p:sp>
        <p:nvSpPr>
          <p:cNvPr id="110615" name="Text Box 23">
            <a:extLst>
              <a:ext uri="{FF2B5EF4-FFF2-40B4-BE49-F238E27FC236}">
                <a16:creationId xmlns:a16="http://schemas.microsoft.com/office/drawing/2014/main" id="{9CF37D6E-C7EF-4046-9911-C362C2CA36F6}"/>
              </a:ext>
            </a:extLst>
          </p:cNvPr>
          <p:cNvSpPr txBox="1">
            <a:spLocks noChangeArrowheads="1"/>
          </p:cNvSpPr>
          <p:nvPr/>
        </p:nvSpPr>
        <p:spPr bwMode="auto">
          <a:xfrm>
            <a:off x="7092950" y="4508500"/>
            <a:ext cx="974725" cy="579438"/>
          </a:xfrm>
          <a:prstGeom prst="rect">
            <a:avLst/>
          </a:prstGeom>
          <a:noFill/>
          <a:ln w="9525">
            <a:noFill/>
            <a:miter lim="800000"/>
            <a:headEnd/>
            <a:tailEnd/>
          </a:ln>
          <a:effectLst/>
        </p:spPr>
        <p:txBody>
          <a:bodyPr wrap="none">
            <a:spAutoFit/>
          </a:bodyPr>
          <a:lstStyle/>
          <a:p>
            <a:pPr>
              <a:buFont typeface="Arial" pitchFamily="34" charset="0"/>
              <a:buNone/>
              <a:defRPr/>
            </a:pPr>
            <a:r>
              <a:rPr lang="en-US" altLang="zh-CN" sz="3200" b="1">
                <a:solidFill>
                  <a:srgbClr val="0000FF"/>
                </a:solidFill>
                <a:effectLst>
                  <a:outerShdw blurRad="38100" dist="38100" dir="2700000" algn="tl">
                    <a:srgbClr val="C0C0C0"/>
                  </a:outerShdw>
                </a:effectLst>
              </a:rPr>
              <a:t>chāi</a:t>
            </a:r>
          </a:p>
        </p:txBody>
      </p:sp>
      <p:sp>
        <p:nvSpPr>
          <p:cNvPr id="110616" name="Text Box 24">
            <a:extLst>
              <a:ext uri="{FF2B5EF4-FFF2-40B4-BE49-F238E27FC236}">
                <a16:creationId xmlns:a16="http://schemas.microsoft.com/office/drawing/2014/main" id="{D6E132B2-957E-4703-9BAD-2446F0168D7D}"/>
              </a:ext>
            </a:extLst>
          </p:cNvPr>
          <p:cNvSpPr txBox="1">
            <a:spLocks noChangeArrowheads="1"/>
          </p:cNvSpPr>
          <p:nvPr/>
        </p:nvSpPr>
        <p:spPr bwMode="auto">
          <a:xfrm>
            <a:off x="1547813" y="5610225"/>
            <a:ext cx="1439862" cy="579438"/>
          </a:xfrm>
          <a:prstGeom prst="rect">
            <a:avLst/>
          </a:prstGeom>
          <a:noFill/>
          <a:ln w="9525">
            <a:noFill/>
            <a:miter lim="800000"/>
            <a:headEnd/>
            <a:tailEnd/>
          </a:ln>
          <a:effectLst/>
        </p:spPr>
        <p:txBody>
          <a:bodyPr>
            <a:spAutoFit/>
          </a:bodyPr>
          <a:lstStyle/>
          <a:p>
            <a:pPr>
              <a:buFont typeface="Arial" pitchFamily="34" charset="0"/>
              <a:buNone/>
              <a:defRPr/>
            </a:pPr>
            <a:r>
              <a:rPr lang="en-US" altLang="zh-CN" sz="3200" b="1" dirty="0" err="1">
                <a:solidFill>
                  <a:srgbClr val="0000FF"/>
                </a:solidFill>
                <a:effectLst>
                  <a:outerShdw blurRad="38100" dist="38100" dir="2700000" algn="tl">
                    <a:srgbClr val="C0C0C0"/>
                  </a:outerShdw>
                </a:effectLst>
              </a:rPr>
              <a:t>xìn</a:t>
            </a:r>
            <a:r>
              <a:rPr lang="en-US" altLang="zh-CN" sz="3200" b="1" dirty="0">
                <a:solidFill>
                  <a:srgbClr val="0000FF"/>
                </a:solidFill>
                <a:effectLst>
                  <a:outerShdw blurRad="38100" dist="38100" dir="2700000" algn="tl">
                    <a:srgbClr val="C0C0C0"/>
                  </a:outerShdw>
                </a:effectLst>
              </a:rPr>
              <a:t>  </a:t>
            </a:r>
            <a:r>
              <a:rPr lang="en-US" altLang="zh-CN" sz="3200" b="1" dirty="0" err="1">
                <a:solidFill>
                  <a:srgbClr val="0000FF"/>
                </a:solidFill>
                <a:effectLst>
                  <a:outerShdw blurRad="38100" dist="38100" dir="2700000" algn="tl">
                    <a:srgbClr val="C0C0C0"/>
                  </a:outerShdw>
                </a:effectLst>
              </a:rPr>
              <a:t>fú</a:t>
            </a:r>
            <a:endParaRPr lang="en-US" altLang="zh-CN" sz="3200" b="1" dirty="0">
              <a:solidFill>
                <a:srgbClr val="0000FF"/>
              </a:solidFill>
              <a:effectLst>
                <a:outerShdw blurRad="38100" dist="38100" dir="2700000" algn="tl">
                  <a:srgbClr val="C0C0C0"/>
                </a:outerShdw>
              </a:effectLst>
            </a:endParaRPr>
          </a:p>
        </p:txBody>
      </p:sp>
      <p:sp>
        <p:nvSpPr>
          <p:cNvPr id="110617" name="Text Box 25">
            <a:extLst>
              <a:ext uri="{FF2B5EF4-FFF2-40B4-BE49-F238E27FC236}">
                <a16:creationId xmlns:a16="http://schemas.microsoft.com/office/drawing/2014/main" id="{92940ACA-BB10-4E67-B910-80967CD7203D}"/>
              </a:ext>
            </a:extLst>
          </p:cNvPr>
          <p:cNvSpPr txBox="1">
            <a:spLocks noChangeArrowheads="1"/>
          </p:cNvSpPr>
          <p:nvPr/>
        </p:nvSpPr>
        <p:spPr bwMode="auto">
          <a:xfrm>
            <a:off x="4346561" y="5683251"/>
            <a:ext cx="1008063" cy="577850"/>
          </a:xfrm>
          <a:prstGeom prst="rect">
            <a:avLst/>
          </a:prstGeom>
          <a:noFill/>
          <a:ln w="9525">
            <a:noFill/>
            <a:miter lim="800000"/>
            <a:headEnd/>
            <a:tailEnd/>
          </a:ln>
          <a:effectLst/>
        </p:spPr>
        <p:txBody>
          <a:bodyPr>
            <a:spAutoFit/>
          </a:bodyPr>
          <a:lstStyle/>
          <a:p>
            <a:pPr>
              <a:spcBef>
                <a:spcPct val="50000"/>
              </a:spcBef>
              <a:buFont typeface="Arial" pitchFamily="34" charset="0"/>
              <a:buNone/>
              <a:defRPr/>
            </a:pPr>
            <a:r>
              <a:rPr lang="en-US" altLang="zh-CN" sz="3200" b="1" dirty="0" err="1">
                <a:solidFill>
                  <a:srgbClr val="0000FF"/>
                </a:solidFill>
                <a:effectLst>
                  <a:outerShdw blurRad="38100" dist="38100" dir="2700000" algn="tl">
                    <a:srgbClr val="C0C0C0"/>
                  </a:outerShdw>
                </a:effectLst>
              </a:rPr>
              <a:t>nèn</a:t>
            </a:r>
            <a:endParaRPr lang="en-US" altLang="zh-CN" sz="3200" b="1" dirty="0">
              <a:solidFill>
                <a:srgbClr val="0000FF"/>
              </a:solidFill>
              <a:effectLst>
                <a:outerShdw blurRad="38100" dist="38100" dir="2700000" algn="tl">
                  <a:srgbClr val="C0C0C0"/>
                </a:outerShdw>
              </a:effectLst>
            </a:endParaRPr>
          </a:p>
        </p:txBody>
      </p:sp>
      <p:sp>
        <p:nvSpPr>
          <p:cNvPr id="110618" name="Rectangle 26">
            <a:extLst>
              <a:ext uri="{FF2B5EF4-FFF2-40B4-BE49-F238E27FC236}">
                <a16:creationId xmlns:a16="http://schemas.microsoft.com/office/drawing/2014/main" id="{77AEE9ED-F050-4F76-A14B-B8E5D95373CE}"/>
              </a:ext>
            </a:extLst>
          </p:cNvPr>
          <p:cNvSpPr>
            <a:spLocks noChangeArrowheads="1"/>
          </p:cNvSpPr>
          <p:nvPr/>
        </p:nvSpPr>
        <p:spPr bwMode="auto">
          <a:xfrm>
            <a:off x="395287" y="5665788"/>
            <a:ext cx="7345363" cy="577850"/>
          </a:xfrm>
          <a:prstGeom prst="rect">
            <a:avLst/>
          </a:prstGeom>
          <a:noFill/>
          <a:ln w="9525">
            <a:noFill/>
            <a:miter lim="800000"/>
            <a:headEnd/>
            <a:tailEnd/>
          </a:ln>
          <a:effectLst/>
        </p:spPr>
        <p:txBody>
          <a:bodyPr>
            <a:spAutoFit/>
          </a:bodyPr>
          <a:lstStyle/>
          <a:p>
            <a:pPr eaLnBrk="1" hangingPunct="1">
              <a:buFont typeface="Arial" pitchFamily="34" charset="0"/>
              <a:buNone/>
              <a:defRPr/>
            </a:pPr>
            <a:r>
              <a:rPr lang="zh-CN" altLang="en-US" sz="3200" b="1" u="sng" dirty="0">
                <a:solidFill>
                  <a:srgbClr val="FF0000"/>
                </a:solidFill>
                <a:effectLst>
                  <a:outerShdw blurRad="38100" dist="38100" dir="2700000" algn="tl">
                    <a:srgbClr val="C0C0C0"/>
                  </a:outerShdw>
                </a:effectLst>
              </a:rPr>
              <a:t>信服</a:t>
            </a:r>
            <a:r>
              <a:rPr lang="zh-CN" altLang="en-US" sz="3200" b="1" dirty="0">
                <a:solidFill>
                  <a:srgbClr val="FF0000"/>
                </a:solidFill>
                <a:effectLst>
                  <a:outerShdw blurRad="38100" dist="38100" dir="2700000" algn="tl">
                    <a:srgbClr val="C0C0C0"/>
                  </a:outerShdw>
                </a:effectLst>
              </a:rPr>
              <a:t>（         ）        </a:t>
            </a:r>
            <a:r>
              <a:rPr lang="zh-CN" altLang="en-US" sz="3200" b="1" u="sng" dirty="0">
                <a:solidFill>
                  <a:srgbClr val="FF0000"/>
                </a:solidFill>
                <a:effectLst>
                  <a:outerShdw blurRad="38100" dist="38100" dir="2700000" algn="tl">
                    <a:srgbClr val="C0C0C0"/>
                  </a:outerShdw>
                </a:effectLst>
              </a:rPr>
              <a:t>嫩</a:t>
            </a:r>
            <a:r>
              <a:rPr lang="zh-CN" altLang="en-US" sz="3200" b="1" dirty="0">
                <a:solidFill>
                  <a:srgbClr val="FF0000"/>
                </a:solidFill>
                <a:effectLst>
                  <a:outerShdw blurRad="38100" dist="38100" dir="2700000" algn="tl">
                    <a:srgbClr val="C0C0C0"/>
                  </a:outerShdw>
                </a:effectLst>
              </a:rPr>
              <a:t>（      ）芽</a:t>
            </a:r>
            <a:endParaRPr lang="zh-CN" altLang="en-US" sz="3200" b="1" i="1" dirty="0">
              <a:solidFill>
                <a:srgbClr val="FF0066"/>
              </a:solidFill>
              <a:effectLst>
                <a:outerShdw blurRad="38100" dist="38100" dir="2700000" algn="tl">
                  <a:srgbClr val="C0C0C0"/>
                </a:outerShdw>
              </a:effectLst>
            </a:endParaRPr>
          </a:p>
        </p:txBody>
      </p:sp>
      <p:sp>
        <p:nvSpPr>
          <p:cNvPr id="7195" name="Text Box 27">
            <a:extLst>
              <a:ext uri="{FF2B5EF4-FFF2-40B4-BE49-F238E27FC236}">
                <a16:creationId xmlns:a16="http://schemas.microsoft.com/office/drawing/2014/main" id="{5B454614-1D8E-4EC0-AB5F-E6A5D88B0E72}"/>
              </a:ext>
            </a:extLst>
          </p:cNvPr>
          <p:cNvSpPr txBox="1">
            <a:spLocks noChangeArrowheads="1"/>
          </p:cNvSpPr>
          <p:nvPr/>
        </p:nvSpPr>
        <p:spPr bwMode="auto">
          <a:xfrm>
            <a:off x="231775" y="90488"/>
            <a:ext cx="2635250"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4800" b="1">
                <a:solidFill>
                  <a:srgbClr val="009900"/>
                </a:solidFill>
              </a:rPr>
              <a:t>检查预习</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0607"/>
                                        </p:tgtEl>
                                        <p:attrNameLst>
                                          <p:attrName>style.visibility</p:attrName>
                                        </p:attrNameLst>
                                      </p:cBhvr>
                                      <p:to>
                                        <p:strVal val="visible"/>
                                      </p:to>
                                    </p:set>
                                    <p:anim calcmode="lin" valueType="num">
                                      <p:cBhvr additive="base">
                                        <p:cTn id="7" dur="500" fill="hold"/>
                                        <p:tgtEl>
                                          <p:spTgt spid="110607"/>
                                        </p:tgtEl>
                                        <p:attrNameLst>
                                          <p:attrName>ppt_x</p:attrName>
                                        </p:attrNameLst>
                                      </p:cBhvr>
                                      <p:tavLst>
                                        <p:tav tm="0">
                                          <p:val>
                                            <p:strVal val="0-#ppt_w/2"/>
                                          </p:val>
                                        </p:tav>
                                        <p:tav tm="100000">
                                          <p:val>
                                            <p:strVal val="#ppt_x"/>
                                          </p:val>
                                        </p:tav>
                                      </p:tavLst>
                                    </p:anim>
                                    <p:anim calcmode="lin" valueType="num">
                                      <p:cBhvr additive="base">
                                        <p:cTn id="8" dur="500" fill="hold"/>
                                        <p:tgtEl>
                                          <p:spTgt spid="11060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110608"/>
                                        </p:tgtEl>
                                        <p:attrNameLst>
                                          <p:attrName>style.visibility</p:attrName>
                                        </p:attrNameLst>
                                      </p:cBhvr>
                                      <p:to>
                                        <p:strVal val="visible"/>
                                      </p:to>
                                    </p:set>
                                    <p:anim calcmode="lin" valueType="num">
                                      <p:cBhvr additive="base">
                                        <p:cTn id="13" dur="500" fill="hold"/>
                                        <p:tgtEl>
                                          <p:spTgt spid="110608"/>
                                        </p:tgtEl>
                                        <p:attrNameLst>
                                          <p:attrName>ppt_x</p:attrName>
                                        </p:attrNameLst>
                                      </p:cBhvr>
                                      <p:tavLst>
                                        <p:tav tm="0">
                                          <p:val>
                                            <p:strVal val="#ppt_x"/>
                                          </p:val>
                                        </p:tav>
                                        <p:tav tm="100000">
                                          <p:val>
                                            <p:strVal val="#ppt_x"/>
                                          </p:val>
                                        </p:tav>
                                      </p:tavLst>
                                    </p:anim>
                                    <p:anim calcmode="lin" valueType="num">
                                      <p:cBhvr additive="base">
                                        <p:cTn id="14" dur="500" fill="hold"/>
                                        <p:tgtEl>
                                          <p:spTgt spid="110608"/>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10609"/>
                                        </p:tgtEl>
                                        <p:attrNameLst>
                                          <p:attrName>style.visibility</p:attrName>
                                        </p:attrNameLst>
                                      </p:cBhvr>
                                      <p:to>
                                        <p:strVal val="visible"/>
                                      </p:to>
                                    </p:set>
                                    <p:anim calcmode="lin" valueType="num">
                                      <p:cBhvr additive="base">
                                        <p:cTn id="19" dur="500" fill="hold"/>
                                        <p:tgtEl>
                                          <p:spTgt spid="110609"/>
                                        </p:tgtEl>
                                        <p:attrNameLst>
                                          <p:attrName>ppt_x</p:attrName>
                                        </p:attrNameLst>
                                      </p:cBhvr>
                                      <p:tavLst>
                                        <p:tav tm="0">
                                          <p:val>
                                            <p:strVal val="1+#ppt_w/2"/>
                                          </p:val>
                                        </p:tav>
                                        <p:tav tm="100000">
                                          <p:val>
                                            <p:strVal val="#ppt_x"/>
                                          </p:val>
                                        </p:tav>
                                      </p:tavLst>
                                    </p:anim>
                                    <p:anim calcmode="lin" valueType="num">
                                      <p:cBhvr additive="base">
                                        <p:cTn id="20" dur="500" fill="hold"/>
                                        <p:tgtEl>
                                          <p:spTgt spid="110609"/>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10610"/>
                                        </p:tgtEl>
                                        <p:attrNameLst>
                                          <p:attrName>style.visibility</p:attrName>
                                        </p:attrNameLst>
                                      </p:cBhvr>
                                      <p:to>
                                        <p:strVal val="visible"/>
                                      </p:to>
                                    </p:set>
                                    <p:anim calcmode="lin" valueType="num">
                                      <p:cBhvr additive="base">
                                        <p:cTn id="25" dur="500" fill="hold"/>
                                        <p:tgtEl>
                                          <p:spTgt spid="110610"/>
                                        </p:tgtEl>
                                        <p:attrNameLst>
                                          <p:attrName>ppt_x</p:attrName>
                                        </p:attrNameLst>
                                      </p:cBhvr>
                                      <p:tavLst>
                                        <p:tav tm="0">
                                          <p:val>
                                            <p:strVal val="0-#ppt_w/2"/>
                                          </p:val>
                                        </p:tav>
                                        <p:tav tm="100000">
                                          <p:val>
                                            <p:strVal val="#ppt_x"/>
                                          </p:val>
                                        </p:tav>
                                      </p:tavLst>
                                    </p:anim>
                                    <p:anim calcmode="lin" valueType="num">
                                      <p:cBhvr additive="base">
                                        <p:cTn id="26" dur="500" fill="hold"/>
                                        <p:tgtEl>
                                          <p:spTgt spid="110610"/>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1" fill="hold" grpId="0" nodeType="clickEffect">
                                  <p:stCondLst>
                                    <p:cond delay="0"/>
                                  </p:stCondLst>
                                  <p:childTnLst>
                                    <p:set>
                                      <p:cBhvr>
                                        <p:cTn id="30" dur="1" fill="hold">
                                          <p:stCondLst>
                                            <p:cond delay="0"/>
                                          </p:stCondLst>
                                        </p:cTn>
                                        <p:tgtEl>
                                          <p:spTgt spid="110611"/>
                                        </p:tgtEl>
                                        <p:attrNameLst>
                                          <p:attrName>style.visibility</p:attrName>
                                        </p:attrNameLst>
                                      </p:cBhvr>
                                      <p:to>
                                        <p:strVal val="visible"/>
                                      </p:to>
                                    </p:set>
                                    <p:anim calcmode="lin" valueType="num">
                                      <p:cBhvr additive="base">
                                        <p:cTn id="31" dur="500" fill="hold"/>
                                        <p:tgtEl>
                                          <p:spTgt spid="110611"/>
                                        </p:tgtEl>
                                        <p:attrNameLst>
                                          <p:attrName>ppt_x</p:attrName>
                                        </p:attrNameLst>
                                      </p:cBhvr>
                                      <p:tavLst>
                                        <p:tav tm="0">
                                          <p:val>
                                            <p:strVal val="#ppt_x"/>
                                          </p:val>
                                        </p:tav>
                                        <p:tav tm="100000">
                                          <p:val>
                                            <p:strVal val="#ppt_x"/>
                                          </p:val>
                                        </p:tav>
                                      </p:tavLst>
                                    </p:anim>
                                    <p:anim calcmode="lin" valueType="num">
                                      <p:cBhvr additive="base">
                                        <p:cTn id="32" dur="500" fill="hold"/>
                                        <p:tgtEl>
                                          <p:spTgt spid="110611"/>
                                        </p:tgtEl>
                                        <p:attrNameLst>
                                          <p:attrName>ppt_y</p:attrName>
                                        </p:attrNameLst>
                                      </p:cBhvr>
                                      <p:tavLst>
                                        <p:tav tm="0">
                                          <p:val>
                                            <p:strVal val="0-#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10612"/>
                                        </p:tgtEl>
                                        <p:attrNameLst>
                                          <p:attrName>style.visibility</p:attrName>
                                        </p:attrNameLst>
                                      </p:cBhvr>
                                      <p:to>
                                        <p:strVal val="visible"/>
                                      </p:to>
                                    </p:set>
                                    <p:anim calcmode="lin" valueType="num">
                                      <p:cBhvr additive="base">
                                        <p:cTn id="37" dur="500" fill="hold"/>
                                        <p:tgtEl>
                                          <p:spTgt spid="110612"/>
                                        </p:tgtEl>
                                        <p:attrNameLst>
                                          <p:attrName>ppt_x</p:attrName>
                                        </p:attrNameLst>
                                      </p:cBhvr>
                                      <p:tavLst>
                                        <p:tav tm="0">
                                          <p:val>
                                            <p:strVal val="1+#ppt_w/2"/>
                                          </p:val>
                                        </p:tav>
                                        <p:tav tm="100000">
                                          <p:val>
                                            <p:strVal val="#ppt_x"/>
                                          </p:val>
                                        </p:tav>
                                      </p:tavLst>
                                    </p:anim>
                                    <p:anim calcmode="lin" valueType="num">
                                      <p:cBhvr additive="base">
                                        <p:cTn id="38" dur="500" fill="hold"/>
                                        <p:tgtEl>
                                          <p:spTgt spid="110612"/>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10613"/>
                                        </p:tgtEl>
                                        <p:attrNameLst>
                                          <p:attrName>style.visibility</p:attrName>
                                        </p:attrNameLst>
                                      </p:cBhvr>
                                      <p:to>
                                        <p:strVal val="visible"/>
                                      </p:to>
                                    </p:set>
                                    <p:anim calcmode="lin" valueType="num">
                                      <p:cBhvr additive="base">
                                        <p:cTn id="43" dur="500" fill="hold"/>
                                        <p:tgtEl>
                                          <p:spTgt spid="110613"/>
                                        </p:tgtEl>
                                        <p:attrNameLst>
                                          <p:attrName>ppt_x</p:attrName>
                                        </p:attrNameLst>
                                      </p:cBhvr>
                                      <p:tavLst>
                                        <p:tav tm="0">
                                          <p:val>
                                            <p:strVal val="0-#ppt_w/2"/>
                                          </p:val>
                                        </p:tav>
                                        <p:tav tm="100000">
                                          <p:val>
                                            <p:strVal val="#ppt_x"/>
                                          </p:val>
                                        </p:tav>
                                      </p:tavLst>
                                    </p:anim>
                                    <p:anim calcmode="lin" valueType="num">
                                      <p:cBhvr additive="base">
                                        <p:cTn id="44" dur="500" fill="hold"/>
                                        <p:tgtEl>
                                          <p:spTgt spid="110613"/>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nodeType="clickEffect">
                                  <p:stCondLst>
                                    <p:cond delay="0"/>
                                  </p:stCondLst>
                                  <p:childTnLst>
                                    <p:set>
                                      <p:cBhvr>
                                        <p:cTn id="48" dur="1" fill="hold">
                                          <p:stCondLst>
                                            <p:cond delay="0"/>
                                          </p:stCondLst>
                                        </p:cTn>
                                        <p:tgtEl>
                                          <p:spTgt spid="110614">
                                            <p:txEl>
                                              <p:pRg st="0" end="0"/>
                                            </p:txEl>
                                          </p:spTgt>
                                        </p:tgtEl>
                                        <p:attrNameLst>
                                          <p:attrName>style.visibility</p:attrName>
                                        </p:attrNameLst>
                                      </p:cBhvr>
                                      <p:to>
                                        <p:strVal val="visible"/>
                                      </p:to>
                                    </p:set>
                                    <p:anim calcmode="lin" valueType="num">
                                      <p:cBhvr additive="base">
                                        <p:cTn id="49" dur="500" fill="hold"/>
                                        <p:tgtEl>
                                          <p:spTgt spid="110614">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106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10615"/>
                                        </p:tgtEl>
                                        <p:attrNameLst>
                                          <p:attrName>style.visibility</p:attrName>
                                        </p:attrNameLst>
                                      </p:cBhvr>
                                      <p:to>
                                        <p:strVal val="visible"/>
                                      </p:to>
                                    </p:set>
                                    <p:anim calcmode="lin" valueType="num">
                                      <p:cBhvr additive="base">
                                        <p:cTn id="55" dur="500" fill="hold"/>
                                        <p:tgtEl>
                                          <p:spTgt spid="110615"/>
                                        </p:tgtEl>
                                        <p:attrNameLst>
                                          <p:attrName>ppt_x</p:attrName>
                                        </p:attrNameLst>
                                      </p:cBhvr>
                                      <p:tavLst>
                                        <p:tav tm="0">
                                          <p:val>
                                            <p:strVal val="#ppt_x"/>
                                          </p:val>
                                        </p:tav>
                                        <p:tav tm="100000">
                                          <p:val>
                                            <p:strVal val="#ppt_x"/>
                                          </p:val>
                                        </p:tav>
                                      </p:tavLst>
                                    </p:anim>
                                    <p:anim calcmode="lin" valueType="num">
                                      <p:cBhvr additive="base">
                                        <p:cTn id="56" dur="500" fill="hold"/>
                                        <p:tgtEl>
                                          <p:spTgt spid="110615"/>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10616"/>
                                        </p:tgtEl>
                                        <p:attrNameLst>
                                          <p:attrName>style.visibility</p:attrName>
                                        </p:attrNameLst>
                                      </p:cBhvr>
                                      <p:to>
                                        <p:strVal val="visible"/>
                                      </p:to>
                                    </p:set>
                                    <p:anim calcmode="lin" valueType="num">
                                      <p:cBhvr additive="base">
                                        <p:cTn id="61" dur="500" fill="hold"/>
                                        <p:tgtEl>
                                          <p:spTgt spid="110616"/>
                                        </p:tgtEl>
                                        <p:attrNameLst>
                                          <p:attrName>ppt_x</p:attrName>
                                        </p:attrNameLst>
                                      </p:cBhvr>
                                      <p:tavLst>
                                        <p:tav tm="0">
                                          <p:val>
                                            <p:strVal val="#ppt_x"/>
                                          </p:val>
                                        </p:tav>
                                        <p:tav tm="100000">
                                          <p:val>
                                            <p:strVal val="#ppt_x"/>
                                          </p:val>
                                        </p:tav>
                                      </p:tavLst>
                                    </p:anim>
                                    <p:anim calcmode="lin" valueType="num">
                                      <p:cBhvr additive="base">
                                        <p:cTn id="62" dur="500" fill="hold"/>
                                        <p:tgtEl>
                                          <p:spTgt spid="110616"/>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4" fill="hold" nodeType="clickEffect">
                                  <p:stCondLst>
                                    <p:cond delay="0"/>
                                  </p:stCondLst>
                                  <p:childTnLst>
                                    <p:set>
                                      <p:cBhvr>
                                        <p:cTn id="66" dur="1" fill="hold">
                                          <p:stCondLst>
                                            <p:cond delay="0"/>
                                          </p:stCondLst>
                                        </p:cTn>
                                        <p:tgtEl>
                                          <p:spTgt spid="110617">
                                            <p:txEl>
                                              <p:pRg st="0" end="0"/>
                                            </p:txEl>
                                          </p:spTgt>
                                        </p:tgtEl>
                                        <p:attrNameLst>
                                          <p:attrName>style.visibility</p:attrName>
                                        </p:attrNameLst>
                                      </p:cBhvr>
                                      <p:to>
                                        <p:strVal val="visible"/>
                                      </p:to>
                                    </p:set>
                                    <p:anim calcmode="lin" valueType="num">
                                      <p:cBhvr additive="base">
                                        <p:cTn id="67" dur="500" fill="hold"/>
                                        <p:tgtEl>
                                          <p:spTgt spid="110617">
                                            <p:txEl>
                                              <p:pRg st="0" end="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11061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607" grpId="0" autoUpdateAnimBg="0"/>
      <p:bldP spid="110608" grpId="0" autoUpdateAnimBg="0"/>
      <p:bldP spid="110609" grpId="0" autoUpdateAnimBg="0"/>
      <p:bldP spid="110610" grpId="0" autoUpdateAnimBg="0"/>
      <p:bldP spid="110611" grpId="0" autoUpdateAnimBg="0"/>
      <p:bldP spid="110612" grpId="0" autoUpdateAnimBg="0"/>
      <p:bldP spid="110613" grpId="0" autoUpdateAnimBg="0"/>
      <p:bldP spid="110615" grpId="0" autoUpdateAnimBg="0"/>
      <p:bldP spid="110616"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112643" name="Text Box 4">
            <a:extLst>
              <a:ext uri="{FF2B5EF4-FFF2-40B4-BE49-F238E27FC236}">
                <a16:creationId xmlns:a16="http://schemas.microsoft.com/office/drawing/2014/main" id="{26745433-6FFB-4037-BDE9-C5C61925DB63}"/>
              </a:ext>
            </a:extLst>
          </p:cNvPr>
          <p:cNvSpPr txBox="1">
            <a:spLocks noChangeArrowheads="1"/>
          </p:cNvSpPr>
          <p:nvPr/>
        </p:nvSpPr>
        <p:spPr bwMode="auto">
          <a:xfrm>
            <a:off x="1371600" y="3789363"/>
            <a:ext cx="7772400" cy="1249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endParaRPr lang="en-US" altLang="zh-CN" sz="4000" b="1">
              <a:latin typeface="华文新魏" panose="02010800040101010101" pitchFamily="2" charset="-122"/>
              <a:ea typeface="华文新魏" panose="02010800040101010101" pitchFamily="2" charset="-122"/>
            </a:endParaRPr>
          </a:p>
          <a:p>
            <a:pPr eaLnBrk="1" hangingPunct="1">
              <a:spcBef>
                <a:spcPct val="50000"/>
              </a:spcBef>
              <a:buFontTx/>
              <a:buNone/>
            </a:pPr>
            <a:r>
              <a:rPr lang="en-US" altLang="zh-CN" sz="2400">
                <a:latin typeface="Times New Roman" panose="02020603050405020304" pitchFamily="18" charset="0"/>
              </a:rPr>
              <a:t>        </a:t>
            </a:r>
            <a:endParaRPr lang="en-US" altLang="zh-CN" sz="3600" b="1">
              <a:solidFill>
                <a:srgbClr val="FF0000"/>
              </a:solidFill>
              <a:latin typeface="华文新魏" panose="02010800040101010101" pitchFamily="2" charset="-122"/>
              <a:ea typeface="华文新魏" panose="02010800040101010101" pitchFamily="2" charset="-122"/>
            </a:endParaRPr>
          </a:p>
        </p:txBody>
      </p:sp>
      <p:sp>
        <p:nvSpPr>
          <p:cNvPr id="8195" name="Rectangle 5">
            <a:extLst>
              <a:ext uri="{FF2B5EF4-FFF2-40B4-BE49-F238E27FC236}">
                <a16:creationId xmlns:a16="http://schemas.microsoft.com/office/drawing/2014/main" id="{667C8446-D2E5-4200-BE15-7CE165EDA9A5}"/>
              </a:ext>
            </a:extLst>
          </p:cNvPr>
          <p:cNvSpPr>
            <a:spLocks noChangeArrowheads="1"/>
          </p:cNvSpPr>
          <p:nvPr/>
        </p:nvSpPr>
        <p:spPr bwMode="auto">
          <a:xfrm>
            <a:off x="1504858" y="128388"/>
            <a:ext cx="71278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4400" b="1" i="1" dirty="0">
                <a:solidFill>
                  <a:srgbClr val="CC00FF"/>
                </a:solidFill>
                <a:latin typeface="Times New Roman" panose="02020603050405020304" pitchFamily="18" charset="0"/>
                <a:ea typeface="华文行楷" panose="02010800040101010101" pitchFamily="2" charset="-122"/>
              </a:rPr>
              <a:t>理解词义</a:t>
            </a:r>
            <a:endParaRPr lang="en-US" altLang="zh-CN" sz="4400" b="1" dirty="0">
              <a:solidFill>
                <a:srgbClr val="CC00FF"/>
              </a:solidFill>
              <a:latin typeface="Times New Roman" panose="02020603050405020304" pitchFamily="18" charset="0"/>
            </a:endParaRPr>
          </a:p>
        </p:txBody>
      </p:sp>
      <p:sp>
        <p:nvSpPr>
          <p:cNvPr id="8196" name="Text Box 8">
            <a:extLst>
              <a:ext uri="{FF2B5EF4-FFF2-40B4-BE49-F238E27FC236}">
                <a16:creationId xmlns:a16="http://schemas.microsoft.com/office/drawing/2014/main" id="{E7EE34AF-D91A-4AF7-BE56-0646149D6B7C}"/>
              </a:ext>
            </a:extLst>
          </p:cNvPr>
          <p:cNvSpPr txBox="1">
            <a:spLocks noChangeArrowheads="1"/>
          </p:cNvSpPr>
          <p:nvPr/>
        </p:nvSpPr>
        <p:spPr bwMode="auto">
          <a:xfrm>
            <a:off x="2771775" y="620713"/>
            <a:ext cx="20161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Tx/>
              <a:buNone/>
            </a:pPr>
            <a:endParaRPr lang="zh-CN" altLang="zh-CN" sz="2400">
              <a:latin typeface="Times New Roman" panose="02020603050405020304" pitchFamily="18" charset="0"/>
            </a:endParaRPr>
          </a:p>
        </p:txBody>
      </p:sp>
      <p:sp>
        <p:nvSpPr>
          <p:cNvPr id="8197" name="Text Box 12">
            <a:extLst>
              <a:ext uri="{FF2B5EF4-FFF2-40B4-BE49-F238E27FC236}">
                <a16:creationId xmlns:a16="http://schemas.microsoft.com/office/drawing/2014/main" id="{798C93A2-C4AE-443C-B3A6-060BD5B9939B}"/>
              </a:ext>
            </a:extLst>
          </p:cNvPr>
          <p:cNvSpPr txBox="1">
            <a:spLocks noChangeArrowheads="1"/>
          </p:cNvSpPr>
          <p:nvPr/>
        </p:nvSpPr>
        <p:spPr bwMode="auto">
          <a:xfrm>
            <a:off x="179388" y="1052513"/>
            <a:ext cx="2376487" cy="5016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zh-CN" altLang="en-US" b="1" dirty="0">
                <a:solidFill>
                  <a:srgbClr val="CC3300"/>
                </a:solidFill>
                <a:latin typeface="Times New Roman" panose="02020603050405020304" pitchFamily="18" charset="0"/>
              </a:rPr>
              <a:t>熬 ：</a:t>
            </a:r>
          </a:p>
          <a:p>
            <a:pPr eaLnBrk="1" hangingPunct="1">
              <a:spcBef>
                <a:spcPct val="50000"/>
              </a:spcBef>
              <a:buFontTx/>
              <a:buNone/>
            </a:pPr>
            <a:r>
              <a:rPr lang="zh-CN" altLang="en-US" b="1" dirty="0">
                <a:solidFill>
                  <a:srgbClr val="CC3300"/>
                </a:solidFill>
                <a:latin typeface="Times New Roman" panose="02020603050405020304" pitchFamily="18" charset="0"/>
              </a:rPr>
              <a:t>信服 ：</a:t>
            </a:r>
          </a:p>
          <a:p>
            <a:pPr eaLnBrk="1" hangingPunct="1">
              <a:spcBef>
                <a:spcPct val="50000"/>
              </a:spcBef>
              <a:buFontTx/>
              <a:buNone/>
            </a:pPr>
            <a:r>
              <a:rPr lang="zh-CN" altLang="en-US" b="1" dirty="0">
                <a:solidFill>
                  <a:srgbClr val="CC3300"/>
                </a:solidFill>
                <a:latin typeface="Times New Roman" panose="02020603050405020304" pitchFamily="18" charset="0"/>
              </a:rPr>
              <a:t>各得其所：</a:t>
            </a:r>
          </a:p>
          <a:p>
            <a:pPr eaLnBrk="1" hangingPunct="1">
              <a:spcBef>
                <a:spcPct val="50000"/>
              </a:spcBef>
              <a:buFontTx/>
              <a:buNone/>
            </a:pPr>
            <a:r>
              <a:rPr lang="zh-CN" altLang="en-US" b="1" dirty="0">
                <a:solidFill>
                  <a:srgbClr val="CC3300"/>
                </a:solidFill>
                <a:latin typeface="Times New Roman" panose="02020603050405020304" pitchFamily="18" charset="0"/>
              </a:rPr>
              <a:t>不知所措</a:t>
            </a:r>
            <a:r>
              <a:rPr lang="zh-CN" altLang="en-US" sz="2400" b="1" dirty="0">
                <a:solidFill>
                  <a:srgbClr val="CC3300"/>
                </a:solidFill>
                <a:latin typeface="Times New Roman" panose="02020603050405020304" pitchFamily="18" charset="0"/>
              </a:rPr>
              <a:t>：</a:t>
            </a:r>
          </a:p>
          <a:p>
            <a:pPr eaLnBrk="1" hangingPunct="1">
              <a:spcBef>
                <a:spcPct val="50000"/>
              </a:spcBef>
              <a:buFontTx/>
              <a:buNone/>
            </a:pPr>
            <a:r>
              <a:rPr lang="zh-CN" altLang="en-US" b="1" dirty="0">
                <a:solidFill>
                  <a:srgbClr val="CC3300"/>
                </a:solidFill>
                <a:latin typeface="Times New Roman" panose="02020603050405020304" pitchFamily="18" charset="0"/>
              </a:rPr>
              <a:t>分歧：</a:t>
            </a:r>
          </a:p>
          <a:p>
            <a:pPr eaLnBrk="1" hangingPunct="1">
              <a:spcBef>
                <a:spcPct val="50000"/>
              </a:spcBef>
              <a:buFontTx/>
              <a:buNone/>
            </a:pPr>
            <a:r>
              <a:rPr lang="zh-CN" altLang="en-US" b="1" dirty="0">
                <a:solidFill>
                  <a:srgbClr val="CC3300"/>
                </a:solidFill>
                <a:latin typeface="Times New Roman" panose="02020603050405020304" pitchFamily="18" charset="0"/>
              </a:rPr>
              <a:t>一霎时：</a:t>
            </a:r>
          </a:p>
          <a:p>
            <a:pPr eaLnBrk="1" hangingPunct="1">
              <a:spcBef>
                <a:spcPct val="50000"/>
              </a:spcBef>
              <a:buFontTx/>
              <a:buNone/>
            </a:pPr>
            <a:r>
              <a:rPr lang="zh-CN" altLang="en-US" b="1" dirty="0">
                <a:solidFill>
                  <a:srgbClr val="CC3300"/>
                </a:solidFill>
                <a:latin typeface="Times New Roman" panose="02020603050405020304" pitchFamily="18" charset="0"/>
              </a:rPr>
              <a:t>时日：</a:t>
            </a:r>
          </a:p>
        </p:txBody>
      </p:sp>
      <p:sp>
        <p:nvSpPr>
          <p:cNvPr id="112647" name="Text Box 13">
            <a:extLst>
              <a:ext uri="{FF2B5EF4-FFF2-40B4-BE49-F238E27FC236}">
                <a16:creationId xmlns:a16="http://schemas.microsoft.com/office/drawing/2014/main" id="{85D8DB28-E43D-4522-8CB7-8923C8C183AE}"/>
              </a:ext>
            </a:extLst>
          </p:cNvPr>
          <p:cNvSpPr txBox="1">
            <a:spLocks noChangeArrowheads="1"/>
          </p:cNvSpPr>
          <p:nvPr/>
        </p:nvSpPr>
        <p:spPr bwMode="auto">
          <a:xfrm>
            <a:off x="899592" y="1066338"/>
            <a:ext cx="4103687"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zh-CN" altLang="en-US" b="1" dirty="0">
                <a:latin typeface="Times New Roman" panose="02020603050405020304" pitchFamily="18" charset="0"/>
              </a:rPr>
              <a:t>忍受，艰苦支持。</a:t>
            </a:r>
          </a:p>
        </p:txBody>
      </p:sp>
      <p:sp>
        <p:nvSpPr>
          <p:cNvPr id="112649" name="Text Box 16">
            <a:extLst>
              <a:ext uri="{FF2B5EF4-FFF2-40B4-BE49-F238E27FC236}">
                <a16:creationId xmlns:a16="http://schemas.microsoft.com/office/drawing/2014/main" id="{D895610B-1FD8-4720-B5FE-051A3211D03A}"/>
              </a:ext>
            </a:extLst>
          </p:cNvPr>
          <p:cNvSpPr txBox="1">
            <a:spLocks noChangeArrowheads="1"/>
          </p:cNvSpPr>
          <p:nvPr/>
        </p:nvSpPr>
        <p:spPr bwMode="auto">
          <a:xfrm>
            <a:off x="1836737" y="1817247"/>
            <a:ext cx="3671887"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zh-CN" altLang="en-US" b="1" dirty="0">
                <a:latin typeface="Times New Roman" panose="02020603050405020304" pitchFamily="18" charset="0"/>
              </a:rPr>
              <a:t>相信并佩服。</a:t>
            </a:r>
          </a:p>
        </p:txBody>
      </p:sp>
      <p:sp>
        <p:nvSpPr>
          <p:cNvPr id="112650" name="Text Box 17">
            <a:extLst>
              <a:ext uri="{FF2B5EF4-FFF2-40B4-BE49-F238E27FC236}">
                <a16:creationId xmlns:a16="http://schemas.microsoft.com/office/drawing/2014/main" id="{B1A600AE-C076-4436-A308-4F04D02737A9}"/>
              </a:ext>
            </a:extLst>
          </p:cNvPr>
          <p:cNvSpPr txBox="1">
            <a:spLocks noChangeArrowheads="1"/>
          </p:cNvSpPr>
          <p:nvPr/>
        </p:nvSpPr>
        <p:spPr bwMode="auto">
          <a:xfrm>
            <a:off x="2223895" y="2508010"/>
            <a:ext cx="63373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Tx/>
              <a:buNone/>
            </a:pPr>
            <a:r>
              <a:rPr lang="zh-CN" altLang="en-US" b="1" dirty="0">
                <a:latin typeface="Times New Roman" panose="02020603050405020304" pitchFamily="18" charset="0"/>
              </a:rPr>
              <a:t>每一个人或事物都得到合适的安顿。</a:t>
            </a:r>
          </a:p>
        </p:txBody>
      </p:sp>
      <p:sp>
        <p:nvSpPr>
          <p:cNvPr id="112651" name="Text Box 18">
            <a:extLst>
              <a:ext uri="{FF2B5EF4-FFF2-40B4-BE49-F238E27FC236}">
                <a16:creationId xmlns:a16="http://schemas.microsoft.com/office/drawing/2014/main" id="{151008B1-5B54-4BCC-8C5D-535FE075C451}"/>
              </a:ext>
            </a:extLst>
          </p:cNvPr>
          <p:cNvSpPr txBox="1">
            <a:spLocks noChangeArrowheads="1"/>
          </p:cNvSpPr>
          <p:nvPr/>
        </p:nvSpPr>
        <p:spPr bwMode="auto">
          <a:xfrm>
            <a:off x="2223895" y="3271173"/>
            <a:ext cx="666115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Tx/>
              <a:buNone/>
            </a:pPr>
            <a:r>
              <a:rPr lang="zh-CN" altLang="en-US" b="1" dirty="0">
                <a:latin typeface="Times New Roman" panose="02020603050405020304" pitchFamily="18" charset="0"/>
              </a:rPr>
              <a:t>不知怎么办才好，形容受窘或发急。</a:t>
            </a:r>
          </a:p>
        </p:txBody>
      </p:sp>
      <p:sp>
        <p:nvSpPr>
          <p:cNvPr id="112652" name="Rectangle 12">
            <a:extLst>
              <a:ext uri="{FF2B5EF4-FFF2-40B4-BE49-F238E27FC236}">
                <a16:creationId xmlns:a16="http://schemas.microsoft.com/office/drawing/2014/main" id="{B625F2BC-CDF3-4844-89BF-F74442FE0C5A}"/>
              </a:ext>
            </a:extLst>
          </p:cNvPr>
          <p:cNvSpPr>
            <a:spLocks noChangeArrowheads="1"/>
          </p:cNvSpPr>
          <p:nvPr/>
        </p:nvSpPr>
        <p:spPr bwMode="auto">
          <a:xfrm>
            <a:off x="1431925" y="3967291"/>
            <a:ext cx="67119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dirty="0"/>
              <a:t>（思想、意见等）不一致，有差别。</a:t>
            </a:r>
          </a:p>
        </p:txBody>
      </p:sp>
      <p:sp>
        <p:nvSpPr>
          <p:cNvPr id="112653" name="Rectangle 13">
            <a:extLst>
              <a:ext uri="{FF2B5EF4-FFF2-40B4-BE49-F238E27FC236}">
                <a16:creationId xmlns:a16="http://schemas.microsoft.com/office/drawing/2014/main" id="{0573AFB8-0676-49EB-8B89-A3C00D5E0E1B}"/>
              </a:ext>
            </a:extLst>
          </p:cNvPr>
          <p:cNvSpPr>
            <a:spLocks noChangeArrowheads="1"/>
          </p:cNvSpPr>
          <p:nvPr/>
        </p:nvSpPr>
        <p:spPr bwMode="auto">
          <a:xfrm>
            <a:off x="1859864" y="4714215"/>
            <a:ext cx="34480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dirty="0"/>
              <a:t>短时间，一会儿。</a:t>
            </a:r>
          </a:p>
        </p:txBody>
      </p:sp>
      <p:sp>
        <p:nvSpPr>
          <p:cNvPr id="112654" name="Rectangle 14">
            <a:extLst>
              <a:ext uri="{FF2B5EF4-FFF2-40B4-BE49-F238E27FC236}">
                <a16:creationId xmlns:a16="http://schemas.microsoft.com/office/drawing/2014/main" id="{AFFDA135-5E66-4EA6-9DD8-206B044F2B6F}"/>
              </a:ext>
            </a:extLst>
          </p:cNvPr>
          <p:cNvSpPr>
            <a:spLocks noChangeArrowheads="1"/>
          </p:cNvSpPr>
          <p:nvPr/>
        </p:nvSpPr>
        <p:spPr bwMode="auto">
          <a:xfrm>
            <a:off x="1400174" y="5433190"/>
            <a:ext cx="263207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dirty="0"/>
              <a:t>时间和日期。</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43"/>
                                        </p:tgtEl>
                                        <p:attrNameLst>
                                          <p:attrName>style.visibility</p:attrName>
                                        </p:attrNameLst>
                                      </p:cBhvr>
                                      <p:to>
                                        <p:strVal val="visible"/>
                                      </p:to>
                                    </p:set>
                                    <p:anim calcmode="lin" valueType="num">
                                      <p:cBhvr additive="base">
                                        <p:cTn id="7" dur="500" fill="hold"/>
                                        <p:tgtEl>
                                          <p:spTgt spid="112643"/>
                                        </p:tgtEl>
                                        <p:attrNameLst>
                                          <p:attrName>ppt_x</p:attrName>
                                        </p:attrNameLst>
                                      </p:cBhvr>
                                      <p:tavLst>
                                        <p:tav tm="0">
                                          <p:val>
                                            <p:strVal val="#ppt_x"/>
                                          </p:val>
                                        </p:tav>
                                        <p:tav tm="100000">
                                          <p:val>
                                            <p:strVal val="#ppt_x"/>
                                          </p:val>
                                        </p:tav>
                                      </p:tavLst>
                                    </p:anim>
                                    <p:anim calcmode="lin" valueType="num">
                                      <p:cBhvr additive="base">
                                        <p:cTn id="8" dur="500" fill="hold"/>
                                        <p:tgtEl>
                                          <p:spTgt spid="11264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12647"/>
                                        </p:tgtEl>
                                        <p:attrNameLst>
                                          <p:attrName>style.visibility</p:attrName>
                                        </p:attrNameLst>
                                      </p:cBhvr>
                                      <p:to>
                                        <p:strVal val="visible"/>
                                      </p:to>
                                    </p:set>
                                    <p:animEffect transition="in" filter="blinds(horizontal)">
                                      <p:cBhvr>
                                        <p:cTn id="13" dur="500"/>
                                        <p:tgtEl>
                                          <p:spTgt spid="112647"/>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112649"/>
                                        </p:tgtEl>
                                        <p:attrNameLst>
                                          <p:attrName>style.visibility</p:attrName>
                                        </p:attrNameLst>
                                      </p:cBhvr>
                                      <p:to>
                                        <p:strVal val="visible"/>
                                      </p:to>
                                    </p:set>
                                    <p:animEffect transition="in" filter="box(in)">
                                      <p:cBhvr>
                                        <p:cTn id="18" dur="500"/>
                                        <p:tgtEl>
                                          <p:spTgt spid="112649"/>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112650"/>
                                        </p:tgtEl>
                                        <p:attrNameLst>
                                          <p:attrName>style.visibility</p:attrName>
                                        </p:attrNameLst>
                                      </p:cBhvr>
                                      <p:to>
                                        <p:strVal val="visible"/>
                                      </p:to>
                                    </p:set>
                                    <p:animEffect transition="in" filter="checkerboard(across)">
                                      <p:cBhvr>
                                        <p:cTn id="23" dur="500"/>
                                        <p:tgtEl>
                                          <p:spTgt spid="112650"/>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12651"/>
                                        </p:tgtEl>
                                        <p:attrNameLst>
                                          <p:attrName>style.visibility</p:attrName>
                                        </p:attrNameLst>
                                      </p:cBhvr>
                                      <p:to>
                                        <p:strVal val="visible"/>
                                      </p:to>
                                    </p:set>
                                    <p:animEffect transition="in" filter="blinds(horizontal)">
                                      <p:cBhvr>
                                        <p:cTn id="28" dur="500"/>
                                        <p:tgtEl>
                                          <p:spTgt spid="112651"/>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nodeType="clickEffect">
                                  <p:stCondLst>
                                    <p:cond delay="0"/>
                                  </p:stCondLst>
                                  <p:childTnLst>
                                    <p:set>
                                      <p:cBhvr>
                                        <p:cTn id="32" dur="1" fill="hold">
                                          <p:stCondLst>
                                            <p:cond delay="0"/>
                                          </p:stCondLst>
                                        </p:cTn>
                                        <p:tgtEl>
                                          <p:spTgt spid="112652">
                                            <p:txEl>
                                              <p:pRg st="0" end="0"/>
                                            </p:txEl>
                                          </p:spTgt>
                                        </p:tgtEl>
                                        <p:attrNameLst>
                                          <p:attrName>style.visibility</p:attrName>
                                        </p:attrNameLst>
                                      </p:cBhvr>
                                      <p:to>
                                        <p:strVal val="visible"/>
                                      </p:to>
                                    </p:set>
                                    <p:anim calcmode="lin" valueType="num">
                                      <p:cBhvr additive="base">
                                        <p:cTn id="33" dur="500" fill="hold"/>
                                        <p:tgtEl>
                                          <p:spTgt spid="112652">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1265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4" fill="hold" nodeType="clickEffect">
                                  <p:stCondLst>
                                    <p:cond delay="0"/>
                                  </p:stCondLst>
                                  <p:childTnLst>
                                    <p:set>
                                      <p:cBhvr>
                                        <p:cTn id="38" dur="1" fill="hold">
                                          <p:stCondLst>
                                            <p:cond delay="0"/>
                                          </p:stCondLst>
                                        </p:cTn>
                                        <p:tgtEl>
                                          <p:spTgt spid="112653">
                                            <p:txEl>
                                              <p:pRg st="0" end="0"/>
                                            </p:txEl>
                                          </p:spTgt>
                                        </p:tgtEl>
                                        <p:attrNameLst>
                                          <p:attrName>style.visibility</p:attrName>
                                        </p:attrNameLst>
                                      </p:cBhvr>
                                      <p:to>
                                        <p:strVal val="visible"/>
                                      </p:to>
                                    </p:set>
                                    <p:anim calcmode="lin" valueType="num">
                                      <p:cBhvr additive="base">
                                        <p:cTn id="39" dur="500" fill="hold"/>
                                        <p:tgtEl>
                                          <p:spTgt spid="112653">
                                            <p:txEl>
                                              <p:pRg st="0" end="0"/>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11265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2" presetClass="entr" presetSubtype="4" fill="hold" nodeType="clickEffect">
                                  <p:stCondLst>
                                    <p:cond delay="0"/>
                                  </p:stCondLst>
                                  <p:childTnLst>
                                    <p:set>
                                      <p:cBhvr>
                                        <p:cTn id="44" dur="1" fill="hold">
                                          <p:stCondLst>
                                            <p:cond delay="0"/>
                                          </p:stCondLst>
                                        </p:cTn>
                                        <p:tgtEl>
                                          <p:spTgt spid="112654">
                                            <p:txEl>
                                              <p:pRg st="0" end="0"/>
                                            </p:txEl>
                                          </p:spTgt>
                                        </p:tgtEl>
                                        <p:attrNameLst>
                                          <p:attrName>style.visibility</p:attrName>
                                        </p:attrNameLst>
                                      </p:cBhvr>
                                      <p:to>
                                        <p:strVal val="visible"/>
                                      </p:to>
                                    </p:set>
                                    <p:anim calcmode="lin" valueType="num">
                                      <p:cBhvr additive="base">
                                        <p:cTn id="45" dur="500" fill="hold"/>
                                        <p:tgtEl>
                                          <p:spTgt spid="112654">
                                            <p:txEl>
                                              <p:pRg st="0" end="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1265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3" grpId="0" autoUpdateAnimBg="0"/>
      <p:bldP spid="112647" grpId="0" autoUpdateAnimBg="0"/>
      <p:bldP spid="112649" grpId="0" autoUpdateAnimBg="0"/>
      <p:bldP spid="112650" grpId="0" autoUpdateAnimBg="0"/>
      <p:bldP spid="112651"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E4EC33F4-57D7-4C1D-9FF0-6D70FE0212A9}"/>
              </a:ext>
            </a:extLst>
          </p:cNvPr>
          <p:cNvSpPr>
            <a:spLocks noGrp="1" noChangeArrowheads="1"/>
          </p:cNvSpPr>
          <p:nvPr>
            <p:ph type="body" idx="1"/>
          </p:nvPr>
        </p:nvSpPr>
        <p:spPr>
          <a:xfrm>
            <a:off x="1309468" y="1613217"/>
            <a:ext cx="7848600" cy="1079500"/>
          </a:xfrm>
          <a:noFill/>
        </p:spPr>
        <p:txBody>
          <a:bodyPr>
            <a:normAutofit/>
          </a:bodyPr>
          <a:lstStyle/>
          <a:p>
            <a:pPr eaLnBrk="1" hangingPunct="1">
              <a:lnSpc>
                <a:spcPct val="90000"/>
              </a:lnSpc>
              <a:buFontTx/>
              <a:buNone/>
            </a:pPr>
            <a:r>
              <a:rPr lang="en-US" altLang="zh-CN" b="1" dirty="0">
                <a:solidFill>
                  <a:schemeClr val="accent2"/>
                </a:solidFill>
              </a:rPr>
              <a:t>   </a:t>
            </a:r>
            <a:r>
              <a:rPr lang="zh-CN" altLang="en-US" b="1" dirty="0">
                <a:solidFill>
                  <a:schemeClr val="accent2"/>
                </a:solidFill>
              </a:rPr>
              <a:t>　　　</a:t>
            </a:r>
            <a:r>
              <a:rPr lang="zh-CN" altLang="en-US" sz="4400" b="1" dirty="0">
                <a:solidFill>
                  <a:schemeClr val="accent2"/>
                </a:solidFill>
              </a:rPr>
              <a:t>朗读课文，并思考：</a:t>
            </a:r>
          </a:p>
        </p:txBody>
      </p:sp>
      <p:sp>
        <p:nvSpPr>
          <p:cNvPr id="7171" name="WordArt 4">
            <a:extLst>
              <a:ext uri="{FF2B5EF4-FFF2-40B4-BE49-F238E27FC236}">
                <a16:creationId xmlns:a16="http://schemas.microsoft.com/office/drawing/2014/main" id="{EDEFAB24-BBBB-48A5-BEF8-901E6A5633F6}"/>
              </a:ext>
            </a:extLst>
          </p:cNvPr>
          <p:cNvSpPr>
            <a:spLocks noChangeArrowheads="1" noChangeShapeType="1" noTextEdit="1"/>
          </p:cNvSpPr>
          <p:nvPr/>
        </p:nvSpPr>
        <p:spPr bwMode="auto">
          <a:xfrm>
            <a:off x="323850" y="0"/>
            <a:ext cx="2952750" cy="1306513"/>
          </a:xfrm>
          <a:prstGeom prst="rect">
            <a:avLst/>
          </a:prstGeom>
        </p:spPr>
        <p:txBody>
          <a:bodyPr wrap="none" fromWordArt="1">
            <a:prstTxWarp prst="textPlain">
              <a:avLst>
                <a:gd name="adj" fmla="val 50000"/>
              </a:avLst>
            </a:prstTxWarp>
          </a:bodyPr>
          <a:lstStyle/>
          <a:p>
            <a:pPr algn="ctr"/>
            <a:r>
              <a:rPr lang="zh-CN" altLang="en-US" sz="4000" b="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panose="02010600030101010101" pitchFamily="2" charset="-122"/>
              </a:rPr>
              <a:t>朗读课文</a:t>
            </a:r>
          </a:p>
        </p:txBody>
      </p:sp>
      <p:pic>
        <p:nvPicPr>
          <p:cNvPr id="9220" name="Picture 5" descr="图片2">
            <a:extLst>
              <a:ext uri="{FF2B5EF4-FFF2-40B4-BE49-F238E27FC236}">
                <a16:creationId xmlns:a16="http://schemas.microsoft.com/office/drawing/2014/main" id="{60665CB4-AD54-49EC-93D5-DADD8DE7F857}"/>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910263" y="4143375"/>
            <a:ext cx="3233737" cy="271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1" name="Text Box 6">
            <a:extLst>
              <a:ext uri="{FF2B5EF4-FFF2-40B4-BE49-F238E27FC236}">
                <a16:creationId xmlns:a16="http://schemas.microsoft.com/office/drawing/2014/main" id="{52B802C1-EA92-4FA0-80BE-356B049231FD}"/>
              </a:ext>
            </a:extLst>
          </p:cNvPr>
          <p:cNvSpPr txBox="1">
            <a:spLocks noChangeArrowheads="1"/>
          </p:cNvSpPr>
          <p:nvPr/>
        </p:nvSpPr>
        <p:spPr bwMode="auto">
          <a:xfrm>
            <a:off x="735013" y="321786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zh-CN" sz="1800"/>
          </a:p>
        </p:txBody>
      </p:sp>
      <p:sp>
        <p:nvSpPr>
          <p:cNvPr id="7174" name="Text Box 7">
            <a:extLst>
              <a:ext uri="{FF2B5EF4-FFF2-40B4-BE49-F238E27FC236}">
                <a16:creationId xmlns:a16="http://schemas.microsoft.com/office/drawing/2014/main" id="{C217C7CB-6B58-4134-996D-9C942836CF86}"/>
              </a:ext>
            </a:extLst>
          </p:cNvPr>
          <p:cNvSpPr txBox="1">
            <a:spLocks noChangeArrowheads="1"/>
          </p:cNvSpPr>
          <p:nvPr/>
        </p:nvSpPr>
        <p:spPr bwMode="auto">
          <a:xfrm>
            <a:off x="663575" y="2609850"/>
            <a:ext cx="6924675"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4800" b="1" dirty="0">
                <a:solidFill>
                  <a:srgbClr val="CC00FF"/>
                </a:solidFill>
              </a:rPr>
              <a:t>课文写了一件什么事情？</a:t>
            </a:r>
          </a:p>
        </p:txBody>
      </p:sp>
      <p:sp>
        <p:nvSpPr>
          <p:cNvPr id="9223" name="Text Box 8">
            <a:extLst>
              <a:ext uri="{FF2B5EF4-FFF2-40B4-BE49-F238E27FC236}">
                <a16:creationId xmlns:a16="http://schemas.microsoft.com/office/drawing/2014/main" id="{A4B1A534-8CE3-47BE-BA4C-BCAADDF47676}"/>
              </a:ext>
            </a:extLst>
          </p:cNvPr>
          <p:cNvSpPr txBox="1">
            <a:spLocks noChangeArrowheads="1"/>
          </p:cNvSpPr>
          <p:nvPr/>
        </p:nvSpPr>
        <p:spPr bwMode="auto">
          <a:xfrm>
            <a:off x="1095375" y="4083050"/>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zh-CN" sz="1800"/>
          </a:p>
        </p:txBody>
      </p:sp>
      <p:sp>
        <p:nvSpPr>
          <p:cNvPr id="14345" name="Text Box 9">
            <a:extLst>
              <a:ext uri="{FF2B5EF4-FFF2-40B4-BE49-F238E27FC236}">
                <a16:creationId xmlns:a16="http://schemas.microsoft.com/office/drawing/2014/main" id="{3540A344-21F1-45A5-979D-BED5CA1CB2C8}"/>
              </a:ext>
            </a:extLst>
          </p:cNvPr>
          <p:cNvSpPr txBox="1">
            <a:spLocks noChangeArrowheads="1"/>
          </p:cNvSpPr>
          <p:nvPr/>
        </p:nvSpPr>
        <p:spPr bwMode="auto">
          <a:xfrm>
            <a:off x="468313" y="3860800"/>
            <a:ext cx="7632700"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en-US" altLang="zh-CN" sz="4800">
                <a:latin typeface="Times New Roman" panose="02020603050405020304" pitchFamily="18" charset="0"/>
                <a:ea typeface="隶书" panose="02010509060101010101" pitchFamily="49" charset="-122"/>
              </a:rPr>
              <a:t>      </a:t>
            </a:r>
            <a:r>
              <a:rPr kumimoji="1" lang="zh-CN" altLang="en-US" sz="3600" b="1">
                <a:solidFill>
                  <a:srgbClr val="FF0000"/>
                </a:solidFill>
                <a:latin typeface="Times New Roman" panose="02020603050405020304" pitchFamily="18" charset="0"/>
                <a:ea typeface="隶书" panose="02010509060101010101" pitchFamily="49" charset="-122"/>
              </a:rPr>
              <a:t>文章记叙了一家祖孙三代四口人在南方初春的田野温馨地散步的事情。</a:t>
            </a:r>
            <a:endParaRPr kumimoji="1" lang="zh-CN" altLang="en-US" sz="3600">
              <a:solidFill>
                <a:srgbClr val="FF0000"/>
              </a:solidFill>
              <a:latin typeface="Times New Roman" panose="02020603050405020304" pitchFamily="18" charset="0"/>
              <a:ea typeface="隶书" panose="02010509060101010101" pitchFamily="49" charset="-122"/>
            </a:endParaRPr>
          </a:p>
        </p:txBody>
      </p:sp>
    </p:spTree>
  </p:cSld>
  <p:clrMapOvr>
    <a:masterClrMapping/>
  </p:clrMapOvr>
  <p:transition>
    <p:zoom/>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blinds(horizontal)">
                                      <p:cBhvr>
                                        <p:cTn id="7" dur="500"/>
                                        <p:tgtEl>
                                          <p:spTgt spid="717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170">
                                            <p:txEl>
                                              <p:pRg st="0" end="0"/>
                                            </p:txEl>
                                          </p:spTgt>
                                        </p:tgtEl>
                                        <p:attrNameLst>
                                          <p:attrName>style.visibility</p:attrName>
                                        </p:attrNameLst>
                                      </p:cBhvr>
                                      <p:to>
                                        <p:strVal val="visible"/>
                                      </p:to>
                                    </p:set>
                                    <p:animEffect transition="in" filter="blinds(horizontal)">
                                      <p:cBhvr>
                                        <p:cTn id="12" dur="500"/>
                                        <p:tgtEl>
                                          <p:spTgt spid="7170">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174"/>
                                        </p:tgtEl>
                                        <p:attrNameLst>
                                          <p:attrName>style.visibility</p:attrName>
                                        </p:attrNameLst>
                                      </p:cBhvr>
                                      <p:to>
                                        <p:strVal val="visible"/>
                                      </p:to>
                                    </p:set>
                                    <p:animEffect transition="in" filter="blinds(horizontal)">
                                      <p:cBhvr>
                                        <p:cTn id="17" dur="500"/>
                                        <p:tgtEl>
                                          <p:spTgt spid="717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345"/>
                                        </p:tgtEl>
                                        <p:attrNameLst>
                                          <p:attrName>style.visibility</p:attrName>
                                        </p:attrNameLst>
                                      </p:cBhvr>
                                      <p:to>
                                        <p:strVal val="visible"/>
                                      </p:to>
                                    </p:set>
                                    <p:animEffect transition="in" filter="blinds(horizontal)">
                                      <p:cBhvr>
                                        <p:cTn id="22" dur="500"/>
                                        <p:tgtEl>
                                          <p:spTgt spid="143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build="p"/>
      <p:bldP spid="7174" grpId="0"/>
      <p:bldP spid="1434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10242" name="Text Box 4">
            <a:extLst>
              <a:ext uri="{FF2B5EF4-FFF2-40B4-BE49-F238E27FC236}">
                <a16:creationId xmlns:a16="http://schemas.microsoft.com/office/drawing/2014/main" id="{BED945B4-0B9D-42F0-928B-0358A8A5DD19}"/>
              </a:ext>
            </a:extLst>
          </p:cNvPr>
          <p:cNvSpPr txBox="1">
            <a:spLocks noChangeArrowheads="1"/>
          </p:cNvSpPr>
          <p:nvPr/>
        </p:nvSpPr>
        <p:spPr bwMode="auto">
          <a:xfrm>
            <a:off x="376238" y="409575"/>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zh-CN" sz="1800"/>
          </a:p>
        </p:txBody>
      </p:sp>
      <p:sp>
        <p:nvSpPr>
          <p:cNvPr id="10243" name="Text Box 5">
            <a:extLst>
              <a:ext uri="{FF2B5EF4-FFF2-40B4-BE49-F238E27FC236}">
                <a16:creationId xmlns:a16="http://schemas.microsoft.com/office/drawing/2014/main" id="{05FC60BB-44B3-4F64-A7E4-63AF14AE1040}"/>
              </a:ext>
            </a:extLst>
          </p:cNvPr>
          <p:cNvSpPr txBox="1">
            <a:spLocks noChangeArrowheads="1"/>
          </p:cNvSpPr>
          <p:nvPr/>
        </p:nvSpPr>
        <p:spPr bwMode="auto">
          <a:xfrm>
            <a:off x="1403648" y="12700"/>
            <a:ext cx="263525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4800" b="1" dirty="0">
                <a:solidFill>
                  <a:srgbClr val="009900"/>
                </a:solidFill>
              </a:rPr>
              <a:t>整体感知</a:t>
            </a:r>
          </a:p>
        </p:txBody>
      </p:sp>
      <p:sp>
        <p:nvSpPr>
          <p:cNvPr id="10244" name="Text Box 6">
            <a:extLst>
              <a:ext uri="{FF2B5EF4-FFF2-40B4-BE49-F238E27FC236}">
                <a16:creationId xmlns:a16="http://schemas.microsoft.com/office/drawing/2014/main" id="{53B8FC3A-954D-4C4A-834C-B657E3F6B3A0}"/>
              </a:ext>
            </a:extLst>
          </p:cNvPr>
          <p:cNvSpPr txBox="1">
            <a:spLocks noChangeArrowheads="1"/>
          </p:cNvSpPr>
          <p:nvPr/>
        </p:nvSpPr>
        <p:spPr bwMode="auto">
          <a:xfrm>
            <a:off x="39332" y="776288"/>
            <a:ext cx="8748464" cy="5693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800" b="1" dirty="0"/>
              <a:t>1</a:t>
            </a:r>
            <a:r>
              <a:rPr lang="zh-CN" altLang="en-US" sz="2800" b="1" dirty="0"/>
              <a:t>、散步的地点在哪？哪个季节？哪些人物？散步时发生了什么？</a:t>
            </a:r>
          </a:p>
          <a:p>
            <a:pPr eaLnBrk="1" hangingPunct="1">
              <a:spcBef>
                <a:spcPct val="0"/>
              </a:spcBef>
              <a:buFontTx/>
              <a:buNone/>
            </a:pPr>
            <a:r>
              <a:rPr lang="en-US" altLang="zh-CN" sz="2800" b="1" dirty="0"/>
              <a:t>2</a:t>
            </a:r>
            <a:r>
              <a:rPr lang="zh-CN" altLang="en-US" sz="2800" b="1" dirty="0"/>
              <a:t>、分歧是什么？又是怎样产生的？</a:t>
            </a:r>
          </a:p>
          <a:p>
            <a:pPr eaLnBrk="1" hangingPunct="1">
              <a:spcBef>
                <a:spcPct val="0"/>
              </a:spcBef>
              <a:buFontTx/>
              <a:buNone/>
            </a:pPr>
            <a:r>
              <a:rPr lang="en-US" altLang="zh-CN" sz="2800" b="1" dirty="0"/>
              <a:t>3</a:t>
            </a:r>
            <a:r>
              <a:rPr lang="zh-CN" altLang="en-US" sz="2800" b="1" dirty="0"/>
              <a:t>、分歧是怎样解决的？</a:t>
            </a:r>
            <a:endParaRPr lang="en-US" altLang="zh-CN" sz="2800" b="1" dirty="0"/>
          </a:p>
          <a:p>
            <a:pPr eaLnBrk="1" hangingPunct="1">
              <a:spcBef>
                <a:spcPct val="0"/>
              </a:spcBef>
              <a:buFontTx/>
              <a:buNone/>
            </a:pPr>
            <a:endParaRPr lang="zh-CN" altLang="en-US" sz="2800" b="1" dirty="0"/>
          </a:p>
          <a:p>
            <a:pPr eaLnBrk="1" hangingPunct="1">
              <a:spcBef>
                <a:spcPct val="0"/>
              </a:spcBef>
              <a:buFontTx/>
              <a:buNone/>
            </a:pPr>
            <a:r>
              <a:rPr lang="en-US" altLang="zh-CN" sz="2800" b="1" dirty="0"/>
              <a:t>4</a:t>
            </a:r>
            <a:r>
              <a:rPr lang="zh-CN" altLang="en-US" sz="2800" b="1" dirty="0"/>
              <a:t>、“我”为什么委屈儿子？</a:t>
            </a:r>
            <a:endParaRPr lang="en-US" altLang="zh-CN" sz="2800" b="1" dirty="0"/>
          </a:p>
          <a:p>
            <a:pPr eaLnBrk="1" hangingPunct="1">
              <a:spcBef>
                <a:spcPct val="0"/>
              </a:spcBef>
              <a:buFontTx/>
              <a:buNone/>
            </a:pPr>
            <a:endParaRPr lang="zh-CN" altLang="en-US" sz="2800" b="1" dirty="0"/>
          </a:p>
          <a:p>
            <a:pPr eaLnBrk="1" hangingPunct="1">
              <a:spcBef>
                <a:spcPct val="0"/>
              </a:spcBef>
              <a:buFontTx/>
              <a:buNone/>
            </a:pPr>
            <a:r>
              <a:rPr kumimoji="1" lang="en-US" altLang="zh-CN" sz="2800" b="1" dirty="0"/>
              <a:t>5</a:t>
            </a:r>
            <a:r>
              <a:rPr kumimoji="1" lang="zh-CN" altLang="en-US" sz="2800" b="1" dirty="0"/>
              <a:t>、“母亲”又为什么改变主意，决定走小路？</a:t>
            </a:r>
            <a:endParaRPr kumimoji="1" lang="en-US" altLang="zh-CN" sz="2800" b="1" dirty="0"/>
          </a:p>
          <a:p>
            <a:pPr eaLnBrk="1" hangingPunct="1">
              <a:spcBef>
                <a:spcPct val="0"/>
              </a:spcBef>
              <a:buFontTx/>
              <a:buNone/>
            </a:pPr>
            <a:endParaRPr kumimoji="1" lang="zh-CN" altLang="en-US" sz="2800" b="1" dirty="0"/>
          </a:p>
          <a:p>
            <a:pPr eaLnBrk="1" hangingPunct="1">
              <a:spcBef>
                <a:spcPct val="0"/>
              </a:spcBef>
              <a:buFontTx/>
              <a:buNone/>
            </a:pPr>
            <a:r>
              <a:rPr lang="en-US" altLang="zh-CN" sz="2800" b="1" dirty="0"/>
              <a:t>6</a:t>
            </a:r>
            <a:r>
              <a:rPr lang="zh-CN" altLang="en-US" sz="2800" b="1" dirty="0"/>
              <a:t>、在解决分歧的过程中，谁做得最好？</a:t>
            </a:r>
            <a:endParaRPr lang="en-US" altLang="zh-CN" sz="2800" b="1" dirty="0"/>
          </a:p>
          <a:p>
            <a:pPr eaLnBrk="1" hangingPunct="1">
              <a:spcBef>
                <a:spcPct val="0"/>
              </a:spcBef>
              <a:buFontTx/>
              <a:buNone/>
            </a:pPr>
            <a:r>
              <a:rPr lang="zh-CN" altLang="en-US" sz="2800" b="1" dirty="0"/>
              <a:t>研讨中对每个人物作简要的分析并找出相关的语句。</a:t>
            </a:r>
            <a:endParaRPr lang="en-US" altLang="zh-CN" sz="2800" b="1" dirty="0"/>
          </a:p>
          <a:p>
            <a:pPr eaLnBrk="1" hangingPunct="1">
              <a:spcBef>
                <a:spcPct val="0"/>
              </a:spcBef>
              <a:buFontTx/>
              <a:buNone/>
            </a:pPr>
            <a:endParaRPr kumimoji="1" lang="zh-CN" altLang="en-US" sz="2800" b="1" dirty="0">
              <a:solidFill>
                <a:srgbClr val="CC00FF"/>
              </a:solidFill>
            </a:endParaRPr>
          </a:p>
          <a:p>
            <a:pPr eaLnBrk="1" hangingPunct="1">
              <a:spcBef>
                <a:spcPct val="0"/>
              </a:spcBef>
              <a:buFontTx/>
              <a:buNone/>
            </a:pPr>
            <a:r>
              <a:rPr lang="en-US" altLang="zh-CN" sz="2800" b="1" dirty="0"/>
              <a:t>7</a:t>
            </a:r>
            <a:r>
              <a:rPr lang="zh-CN" altLang="en-US" sz="2800" b="1" dirty="0"/>
              <a:t>、从文中的字里行间，你看到了怎样的一家人？</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60161782-8196-4885-BFB6-68A4F51BF857}"/>
              </a:ext>
            </a:extLst>
          </p:cNvPr>
          <p:cNvSpPr>
            <a:spLocks noGrp="1" noChangeArrowheads="1"/>
          </p:cNvSpPr>
          <p:nvPr>
            <p:ph type="title"/>
          </p:nvPr>
        </p:nvSpPr>
        <p:spPr/>
        <p:txBody>
          <a:bodyPr/>
          <a:lstStyle/>
          <a:p>
            <a:pPr eaLnBrk="1" hangingPunct="1"/>
            <a:endParaRPr lang="zh-CN" altLang="zh-CN"/>
          </a:p>
        </p:txBody>
      </p:sp>
      <p:sp>
        <p:nvSpPr>
          <p:cNvPr id="11267" name="Rectangle 3">
            <a:extLst>
              <a:ext uri="{FF2B5EF4-FFF2-40B4-BE49-F238E27FC236}">
                <a16:creationId xmlns:a16="http://schemas.microsoft.com/office/drawing/2014/main" id="{8303F24A-F13D-4665-9977-2C78DAF2AD43}"/>
              </a:ext>
            </a:extLst>
          </p:cNvPr>
          <p:cNvSpPr>
            <a:spLocks noGrp="1" noChangeArrowheads="1"/>
          </p:cNvSpPr>
          <p:nvPr>
            <p:ph type="body" idx="1"/>
          </p:nvPr>
        </p:nvSpPr>
        <p:spPr/>
        <p:txBody>
          <a:bodyPr/>
          <a:lstStyle/>
          <a:p>
            <a:pPr eaLnBrk="1" hangingPunct="1"/>
            <a:endParaRPr lang="zh-CN" altLang="zh-CN"/>
          </a:p>
        </p:txBody>
      </p:sp>
      <p:pic>
        <p:nvPicPr>
          <p:cNvPr id="11268" name="Picture 4">
            <a:extLst>
              <a:ext uri="{FF2B5EF4-FFF2-40B4-BE49-F238E27FC236}">
                <a16:creationId xmlns:a16="http://schemas.microsoft.com/office/drawing/2014/main" id="{088E1016-8492-4B69-86DD-6B0DFDC6AE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463"/>
            <a:ext cx="9612313" cy="684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Text Box 5">
            <a:extLst>
              <a:ext uri="{FF2B5EF4-FFF2-40B4-BE49-F238E27FC236}">
                <a16:creationId xmlns:a16="http://schemas.microsoft.com/office/drawing/2014/main" id="{7C0DFC18-8659-492F-A6A1-094C7FC29430}"/>
              </a:ext>
            </a:extLst>
          </p:cNvPr>
          <p:cNvSpPr txBox="1">
            <a:spLocks noChangeArrowheads="1"/>
          </p:cNvSpPr>
          <p:nvPr/>
        </p:nvSpPr>
        <p:spPr bwMode="auto">
          <a:xfrm>
            <a:off x="2859088" y="1546225"/>
            <a:ext cx="18415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endParaRPr kumimoji="1" lang="zh-CN" altLang="zh-CN" sz="4800" b="1">
              <a:solidFill>
                <a:srgbClr val="FF0066"/>
              </a:solidFill>
              <a:latin typeface="Times New Roman" panose="02020603050405020304" pitchFamily="18" charset="0"/>
              <a:ea typeface="华文行楷" panose="02010800040101010101" pitchFamily="2" charset="-122"/>
            </a:endParaRPr>
          </a:p>
        </p:txBody>
      </p:sp>
      <p:sp>
        <p:nvSpPr>
          <p:cNvPr id="9222" name="Text Box 9">
            <a:extLst>
              <a:ext uri="{FF2B5EF4-FFF2-40B4-BE49-F238E27FC236}">
                <a16:creationId xmlns:a16="http://schemas.microsoft.com/office/drawing/2014/main" id="{56789C62-A7A4-474B-ADC4-7CF2DA84A308}"/>
              </a:ext>
            </a:extLst>
          </p:cNvPr>
          <p:cNvSpPr txBox="1">
            <a:spLocks noChangeArrowheads="1"/>
          </p:cNvSpPr>
          <p:nvPr/>
        </p:nvSpPr>
        <p:spPr bwMode="auto">
          <a:xfrm>
            <a:off x="323850" y="0"/>
            <a:ext cx="8820150" cy="600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b="1" dirty="0"/>
              <a:t>1</a:t>
            </a:r>
            <a:r>
              <a:rPr lang="zh-CN" altLang="en-US" b="1" dirty="0"/>
              <a:t>、散步的地点在哪？哪个季节？哪些人物？</a:t>
            </a:r>
          </a:p>
          <a:p>
            <a:pPr eaLnBrk="1" hangingPunct="1">
              <a:spcBef>
                <a:spcPct val="0"/>
              </a:spcBef>
              <a:buFontTx/>
              <a:buNone/>
            </a:pPr>
            <a:r>
              <a:rPr lang="zh-CN" altLang="en-US" b="1" dirty="0"/>
              <a:t>散步时发生了什么？</a:t>
            </a:r>
          </a:p>
          <a:p>
            <a:pPr eaLnBrk="1" hangingPunct="1">
              <a:spcBef>
                <a:spcPct val="0"/>
              </a:spcBef>
              <a:buFontTx/>
              <a:buNone/>
            </a:pPr>
            <a:r>
              <a:rPr lang="zh-CN" altLang="en-US" b="1" dirty="0">
                <a:solidFill>
                  <a:srgbClr val="FF0000"/>
                </a:solidFill>
              </a:rPr>
              <a:t>     </a:t>
            </a:r>
            <a:r>
              <a:rPr lang="zh-CN" altLang="en-US" b="1" dirty="0">
                <a:solidFill>
                  <a:srgbClr val="0000FF"/>
                </a:solidFill>
              </a:rPr>
              <a:t>散步的地点是：</a:t>
            </a:r>
            <a:endParaRPr lang="en-US" altLang="zh-CN" b="1" dirty="0">
              <a:solidFill>
                <a:srgbClr val="0000FF"/>
              </a:solidFill>
            </a:endParaRPr>
          </a:p>
          <a:p>
            <a:pPr eaLnBrk="1" hangingPunct="1">
              <a:spcBef>
                <a:spcPct val="0"/>
              </a:spcBef>
              <a:buFontTx/>
              <a:buNone/>
            </a:pPr>
            <a:r>
              <a:rPr lang="zh-CN" altLang="en-US" b="1" dirty="0">
                <a:solidFill>
                  <a:srgbClr val="FF0000"/>
                </a:solidFill>
              </a:rPr>
              <a:t>                          田野；</a:t>
            </a:r>
          </a:p>
          <a:p>
            <a:pPr eaLnBrk="1" hangingPunct="1">
              <a:spcBef>
                <a:spcPct val="0"/>
              </a:spcBef>
              <a:buFontTx/>
              <a:buNone/>
            </a:pPr>
            <a:r>
              <a:rPr lang="zh-CN" altLang="en-US" b="1" dirty="0">
                <a:solidFill>
                  <a:srgbClr val="0000FF"/>
                </a:solidFill>
              </a:rPr>
              <a:t>     散步的季节是：</a:t>
            </a:r>
            <a:endParaRPr lang="en-US" altLang="zh-CN" b="1" dirty="0">
              <a:solidFill>
                <a:srgbClr val="0000FF"/>
              </a:solidFill>
            </a:endParaRPr>
          </a:p>
          <a:p>
            <a:pPr eaLnBrk="1" hangingPunct="1">
              <a:spcBef>
                <a:spcPct val="0"/>
              </a:spcBef>
              <a:buFontTx/>
              <a:buNone/>
            </a:pPr>
            <a:r>
              <a:rPr lang="zh-CN" altLang="en-US" b="1" dirty="0">
                <a:solidFill>
                  <a:srgbClr val="0000FF"/>
                </a:solidFill>
              </a:rPr>
              <a:t>                    </a:t>
            </a:r>
            <a:r>
              <a:rPr lang="zh-CN" altLang="en-US" b="1" dirty="0">
                <a:solidFill>
                  <a:srgbClr val="FF0000"/>
                </a:solidFill>
              </a:rPr>
              <a:t>初春；</a:t>
            </a:r>
          </a:p>
          <a:p>
            <a:pPr eaLnBrk="1" hangingPunct="1">
              <a:spcBef>
                <a:spcPct val="0"/>
              </a:spcBef>
              <a:buFontTx/>
              <a:buNone/>
            </a:pPr>
            <a:r>
              <a:rPr lang="zh-CN" altLang="en-US" b="1" dirty="0">
                <a:solidFill>
                  <a:srgbClr val="0000FF"/>
                </a:solidFill>
              </a:rPr>
              <a:t>     散步的人物有：</a:t>
            </a:r>
            <a:endParaRPr lang="en-US" altLang="zh-CN" b="1" dirty="0">
              <a:solidFill>
                <a:srgbClr val="0000FF"/>
              </a:solidFill>
            </a:endParaRPr>
          </a:p>
          <a:p>
            <a:pPr eaLnBrk="1" hangingPunct="1">
              <a:spcBef>
                <a:spcPct val="0"/>
              </a:spcBef>
              <a:buFontTx/>
              <a:buNone/>
            </a:pPr>
            <a:r>
              <a:rPr lang="zh-CN" altLang="en-US" b="1">
                <a:solidFill>
                  <a:srgbClr val="0000FF"/>
                </a:solidFill>
              </a:rPr>
              <a:t>                       </a:t>
            </a:r>
            <a:r>
              <a:rPr lang="zh-CN" altLang="en-US" b="1">
                <a:solidFill>
                  <a:srgbClr val="FF0000"/>
                </a:solidFill>
              </a:rPr>
              <a:t>“我”“我”的母亲，</a:t>
            </a:r>
          </a:p>
          <a:p>
            <a:pPr eaLnBrk="1" hangingPunct="1">
              <a:spcBef>
                <a:spcPct val="0"/>
              </a:spcBef>
              <a:buFontTx/>
              <a:buNone/>
            </a:pPr>
            <a:r>
              <a:rPr lang="zh-CN" altLang="en-US" b="1" dirty="0">
                <a:solidFill>
                  <a:srgbClr val="FF0000"/>
                </a:solidFill>
              </a:rPr>
              <a:t>                       “我的妻子和儿子；</a:t>
            </a:r>
          </a:p>
          <a:p>
            <a:pPr eaLnBrk="1" hangingPunct="1">
              <a:spcBef>
                <a:spcPct val="0"/>
              </a:spcBef>
              <a:buFontTx/>
              <a:buNone/>
            </a:pPr>
            <a:r>
              <a:rPr lang="zh-CN" altLang="en-US" b="1" dirty="0">
                <a:solidFill>
                  <a:srgbClr val="0000FF"/>
                </a:solidFill>
              </a:rPr>
              <a:t>     散步的过程中发生了：</a:t>
            </a:r>
            <a:endParaRPr lang="en-US" altLang="zh-CN" b="1" dirty="0">
              <a:solidFill>
                <a:srgbClr val="0000FF"/>
              </a:solidFill>
            </a:endParaRPr>
          </a:p>
          <a:p>
            <a:pPr eaLnBrk="1" hangingPunct="1">
              <a:spcBef>
                <a:spcPct val="0"/>
              </a:spcBef>
              <a:buFontTx/>
              <a:buNone/>
            </a:pPr>
            <a:r>
              <a:rPr lang="zh-CN" altLang="en-US" b="1" dirty="0">
                <a:solidFill>
                  <a:srgbClr val="0000FF"/>
                </a:solidFill>
              </a:rPr>
              <a:t>                          </a:t>
            </a:r>
            <a:r>
              <a:rPr lang="zh-CN" altLang="en-US" b="1" dirty="0">
                <a:solidFill>
                  <a:srgbClr val="FF0000"/>
                </a:solidFill>
              </a:rPr>
              <a:t>分歧。</a:t>
            </a:r>
          </a:p>
          <a:p>
            <a:pPr eaLnBrk="1" hangingPunct="1">
              <a:spcBef>
                <a:spcPct val="0"/>
              </a:spcBef>
              <a:buFontTx/>
              <a:buNone/>
            </a:pPr>
            <a:endParaRPr lang="en-US" altLang="zh-CN" b="1" dirty="0">
              <a:solidFill>
                <a:srgbClr val="0000FF"/>
              </a:solidFill>
            </a:endParaRPr>
          </a:p>
        </p:txBody>
      </p:sp>
      <p:sp>
        <p:nvSpPr>
          <p:cNvPr id="9223" name="Text Box 10">
            <a:extLst>
              <a:ext uri="{FF2B5EF4-FFF2-40B4-BE49-F238E27FC236}">
                <a16:creationId xmlns:a16="http://schemas.microsoft.com/office/drawing/2014/main" id="{88EC1F47-AB18-420F-8896-ADA368DEF905}"/>
              </a:ext>
            </a:extLst>
          </p:cNvPr>
          <p:cNvSpPr txBox="1">
            <a:spLocks noChangeArrowheads="1"/>
          </p:cNvSpPr>
          <p:nvPr/>
        </p:nvSpPr>
        <p:spPr bwMode="auto">
          <a:xfrm>
            <a:off x="0" y="5300663"/>
            <a:ext cx="6780213"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b="1" dirty="0"/>
              <a:t>2</a:t>
            </a:r>
            <a:r>
              <a:rPr lang="zh-CN" altLang="en-US" b="1" dirty="0"/>
              <a:t>、分歧是什么？又是怎样产生的？</a:t>
            </a:r>
          </a:p>
          <a:p>
            <a:pPr eaLnBrk="1" hangingPunct="1">
              <a:spcBef>
                <a:spcPct val="0"/>
              </a:spcBef>
              <a:buFontTx/>
              <a:buNone/>
            </a:pPr>
            <a:endParaRPr lang="en-US" altLang="zh-CN" b="1" dirty="0"/>
          </a:p>
        </p:txBody>
      </p:sp>
      <p:sp>
        <p:nvSpPr>
          <p:cNvPr id="9224" name="Text Box 11">
            <a:extLst>
              <a:ext uri="{FF2B5EF4-FFF2-40B4-BE49-F238E27FC236}">
                <a16:creationId xmlns:a16="http://schemas.microsoft.com/office/drawing/2014/main" id="{601A19A1-D8ED-4055-A8B9-71C47B4E012E}"/>
              </a:ext>
            </a:extLst>
          </p:cNvPr>
          <p:cNvSpPr txBox="1">
            <a:spLocks noChangeArrowheads="1"/>
          </p:cNvSpPr>
          <p:nvPr/>
        </p:nvSpPr>
        <p:spPr bwMode="auto">
          <a:xfrm>
            <a:off x="0" y="5791200"/>
            <a:ext cx="9361488"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b="1" dirty="0">
                <a:solidFill>
                  <a:srgbClr val="0000FF"/>
                </a:solidFill>
              </a:rPr>
              <a:t>       </a:t>
            </a:r>
            <a:r>
              <a:rPr lang="zh-CN" altLang="en-US" b="1" dirty="0">
                <a:solidFill>
                  <a:srgbClr val="0000FF"/>
                </a:solidFill>
              </a:rPr>
              <a:t>母亲要走大路；儿子要走小路。分歧产生的原因：母亲认为大路平顺；儿子觉得小路有意思。</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9222">
                                            <p:txEl>
                                              <p:pRg st="0" end="0"/>
                                            </p:txEl>
                                          </p:spTgt>
                                        </p:tgtEl>
                                        <p:attrNameLst>
                                          <p:attrName>style.visibility</p:attrName>
                                        </p:attrNameLst>
                                      </p:cBhvr>
                                      <p:to>
                                        <p:strVal val="visible"/>
                                      </p:to>
                                    </p:set>
                                    <p:animEffect transition="in" filter="checkerboard(across)">
                                      <p:cBhvr>
                                        <p:cTn id="7" dur="500"/>
                                        <p:tgtEl>
                                          <p:spTgt spid="9222">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9222">
                                            <p:txEl>
                                              <p:pRg st="1" end="1"/>
                                            </p:txEl>
                                          </p:spTgt>
                                        </p:tgtEl>
                                        <p:attrNameLst>
                                          <p:attrName>style.visibility</p:attrName>
                                        </p:attrNameLst>
                                      </p:cBhvr>
                                      <p:to>
                                        <p:strVal val="visible"/>
                                      </p:to>
                                    </p:set>
                                    <p:animEffect transition="in" filter="checkerboard(across)">
                                      <p:cBhvr>
                                        <p:cTn id="10" dur="500"/>
                                        <p:tgtEl>
                                          <p:spTgt spid="9222">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nodeType="clickEffect">
                                  <p:stCondLst>
                                    <p:cond delay="0"/>
                                  </p:stCondLst>
                                  <p:childTnLst>
                                    <p:set>
                                      <p:cBhvr>
                                        <p:cTn id="14" dur="1" fill="hold">
                                          <p:stCondLst>
                                            <p:cond delay="0"/>
                                          </p:stCondLst>
                                        </p:cTn>
                                        <p:tgtEl>
                                          <p:spTgt spid="9222">
                                            <p:txEl>
                                              <p:pRg st="2" end="2"/>
                                            </p:txEl>
                                          </p:spTgt>
                                        </p:tgtEl>
                                        <p:attrNameLst>
                                          <p:attrName>style.visibility</p:attrName>
                                        </p:attrNameLst>
                                      </p:cBhvr>
                                      <p:to>
                                        <p:strVal val="visible"/>
                                      </p:to>
                                    </p:set>
                                    <p:animEffect transition="in" filter="blinds(horizontal)">
                                      <p:cBhvr>
                                        <p:cTn id="15" dur="500"/>
                                        <p:tgtEl>
                                          <p:spTgt spid="9222">
                                            <p:txEl>
                                              <p:pRg st="2" end="2"/>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9222">
                                            <p:txEl>
                                              <p:pRg st="3" end="3"/>
                                            </p:txEl>
                                          </p:spTgt>
                                        </p:tgtEl>
                                        <p:attrNameLst>
                                          <p:attrName>style.visibility</p:attrName>
                                        </p:attrNameLst>
                                      </p:cBhvr>
                                      <p:to>
                                        <p:strVal val="visible"/>
                                      </p:to>
                                    </p:set>
                                    <p:animEffect transition="in" filter="blinds(horizontal)">
                                      <p:cBhvr>
                                        <p:cTn id="20" dur="500"/>
                                        <p:tgtEl>
                                          <p:spTgt spid="9222">
                                            <p:txEl>
                                              <p:pRg st="3" end="3"/>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9222">
                                            <p:txEl>
                                              <p:pRg st="4" end="4"/>
                                            </p:txEl>
                                          </p:spTgt>
                                        </p:tgtEl>
                                        <p:attrNameLst>
                                          <p:attrName>style.visibility</p:attrName>
                                        </p:attrNameLst>
                                      </p:cBhvr>
                                      <p:to>
                                        <p:strVal val="visible"/>
                                      </p:to>
                                    </p:set>
                                    <p:animEffect transition="in" filter="blinds(horizontal)">
                                      <p:cBhvr>
                                        <p:cTn id="25" dur="500"/>
                                        <p:tgtEl>
                                          <p:spTgt spid="9222">
                                            <p:txEl>
                                              <p:pRg st="4" end="4"/>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4" presetClass="entr" presetSubtype="16" fill="hold" nodeType="clickEffect">
                                  <p:stCondLst>
                                    <p:cond delay="0"/>
                                  </p:stCondLst>
                                  <p:childTnLst>
                                    <p:set>
                                      <p:cBhvr>
                                        <p:cTn id="29" dur="1" fill="hold">
                                          <p:stCondLst>
                                            <p:cond delay="0"/>
                                          </p:stCondLst>
                                        </p:cTn>
                                        <p:tgtEl>
                                          <p:spTgt spid="9222">
                                            <p:txEl>
                                              <p:pRg st="5" end="5"/>
                                            </p:txEl>
                                          </p:spTgt>
                                        </p:tgtEl>
                                        <p:attrNameLst>
                                          <p:attrName>style.visibility</p:attrName>
                                        </p:attrNameLst>
                                      </p:cBhvr>
                                      <p:to>
                                        <p:strVal val="visible"/>
                                      </p:to>
                                    </p:set>
                                    <p:animEffect transition="in" filter="box(in)">
                                      <p:cBhvr>
                                        <p:cTn id="30" dur="500"/>
                                        <p:tgtEl>
                                          <p:spTgt spid="9222">
                                            <p:txEl>
                                              <p:pRg st="5" end="5"/>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4" presetClass="entr" presetSubtype="16" fill="hold" nodeType="clickEffect">
                                  <p:stCondLst>
                                    <p:cond delay="0"/>
                                  </p:stCondLst>
                                  <p:childTnLst>
                                    <p:set>
                                      <p:cBhvr>
                                        <p:cTn id="34" dur="1" fill="hold">
                                          <p:stCondLst>
                                            <p:cond delay="0"/>
                                          </p:stCondLst>
                                        </p:cTn>
                                        <p:tgtEl>
                                          <p:spTgt spid="9222">
                                            <p:txEl>
                                              <p:pRg st="6" end="6"/>
                                            </p:txEl>
                                          </p:spTgt>
                                        </p:tgtEl>
                                        <p:attrNameLst>
                                          <p:attrName>style.visibility</p:attrName>
                                        </p:attrNameLst>
                                      </p:cBhvr>
                                      <p:to>
                                        <p:strVal val="visible"/>
                                      </p:to>
                                    </p:set>
                                    <p:animEffect transition="in" filter="box(in)">
                                      <p:cBhvr>
                                        <p:cTn id="35" dur="500"/>
                                        <p:tgtEl>
                                          <p:spTgt spid="9222">
                                            <p:txEl>
                                              <p:pRg st="6" end="6"/>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3" presetClass="entr" presetSubtype="10" fill="hold" nodeType="clickEffect">
                                  <p:stCondLst>
                                    <p:cond delay="0"/>
                                  </p:stCondLst>
                                  <p:childTnLst>
                                    <p:set>
                                      <p:cBhvr>
                                        <p:cTn id="39" dur="1" fill="hold">
                                          <p:stCondLst>
                                            <p:cond delay="0"/>
                                          </p:stCondLst>
                                        </p:cTn>
                                        <p:tgtEl>
                                          <p:spTgt spid="9222">
                                            <p:txEl>
                                              <p:pRg st="7" end="7"/>
                                            </p:txEl>
                                          </p:spTgt>
                                        </p:tgtEl>
                                        <p:attrNameLst>
                                          <p:attrName>style.visibility</p:attrName>
                                        </p:attrNameLst>
                                      </p:cBhvr>
                                      <p:to>
                                        <p:strVal val="visible"/>
                                      </p:to>
                                    </p:set>
                                    <p:animEffect transition="in" filter="blinds(horizontal)">
                                      <p:cBhvr>
                                        <p:cTn id="40" dur="500"/>
                                        <p:tgtEl>
                                          <p:spTgt spid="9222">
                                            <p:txEl>
                                              <p:pRg st="7" end="7"/>
                                            </p:txEl>
                                          </p:spTgt>
                                        </p:tgtEl>
                                      </p:cBhvr>
                                    </p:animEffect>
                                  </p:childTnLst>
                                </p:cTn>
                              </p:par>
                              <p:par>
                                <p:cTn id="41" presetID="3" presetClass="entr" presetSubtype="10" fill="hold" nodeType="withEffect">
                                  <p:stCondLst>
                                    <p:cond delay="0"/>
                                  </p:stCondLst>
                                  <p:childTnLst>
                                    <p:set>
                                      <p:cBhvr>
                                        <p:cTn id="42" dur="1" fill="hold">
                                          <p:stCondLst>
                                            <p:cond delay="0"/>
                                          </p:stCondLst>
                                        </p:cTn>
                                        <p:tgtEl>
                                          <p:spTgt spid="9222">
                                            <p:txEl>
                                              <p:pRg st="8" end="8"/>
                                            </p:txEl>
                                          </p:spTgt>
                                        </p:tgtEl>
                                        <p:attrNameLst>
                                          <p:attrName>style.visibility</p:attrName>
                                        </p:attrNameLst>
                                      </p:cBhvr>
                                      <p:to>
                                        <p:strVal val="visible"/>
                                      </p:to>
                                    </p:set>
                                    <p:animEffect transition="in" filter="blinds(horizontal)">
                                      <p:cBhvr>
                                        <p:cTn id="43" dur="500"/>
                                        <p:tgtEl>
                                          <p:spTgt spid="9222">
                                            <p:txEl>
                                              <p:pRg st="8" end="8"/>
                                            </p:txEl>
                                          </p:spTgt>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4" presetClass="entr" presetSubtype="16" fill="hold" nodeType="clickEffect">
                                  <p:stCondLst>
                                    <p:cond delay="0"/>
                                  </p:stCondLst>
                                  <p:childTnLst>
                                    <p:set>
                                      <p:cBhvr>
                                        <p:cTn id="47" dur="1" fill="hold">
                                          <p:stCondLst>
                                            <p:cond delay="0"/>
                                          </p:stCondLst>
                                        </p:cTn>
                                        <p:tgtEl>
                                          <p:spTgt spid="9222">
                                            <p:txEl>
                                              <p:pRg st="9" end="9"/>
                                            </p:txEl>
                                          </p:spTgt>
                                        </p:tgtEl>
                                        <p:attrNameLst>
                                          <p:attrName>style.visibility</p:attrName>
                                        </p:attrNameLst>
                                      </p:cBhvr>
                                      <p:to>
                                        <p:strVal val="visible"/>
                                      </p:to>
                                    </p:set>
                                    <p:animEffect transition="in" filter="box(in)">
                                      <p:cBhvr>
                                        <p:cTn id="48" dur="500"/>
                                        <p:tgtEl>
                                          <p:spTgt spid="9222">
                                            <p:txEl>
                                              <p:pRg st="9" end="9"/>
                                            </p:txEl>
                                          </p:spTgt>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3" presetClass="entr" presetSubtype="10" fill="hold" nodeType="clickEffect">
                                  <p:stCondLst>
                                    <p:cond delay="0"/>
                                  </p:stCondLst>
                                  <p:childTnLst>
                                    <p:set>
                                      <p:cBhvr>
                                        <p:cTn id="52" dur="1" fill="hold">
                                          <p:stCondLst>
                                            <p:cond delay="0"/>
                                          </p:stCondLst>
                                        </p:cTn>
                                        <p:tgtEl>
                                          <p:spTgt spid="9222">
                                            <p:txEl>
                                              <p:pRg st="10" end="10"/>
                                            </p:txEl>
                                          </p:spTgt>
                                        </p:tgtEl>
                                        <p:attrNameLst>
                                          <p:attrName>style.visibility</p:attrName>
                                        </p:attrNameLst>
                                      </p:cBhvr>
                                      <p:to>
                                        <p:strVal val="visible"/>
                                      </p:to>
                                    </p:set>
                                    <p:animEffect transition="in" filter="blinds(horizontal)">
                                      <p:cBhvr>
                                        <p:cTn id="53" dur="500"/>
                                        <p:tgtEl>
                                          <p:spTgt spid="9222">
                                            <p:txEl>
                                              <p:pRg st="10" end="10"/>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5" presetClass="entr" presetSubtype="10" fill="hold" nodeType="clickEffect">
                                  <p:stCondLst>
                                    <p:cond delay="0"/>
                                  </p:stCondLst>
                                  <p:childTnLst>
                                    <p:set>
                                      <p:cBhvr>
                                        <p:cTn id="57" dur="1" fill="hold">
                                          <p:stCondLst>
                                            <p:cond delay="0"/>
                                          </p:stCondLst>
                                        </p:cTn>
                                        <p:tgtEl>
                                          <p:spTgt spid="9223">
                                            <p:txEl>
                                              <p:pRg st="0" end="0"/>
                                            </p:txEl>
                                          </p:spTgt>
                                        </p:tgtEl>
                                        <p:attrNameLst>
                                          <p:attrName>style.visibility</p:attrName>
                                        </p:attrNameLst>
                                      </p:cBhvr>
                                      <p:to>
                                        <p:strVal val="visible"/>
                                      </p:to>
                                    </p:set>
                                    <p:animEffect transition="in" filter="checkerboard(across)">
                                      <p:cBhvr>
                                        <p:cTn id="58" dur="500"/>
                                        <p:tgtEl>
                                          <p:spTgt spid="9223">
                                            <p:txEl>
                                              <p:pRg st="0" end="0"/>
                                            </p:txEl>
                                          </p:spTgt>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4" presetClass="entr" presetSubtype="16" fill="hold" nodeType="clickEffect">
                                  <p:stCondLst>
                                    <p:cond delay="0"/>
                                  </p:stCondLst>
                                  <p:childTnLst>
                                    <p:set>
                                      <p:cBhvr>
                                        <p:cTn id="62" dur="1" fill="hold">
                                          <p:stCondLst>
                                            <p:cond delay="0"/>
                                          </p:stCondLst>
                                        </p:cTn>
                                        <p:tgtEl>
                                          <p:spTgt spid="9224">
                                            <p:txEl>
                                              <p:pRg st="0" end="0"/>
                                            </p:txEl>
                                          </p:spTgt>
                                        </p:tgtEl>
                                        <p:attrNameLst>
                                          <p:attrName>style.visibility</p:attrName>
                                        </p:attrNameLst>
                                      </p:cBhvr>
                                      <p:to>
                                        <p:strVal val="visible"/>
                                      </p:to>
                                    </p:set>
                                    <p:animEffect transition="in" filter="box(in)">
                                      <p:cBhvr>
                                        <p:cTn id="63" dur="500"/>
                                        <p:tgtEl>
                                          <p:spTgt spid="92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10242" name="Text Box 4">
            <a:extLst>
              <a:ext uri="{FF2B5EF4-FFF2-40B4-BE49-F238E27FC236}">
                <a16:creationId xmlns:a16="http://schemas.microsoft.com/office/drawing/2014/main" id="{9DC6DCEB-089E-46BC-BE8C-E4A42657DE17}"/>
              </a:ext>
            </a:extLst>
          </p:cNvPr>
          <p:cNvSpPr txBox="1">
            <a:spLocks noChangeArrowheads="1"/>
          </p:cNvSpPr>
          <p:nvPr/>
        </p:nvSpPr>
        <p:spPr bwMode="auto">
          <a:xfrm>
            <a:off x="179388" y="0"/>
            <a:ext cx="8785225" cy="642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b="1" dirty="0">
                <a:latin typeface="宋体" panose="02010600030101010101" pitchFamily="2" charset="-122"/>
              </a:rPr>
              <a:t>3</a:t>
            </a:r>
            <a:r>
              <a:rPr lang="zh-CN" altLang="en-US" b="1" dirty="0">
                <a:latin typeface="宋体" panose="02010600030101010101" pitchFamily="2" charset="-122"/>
              </a:rPr>
              <a:t>、分歧是怎样解决的？</a:t>
            </a:r>
          </a:p>
          <a:p>
            <a:pPr eaLnBrk="1" hangingPunct="1">
              <a:spcBef>
                <a:spcPct val="0"/>
              </a:spcBef>
              <a:buFontTx/>
              <a:buNone/>
            </a:pPr>
            <a:r>
              <a:rPr lang="zh-CN" altLang="en-US" b="1" dirty="0">
                <a:latin typeface="宋体" panose="02010600030101010101" pitchFamily="2" charset="-122"/>
              </a:rPr>
              <a:t>    </a:t>
            </a:r>
            <a:r>
              <a:rPr lang="zh-CN" altLang="en-US" b="1" dirty="0">
                <a:solidFill>
                  <a:srgbClr val="0000FF"/>
                </a:solidFill>
                <a:latin typeface="宋体" panose="02010600030101010101" pitchFamily="2" charset="-122"/>
              </a:rPr>
              <a:t>“我”决定委屈儿子，顺从母亲走大路。母亲固然听儿子的，但在这种特定的情况下，她更爱孙子，“变了主意”走小路。这样我们在阳光下，向着菜花、桑树和鱼塘走去。</a:t>
            </a:r>
          </a:p>
          <a:p>
            <a:pPr eaLnBrk="1" hangingPunct="1">
              <a:spcBef>
                <a:spcPct val="0"/>
              </a:spcBef>
              <a:buFontTx/>
              <a:buNone/>
            </a:pPr>
            <a:r>
              <a:rPr lang="en-US" altLang="zh-CN" b="1" dirty="0">
                <a:latin typeface="宋体" panose="02010600030101010101" pitchFamily="2" charset="-122"/>
              </a:rPr>
              <a:t>4</a:t>
            </a:r>
            <a:r>
              <a:rPr lang="zh-CN" altLang="en-US" b="1" dirty="0">
                <a:latin typeface="宋体" panose="02010600030101010101" pitchFamily="2" charset="-122"/>
              </a:rPr>
              <a:t>、“我”为什么委屈儿子？</a:t>
            </a:r>
          </a:p>
          <a:p>
            <a:pPr eaLnBrk="1" hangingPunct="1">
              <a:spcBef>
                <a:spcPct val="0"/>
              </a:spcBef>
              <a:buFontTx/>
              <a:buNone/>
            </a:pPr>
            <a:r>
              <a:rPr lang="zh-CN" altLang="en-US" b="1" dirty="0">
                <a:latin typeface="宋体" panose="02010600030101010101" pitchFamily="2" charset="-122"/>
              </a:rPr>
              <a:t>    </a:t>
            </a:r>
            <a:r>
              <a:rPr lang="zh-CN" altLang="en-US" b="1" dirty="0">
                <a:solidFill>
                  <a:srgbClr val="0000FF"/>
                </a:solidFill>
                <a:latin typeface="宋体" panose="02010600030101010101" pitchFamily="2" charset="-122"/>
              </a:rPr>
              <a:t>是因为母亲年事已高，“我”陪同母亲的时日不多，而儿子还小，自己陪伴他的时间还很长，即使这一次委屈了他，以后还有长久的时间可以补偿，从中可以看出“我”的孝顺。</a:t>
            </a:r>
          </a:p>
          <a:p>
            <a:pPr eaLnBrk="1" hangingPunct="1">
              <a:spcBef>
                <a:spcPct val="0"/>
              </a:spcBef>
              <a:buFontTx/>
              <a:buNone/>
            </a:pPr>
            <a:r>
              <a:rPr kumimoji="1" lang="en-US" altLang="zh-CN" b="1" dirty="0">
                <a:latin typeface="宋体" panose="02010600030101010101" pitchFamily="2" charset="-122"/>
              </a:rPr>
              <a:t>5</a:t>
            </a:r>
            <a:r>
              <a:rPr kumimoji="1" lang="zh-CN" altLang="en-US" b="1" dirty="0">
                <a:latin typeface="宋体" panose="02010600030101010101" pitchFamily="2" charset="-122"/>
              </a:rPr>
              <a:t>、“母亲”又为什么改变主意，决定走小路？</a:t>
            </a:r>
          </a:p>
          <a:p>
            <a:pPr eaLnBrk="1" hangingPunct="1">
              <a:spcBef>
                <a:spcPct val="0"/>
              </a:spcBef>
              <a:buFontTx/>
              <a:buNone/>
            </a:pPr>
            <a:r>
              <a:rPr kumimoji="1" lang="zh-CN" altLang="en-US" b="1" dirty="0">
                <a:solidFill>
                  <a:srgbClr val="FF3300"/>
                </a:solidFill>
                <a:latin typeface="宋体" panose="02010600030101010101" pitchFamily="2" charset="-122"/>
              </a:rPr>
              <a:t>    </a:t>
            </a:r>
            <a:r>
              <a:rPr kumimoji="1" lang="zh-CN" altLang="en-US" b="1" dirty="0">
                <a:solidFill>
                  <a:srgbClr val="0000FF"/>
                </a:solidFill>
                <a:latin typeface="宋体" panose="02010600030101010101" pitchFamily="2" charset="-122"/>
              </a:rPr>
              <a:t>疼爱孙子，满足他的想法；相信儿子，能够背她过去。</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242">
                                            <p:txEl>
                                              <p:pRg st="0" end="0"/>
                                            </p:txEl>
                                          </p:spTgt>
                                        </p:tgtEl>
                                        <p:attrNameLst>
                                          <p:attrName>style.visibility</p:attrName>
                                        </p:attrNameLst>
                                      </p:cBhvr>
                                      <p:to>
                                        <p:strVal val="visible"/>
                                      </p:to>
                                    </p:set>
                                    <p:animEffect transition="in" filter="blinds(horizontal)">
                                      <p:cBhvr>
                                        <p:cTn id="7" dur="500"/>
                                        <p:tgtEl>
                                          <p:spTgt spid="1024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242">
                                            <p:txEl>
                                              <p:pRg st="2" end="2"/>
                                            </p:txEl>
                                          </p:spTgt>
                                        </p:tgtEl>
                                        <p:attrNameLst>
                                          <p:attrName>style.visibility</p:attrName>
                                        </p:attrNameLst>
                                      </p:cBhvr>
                                      <p:to>
                                        <p:strVal val="visible"/>
                                      </p:to>
                                    </p:set>
                                    <p:animEffect transition="in" filter="blinds(horizontal)">
                                      <p:cBhvr>
                                        <p:cTn id="12" dur="500"/>
                                        <p:tgtEl>
                                          <p:spTgt spid="10242">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0242">
                                            <p:txEl>
                                              <p:pRg st="4" end="4"/>
                                            </p:txEl>
                                          </p:spTgt>
                                        </p:tgtEl>
                                        <p:attrNameLst>
                                          <p:attrName>style.visibility</p:attrName>
                                        </p:attrNameLst>
                                      </p:cBhvr>
                                      <p:to>
                                        <p:strVal val="visible"/>
                                      </p:to>
                                    </p:set>
                                    <p:animEffect transition="in" filter="blinds(horizontal)">
                                      <p:cBhvr>
                                        <p:cTn id="17" dur="500"/>
                                        <p:tgtEl>
                                          <p:spTgt spid="10242">
                                            <p:txEl>
                                              <p:pRg st="4" end="4"/>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nodeType="clickEffect">
                                  <p:stCondLst>
                                    <p:cond delay="0"/>
                                  </p:stCondLst>
                                  <p:childTnLst>
                                    <p:set>
                                      <p:cBhvr>
                                        <p:cTn id="21" dur="1" fill="hold">
                                          <p:stCondLst>
                                            <p:cond delay="0"/>
                                          </p:stCondLst>
                                        </p:cTn>
                                        <p:tgtEl>
                                          <p:spTgt spid="10242">
                                            <p:txEl>
                                              <p:pRg st="1" end="1"/>
                                            </p:txEl>
                                          </p:spTgt>
                                        </p:tgtEl>
                                        <p:attrNameLst>
                                          <p:attrName>style.visibility</p:attrName>
                                        </p:attrNameLst>
                                      </p:cBhvr>
                                      <p:to>
                                        <p:strVal val="visible"/>
                                      </p:to>
                                    </p:set>
                                    <p:animEffect transition="in" filter="checkerboard(across)">
                                      <p:cBhvr>
                                        <p:cTn id="22" dur="500"/>
                                        <p:tgtEl>
                                          <p:spTgt spid="10242">
                                            <p:txEl>
                                              <p:pRg st="1" end="1"/>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nodeType="clickEffect">
                                  <p:stCondLst>
                                    <p:cond delay="0"/>
                                  </p:stCondLst>
                                  <p:childTnLst>
                                    <p:set>
                                      <p:cBhvr>
                                        <p:cTn id="26" dur="1" fill="hold">
                                          <p:stCondLst>
                                            <p:cond delay="0"/>
                                          </p:stCondLst>
                                        </p:cTn>
                                        <p:tgtEl>
                                          <p:spTgt spid="10242">
                                            <p:txEl>
                                              <p:pRg st="3" end="3"/>
                                            </p:txEl>
                                          </p:spTgt>
                                        </p:tgtEl>
                                        <p:attrNameLst>
                                          <p:attrName>style.visibility</p:attrName>
                                        </p:attrNameLst>
                                      </p:cBhvr>
                                      <p:to>
                                        <p:strVal val="visible"/>
                                      </p:to>
                                    </p:set>
                                    <p:animEffect transition="in" filter="checkerboard(across)">
                                      <p:cBhvr>
                                        <p:cTn id="27" dur="500"/>
                                        <p:tgtEl>
                                          <p:spTgt spid="10242">
                                            <p:txEl>
                                              <p:pRg st="3" end="3"/>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5" presetClass="entr" presetSubtype="10" fill="hold" nodeType="clickEffect">
                                  <p:stCondLst>
                                    <p:cond delay="0"/>
                                  </p:stCondLst>
                                  <p:childTnLst>
                                    <p:set>
                                      <p:cBhvr>
                                        <p:cTn id="31" dur="1" fill="hold">
                                          <p:stCondLst>
                                            <p:cond delay="0"/>
                                          </p:stCondLst>
                                        </p:cTn>
                                        <p:tgtEl>
                                          <p:spTgt spid="10242">
                                            <p:txEl>
                                              <p:pRg st="5" end="5"/>
                                            </p:txEl>
                                          </p:spTgt>
                                        </p:tgtEl>
                                        <p:attrNameLst>
                                          <p:attrName>style.visibility</p:attrName>
                                        </p:attrNameLst>
                                      </p:cBhvr>
                                      <p:to>
                                        <p:strVal val="visible"/>
                                      </p:to>
                                    </p:set>
                                    <p:animEffect transition="in" filter="checkerboard(across)">
                                      <p:cBhvr>
                                        <p:cTn id="32" dur="500"/>
                                        <p:tgtEl>
                                          <p:spTgt spid="1024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TotalTime>
  <Words>1847</Words>
  <Application>Microsoft Office PowerPoint</Application>
  <PresentationFormat>全屏显示(4:3)</PresentationFormat>
  <Paragraphs>183</Paragraphs>
  <Slides>31</Slides>
  <Notes>2</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31</vt:i4>
      </vt:variant>
    </vt:vector>
  </HeadingPairs>
  <TitlesOfParts>
    <vt:vector size="50" baseType="lpstr">
      <vt:lpstr>等线</vt:lpstr>
      <vt:lpstr>方正黑体简体</vt:lpstr>
      <vt:lpstr>方正舒体</vt:lpstr>
      <vt:lpstr>方正硬笔行书简体</vt:lpstr>
      <vt:lpstr>方正准圆简体</vt:lpstr>
      <vt:lpstr>黑体</vt:lpstr>
      <vt:lpstr>华文行楷</vt:lpstr>
      <vt:lpstr>华文新魏</vt:lpstr>
      <vt:lpstr>楷体_GB2312</vt:lpstr>
      <vt:lpstr>隶书</vt:lpstr>
      <vt:lpstr>宋体</vt:lpstr>
      <vt:lpstr>新宋体</vt:lpstr>
      <vt:lpstr>Arial</vt:lpstr>
      <vt:lpstr>Calibri</vt:lpstr>
      <vt:lpstr>Comic Sans MS</vt:lpstr>
      <vt:lpstr>Tahoma</vt:lpstr>
      <vt:lpstr>Times New Roman</vt:lpstr>
      <vt:lpstr>Verdana</vt:lpstr>
      <vt:lpstr>Office 主题</vt:lpstr>
      <vt:lpstr>如果把人生比作一场漂流</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爱的宣言</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浅禾</dc:creator>
  <cp:lastModifiedBy>浅禾</cp:lastModifiedBy>
  <cp:revision>35</cp:revision>
  <dcterms:created xsi:type="dcterms:W3CDTF">2018-10-14T10:08:48Z</dcterms:created>
  <dcterms:modified xsi:type="dcterms:W3CDTF">2018-10-16T02:46:50Z</dcterms:modified>
</cp:coreProperties>
</file>