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sldIdLst>
    <p:sldId id="288" r:id="rId3"/>
    <p:sldId id="258" r:id="rId4"/>
    <p:sldId id="318" r:id="rId5"/>
    <p:sldId id="319" r:id="rId6"/>
    <p:sldId id="353" r:id="rId7"/>
    <p:sldId id="299" r:id="rId8"/>
    <p:sldId id="290" r:id="rId9"/>
    <p:sldId id="354" r:id="rId10"/>
    <p:sldId id="344" r:id="rId11"/>
    <p:sldId id="302" r:id="rId12"/>
    <p:sldId id="358" r:id="rId13"/>
    <p:sldId id="357" r:id="rId14"/>
    <p:sldId id="356" r:id="rId15"/>
    <p:sldId id="355" r:id="rId16"/>
    <p:sldId id="359" r:id="rId17"/>
    <p:sldId id="292" r:id="rId18"/>
    <p:sldId id="360" r:id="rId19"/>
    <p:sldId id="293" r:id="rId20"/>
    <p:sldId id="304" r:id="rId21"/>
    <p:sldId id="315" r:id="rId22"/>
    <p:sldId id="322" r:id="rId23"/>
    <p:sldId id="323" r:id="rId24"/>
    <p:sldId id="361" r:id="rId25"/>
    <p:sldId id="362" r:id="rId26"/>
    <p:sldId id="363" r:id="rId27"/>
    <p:sldId id="306" r:id="rId28"/>
    <p:sldId id="324" r:id="rId29"/>
    <p:sldId id="307" r:id="rId30"/>
    <p:sldId id="316" r:id="rId31"/>
    <p:sldId id="317" r:id="rId32"/>
    <p:sldId id="291" r:id="rId33"/>
    <p:sldId id="325" r:id="rId34"/>
    <p:sldId id="326" r:id="rId35"/>
    <p:sldId id="308" r:id="rId36"/>
    <p:sldId id="276" r:id="rId37"/>
    <p:sldId id="309" r:id="rId38"/>
    <p:sldId id="311" r:id="rId39"/>
    <p:sldId id="312" r:id="rId40"/>
    <p:sldId id="313" r:id="rId41"/>
    <p:sldId id="327" r:id="rId42"/>
    <p:sldId id="346" r:id="rId43"/>
    <p:sldId id="328" r:id="rId44"/>
    <p:sldId id="329" r:id="rId45"/>
    <p:sldId id="347" r:id="rId46"/>
    <p:sldId id="331" r:id="rId47"/>
    <p:sldId id="332" r:id="rId48"/>
    <p:sldId id="333" r:id="rId49"/>
    <p:sldId id="348" r:id="rId50"/>
    <p:sldId id="349" r:id="rId51"/>
    <p:sldId id="350" r:id="rId52"/>
    <p:sldId id="352" r:id="rId53"/>
    <p:sldId id="351" r:id="rId54"/>
    <p:sldId id="334" r:id="rId55"/>
    <p:sldId id="335" r:id="rId56"/>
    <p:sldId id="296" r:id="rId57"/>
    <p:sldId id="266" r:id="rId59"/>
    <p:sldId id="269" r:id="rId60"/>
    <p:sldId id="283" r:id="rId61"/>
    <p:sldId id="336" r:id="rId62"/>
    <p:sldId id="337" r:id="rId63"/>
    <p:sldId id="338" r:id="rId64"/>
    <p:sldId id="339" r:id="rId65"/>
    <p:sldId id="340" r:id="rId6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  <a:srgbClr val="FF33CC"/>
    <a:srgbClr val="009900"/>
    <a:srgbClr val="00FF00"/>
    <a:srgbClr val="FF3300"/>
    <a:srgbClr val="33CC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534" y="-108"/>
      </p:cViewPr>
      <p:guideLst>
        <p:guide orient="horz" pos="2147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0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notesMaster" Target="notesMasters/notesMaster1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页眉占位符 460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6083" name="日期占位符 460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6084" name="幻灯片图像占位符 4608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6085" name="文本占位符 4608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6086" name="页脚占位符 460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46087" name="灯片编号占位符 460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471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 dirty="0"/>
              <a:t>解答第三题，引出第四题</a:t>
            </a:r>
            <a:endParaRPr lang="zh-CN" altLang="en-US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4.wav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GIF"/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5.wav"/><Relationship Id="rId3" Type="http://schemas.openxmlformats.org/officeDocument/2006/relationships/audio" Target="../media/audio4.wav"/><Relationship Id="rId2" Type="http://schemas.openxmlformats.org/officeDocument/2006/relationships/image" Target="../media/image41.GIF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58.xml"/><Relationship Id="rId1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8.GIF"/><Relationship Id="rId2" Type="http://schemas.openxmlformats.org/officeDocument/2006/relationships/image" Target="../media/image47.GIF"/><Relationship Id="rId1" Type="http://schemas.openxmlformats.org/officeDocument/2006/relationships/image" Target="../media/image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GIF"/><Relationship Id="rId1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4.jpeg"/><Relationship Id="rId2" Type="http://schemas.openxmlformats.org/officeDocument/2006/relationships/hyperlink" Target="http://www.k12.com.cn/teacher/resource/sucai/scinfo.php3?id=13467" TargetMode="Externa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1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7.png"/><Relationship Id="rId3" Type="http://schemas.openxmlformats.org/officeDocument/2006/relationships/image" Target="../media/image46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1.png"/><Relationship Id="rId1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35.xml"/><Relationship Id="rId4" Type="http://schemas.openxmlformats.org/officeDocument/2006/relationships/image" Target="../media/image8.png"/><Relationship Id="rId3" Type="http://schemas.openxmlformats.org/officeDocument/2006/relationships/slide" Target="slide56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GIF"/><Relationship Id="rId1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GI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39370"/>
            <a:ext cx="9173845" cy="6777355"/>
          </a:xfrm>
          <a:prstGeom prst="rect">
            <a:avLst/>
          </a:prstGeom>
        </p:spPr>
      </p:pic>
      <p:pic>
        <p:nvPicPr>
          <p:cNvPr id="36866" name="图片 36865" descr="bcw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47800"/>
            <a:ext cx="4343400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7" name="图片 36866" descr="luxun3三味书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1447800"/>
            <a:ext cx="41148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矩形 36867"/>
          <p:cNvSpPr/>
          <p:nvPr/>
        </p:nvSpPr>
        <p:spPr>
          <a:xfrm>
            <a:off x="1981200" y="228600"/>
            <a:ext cx="5143500" cy="860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44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从百草园到三味书屋</a:t>
            </a:r>
            <a:endParaRPr lang="zh-CN" altLang="en-US" sz="44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7391400" y="7620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鲁迅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55298" name="文本占位符 55297"/>
          <p:cNvSpPr>
            <a:spLocks noGrp="1"/>
          </p:cNvSpPr>
          <p:nvPr>
            <p:ph type="body" idx="1"/>
          </p:nvPr>
        </p:nvSpPr>
        <p:spPr>
          <a:xfrm>
            <a:off x="609600" y="549275"/>
            <a:ext cx="8153400" cy="5832475"/>
          </a:xfrm>
        </p:spPr>
        <p:txBody>
          <a:bodyPr/>
          <a:p>
            <a:pPr>
              <a:buNone/>
            </a:pPr>
            <a:endParaRPr lang="en-US" altLang="zh-CN" sz="2800" dirty="0"/>
          </a:p>
          <a:p>
            <a:r>
              <a:rPr lang="zh-CN" altLang="en-US" b="1" dirty="0">
                <a:solidFill>
                  <a:srgbClr val="FF0000"/>
                </a:solidFill>
              </a:rPr>
              <a:t>说百草园“似乎确凿只有一些野草，但那时却是我的乐园”，这两句话有没有矛盾呢</a:t>
            </a:r>
            <a:r>
              <a:rPr lang="en-US" altLang="zh-CN" b="1">
                <a:solidFill>
                  <a:srgbClr val="FF0000"/>
                </a:solidFill>
              </a:rPr>
              <a:t>?</a:t>
            </a:r>
            <a:r>
              <a:rPr lang="en-US" altLang="zh-CN" sz="2800" b="1">
                <a:solidFill>
                  <a:schemeClr val="hlink"/>
                </a:solidFill>
              </a:rPr>
              <a:t> </a:t>
            </a:r>
            <a:endParaRPr lang="en-US" altLang="zh-CN" sz="2800" b="1">
              <a:solidFill>
                <a:schemeClr val="hlink"/>
              </a:solidFill>
            </a:endParaRPr>
          </a:p>
          <a:p>
            <a:pPr>
              <a:buNone/>
            </a:pPr>
            <a:r>
              <a:rPr lang="en-US" altLang="zh-CN" sz="2800" dirty="0"/>
              <a:t>   </a:t>
            </a:r>
            <a:r>
              <a:rPr lang="zh-CN" altLang="en-US" sz="2800" dirty="0"/>
              <a:t>上半句话是用大人的眼光来看的。“确凿只有”，断定其中不会有什么动人之处；“似乎”，又对这断定有踌躇，这是表示是否记得清楚还不敢说。后半句是从小孩子的眼光来看的。作者回忆童年在百草园玩耍，一切都那么新奇有趣，确是儿童的乐园。所以不矛盾</a:t>
            </a:r>
            <a:r>
              <a:rPr lang="zh-CN" altLang="en-US" dirty="0"/>
              <a:t>。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5298">
                                            <p:txEl>
                                              <p:charRg st="1" end="4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5298">
                                            <p:txEl>
                                              <p:charRg st="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5298">
                                            <p:txEl>
                                              <p:charRg st="41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20834" name="标题 1208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20835" name="文本占位符 12083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2168525"/>
          </a:xfrm>
        </p:spPr>
        <p:txBody>
          <a:bodyPr/>
          <a:p>
            <a:endParaRPr dirty="0"/>
          </a:p>
        </p:txBody>
      </p:sp>
      <p:sp>
        <p:nvSpPr>
          <p:cNvPr id="120836" name="文本框 120835"/>
          <p:cNvSpPr txBox="1"/>
          <p:nvPr/>
        </p:nvSpPr>
        <p:spPr>
          <a:xfrm>
            <a:off x="539750" y="549275"/>
            <a:ext cx="83534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9900"/>
                </a:solidFill>
                <a:latin typeface="Times New Roman" panose="02020603050405020304" pitchFamily="18" charset="0"/>
              </a:rPr>
              <a:t>重点研读第二段：</a:t>
            </a:r>
            <a:endParaRPr lang="zh-CN" altLang="en-US" sz="3200" dirty="0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99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solidFill>
                  <a:srgbClr val="0099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009900"/>
                </a:solidFill>
                <a:latin typeface="Times New Roman" panose="02020603050405020304" pitchFamily="18" charset="0"/>
              </a:rPr>
              <a:t>）作者描写了百草园那么多景物，用了一个什么句式把它们连缀起来？</a:t>
            </a:r>
            <a:endParaRPr lang="zh-CN" altLang="en-US" sz="3200" dirty="0">
              <a:solidFill>
                <a:srgbClr val="0099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0837" name="文本框 120836"/>
          <p:cNvSpPr txBox="1"/>
          <p:nvPr/>
        </p:nvSpPr>
        <p:spPr>
          <a:xfrm>
            <a:off x="755650" y="2492375"/>
            <a:ext cx="74882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不必说</a:t>
            </a:r>
            <a:r>
              <a:rPr lang="en-US" altLang="zh-CN" sz="3600">
                <a:latin typeface="Times New Roman" panose="02020603050405020304" pitchFamily="18" charset="0"/>
              </a:rPr>
              <a:t>……</a:t>
            </a:r>
            <a:r>
              <a:rPr lang="zh-CN" altLang="en-US" sz="3600" dirty="0">
                <a:latin typeface="Times New Roman" panose="02020603050405020304" pitchFamily="18" charset="0"/>
              </a:rPr>
              <a:t>也不必说</a:t>
            </a:r>
            <a:r>
              <a:rPr lang="en-US" altLang="zh-CN" sz="3600">
                <a:latin typeface="Times New Roman" panose="02020603050405020304" pitchFamily="18" charset="0"/>
              </a:rPr>
              <a:t>……</a:t>
            </a:r>
            <a:r>
              <a:rPr lang="zh-CN" altLang="en-US" sz="3600" dirty="0">
                <a:latin typeface="Times New Roman" panose="02020603050405020304" pitchFamily="18" charset="0"/>
              </a:rPr>
              <a:t>单是</a:t>
            </a:r>
            <a:r>
              <a:rPr lang="en-US" altLang="zh-CN" sz="3600">
                <a:latin typeface="Times New Roman" panose="02020603050405020304" pitchFamily="18" charset="0"/>
              </a:rPr>
              <a:t>……</a:t>
            </a:r>
            <a:r>
              <a:rPr lang="zh-CN" altLang="en-US" sz="3600" dirty="0">
                <a:latin typeface="Times New Roman" panose="02020603050405020304" pitchFamily="18" charset="0"/>
              </a:rPr>
              <a:t>就有</a:t>
            </a:r>
            <a:r>
              <a:rPr lang="en-US" altLang="zh-CN" sz="3600">
                <a:latin typeface="Times New Roman" panose="02020603050405020304" pitchFamily="18" charset="0"/>
              </a:rPr>
              <a:t>……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20838" name="文本框 120837"/>
          <p:cNvSpPr txBox="1"/>
          <p:nvPr/>
        </p:nvSpPr>
        <p:spPr>
          <a:xfrm>
            <a:off x="684213" y="3860800"/>
            <a:ext cx="7991475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0000CC"/>
                </a:solidFill>
                <a:latin typeface="Times New Roman" panose="02020603050405020304" pitchFamily="18" charset="0"/>
              </a:rPr>
              <a:t>） “不必说”之后写了百草园的哪些美好的景物？它们各有什么特点？它们的共性是什么？“也不必说”之后写了什么景物？各有什么行为？它们的共性是什么？</a:t>
            </a:r>
            <a:endParaRPr lang="zh-CN" altLang="en-US" sz="36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/>
      <p:bldP spid="1208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10" name="标题 119809"/>
          <p:cNvSpPr>
            <a:spLocks noGrp="1"/>
          </p:cNvSpPr>
          <p:nvPr>
            <p:ph type="title"/>
          </p:nvPr>
        </p:nvSpPr>
        <p:spPr>
          <a:xfrm>
            <a:off x="684213" y="476250"/>
            <a:ext cx="7772400" cy="1143000"/>
          </a:xfrm>
        </p:spPr>
        <p:txBody>
          <a:bodyPr anchor="ctr"/>
          <a:p>
            <a:endParaRPr dirty="0"/>
          </a:p>
        </p:txBody>
      </p:sp>
      <p:sp>
        <p:nvSpPr>
          <p:cNvPr id="119811" name="文本占位符 11981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19813" name="图片 119812" descr="T0154A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038"/>
            <a:ext cx="5003800" cy="345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815" name="图片 119814" descr="T0171F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188913"/>
            <a:ext cx="4067175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817" name="图片 119816" descr="T014E8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3463"/>
            <a:ext cx="5003800" cy="328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819" name="图片 119818" descr="T01975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363" y="3644900"/>
            <a:ext cx="4211637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标题 1187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18787" name="文本占位符 11878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18789" name="图片 118788" descr="T01740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6038"/>
            <a:ext cx="4284663" cy="338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1" name="图片 118790" descr="T01499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0"/>
            <a:ext cx="47879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3" name="图片 118792" descr="T013F5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0438"/>
            <a:ext cx="4284663" cy="335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795" name="图片 118794" descr="T014AF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500438"/>
            <a:ext cx="4787900" cy="3357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0" name="标题 1146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14691" name="文本占位符 11469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14693" name="图片 114692" descr="T0159A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57563"/>
            <a:ext cx="4787900" cy="350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7" name="图片 114696" descr="IBXCAM~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59338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9" name="图片 114698" descr="T015E5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115888"/>
            <a:ext cx="4284662" cy="328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703" name="图片 114702" descr="u=2901181774,1388608952&amp;fm=27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7900" y="3429000"/>
            <a:ext cx="43561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9" name="文本占位符 12185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21860" name="标题 121859" descr="T019EB~1"/>
          <p:cNvPicPr>
            <a:picLocks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0" y="115888"/>
            <a:ext cx="4427538" cy="3384550"/>
          </a:xfrm>
        </p:spPr>
      </p:pic>
      <p:pic>
        <p:nvPicPr>
          <p:cNvPr id="121862" name="图片 121861" descr="u=2284048551,2325448099&amp;fm=27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350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64" name="图片 121863" descr="T01F1D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73463"/>
            <a:ext cx="4427538" cy="328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70" name="图片 121869" descr="T013D2~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3573463"/>
            <a:ext cx="4572000" cy="3284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40963" name="文本框 40962"/>
          <p:cNvSpPr txBox="1"/>
          <p:nvPr/>
        </p:nvSpPr>
        <p:spPr>
          <a:xfrm>
            <a:off x="2895600" y="1090613"/>
            <a:ext cx="1408113" cy="35036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菜畦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石井栏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皂荚树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桑椹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鸣蝉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黄蜂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叫天子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4" name="右大括号 40963"/>
          <p:cNvSpPr/>
          <p:nvPr/>
        </p:nvSpPr>
        <p:spPr>
          <a:xfrm>
            <a:off x="5181600" y="1219200"/>
            <a:ext cx="152400" cy="1676400"/>
          </a:xfrm>
          <a:prstGeom prst="rightBrace">
            <a:avLst>
              <a:gd name="adj1" fmla="val 91666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右大括号 40964"/>
          <p:cNvSpPr/>
          <p:nvPr/>
        </p:nvSpPr>
        <p:spPr>
          <a:xfrm>
            <a:off x="5181600" y="3048000"/>
            <a:ext cx="152400" cy="1066800"/>
          </a:xfrm>
          <a:prstGeom prst="rightBrace">
            <a:avLst>
              <a:gd name="adj1" fmla="val 58333"/>
              <a:gd name="adj2" fmla="val 50000"/>
            </a:avLst>
          </a:prstGeom>
          <a:noFill/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966" name="文本框 40965"/>
          <p:cNvSpPr txBox="1"/>
          <p:nvPr/>
        </p:nvSpPr>
        <p:spPr>
          <a:xfrm>
            <a:off x="5287963" y="1676400"/>
            <a:ext cx="733425" cy="1143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静态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5392738" y="3124200"/>
            <a:ext cx="733425" cy="9937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动态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5943600" y="16716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低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9" name="直接连接符 40968"/>
          <p:cNvSpPr/>
          <p:nvPr/>
        </p:nvSpPr>
        <p:spPr>
          <a:xfrm>
            <a:off x="6477000" y="2057400"/>
            <a:ext cx="381000" cy="0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0970" name="文本框 40969"/>
          <p:cNvSpPr txBox="1"/>
          <p:nvPr/>
        </p:nvSpPr>
        <p:spPr>
          <a:xfrm>
            <a:off x="6858000" y="16716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高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1143000" y="1143000"/>
            <a:ext cx="2667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（              ）</a:t>
            </a:r>
            <a:endParaRPr lang="zh-CN" altLang="en-US" sz="2800" b="1" dirty="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2" name="文本框 40971"/>
          <p:cNvSpPr txBox="1"/>
          <p:nvPr/>
        </p:nvSpPr>
        <p:spPr>
          <a:xfrm>
            <a:off x="3851275" y="2852738"/>
            <a:ext cx="16002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800" b="1">
                <a:solidFill>
                  <a:srgbClr val="CC0099"/>
                </a:solidFill>
                <a:latin typeface="Times New Roman" panose="02020603050405020304" pitchFamily="18" charset="0"/>
              </a:rPr>
              <a:t>      </a:t>
            </a:r>
            <a:endParaRPr lang="en-US" altLang="zh-CN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>
                <a:solidFill>
                  <a:srgbClr val="CC0099"/>
                </a:solidFill>
                <a:latin typeface="Times New Roman" panose="02020603050405020304" pitchFamily="18" charset="0"/>
              </a:rPr>
              <a:t>﹙      ﹚</a:t>
            </a:r>
            <a:endParaRPr lang="zh-CN" altLang="en-US" sz="2800" b="1">
              <a:solidFill>
                <a:srgbClr val="CC0099"/>
              </a:solidFill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2800" b="1" dirty="0">
                <a:solidFill>
                  <a:srgbClr val="CC0099"/>
                </a:solidFill>
                <a:latin typeface="Times New Roman" panose="02020603050405020304" pitchFamily="18" charset="0"/>
              </a:rPr>
              <a:t>（       ）</a:t>
            </a:r>
            <a:endParaRPr lang="zh-CN" altLang="en-US" sz="2800" b="1" dirty="0">
              <a:solidFill>
                <a:srgbClr val="CC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3" name="文本框 40972"/>
          <p:cNvSpPr txBox="1"/>
          <p:nvPr/>
        </p:nvSpPr>
        <p:spPr>
          <a:xfrm>
            <a:off x="1447800" y="1052513"/>
            <a:ext cx="1403350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碧绿的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光滑的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高大的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紫红的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肥胖的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/>
            <a:r>
              <a:rPr lang="zh-CN" altLang="en-US" sz="3200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轻捷的</a:t>
            </a:r>
            <a:endParaRPr lang="zh-CN" altLang="en-US" sz="3200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74" name="文本框 40973"/>
          <p:cNvSpPr txBox="1"/>
          <p:nvPr/>
        </p:nvSpPr>
        <p:spPr>
          <a:xfrm>
            <a:off x="4140200" y="3068638"/>
            <a:ext cx="1008063" cy="1625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05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长吟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lnSpc>
                <a:spcPct val="105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伏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lnSpc>
                <a:spcPct val="105000"/>
              </a:lnSpc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窜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0975" name="矩形 40974"/>
          <p:cNvSpPr/>
          <p:nvPr/>
        </p:nvSpPr>
        <p:spPr>
          <a:xfrm>
            <a:off x="5943600" y="31194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高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6" name="直接连接符 40975"/>
          <p:cNvSpPr/>
          <p:nvPr/>
        </p:nvSpPr>
        <p:spPr>
          <a:xfrm>
            <a:off x="6477000" y="3505200"/>
            <a:ext cx="381000" cy="0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0977" name="文本框 40976"/>
          <p:cNvSpPr txBox="1"/>
          <p:nvPr/>
        </p:nvSpPr>
        <p:spPr>
          <a:xfrm>
            <a:off x="6858000" y="31194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低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 animBg="1"/>
      <p:bldP spid="40966" grpId="0"/>
      <p:bldP spid="40967" grpId="0"/>
      <p:bldP spid="40968" grpId="0"/>
      <p:bldP spid="40970" grpId="0"/>
      <p:bldP spid="40971" grpId="0"/>
      <p:bldP spid="40972" grpId="0"/>
      <p:bldP spid="40973" grpId="0"/>
      <p:bldP spid="40974" grpId="0"/>
      <p:bldP spid="40975" grpId="0"/>
      <p:bldP spid="409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25954" name="标题 12595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25955" name="文本占位符 12595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3600" dirty="0">
                <a:solidFill>
                  <a:srgbClr val="0000CC"/>
                </a:solidFill>
              </a:rPr>
              <a:t>短短的泥墙跟一带，又有什么景物？景物的特点是什么？其中有那些乐趣？</a:t>
            </a:r>
            <a:endParaRPr lang="zh-CN" altLang="en-US" sz="36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41986" name="文本框 41985"/>
          <p:cNvSpPr txBox="1"/>
          <p:nvPr/>
        </p:nvSpPr>
        <p:spPr>
          <a:xfrm>
            <a:off x="0" y="3048000"/>
            <a:ext cx="1295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660033"/>
                </a:solidFill>
                <a:latin typeface="Times New Roman" panose="02020603050405020304" pitchFamily="18" charset="0"/>
                <a:ea typeface="华文行楷" pitchFamily="2" charset="-122"/>
              </a:rPr>
              <a:t>单是</a:t>
            </a:r>
            <a:endParaRPr lang="zh-CN" altLang="en-US" sz="3200" b="1" dirty="0">
              <a:solidFill>
                <a:srgbClr val="660033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eaLnBrk="0" hangingPunct="0"/>
            <a:r>
              <a:rPr lang="zh-CN" altLang="en-US" sz="3200" b="1" dirty="0">
                <a:solidFill>
                  <a:srgbClr val="660033"/>
                </a:solidFill>
                <a:latin typeface="Times New Roman" panose="02020603050405020304" pitchFamily="18" charset="0"/>
                <a:ea typeface="华文行楷" pitchFamily="2" charset="-122"/>
              </a:rPr>
              <a:t>就有</a:t>
            </a:r>
            <a:endParaRPr lang="zh-CN" altLang="en-US" sz="3200" b="1" dirty="0">
              <a:solidFill>
                <a:srgbClr val="660033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1987" name="矩形 41986"/>
          <p:cNvSpPr/>
          <p:nvPr/>
        </p:nvSpPr>
        <p:spPr>
          <a:xfrm>
            <a:off x="755650" y="3500438"/>
            <a:ext cx="1006475" cy="588962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</a:rPr>
              <a:t>……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41988" name="矩形 41987"/>
          <p:cNvSpPr/>
          <p:nvPr/>
        </p:nvSpPr>
        <p:spPr>
          <a:xfrm>
            <a:off x="762000" y="29718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</a:rPr>
              <a:t>……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41989" name="左大括号 41988"/>
          <p:cNvSpPr/>
          <p:nvPr/>
        </p:nvSpPr>
        <p:spPr>
          <a:xfrm>
            <a:off x="1600200" y="1219200"/>
            <a:ext cx="152400" cy="4724400"/>
          </a:xfrm>
          <a:prstGeom prst="leftBrace">
            <a:avLst>
              <a:gd name="adj1" fmla="val 258333"/>
              <a:gd name="adj2" fmla="val 50444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b="1" dirty="0">
              <a:latin typeface="Times New Roman" panose="02020603050405020304" pitchFamily="18" charset="0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1676400" y="1066800"/>
            <a:ext cx="1809750" cy="4965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油蛉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蟋蟀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蜈蚣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斑蝥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何首乌藤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木莲藤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木莲果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何首乌根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覆盆子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4114800" y="1066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低唱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992" name="直接连接符 41991"/>
          <p:cNvSpPr/>
          <p:nvPr/>
        </p:nvSpPr>
        <p:spPr>
          <a:xfrm>
            <a:off x="2971800" y="1447800"/>
            <a:ext cx="838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993" name="矩形 41992"/>
          <p:cNvSpPr/>
          <p:nvPr/>
        </p:nvSpPr>
        <p:spPr>
          <a:xfrm>
            <a:off x="4876800" y="10668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（声音）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994" name="直接连接符 41993"/>
          <p:cNvSpPr/>
          <p:nvPr/>
        </p:nvSpPr>
        <p:spPr>
          <a:xfrm>
            <a:off x="2971800" y="1905000"/>
            <a:ext cx="838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995" name="文本框 41994"/>
          <p:cNvSpPr txBox="1"/>
          <p:nvPr/>
        </p:nvSpPr>
        <p:spPr>
          <a:xfrm>
            <a:off x="4114800" y="1600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弹琴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996" name="矩形 41995"/>
          <p:cNvSpPr/>
          <p:nvPr/>
        </p:nvSpPr>
        <p:spPr>
          <a:xfrm>
            <a:off x="4876800" y="16002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（声音）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997" name="直接连接符 41996"/>
          <p:cNvSpPr/>
          <p:nvPr/>
        </p:nvSpPr>
        <p:spPr>
          <a:xfrm>
            <a:off x="2971800" y="2362200"/>
            <a:ext cx="838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998" name="文本框 41997"/>
          <p:cNvSpPr txBox="1"/>
          <p:nvPr/>
        </p:nvSpPr>
        <p:spPr>
          <a:xfrm>
            <a:off x="3124200" y="18288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翻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1999" name="直接连接符 41998"/>
          <p:cNvSpPr/>
          <p:nvPr/>
        </p:nvSpPr>
        <p:spPr>
          <a:xfrm>
            <a:off x="2971800" y="2819400"/>
            <a:ext cx="838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00" name="文本框 41999"/>
          <p:cNvSpPr txBox="1"/>
          <p:nvPr/>
        </p:nvSpPr>
        <p:spPr>
          <a:xfrm>
            <a:off x="3124200" y="22860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按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2001" name="文本框 42000"/>
          <p:cNvSpPr txBox="1"/>
          <p:nvPr/>
        </p:nvSpPr>
        <p:spPr>
          <a:xfrm>
            <a:off x="4114800" y="30480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喷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2002" name="文本框 42001"/>
          <p:cNvSpPr txBox="1"/>
          <p:nvPr/>
        </p:nvSpPr>
        <p:spPr>
          <a:xfrm>
            <a:off x="4953000" y="30480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﹙动作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03" name="直接连接符 42002"/>
          <p:cNvSpPr/>
          <p:nvPr/>
        </p:nvSpPr>
        <p:spPr>
          <a:xfrm>
            <a:off x="3581400" y="3886200"/>
            <a:ext cx="6858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04" name="直接连接符 42003"/>
          <p:cNvSpPr/>
          <p:nvPr/>
        </p:nvSpPr>
        <p:spPr>
          <a:xfrm flipV="1">
            <a:off x="3581400" y="4114800"/>
            <a:ext cx="68580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05" name="文本框 42004"/>
          <p:cNvSpPr txBox="1"/>
          <p:nvPr/>
        </p:nvSpPr>
        <p:spPr>
          <a:xfrm>
            <a:off x="4267200" y="3810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缠络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06" name="文本框 42005"/>
          <p:cNvSpPr txBox="1"/>
          <p:nvPr/>
        </p:nvSpPr>
        <p:spPr>
          <a:xfrm>
            <a:off x="5791200" y="38100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﹙形状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07" name="直接连接符 42006"/>
          <p:cNvSpPr/>
          <p:nvPr/>
        </p:nvSpPr>
        <p:spPr>
          <a:xfrm>
            <a:off x="3429000" y="48006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08" name="文本框 42007"/>
          <p:cNvSpPr txBox="1"/>
          <p:nvPr/>
        </p:nvSpPr>
        <p:spPr>
          <a:xfrm>
            <a:off x="4267200" y="44196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像莲房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09" name="直接连接符 42008"/>
          <p:cNvSpPr/>
          <p:nvPr/>
        </p:nvSpPr>
        <p:spPr>
          <a:xfrm>
            <a:off x="3429000" y="52578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10" name="文本框 42009"/>
          <p:cNvSpPr txBox="1"/>
          <p:nvPr/>
        </p:nvSpPr>
        <p:spPr>
          <a:xfrm>
            <a:off x="4267200" y="49530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臃肿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11" name="直接连接符 42010"/>
          <p:cNvSpPr/>
          <p:nvPr/>
        </p:nvSpPr>
        <p:spPr>
          <a:xfrm>
            <a:off x="3429000" y="52578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12" name="文本框 42011"/>
          <p:cNvSpPr txBox="1"/>
          <p:nvPr/>
        </p:nvSpPr>
        <p:spPr>
          <a:xfrm>
            <a:off x="3505200" y="47244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拔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13" name="直接连接符 42012"/>
          <p:cNvSpPr/>
          <p:nvPr/>
        </p:nvSpPr>
        <p:spPr>
          <a:xfrm>
            <a:off x="3429000" y="57912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14" name="文本框 42013"/>
          <p:cNvSpPr txBox="1"/>
          <p:nvPr/>
        </p:nvSpPr>
        <p:spPr>
          <a:xfrm>
            <a:off x="4267200" y="54864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像小球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15" name="直接连接符 42014"/>
          <p:cNvSpPr/>
          <p:nvPr/>
        </p:nvSpPr>
        <p:spPr>
          <a:xfrm>
            <a:off x="3429000" y="5791200"/>
            <a:ext cx="76200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16" name="文本框 42015"/>
          <p:cNvSpPr txBox="1"/>
          <p:nvPr/>
        </p:nvSpPr>
        <p:spPr>
          <a:xfrm>
            <a:off x="4267200" y="60198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又酸又甜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17" name="文本框 42016"/>
          <p:cNvSpPr txBox="1"/>
          <p:nvPr/>
        </p:nvSpPr>
        <p:spPr>
          <a:xfrm>
            <a:off x="5791200" y="44196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﹙形状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18" name="文本框 42017"/>
          <p:cNvSpPr txBox="1"/>
          <p:nvPr/>
        </p:nvSpPr>
        <p:spPr>
          <a:xfrm>
            <a:off x="5791200" y="495300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﹙形状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19" name="文本框 42018"/>
          <p:cNvSpPr txBox="1"/>
          <p:nvPr/>
        </p:nvSpPr>
        <p:spPr>
          <a:xfrm>
            <a:off x="5791200" y="54864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﹙形状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20" name="文本框 42019"/>
          <p:cNvSpPr txBox="1"/>
          <p:nvPr/>
        </p:nvSpPr>
        <p:spPr>
          <a:xfrm>
            <a:off x="3505200" y="52578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摘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42021" name="右大括号 42020"/>
          <p:cNvSpPr/>
          <p:nvPr/>
        </p:nvSpPr>
        <p:spPr>
          <a:xfrm>
            <a:off x="6629400" y="1295400"/>
            <a:ext cx="152400" cy="2209800"/>
          </a:xfrm>
          <a:prstGeom prst="rightBrace">
            <a:avLst>
              <a:gd name="adj1" fmla="val 120833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 eaLnBrk="0" hangingPunct="0"/>
            <a:endParaRPr b="1" dirty="0">
              <a:latin typeface="Times New Roman" panose="02020603050405020304" pitchFamily="18" charset="0"/>
            </a:endParaRPr>
          </a:p>
        </p:txBody>
      </p:sp>
      <p:sp>
        <p:nvSpPr>
          <p:cNvPr id="42022" name="右大括号 42021"/>
          <p:cNvSpPr/>
          <p:nvPr/>
        </p:nvSpPr>
        <p:spPr>
          <a:xfrm>
            <a:off x="7467600" y="3810000"/>
            <a:ext cx="152400" cy="2819400"/>
          </a:xfrm>
          <a:prstGeom prst="rightBrace">
            <a:avLst>
              <a:gd name="adj1" fmla="val 154166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23" name="文本框 42022"/>
          <p:cNvSpPr txBox="1"/>
          <p:nvPr/>
        </p:nvSpPr>
        <p:spPr>
          <a:xfrm>
            <a:off x="6781800" y="1905000"/>
            <a:ext cx="671513" cy="1143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/>
            <a:r>
              <a:rPr lang="zh-CN" altLang="en-US" sz="32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动物</a:t>
            </a:r>
            <a:endParaRPr lang="zh-CN" altLang="en-US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024" name="文本框 42023"/>
          <p:cNvSpPr txBox="1"/>
          <p:nvPr/>
        </p:nvSpPr>
        <p:spPr>
          <a:xfrm>
            <a:off x="7620000" y="4800600"/>
            <a:ext cx="671513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/>
            <a:r>
              <a:rPr lang="zh-CN" altLang="en-US" sz="32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植物</a:t>
            </a:r>
            <a:endParaRPr lang="zh-CN" altLang="en-US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025" name="文本框 42024"/>
          <p:cNvSpPr txBox="1"/>
          <p:nvPr/>
        </p:nvSpPr>
        <p:spPr>
          <a:xfrm>
            <a:off x="8351838" y="1447800"/>
            <a:ext cx="549275" cy="4419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eaLnBrk="0" hangingPunct="0"/>
            <a:endParaRPr b="1" dirty="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026" name="文本框 42025"/>
          <p:cNvSpPr txBox="1"/>
          <p:nvPr/>
        </p:nvSpPr>
        <p:spPr>
          <a:xfrm>
            <a:off x="5791200" y="60198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﹙味道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27" name="直接连接符 42026"/>
          <p:cNvSpPr/>
          <p:nvPr/>
        </p:nvSpPr>
        <p:spPr>
          <a:xfrm>
            <a:off x="2971800" y="2819400"/>
            <a:ext cx="8382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2028" name="文本框 42027"/>
          <p:cNvSpPr txBox="1"/>
          <p:nvPr/>
        </p:nvSpPr>
        <p:spPr>
          <a:xfrm>
            <a:off x="4114800" y="24384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拍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42029" name="文本框 42028"/>
          <p:cNvSpPr txBox="1"/>
          <p:nvPr/>
        </p:nvSpPr>
        <p:spPr>
          <a:xfrm>
            <a:off x="4953000" y="24384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</a:rPr>
              <a:t>﹙声音</a:t>
            </a:r>
            <a:r>
              <a:rPr lang="zh-CN" altLang="en-US" sz="3200" b="1">
                <a:latin typeface="Times New Roman" panose="02020603050405020304" pitchFamily="18" charset="0"/>
              </a:rPr>
              <a:t>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42030" name="文本框 42029"/>
          <p:cNvSpPr txBox="1"/>
          <p:nvPr/>
        </p:nvSpPr>
        <p:spPr>
          <a:xfrm>
            <a:off x="1828800" y="0"/>
            <a:ext cx="685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bg2"/>
                </a:solidFill>
                <a:latin typeface="Times New Roman" panose="02020603050405020304" pitchFamily="18" charset="0"/>
                <a:ea typeface="华文行楷" pitchFamily="2" charset="-122"/>
              </a:rPr>
              <a:t>泥墙根一带的自然景物和乐趣</a:t>
            </a:r>
            <a:endParaRPr lang="zh-CN" altLang="en-US" sz="4000" b="1" dirty="0">
              <a:solidFill>
                <a:schemeClr val="bg2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2031" name="文本框 42030"/>
          <p:cNvSpPr txBox="1"/>
          <p:nvPr/>
        </p:nvSpPr>
        <p:spPr>
          <a:xfrm>
            <a:off x="1143000" y="83820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endParaRPr b="1" dirty="0">
              <a:latin typeface="Times New Roman" panose="02020603050405020304" pitchFamily="18" charset="0"/>
            </a:endParaRPr>
          </a:p>
        </p:txBody>
      </p:sp>
      <p:pic>
        <p:nvPicPr>
          <p:cNvPr id="42032" name="图片 42031" descr="BD14711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838200"/>
            <a:ext cx="6477000" cy="10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033" name="爆炸形 1 42032"/>
          <p:cNvSpPr/>
          <p:nvPr/>
        </p:nvSpPr>
        <p:spPr>
          <a:xfrm>
            <a:off x="762000" y="228600"/>
            <a:ext cx="838200" cy="685800"/>
          </a:xfrm>
          <a:prstGeom prst="irregularSeal1">
            <a:avLst/>
          </a:prstGeom>
          <a:solidFill>
            <a:schemeClr val="accent1"/>
          </a:solidFill>
          <a:ln w="952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2034" name="文本框 42033"/>
          <p:cNvSpPr txBox="1"/>
          <p:nvPr/>
        </p:nvSpPr>
        <p:spPr>
          <a:xfrm>
            <a:off x="8229600" y="2057400"/>
            <a:ext cx="914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情景交融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0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2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2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2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2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2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2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42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42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42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42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42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42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4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 animBg="1"/>
      <p:bldP spid="41988" grpId="0"/>
      <p:bldP spid="41989" grpId="0" animBg="1"/>
      <p:bldP spid="41990" grpId="0"/>
      <p:bldP spid="41991" grpId="0"/>
      <p:bldP spid="41993" grpId="0"/>
      <p:bldP spid="41995" grpId="0"/>
      <p:bldP spid="41996" grpId="0"/>
      <p:bldP spid="41998" grpId="0"/>
      <p:bldP spid="42000" grpId="0"/>
      <p:bldP spid="42001" grpId="0"/>
      <p:bldP spid="42002" grpId="0"/>
      <p:bldP spid="42005" grpId="0"/>
      <p:bldP spid="42006" grpId="0"/>
      <p:bldP spid="42008" grpId="0"/>
      <p:bldP spid="42010" grpId="0"/>
      <p:bldP spid="42012" grpId="0"/>
      <p:bldP spid="42014" grpId="0"/>
      <p:bldP spid="42016" grpId="0"/>
      <p:bldP spid="42017" grpId="0"/>
      <p:bldP spid="42018" grpId="0"/>
      <p:bldP spid="42019" grpId="0"/>
      <p:bldP spid="42020" grpId="0"/>
      <p:bldP spid="42021" grpId="0" animBg="1"/>
      <p:bldP spid="42023" grpId="0"/>
      <p:bldP spid="42024" grpId="0"/>
      <p:bldP spid="42025" grpId="0"/>
      <p:bldP spid="42026" grpId="0"/>
      <p:bldP spid="42028" grpId="0"/>
      <p:bldP spid="42029" grpId="0"/>
      <p:bldP spid="42030" grpId="0"/>
      <p:bldP spid="42031" grpId="0"/>
      <p:bldP spid="420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57346" name="文本占位符 57345"/>
          <p:cNvSpPr>
            <a:spLocks noGrp="1"/>
          </p:cNvSpPr>
          <p:nvPr>
            <p:ph type="body" idx="1"/>
          </p:nvPr>
        </p:nvSpPr>
        <p:spPr>
          <a:xfrm>
            <a:off x="250825" y="476250"/>
            <a:ext cx="8559800" cy="6264275"/>
          </a:xfrm>
        </p:spPr>
        <p:txBody>
          <a:bodyPr/>
          <a:p>
            <a:pPr>
              <a:buNone/>
            </a:pPr>
            <a:endParaRPr lang="en-US" altLang="zh-CN" dirty="0"/>
          </a:p>
          <a:p>
            <a:r>
              <a:rPr lang="en-US" altLang="zh-CN" sz="3600" b="1" dirty="0">
                <a:solidFill>
                  <a:schemeClr val="tx2"/>
                </a:solidFill>
              </a:rPr>
              <a:t>    </a:t>
            </a:r>
            <a:r>
              <a:rPr lang="zh-CN" altLang="en-US" sz="3600" b="1" dirty="0">
                <a:solidFill>
                  <a:schemeClr val="tx2"/>
                </a:solidFill>
              </a:rPr>
              <a:t>本段在结构上有什么特点？</a:t>
            </a:r>
            <a:endParaRPr lang="zh-CN" altLang="en-US" sz="3600" b="1" dirty="0">
              <a:solidFill>
                <a:schemeClr val="tx2"/>
              </a:solidFill>
            </a:endParaRPr>
          </a:p>
          <a:p>
            <a:endParaRPr lang="zh-CN" altLang="en-US" dirty="0"/>
          </a:p>
          <a:p>
            <a:r>
              <a:rPr lang="zh-CN" altLang="en-US" dirty="0"/>
              <a:t>先用两个“不必说”从</a:t>
            </a:r>
            <a:r>
              <a:rPr lang="zh-CN" altLang="en-US" dirty="0">
                <a:solidFill>
                  <a:srgbClr val="FF3300"/>
                </a:solidFill>
              </a:rPr>
              <a:t>整体</a:t>
            </a:r>
            <a:r>
              <a:rPr lang="zh-CN" altLang="en-US" dirty="0"/>
              <a:t>上写百草园，再写</a:t>
            </a:r>
            <a:r>
              <a:rPr lang="zh-CN" altLang="en-US" dirty="0">
                <a:solidFill>
                  <a:srgbClr val="FF3300"/>
                </a:solidFill>
              </a:rPr>
              <a:t>局部</a:t>
            </a:r>
            <a:r>
              <a:rPr lang="zh-CN" altLang="en-US" dirty="0"/>
              <a:t>的“泥墙根一带”；由</a:t>
            </a:r>
            <a:r>
              <a:rPr lang="zh-CN" altLang="en-US" dirty="0">
                <a:solidFill>
                  <a:srgbClr val="FF3300"/>
                </a:solidFill>
              </a:rPr>
              <a:t>低</a:t>
            </a:r>
            <a:r>
              <a:rPr lang="zh-CN" altLang="en-US" dirty="0"/>
              <a:t>到</a:t>
            </a:r>
            <a:r>
              <a:rPr lang="zh-CN" altLang="en-US" dirty="0">
                <a:solidFill>
                  <a:srgbClr val="FF3300"/>
                </a:solidFill>
              </a:rPr>
              <a:t>高</a:t>
            </a:r>
            <a:r>
              <a:rPr lang="zh-CN" altLang="en-US" dirty="0"/>
              <a:t>写静物，再由</a:t>
            </a:r>
            <a:r>
              <a:rPr lang="zh-CN" altLang="en-US" dirty="0">
                <a:solidFill>
                  <a:srgbClr val="FF3300"/>
                </a:solidFill>
              </a:rPr>
              <a:t>高</a:t>
            </a:r>
            <a:r>
              <a:rPr lang="zh-CN" altLang="en-US" dirty="0"/>
              <a:t>到</a:t>
            </a:r>
            <a:r>
              <a:rPr lang="zh-CN" altLang="en-US" dirty="0">
                <a:solidFill>
                  <a:srgbClr val="FF3300"/>
                </a:solidFill>
              </a:rPr>
              <a:t>低</a:t>
            </a:r>
            <a:r>
              <a:rPr lang="zh-CN" altLang="en-US" dirty="0"/>
              <a:t>写动物；</a:t>
            </a:r>
            <a:r>
              <a:rPr lang="zh-CN" altLang="en-US" dirty="0">
                <a:solidFill>
                  <a:srgbClr val="0000FF"/>
                </a:solidFill>
              </a:rPr>
              <a:t>整体</a:t>
            </a:r>
            <a:r>
              <a:rPr lang="zh-CN" altLang="en-US" dirty="0"/>
              <a:t>是从</a:t>
            </a:r>
            <a:r>
              <a:rPr lang="zh-CN" altLang="en-US" dirty="0">
                <a:solidFill>
                  <a:srgbClr val="FF3300"/>
                </a:solidFill>
              </a:rPr>
              <a:t>植物</a:t>
            </a:r>
            <a:r>
              <a:rPr lang="zh-CN" altLang="en-US" dirty="0"/>
              <a:t>到</a:t>
            </a:r>
            <a:r>
              <a:rPr lang="zh-CN" altLang="en-US" dirty="0">
                <a:solidFill>
                  <a:srgbClr val="FF3300"/>
                </a:solidFill>
              </a:rPr>
              <a:t>动物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0000FF"/>
                </a:solidFill>
              </a:rPr>
              <a:t>局部</a:t>
            </a:r>
            <a:r>
              <a:rPr lang="zh-CN" altLang="en-US" dirty="0"/>
              <a:t>是从</a:t>
            </a:r>
            <a:r>
              <a:rPr lang="zh-CN" altLang="en-US" dirty="0">
                <a:solidFill>
                  <a:srgbClr val="FF3300"/>
                </a:solidFill>
              </a:rPr>
              <a:t>动物</a:t>
            </a:r>
            <a:r>
              <a:rPr lang="zh-CN" altLang="en-US" dirty="0"/>
              <a:t>到</a:t>
            </a:r>
            <a:r>
              <a:rPr lang="zh-CN" altLang="en-US" dirty="0">
                <a:solidFill>
                  <a:srgbClr val="FF3300"/>
                </a:solidFill>
              </a:rPr>
              <a:t>植物</a:t>
            </a:r>
            <a:r>
              <a:rPr lang="zh-CN" altLang="en-US" dirty="0"/>
              <a:t>。 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层次井然，条理分明，活泼多姿。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1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7346">
                                            <p:txEl>
                                              <p:charRg st="1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1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57346">
                                            <p:txEl>
                                              <p:charRg st="19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90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7346">
                                            <p:txEl>
                                              <p:charRg st="90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12" name="文本框 4111"/>
          <p:cNvSpPr txBox="1"/>
          <p:nvPr/>
        </p:nvSpPr>
        <p:spPr>
          <a:xfrm>
            <a:off x="3886200" y="914400"/>
            <a:ext cx="4933950" cy="4799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>
              <a:spcBef>
                <a:spcPct val="50000"/>
              </a:spcBef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　　鲁迅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(1881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－－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1936)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，原名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周树人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浙江绍兴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人，伟大的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文学家、思想家、革命家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。著有杂文、小说、散文、诗歌等。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从百草园到三味书屋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选自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algn="dist"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朝花夕拾》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　　　　　　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17" name="椭圆 4116" descr="2"/>
          <p:cNvSpPr/>
          <p:nvPr/>
        </p:nvSpPr>
        <p:spPr>
          <a:xfrm>
            <a:off x="304800" y="1143000"/>
            <a:ext cx="3581400" cy="4648200"/>
          </a:xfrm>
          <a:prstGeom prst="ellipse">
            <a:avLst/>
          </a:prstGeom>
          <a:blipFill rotWithShape="0">
            <a:blip r:embed="rId2"/>
            <a:stretch>
              <a:fillRect/>
            </a:stretch>
          </a:blipFill>
          <a:ln w="57150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grpSp>
        <p:nvGrpSpPr>
          <p:cNvPr id="68613" name="组合 68612"/>
          <p:cNvGrpSpPr/>
          <p:nvPr/>
        </p:nvGrpSpPr>
        <p:grpSpPr>
          <a:xfrm>
            <a:off x="725805" y="645795"/>
            <a:ext cx="8458200" cy="5319713"/>
            <a:chOff x="432" y="432"/>
            <a:chExt cx="5328" cy="3351"/>
          </a:xfrm>
        </p:grpSpPr>
        <p:sp>
          <p:nvSpPr>
            <p:cNvPr id="68615" name="文本框 68614"/>
            <p:cNvSpPr txBox="1"/>
            <p:nvPr/>
          </p:nvSpPr>
          <p:spPr>
            <a:xfrm>
              <a:off x="4176" y="2496"/>
              <a:ext cx="15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何首乌和木莲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grpSp>
          <p:nvGrpSpPr>
            <p:cNvPr id="68616" name="组合 68615"/>
            <p:cNvGrpSpPr/>
            <p:nvPr/>
          </p:nvGrpSpPr>
          <p:grpSpPr>
            <a:xfrm>
              <a:off x="3552" y="432"/>
              <a:ext cx="48" cy="672"/>
              <a:chOff x="3552" y="432"/>
              <a:chExt cx="48" cy="672"/>
            </a:xfrm>
          </p:grpSpPr>
          <p:sp>
            <p:nvSpPr>
              <p:cNvPr id="68617" name="直接连接符 68616"/>
              <p:cNvSpPr/>
              <p:nvPr/>
            </p:nvSpPr>
            <p:spPr>
              <a:xfrm>
                <a:off x="3552" y="432"/>
                <a:ext cx="0" cy="67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8618" name="直接连接符 68617"/>
              <p:cNvSpPr/>
              <p:nvPr/>
            </p:nvSpPr>
            <p:spPr>
              <a:xfrm>
                <a:off x="3600" y="432"/>
                <a:ext cx="0" cy="67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68619" name="组合 68618"/>
            <p:cNvGrpSpPr/>
            <p:nvPr/>
          </p:nvGrpSpPr>
          <p:grpSpPr>
            <a:xfrm>
              <a:off x="432" y="480"/>
              <a:ext cx="2976" cy="480"/>
              <a:chOff x="432" y="528"/>
              <a:chExt cx="2976" cy="480"/>
            </a:xfrm>
          </p:grpSpPr>
          <p:sp>
            <p:nvSpPr>
              <p:cNvPr id="68620" name="文本框 68619"/>
              <p:cNvSpPr txBox="1"/>
              <p:nvPr/>
            </p:nvSpPr>
            <p:spPr>
              <a:xfrm>
                <a:off x="480" y="624"/>
                <a:ext cx="288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“</a:t>
                </a:r>
                <a:r>
                  <a:rPr lang="zh-CN" altLang="en-US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不必说 </a:t>
                </a:r>
                <a:r>
                  <a:rPr lang="en-US" altLang="zh-CN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……</a:t>
                </a:r>
                <a:r>
                  <a:rPr lang="zh-CN" altLang="en-US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也不必说</a:t>
                </a:r>
                <a:r>
                  <a:rPr lang="en-US" altLang="zh-CN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……”</a:t>
                </a:r>
                <a:endParaRPr lang="en-US" altLang="zh-CN" sz="28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68621" name="矩形 68620"/>
              <p:cNvSpPr/>
              <p:nvPr/>
            </p:nvSpPr>
            <p:spPr>
              <a:xfrm>
                <a:off x="432" y="528"/>
                <a:ext cx="2976" cy="480"/>
              </a:xfrm>
              <a:prstGeom prst="rect">
                <a:avLst/>
              </a:prstGeom>
              <a:noFill/>
              <a:ln w="57150" cap="flat" cmpd="sng">
                <a:solidFill>
                  <a:srgbClr val="0099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8622" name="组合 68621"/>
            <p:cNvGrpSpPr/>
            <p:nvPr/>
          </p:nvGrpSpPr>
          <p:grpSpPr>
            <a:xfrm>
              <a:off x="3744" y="480"/>
              <a:ext cx="1296" cy="481"/>
              <a:chOff x="3744" y="480"/>
              <a:chExt cx="1296" cy="528"/>
            </a:xfrm>
          </p:grpSpPr>
          <p:sp>
            <p:nvSpPr>
              <p:cNvPr id="68623" name="矩形 68622"/>
              <p:cNvSpPr/>
              <p:nvPr/>
            </p:nvSpPr>
            <p:spPr>
              <a:xfrm>
                <a:off x="3744" y="480"/>
                <a:ext cx="1296" cy="528"/>
              </a:xfrm>
              <a:prstGeom prst="rect">
                <a:avLst/>
              </a:prstGeom>
              <a:noFill/>
              <a:ln w="57150" cap="flat" cmpd="sng">
                <a:solidFill>
                  <a:srgbClr val="339966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8624" name="文本框 68623"/>
              <p:cNvSpPr txBox="1"/>
              <p:nvPr/>
            </p:nvSpPr>
            <p:spPr>
              <a:xfrm>
                <a:off x="3792" y="576"/>
                <a:ext cx="1200" cy="3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“</a:t>
                </a:r>
                <a:r>
                  <a:rPr lang="zh-CN" altLang="en-US" sz="28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单是</a:t>
                </a:r>
                <a:r>
                  <a:rPr lang="en-US" altLang="zh-CN" sz="28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……”</a:t>
                </a:r>
                <a:endParaRPr lang="en-US" altLang="zh-CN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8625" name="组合 68624"/>
            <p:cNvGrpSpPr/>
            <p:nvPr/>
          </p:nvGrpSpPr>
          <p:grpSpPr>
            <a:xfrm>
              <a:off x="1728" y="1008"/>
              <a:ext cx="2544" cy="384"/>
              <a:chOff x="1728" y="1008"/>
              <a:chExt cx="2544" cy="384"/>
            </a:xfrm>
          </p:grpSpPr>
          <p:sp>
            <p:nvSpPr>
              <p:cNvPr id="68626" name="直接连接符 68625"/>
              <p:cNvSpPr/>
              <p:nvPr/>
            </p:nvSpPr>
            <p:spPr>
              <a:xfrm>
                <a:off x="1728" y="1008"/>
                <a:ext cx="0" cy="384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68627" name="直接连接符 68626"/>
              <p:cNvSpPr/>
              <p:nvPr/>
            </p:nvSpPr>
            <p:spPr>
              <a:xfrm>
                <a:off x="4272" y="1008"/>
                <a:ext cx="0" cy="384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68628" name="圆角矩形 68627" descr="花束"/>
            <p:cNvSpPr/>
            <p:nvPr/>
          </p:nvSpPr>
          <p:spPr>
            <a:xfrm>
              <a:off x="1296" y="1392"/>
              <a:ext cx="816" cy="384"/>
            </a:xfrm>
            <a:prstGeom prst="roundRect">
              <a:avLst>
                <a:gd name="adj" fmla="val 16667"/>
              </a:avLst>
            </a:prstGeom>
            <a:blipFill rotWithShape="0">
              <a:blip r:embed="rId2"/>
            </a:blipFill>
            <a:ln w="76200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algn="ctr"/>
              <a:r>
                <a:rPr lang="zh-CN" altLang="en-US" sz="3600" b="1" dirty="0">
                  <a:latin typeface="Times New Roman" panose="02020603050405020304" pitchFamily="18" charset="0"/>
                  <a:ea typeface="隶书" pitchFamily="49" charset="-122"/>
                </a:rPr>
                <a:t>整体</a:t>
              </a:r>
              <a:endParaRPr lang="zh-CN" altLang="en-US" sz="3600" b="1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68629" name="圆角矩形 68628" descr="花束"/>
            <p:cNvSpPr/>
            <p:nvPr/>
          </p:nvSpPr>
          <p:spPr>
            <a:xfrm>
              <a:off x="3888" y="1392"/>
              <a:ext cx="816" cy="384"/>
            </a:xfrm>
            <a:prstGeom prst="roundRect">
              <a:avLst>
                <a:gd name="adj" fmla="val 16667"/>
              </a:avLst>
            </a:prstGeom>
            <a:blipFill rotWithShape="0">
              <a:blip r:embed="rId2"/>
            </a:blipFill>
            <a:ln w="76200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0" tIns="0" rIns="0" bIns="0" anchor="ctr"/>
            <a:p>
              <a:pPr algn="ctr"/>
              <a:r>
                <a:rPr lang="zh-CN" altLang="en-US" sz="3600" b="1" dirty="0">
                  <a:latin typeface="Times New Roman" panose="02020603050405020304" pitchFamily="18" charset="0"/>
                  <a:ea typeface="隶书" pitchFamily="49" charset="-122"/>
                </a:rPr>
                <a:t>局部</a:t>
              </a:r>
              <a:endParaRPr lang="zh-CN" altLang="en-US" sz="3600" b="1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68630" name="直接连接符 68629"/>
            <p:cNvSpPr/>
            <p:nvPr/>
          </p:nvSpPr>
          <p:spPr>
            <a:xfrm>
              <a:off x="2112" y="1632"/>
              <a:ext cx="1728" cy="0"/>
            </a:xfrm>
            <a:prstGeom prst="line">
              <a:avLst/>
            </a:prstGeom>
            <a:ln w="76200" cap="flat" cmpd="tri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8631" name="文本框 68630"/>
            <p:cNvSpPr txBox="1"/>
            <p:nvPr/>
          </p:nvSpPr>
          <p:spPr>
            <a:xfrm>
              <a:off x="2352" y="1296"/>
              <a:ext cx="11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写作顺序</a:t>
              </a:r>
              <a:endPara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32" name="文本框 68631"/>
            <p:cNvSpPr txBox="1"/>
            <p:nvPr/>
          </p:nvSpPr>
          <p:spPr>
            <a:xfrm>
              <a:off x="624" y="2112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先静物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8633" name="文本框 68632"/>
            <p:cNvSpPr txBox="1"/>
            <p:nvPr/>
          </p:nvSpPr>
          <p:spPr>
            <a:xfrm>
              <a:off x="2016" y="2112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后动物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8634" name="文本框 68633"/>
            <p:cNvSpPr txBox="1"/>
            <p:nvPr/>
          </p:nvSpPr>
          <p:spPr>
            <a:xfrm>
              <a:off x="3216" y="2112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先动物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8635" name="文本框 68634"/>
            <p:cNvSpPr txBox="1"/>
            <p:nvPr/>
          </p:nvSpPr>
          <p:spPr>
            <a:xfrm>
              <a:off x="4512" y="2112"/>
              <a:ext cx="86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后静物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8636" name="文本框 68635"/>
            <p:cNvSpPr txBox="1"/>
            <p:nvPr/>
          </p:nvSpPr>
          <p:spPr>
            <a:xfrm>
              <a:off x="672" y="249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</a:rPr>
                <a:t>菜畦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37" name="文本框 68636"/>
            <p:cNvSpPr txBox="1"/>
            <p:nvPr/>
          </p:nvSpPr>
          <p:spPr>
            <a:xfrm>
              <a:off x="672" y="2816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</a:rPr>
                <a:t>石井栏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38" name="文本框 68637"/>
            <p:cNvSpPr txBox="1"/>
            <p:nvPr/>
          </p:nvSpPr>
          <p:spPr>
            <a:xfrm>
              <a:off x="672" y="3136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皂荚树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39" name="文本框 68638"/>
            <p:cNvSpPr txBox="1"/>
            <p:nvPr/>
          </p:nvSpPr>
          <p:spPr>
            <a:xfrm>
              <a:off x="672" y="3456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桑葚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0" name="文本框 68639"/>
            <p:cNvSpPr txBox="1"/>
            <p:nvPr/>
          </p:nvSpPr>
          <p:spPr>
            <a:xfrm>
              <a:off x="2064" y="249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</a:rPr>
                <a:t>鸣蝉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1" name="文本框 68640"/>
            <p:cNvSpPr txBox="1"/>
            <p:nvPr/>
          </p:nvSpPr>
          <p:spPr>
            <a:xfrm>
              <a:off x="2064" y="3136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叫天子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2" name="文本框 68641"/>
            <p:cNvSpPr txBox="1"/>
            <p:nvPr/>
          </p:nvSpPr>
          <p:spPr>
            <a:xfrm>
              <a:off x="2064" y="281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黄蜂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3" name="文本框 68642"/>
            <p:cNvSpPr txBox="1"/>
            <p:nvPr/>
          </p:nvSpPr>
          <p:spPr>
            <a:xfrm>
              <a:off x="3312" y="249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</a:rPr>
                <a:t>油蛉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4" name="文本框 68643"/>
            <p:cNvSpPr txBox="1"/>
            <p:nvPr/>
          </p:nvSpPr>
          <p:spPr>
            <a:xfrm>
              <a:off x="3312" y="281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蟋蟀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5" name="文本框 68644"/>
            <p:cNvSpPr txBox="1"/>
            <p:nvPr/>
          </p:nvSpPr>
          <p:spPr>
            <a:xfrm>
              <a:off x="3312" y="313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蜈蚣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6" name="文本框 68645"/>
            <p:cNvSpPr txBox="1"/>
            <p:nvPr/>
          </p:nvSpPr>
          <p:spPr>
            <a:xfrm>
              <a:off x="3312" y="3456"/>
              <a:ext cx="67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</a:rPr>
                <a:t>斑蝥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7" name="文本框 68646"/>
            <p:cNvSpPr txBox="1"/>
            <p:nvPr/>
          </p:nvSpPr>
          <p:spPr>
            <a:xfrm>
              <a:off x="4176" y="2816"/>
              <a:ext cx="11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</a:rPr>
                <a:t>覆盆子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sp>
          <p:nvSpPr>
            <p:cNvPr id="68648" name="矩形 68647"/>
            <p:cNvSpPr/>
            <p:nvPr/>
          </p:nvSpPr>
          <p:spPr>
            <a:xfrm>
              <a:off x="1056" y="864"/>
              <a:ext cx="1147" cy="14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5000">
                  <a:latin typeface="Times New Roman" panose="02020603050405020304" pitchFamily="18" charset="0"/>
                </a:rPr>
                <a:t>︷</a:t>
              </a:r>
              <a:endParaRPr lang="zh-CN" altLang="en-US" sz="15000">
                <a:latin typeface="Times New Roman" panose="02020603050405020304" pitchFamily="18" charset="0"/>
              </a:endParaRPr>
            </a:p>
          </p:txBody>
        </p:sp>
        <p:sp>
          <p:nvSpPr>
            <p:cNvPr id="68649" name="矩形 68648"/>
            <p:cNvSpPr/>
            <p:nvPr/>
          </p:nvSpPr>
          <p:spPr>
            <a:xfrm>
              <a:off x="3638" y="864"/>
              <a:ext cx="1258" cy="14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15000">
                  <a:latin typeface="Times New Roman" panose="02020603050405020304" pitchFamily="18" charset="0"/>
                </a:rPr>
                <a:t>︷</a:t>
              </a:r>
              <a:endParaRPr lang="zh-CN" altLang="en-US" sz="150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strips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75778" name="文本框 75777"/>
          <p:cNvSpPr txBox="1"/>
          <p:nvPr/>
        </p:nvSpPr>
        <p:spPr>
          <a:xfrm>
            <a:off x="1763713" y="2060575"/>
            <a:ext cx="6172200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不必说”撇开一些东西，是为了突出“单是”的内容。既然“单是”这一点已经趣味无穷了，那么园中的乐趣比比皆是了。这样写，突出了百草园的无穷乐趣。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5779" name="棱台 75778"/>
          <p:cNvSpPr/>
          <p:nvPr/>
        </p:nvSpPr>
        <p:spPr>
          <a:xfrm>
            <a:off x="684213" y="1412875"/>
            <a:ext cx="7696200" cy="5105400"/>
          </a:xfrm>
          <a:prstGeom prst="bevel">
            <a:avLst>
              <a:gd name="adj" fmla="val 125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5780" name="文本框 75779"/>
          <p:cNvSpPr txBox="1"/>
          <p:nvPr/>
        </p:nvSpPr>
        <p:spPr>
          <a:xfrm>
            <a:off x="1042988" y="0"/>
            <a:ext cx="7632700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不必说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也不必说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单是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……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这个句式在文章中起什么作用？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Tx/>
            </a:pP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578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0"/>
            <a:ext cx="9093835" cy="6816725"/>
          </a:xfrm>
          <a:prstGeom prst="rect">
            <a:avLst/>
          </a:prstGeom>
        </p:spPr>
      </p:pic>
      <p:sp>
        <p:nvSpPr>
          <p:cNvPr id="76802" name="矩形 76801"/>
          <p:cNvSpPr/>
          <p:nvPr/>
        </p:nvSpPr>
        <p:spPr>
          <a:xfrm>
            <a:off x="7092950" y="188913"/>
            <a:ext cx="16954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百草园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sp>
        <p:nvSpPr>
          <p:cNvPr id="76803" name="文本框 76802"/>
          <p:cNvSpPr txBox="1"/>
          <p:nvPr/>
        </p:nvSpPr>
        <p:spPr>
          <a:xfrm>
            <a:off x="1042988" y="908050"/>
            <a:ext cx="72009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latin typeface="Arial" panose="020B0604020202020204" pitchFamily="34" charset="0"/>
                <a:ea typeface="华文新魏" pitchFamily="2" charset="-122"/>
              </a:rPr>
              <a:t>重点</a:t>
            </a:r>
            <a:r>
              <a:rPr lang="zh-CN" altLang="en-US" b="1" dirty="0">
                <a:latin typeface="Arial" panose="020B0604020202020204" pitchFamily="34" charset="0"/>
              </a:rPr>
              <a:t>：第</a:t>
            </a:r>
            <a:r>
              <a:rPr lang="en-US" altLang="zh-CN" b="1" dirty="0">
                <a:latin typeface="Arial" panose="020B0604020202020204" pitchFamily="34" charset="0"/>
              </a:rPr>
              <a:t>2</a:t>
            </a:r>
            <a:r>
              <a:rPr lang="zh-CN" altLang="en-US" b="1" dirty="0">
                <a:latin typeface="Arial" panose="020B0604020202020204" pitchFamily="34" charset="0"/>
              </a:rPr>
              <a:t>自然段的写景是全文精彩之笔，不仅形、声、色、味俱全，春、夏、秋景皆备，而且层次井然，条理分明。齐读并思考下列问题：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76804" name="文本框 76803"/>
          <p:cNvSpPr txBox="1"/>
          <p:nvPr/>
        </p:nvSpPr>
        <p:spPr>
          <a:xfrm>
            <a:off x="468313" y="2924175"/>
            <a:ext cx="7632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76806" name="矩形 76805"/>
          <p:cNvSpPr/>
          <p:nvPr/>
        </p:nvSpPr>
        <p:spPr>
          <a:xfrm>
            <a:off x="611188" y="2384425"/>
            <a:ext cx="8305800" cy="4473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       1</a:t>
            </a:r>
            <a:r>
              <a:rPr lang="zh-CN" altLang="en-US" b="1" dirty="0">
                <a:latin typeface="Arial" panose="020B0604020202020204" pitchFamily="34" charset="0"/>
              </a:rPr>
              <a:t>、菜畦的“碧绿”，桑葚的“紫红”、菜花和蜂的“黄”是写</a:t>
            </a:r>
            <a:r>
              <a:rPr lang="en-US" altLang="zh-CN" b="1" dirty="0">
                <a:latin typeface="Arial" panose="020B0604020202020204" pitchFamily="34" charset="0"/>
              </a:rPr>
              <a:t>____</a:t>
            </a:r>
            <a:r>
              <a:rPr lang="zh-CN" altLang="en-US" b="1" dirty="0">
                <a:latin typeface="Arial" panose="020B0604020202020204" pitchFamily="34" charset="0"/>
              </a:rPr>
              <a:t>，“肥胖”“高大”“臃肿”“像小珊瑚珠攒成的小球”是写</a:t>
            </a:r>
            <a:r>
              <a:rPr lang="en-US" altLang="zh-CN" b="1" dirty="0">
                <a:latin typeface="Arial" panose="020B0604020202020204" pitchFamily="34" charset="0"/>
              </a:rPr>
              <a:t>____</a:t>
            </a:r>
            <a:r>
              <a:rPr lang="zh-CN" altLang="en-US" b="1" dirty="0">
                <a:latin typeface="Arial" panose="020B0604020202020204" pitchFamily="34" charset="0"/>
              </a:rPr>
              <a:t>，这两者都从</a:t>
            </a:r>
            <a:r>
              <a:rPr lang="en-US" altLang="zh-CN" b="1" dirty="0">
                <a:latin typeface="Arial" panose="020B0604020202020204" pitchFamily="34" charset="0"/>
              </a:rPr>
              <a:t>___</a:t>
            </a:r>
            <a:r>
              <a:rPr lang="zh-CN" altLang="en-US" b="1" dirty="0">
                <a:latin typeface="Arial" panose="020B0604020202020204" pitchFamily="34" charset="0"/>
              </a:rPr>
              <a:t>觉上写；鸣蝉的“长吟”，蟋蟀的“弹琴”，是从</a:t>
            </a:r>
            <a:r>
              <a:rPr lang="en-US" altLang="zh-CN" b="1" dirty="0">
                <a:latin typeface="Arial" panose="020B0604020202020204" pitchFamily="34" charset="0"/>
              </a:rPr>
              <a:t>______</a:t>
            </a:r>
            <a:r>
              <a:rPr lang="zh-CN" altLang="en-US" b="1" dirty="0">
                <a:latin typeface="Arial" panose="020B0604020202020204" pitchFamily="34" charset="0"/>
              </a:rPr>
              <a:t>上写；覆盆子“又酸又甜”写的是</a:t>
            </a:r>
            <a:r>
              <a:rPr lang="en-US" altLang="zh-CN" b="1" dirty="0">
                <a:latin typeface="Arial" panose="020B0604020202020204" pitchFamily="34" charset="0"/>
              </a:rPr>
              <a:t>______</a:t>
            </a:r>
            <a:r>
              <a:rPr lang="zh-CN" altLang="en-US" b="1" dirty="0">
                <a:latin typeface="Arial" panose="020B0604020202020204" pitchFamily="34" charset="0"/>
              </a:rPr>
              <a:t>，所以说它有声有色、有滋有味。</a:t>
            </a:r>
            <a:endParaRPr lang="zh-CN" altLang="en-US" b="1" dirty="0">
              <a:latin typeface="Arial" panose="020B0604020202020204" pitchFamily="34" charset="0"/>
            </a:endParaRPr>
          </a:p>
          <a:p>
            <a:endParaRPr lang="zh-CN" altLang="en-US" b="1" dirty="0">
              <a:latin typeface="Arial" panose="020B0604020202020204" pitchFamily="34" charset="0"/>
            </a:endParaRPr>
          </a:p>
          <a:p>
            <a:endParaRPr lang="zh-CN" altLang="en-US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       </a:t>
            </a:r>
            <a:r>
              <a:rPr lang="en-US" altLang="zh-CN" b="1" dirty="0">
                <a:latin typeface="Arial" panose="020B0604020202020204" pitchFamily="34" charset="0"/>
              </a:rPr>
              <a:t>2</a:t>
            </a:r>
            <a:r>
              <a:rPr lang="zh-CN" altLang="en-US" b="1" dirty="0">
                <a:latin typeface="Arial" panose="020B0604020202020204" pitchFamily="34" charset="0"/>
              </a:rPr>
              <a:t>、这里又包括了春、夏、秋三个季节的景物，桑葚、菜花是</a:t>
            </a:r>
            <a:r>
              <a:rPr lang="en-US" altLang="zh-CN" b="1" dirty="0">
                <a:latin typeface="Arial" panose="020B0604020202020204" pitchFamily="34" charset="0"/>
              </a:rPr>
              <a:t>________</a:t>
            </a:r>
            <a:r>
              <a:rPr lang="zh-CN" altLang="en-US" b="1" dirty="0">
                <a:latin typeface="Arial" panose="020B0604020202020204" pitchFamily="34" charset="0"/>
              </a:rPr>
              <a:t>的，蝉鸣在</a:t>
            </a:r>
            <a:r>
              <a:rPr lang="en-US" altLang="zh-CN" b="1" dirty="0">
                <a:latin typeface="Arial" panose="020B0604020202020204" pitchFamily="34" charset="0"/>
              </a:rPr>
              <a:t>________</a:t>
            </a:r>
            <a:r>
              <a:rPr lang="zh-CN" altLang="en-US" b="1" dirty="0">
                <a:latin typeface="Arial" panose="020B0604020202020204" pitchFamily="34" charset="0"/>
              </a:rPr>
              <a:t>，蟋蟀到</a:t>
            </a:r>
            <a:r>
              <a:rPr lang="en-US" altLang="zh-CN" b="1" dirty="0">
                <a:latin typeface="Arial" panose="020B0604020202020204" pitchFamily="34" charset="0"/>
              </a:rPr>
              <a:t>______</a:t>
            </a:r>
            <a:r>
              <a:rPr lang="zh-CN" altLang="en-US" b="1" dirty="0">
                <a:latin typeface="Arial" panose="020B0604020202020204" pitchFamily="34" charset="0"/>
              </a:rPr>
              <a:t>才叫；这与下文写到的冬天的百草园合起来成为完整的四季图，可见作者构思的精巧。</a:t>
            </a:r>
            <a:endParaRPr lang="zh-CN" altLang="en-US" b="1" dirty="0">
              <a:latin typeface="Arial" panose="020B0604020202020204" pitchFamily="34" charset="0"/>
            </a:endParaRPr>
          </a:p>
          <a:p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611188" y="2708275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CC00CC"/>
                </a:solidFill>
                <a:latin typeface="Arial" panose="020B0604020202020204" pitchFamily="34" charset="0"/>
              </a:rPr>
              <a:t>颜色 </a:t>
            </a:r>
            <a:r>
              <a:rPr lang="zh-CN" altLang="en-US" b="1" dirty="0">
                <a:solidFill>
                  <a:srgbClr val="00FFFF"/>
                </a:solidFill>
                <a:latin typeface="Arial" panose="020B0604020202020204" pitchFamily="34" charset="0"/>
              </a:rPr>
              <a:t>  </a:t>
            </a:r>
            <a:endParaRPr lang="zh-CN" altLang="en-US" b="1" dirty="0">
              <a:solidFill>
                <a:srgbClr val="00FFFF"/>
              </a:solidFill>
              <a:latin typeface="Arial" panose="020B0604020202020204" pitchFamily="34" charset="0"/>
            </a:endParaRPr>
          </a:p>
        </p:txBody>
      </p:sp>
      <p:sp>
        <p:nvSpPr>
          <p:cNvPr id="76808" name="文本框 76807"/>
          <p:cNvSpPr txBox="1"/>
          <p:nvPr/>
        </p:nvSpPr>
        <p:spPr>
          <a:xfrm>
            <a:off x="684213" y="3068638"/>
            <a:ext cx="12239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CC00CC"/>
                </a:solidFill>
                <a:latin typeface="Arial" panose="020B0604020202020204" pitchFamily="34" charset="0"/>
              </a:rPr>
              <a:t>形状</a:t>
            </a:r>
            <a:endParaRPr lang="zh-CN" altLang="en-US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76809" name="文本框 76808"/>
          <p:cNvSpPr txBox="1"/>
          <p:nvPr/>
        </p:nvSpPr>
        <p:spPr>
          <a:xfrm>
            <a:off x="3203575" y="3068638"/>
            <a:ext cx="576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CC00CC"/>
                </a:solidFill>
                <a:latin typeface="Arial" panose="020B0604020202020204" pitchFamily="34" charset="0"/>
              </a:rPr>
              <a:t>视</a:t>
            </a:r>
            <a:endParaRPr lang="zh-CN" altLang="en-US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76810" name="文本框 76809"/>
          <p:cNvSpPr txBox="1"/>
          <p:nvPr/>
        </p:nvSpPr>
        <p:spPr>
          <a:xfrm>
            <a:off x="2124075" y="3429000"/>
            <a:ext cx="8651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CC00CC"/>
                </a:solidFill>
                <a:latin typeface="Arial" panose="020B0604020202020204" pitchFamily="34" charset="0"/>
              </a:rPr>
              <a:t>听觉</a:t>
            </a:r>
            <a:endParaRPr lang="zh-CN" altLang="en-US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76811" name="文本框 76810"/>
          <p:cNvSpPr txBox="1"/>
          <p:nvPr/>
        </p:nvSpPr>
        <p:spPr>
          <a:xfrm>
            <a:off x="7451725" y="3429000"/>
            <a:ext cx="935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CC00CC"/>
                </a:solidFill>
                <a:latin typeface="Arial" panose="020B0604020202020204" pitchFamily="34" charset="0"/>
              </a:rPr>
              <a:t>味觉</a:t>
            </a:r>
            <a:endParaRPr lang="zh-CN" altLang="en-US" b="1" dirty="0">
              <a:solidFill>
                <a:srgbClr val="CC00CC"/>
              </a:solidFill>
              <a:latin typeface="Arial" panose="020B0604020202020204" pitchFamily="34" charset="0"/>
            </a:endParaRPr>
          </a:p>
        </p:txBody>
      </p:sp>
      <p:sp>
        <p:nvSpPr>
          <p:cNvPr id="76812" name="文本框 76811"/>
          <p:cNvSpPr txBox="1"/>
          <p:nvPr/>
        </p:nvSpPr>
        <p:spPr>
          <a:xfrm>
            <a:off x="1476375" y="5300663"/>
            <a:ext cx="1079500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春末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6813" name="文本框 76812"/>
          <p:cNvSpPr txBox="1"/>
          <p:nvPr/>
        </p:nvSpPr>
        <p:spPr>
          <a:xfrm>
            <a:off x="4356100" y="5300663"/>
            <a:ext cx="935038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盛夏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6814" name="文本框 76813"/>
          <p:cNvSpPr txBox="1"/>
          <p:nvPr/>
        </p:nvSpPr>
        <p:spPr>
          <a:xfrm>
            <a:off x="6877050" y="5300663"/>
            <a:ext cx="936625" cy="457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秋天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6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09" grpId="0"/>
      <p:bldP spid="76810" grpId="0"/>
      <p:bldP spid="76811" grpId="0"/>
      <p:bldP spid="76812" grpId="0" animBg="1"/>
      <p:bldP spid="76813" grpId="0" animBg="1"/>
      <p:bldP spid="768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26978" name="标题 126977"/>
          <p:cNvSpPr>
            <a:spLocks noGrp="1"/>
          </p:cNvSpPr>
          <p:nvPr>
            <p:ph type="title"/>
          </p:nvPr>
        </p:nvSpPr>
        <p:spPr>
          <a:xfrm>
            <a:off x="611188" y="188913"/>
            <a:ext cx="6769100" cy="565150"/>
          </a:xfrm>
        </p:spPr>
        <p:txBody>
          <a:bodyPr anchor="ctr"/>
          <a:p>
            <a:r>
              <a:rPr lang="en-US" altLang="zh-CN" sz="4000" dirty="0"/>
              <a:t> </a:t>
            </a:r>
            <a:endParaRPr lang="en-US" altLang="zh-CN" sz="4000" dirty="0"/>
          </a:p>
        </p:txBody>
      </p:sp>
      <p:sp>
        <p:nvSpPr>
          <p:cNvPr id="126979" name="文本占位符 126978"/>
          <p:cNvSpPr>
            <a:spLocks noGrp="1"/>
          </p:cNvSpPr>
          <p:nvPr>
            <p:ph type="body" idx="1"/>
          </p:nvPr>
        </p:nvSpPr>
        <p:spPr>
          <a:xfrm>
            <a:off x="457200" y="1052513"/>
            <a:ext cx="8229600" cy="3671887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800" dirty="0"/>
              <a:t>1</a:t>
            </a:r>
            <a:r>
              <a:rPr lang="zh-CN" altLang="en-US" sz="2800" dirty="0"/>
              <a:t>、对“不必说</a:t>
            </a:r>
            <a:r>
              <a:rPr lang="en-US" altLang="zh-CN" sz="2800">
                <a:latin typeface="Times New Roman" panose="02020603050405020304" pitchFamily="18" charset="0"/>
              </a:rPr>
              <a:t>……</a:t>
            </a:r>
            <a:r>
              <a:rPr lang="zh-CN" altLang="en-US" sz="2800" dirty="0"/>
              <a:t>也不必说</a:t>
            </a:r>
            <a:r>
              <a:rPr lang="en-US" altLang="zh-CN" sz="2800">
                <a:latin typeface="Times New Roman" panose="02020603050405020304" pitchFamily="18" charset="0"/>
              </a:rPr>
              <a:t>……</a:t>
            </a:r>
            <a:r>
              <a:rPr lang="zh-CN" altLang="en-US" sz="2800" dirty="0"/>
              <a:t>单是</a:t>
            </a:r>
            <a:r>
              <a:rPr lang="en-US" altLang="zh-CN" sz="2800">
                <a:latin typeface="Times New Roman" panose="02020603050405020304" pitchFamily="18" charset="0"/>
              </a:rPr>
              <a:t>……</a:t>
            </a:r>
            <a:r>
              <a:rPr lang="zh-CN" altLang="en-US" sz="2800" dirty="0"/>
              <a:t>就有”这个句式的作用有四种理解，正确的一句是</a:t>
            </a:r>
            <a:r>
              <a:rPr lang="en-US" altLang="zh-CN" sz="2800" dirty="0"/>
              <a:t>(       )</a:t>
            </a:r>
            <a:r>
              <a:rPr lang="zh-CN" altLang="en-US" sz="2800" dirty="0"/>
              <a:t>。</a:t>
            </a:r>
            <a:r>
              <a:rPr lang="zh-CN" altLang="en-US" sz="2400" dirty="0"/>
              <a:t> </a:t>
            </a: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  </a:t>
            </a:r>
            <a:r>
              <a:rPr lang="zh-CN" altLang="en-US" sz="1800" dirty="0"/>
              <a:t> </a:t>
            </a:r>
            <a:r>
              <a:rPr lang="en-US" altLang="zh-CN" sz="2800" dirty="0">
                <a:latin typeface="宋体" panose="02010600030101010101" pitchFamily="2" charset="-122"/>
              </a:rPr>
              <a:t>A</a:t>
            </a:r>
            <a:r>
              <a:rPr lang="zh-CN" altLang="en-US" sz="2800" dirty="0">
                <a:latin typeface="宋体" panose="02010600030101010101" pitchFamily="2" charset="-122"/>
              </a:rPr>
              <a:t>．表明前后内容并列，都有趣味。 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  </a:t>
            </a:r>
            <a:r>
              <a:rPr lang="en-US" altLang="zh-CN" sz="2800" dirty="0">
                <a:latin typeface="宋体" panose="02010600030101010101" pitchFamily="2" charset="-122"/>
              </a:rPr>
              <a:t>B</a:t>
            </a:r>
            <a:r>
              <a:rPr lang="zh-CN" altLang="en-US" sz="2800" dirty="0">
                <a:latin typeface="宋体" panose="02010600030101010101" pitchFamily="2" charset="-122"/>
              </a:rPr>
              <a:t>．表明可写的内容很多，前面的略写，后面的详写，是为了突出后面“单是”的内容。 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  </a:t>
            </a:r>
            <a:r>
              <a:rPr lang="en-US" altLang="zh-CN" sz="2800" dirty="0">
                <a:latin typeface="宋体" panose="02010600030101010101" pitchFamily="2" charset="-122"/>
              </a:rPr>
              <a:t>C</a:t>
            </a:r>
            <a:r>
              <a:rPr lang="zh-CN" altLang="en-US" sz="2800" dirty="0">
                <a:latin typeface="宋体" panose="02010600030101010101" pitchFamily="2" charset="-122"/>
              </a:rPr>
              <a:t>．表明前面的内容是次要的，后面的内容是主要的。 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dirty="0">
                <a:latin typeface="宋体" panose="02010600030101010101" pitchFamily="2" charset="-122"/>
              </a:rPr>
              <a:t>  </a:t>
            </a:r>
            <a:r>
              <a:rPr lang="en-US" altLang="zh-CN" sz="2800" dirty="0">
                <a:latin typeface="宋体" panose="02010600030101010101" pitchFamily="2" charset="-122"/>
              </a:rPr>
              <a:t>D</a:t>
            </a:r>
            <a:r>
              <a:rPr lang="zh-CN" altLang="en-US" sz="2800" dirty="0">
                <a:latin typeface="宋体" panose="02010600030101010101" pitchFamily="2" charset="-122"/>
              </a:rPr>
              <a:t>．表明前面的内容不需要说，只需要说“单是”后面的内容。 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126980" name="矩形 126979"/>
          <p:cNvSpPr/>
          <p:nvPr/>
        </p:nvSpPr>
        <p:spPr>
          <a:xfrm>
            <a:off x="684213" y="404813"/>
            <a:ext cx="5394325" cy="5286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2800" b="1" dirty="0">
                <a:latin typeface="Times New Roman" panose="02020603050405020304" pitchFamily="18" charset="0"/>
              </a:rPr>
              <a:t>阅读课文第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段，回答下列问题：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126981" name="椭圆 126980"/>
          <p:cNvSpPr/>
          <p:nvPr/>
        </p:nvSpPr>
        <p:spPr>
          <a:xfrm>
            <a:off x="7740650" y="6021388"/>
            <a:ext cx="863600" cy="5492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r>
              <a:rPr lang="zh-CN" altLang="en-US" sz="1800" b="1" dirty="0"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altLang="en-US" sz="1800" b="1" dirty="0">
              <a:latin typeface="Times New Roman" panose="02020603050405020304" pitchFamily="18" charset="0"/>
            </a:endParaRPr>
          </a:p>
        </p:txBody>
      </p:sp>
      <p:sp>
        <p:nvSpPr>
          <p:cNvPr id="126982" name="文本框 126981"/>
          <p:cNvSpPr txBox="1"/>
          <p:nvPr/>
        </p:nvSpPr>
        <p:spPr>
          <a:xfrm>
            <a:off x="7092950" y="1341438"/>
            <a:ext cx="13684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CC"/>
                </a:solidFill>
                <a:latin typeface="Times New Roman" panose="02020603050405020304" pitchFamily="18" charset="0"/>
              </a:rPr>
              <a:t>B</a:t>
            </a:r>
            <a:endParaRPr lang="en-US" altLang="zh-CN" sz="320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28002" name="文本框 128001"/>
          <p:cNvSpPr txBox="1"/>
          <p:nvPr/>
        </p:nvSpPr>
        <p:spPr>
          <a:xfrm>
            <a:off x="250825" y="-41275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分析课文（第二段）</a:t>
            </a:r>
            <a:endParaRPr lang="zh-CN" altLang="en-US" sz="3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28003" name="文本框 128002"/>
          <p:cNvSpPr txBox="1"/>
          <p:nvPr/>
        </p:nvSpPr>
        <p:spPr>
          <a:xfrm>
            <a:off x="431800" y="762000"/>
            <a:ext cx="8280400" cy="2282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endParaRPr lang="en-US" altLang="zh-CN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endParaRPr lang="en-US" altLang="zh-CN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1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、作者写了百草园中的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种动植物，它们分别是：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2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、泥墙根一带的趣事有：（每件事的概括限七字以内）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04" name="矩形 128003"/>
          <p:cNvSpPr/>
          <p:nvPr/>
        </p:nvSpPr>
        <p:spPr>
          <a:xfrm>
            <a:off x="803275" y="1828800"/>
            <a:ext cx="75374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皂荚树、桑椹、菜花、何首乌、木莲、覆盆子、草丛、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蝉、黄蜂、叫天子、蛉、蟋蟀、蜈蚣、斑蝥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5" name="矩形 128004"/>
          <p:cNvSpPr/>
          <p:nvPr/>
        </p:nvSpPr>
        <p:spPr>
          <a:xfrm>
            <a:off x="381000" y="3276600"/>
            <a:ext cx="8763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听蟋蟀、油蛉弹唱、翻砖找蜈蚣、按斑蝥、拔何首乌、摘覆盆子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6" name="矩形 128005"/>
          <p:cNvSpPr/>
          <p:nvPr/>
        </p:nvSpPr>
        <p:spPr>
          <a:xfrm>
            <a:off x="3733800" y="1447800"/>
            <a:ext cx="49530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2000" b="1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14</a:t>
            </a:r>
            <a:endParaRPr lang="en-US" altLang="zh-CN" sz="2000" b="1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28007" name="文本框 128006"/>
          <p:cNvSpPr txBox="1"/>
          <p:nvPr/>
        </p:nvSpPr>
        <p:spPr>
          <a:xfrm>
            <a:off x="323850" y="4005263"/>
            <a:ext cx="88201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3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、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这段话的描写角度多变，其中对“泥墙根一带“的描写角度依次是：听觉到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觉到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觉到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觉到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觉到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觉。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08" name="文本框 128007"/>
          <p:cNvSpPr txBox="1"/>
          <p:nvPr/>
        </p:nvSpPr>
        <p:spPr>
          <a:xfrm>
            <a:off x="2268538" y="4365625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视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09" name="文本框 128008"/>
          <p:cNvSpPr txBox="1"/>
          <p:nvPr/>
        </p:nvSpPr>
        <p:spPr>
          <a:xfrm>
            <a:off x="3563938" y="4365625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触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0" name="文本框 128009"/>
          <p:cNvSpPr txBox="1"/>
          <p:nvPr/>
        </p:nvSpPr>
        <p:spPr>
          <a:xfrm>
            <a:off x="4787900" y="4365625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听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1" name="文本框 128010"/>
          <p:cNvSpPr txBox="1"/>
          <p:nvPr/>
        </p:nvSpPr>
        <p:spPr>
          <a:xfrm>
            <a:off x="6011863" y="4365625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视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2" name="文本框 128011"/>
          <p:cNvSpPr txBox="1"/>
          <p:nvPr/>
        </p:nvSpPr>
        <p:spPr>
          <a:xfrm>
            <a:off x="827088" y="55181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形态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3" name="文本框 128012"/>
          <p:cNvSpPr txBox="1"/>
          <p:nvPr/>
        </p:nvSpPr>
        <p:spPr>
          <a:xfrm>
            <a:off x="2195513" y="55181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色彩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4" name="文本框 128013"/>
          <p:cNvSpPr txBox="1"/>
          <p:nvPr/>
        </p:nvSpPr>
        <p:spPr>
          <a:xfrm>
            <a:off x="3635375" y="551815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滋味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5" name="文本框 128014"/>
          <p:cNvSpPr txBox="1"/>
          <p:nvPr/>
        </p:nvSpPr>
        <p:spPr>
          <a:xfrm>
            <a:off x="827088" y="58785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形态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6" name="文本框 128015"/>
          <p:cNvSpPr txBox="1"/>
          <p:nvPr/>
        </p:nvSpPr>
        <p:spPr>
          <a:xfrm>
            <a:off x="2268538" y="58785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声音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7" name="文本框 128016"/>
          <p:cNvSpPr txBox="1"/>
          <p:nvPr/>
        </p:nvSpPr>
        <p:spPr>
          <a:xfrm>
            <a:off x="3635375" y="5878513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动作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8" name="矩形 128017"/>
          <p:cNvSpPr/>
          <p:nvPr/>
        </p:nvSpPr>
        <p:spPr>
          <a:xfrm>
            <a:off x="7235825" y="4365625"/>
            <a:ext cx="49053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味</a:t>
            </a:r>
            <a:endParaRPr lang="zh-CN" altLang="en-US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8019" name="矩形 128018"/>
          <p:cNvSpPr/>
          <p:nvPr/>
        </p:nvSpPr>
        <p:spPr>
          <a:xfrm>
            <a:off x="323850" y="5157788"/>
            <a:ext cx="8569325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4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、写景必须抓住特征，这段文字写静物时主要抓住它们的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来写，写动物时主要抓住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来写。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8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500"/>
                                        <p:tgtEl>
                                          <p:spTgt spid="12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500"/>
                                        <p:tgtEl>
                                          <p:spTgt spid="12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500"/>
                                        <p:tgtEl>
                                          <p:spTgt spid="12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/>
      <p:bldP spid="128004" grpId="0"/>
      <p:bldP spid="128005" grpId="0"/>
      <p:bldP spid="128006" grpId="0"/>
      <p:bldP spid="128007" grpId="0"/>
      <p:bldP spid="128008" grpId="0"/>
      <p:bldP spid="128009" grpId="0"/>
      <p:bldP spid="128010" grpId="0"/>
      <p:bldP spid="128011" grpId="0"/>
      <p:bldP spid="128012" grpId="0"/>
      <p:bldP spid="128013" grpId="0"/>
      <p:bldP spid="128014" grpId="0"/>
      <p:bldP spid="128015" grpId="0"/>
      <p:bldP spid="128016" grpId="0"/>
      <p:bldP spid="128017" grpId="0"/>
      <p:bldP spid="128018" grpId="0"/>
      <p:bldP spid="1280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29026" name="文本框 129025"/>
          <p:cNvSpPr txBox="1"/>
          <p:nvPr/>
        </p:nvSpPr>
        <p:spPr>
          <a:xfrm>
            <a:off x="287338" y="685800"/>
            <a:ext cx="8856662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6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、这段景物描写，融入了作者丰富的思想感情，下面理解有误的一项是：（  ）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sz="28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A</a:t>
            </a:r>
            <a:r>
              <a:rPr lang="zh-CN" altLang="en-US" sz="2800" b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表现“我”对美好的大自然的喜爱。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sz="2800" b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B</a:t>
            </a:r>
            <a:r>
              <a:rPr lang="zh-CN" altLang="en-US" sz="2800" b="1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表现“我”对自由自在、无拘无束生活的向往和依恋。</a:t>
            </a:r>
            <a:endParaRPr lang="zh-CN" altLang="en-US" sz="2800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sz="2800" b="1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C</a:t>
            </a:r>
            <a:r>
              <a:rPr lang="zh-CN" altLang="en-US" sz="2800" b="1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表现“我”对恬淡的田园生活的深切喜爱。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楷体_GB2312" pitchFamily="49" charset="-122"/>
            </a:endParaRPr>
          </a:p>
          <a:p>
            <a:pPr>
              <a:buClrTx/>
            </a:pPr>
            <a:r>
              <a:rPr lang="en-US" altLang="zh-CN" sz="2800" b="1">
                <a:solidFill>
                  <a:srgbClr val="FF99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D</a:t>
            </a:r>
            <a:r>
              <a:rPr lang="zh-CN" altLang="en-US" sz="2800" b="1">
                <a:solidFill>
                  <a:srgbClr val="FF99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表现“我”在百草园所感到的无限乐趣。</a:t>
            </a:r>
            <a:endParaRPr lang="zh-CN" altLang="en-US" sz="2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9027" name="文本框 129026"/>
          <p:cNvSpPr txBox="1"/>
          <p:nvPr/>
        </p:nvSpPr>
        <p:spPr>
          <a:xfrm>
            <a:off x="3962400" y="1143000"/>
            <a:ext cx="373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800" b="1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  <a:ea typeface="楷体_GB2312" pitchFamily="49" charset="-122"/>
              </a:rPr>
              <a:t>C</a:t>
            </a:r>
            <a:endParaRPr lang="en-US" altLang="zh-CN" sz="2800" b="1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66" charset="0"/>
              <a:ea typeface="楷体_GB2312" pitchFamily="49" charset="-122"/>
            </a:endParaRPr>
          </a:p>
        </p:txBody>
      </p:sp>
      <p:sp>
        <p:nvSpPr>
          <p:cNvPr id="129028" name="椭圆 129027">
            <a:hlinkClick r:id="" action="ppaction://noaction"/>
          </p:cNvPr>
          <p:cNvSpPr/>
          <p:nvPr/>
        </p:nvSpPr>
        <p:spPr>
          <a:xfrm>
            <a:off x="7740650" y="6021388"/>
            <a:ext cx="863600" cy="5492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r>
              <a:rPr lang="zh-CN" altLang="en-US" sz="1800" b="1" dirty="0"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altLang="en-US" sz="1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59394" name="文本占位符 59393"/>
          <p:cNvSpPr>
            <a:spLocks noGrp="1"/>
          </p:cNvSpPr>
          <p:nvPr>
            <p:ph type="body" idx="1"/>
          </p:nvPr>
        </p:nvSpPr>
        <p:spPr>
          <a:xfrm>
            <a:off x="900113" y="620713"/>
            <a:ext cx="7693025" cy="2160587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3600" b="1" dirty="0">
                <a:solidFill>
                  <a:srgbClr val="3333FF"/>
                </a:solidFill>
              </a:rPr>
              <a:t>写了百草园的景物后，为什么要写美女蛇的故事</a:t>
            </a:r>
            <a:r>
              <a:rPr lang="en-US" altLang="zh-CN" sz="2800">
                <a:solidFill>
                  <a:srgbClr val="3333FF"/>
                </a:solidFill>
              </a:rPr>
              <a:t>? </a:t>
            </a:r>
            <a:endParaRPr lang="en-US" altLang="zh-CN" sz="2800">
              <a:solidFill>
                <a:srgbClr val="3333FF"/>
              </a:solidFill>
            </a:endParaRPr>
          </a:p>
          <a:p>
            <a:pPr>
              <a:lnSpc>
                <a:spcPct val="90000"/>
              </a:lnSpc>
            </a:pPr>
            <a:endParaRPr lang="en-US" altLang="zh-CN" sz="2800">
              <a:solidFill>
                <a:srgbClr val="3333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2800">
                <a:solidFill>
                  <a:schemeClr val="folHlink"/>
                </a:solidFill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</a:rPr>
              <a:t>讨论并归纳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971550" y="3370263"/>
            <a:ext cx="7416800" cy="290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Times New Roman" panose="02020603050405020304" pitchFamily="18" charset="0"/>
              </a:rPr>
              <a:t>美女蛇的故事很吸引孩子，给百草园增添了神秘色彩，丰富了百草园作为儿童乐园的情趣。</a:t>
            </a:r>
            <a:r>
              <a:rPr lang="zh-CN" altLang="en-US" sz="4000" dirty="0">
                <a:latin typeface="Times New Roman" panose="02020603050405020304" pitchFamily="18" charset="0"/>
              </a:rPr>
              <a:t> 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93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939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pic>
        <p:nvPicPr>
          <p:cNvPr id="77826" name="图片 77825" descr="a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0" y="1125538"/>
            <a:ext cx="857250" cy="108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7827" name="图片 77826" descr="3蛇  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188" y="1916113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8" name="文本框 77827"/>
          <p:cNvSpPr txBox="1"/>
          <p:nvPr/>
        </p:nvSpPr>
        <p:spPr>
          <a:xfrm>
            <a:off x="900113" y="333375"/>
            <a:ext cx="6481762" cy="18605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9900CC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solidFill>
                  <a:srgbClr val="CC0099"/>
                </a:solidFill>
                <a:latin typeface="Arial" panose="020B0604020202020204" pitchFamily="34" charset="0"/>
              </a:rPr>
              <a:t>美女蛇的故事本来与文中提到的百草园中的赤练蛇没有直接关系，但作者却由此生发联想。你认为作者为什么要写这一内容？</a:t>
            </a:r>
            <a:endParaRPr lang="zh-CN" altLang="en-US" sz="2800" b="1" dirty="0">
              <a:solidFill>
                <a:srgbClr val="CC0099"/>
              </a:solidFill>
              <a:latin typeface="Arial" panose="020B0604020202020204" pitchFamily="34" charset="0"/>
            </a:endParaRPr>
          </a:p>
        </p:txBody>
      </p:sp>
      <p:sp>
        <p:nvSpPr>
          <p:cNvPr id="77829" name="文本框 77828"/>
          <p:cNvSpPr txBox="1"/>
          <p:nvPr/>
        </p:nvSpPr>
        <p:spPr>
          <a:xfrm>
            <a:off x="684213" y="2852738"/>
            <a:ext cx="7991475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60000"/>
              </a:lnSpc>
              <a:spcBef>
                <a:spcPct val="50000"/>
              </a:spcBef>
              <a:buClrTx/>
            </a:pPr>
            <a:r>
              <a:rPr lang="en-US" altLang="zh-CN" sz="1800"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</a:rPr>
              <a:t>A   </a:t>
            </a:r>
            <a:r>
              <a:rPr lang="zh-CN" altLang="en-US" sz="2800" b="1" dirty="0">
                <a:latin typeface="Arial" panose="020B0604020202020204" pitchFamily="34" charset="0"/>
              </a:rPr>
              <a:t>表现长妈妈的迷信思想；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</a:rPr>
              <a:t>B   </a:t>
            </a:r>
            <a:r>
              <a:rPr lang="zh-CN" altLang="en-US" sz="2800" b="1" dirty="0">
                <a:latin typeface="Arial" panose="020B0604020202020204" pitchFamily="34" charset="0"/>
              </a:rPr>
              <a:t>寄托善良制服邪恶的愿望；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</a:rPr>
              <a:t>C   </a:t>
            </a:r>
            <a:r>
              <a:rPr lang="zh-CN" altLang="en-US" sz="2800" b="1" dirty="0">
                <a:latin typeface="Arial" panose="020B0604020202020204" pitchFamily="34" charset="0"/>
              </a:rPr>
              <a:t>使人们从中得到一些教训，悟出一些道理；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latin typeface="Arial" panose="020B0604020202020204" pitchFamily="34" charset="0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</a:rPr>
              <a:t>D   </a:t>
            </a:r>
            <a:r>
              <a:rPr lang="zh-CN" altLang="en-US" sz="2800" b="1" dirty="0">
                <a:latin typeface="Arial" panose="020B0604020202020204" pitchFamily="34" charset="0"/>
              </a:rPr>
              <a:t>给百草园增添更多的神秘色彩以及对孩子的吸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  <a:buClrTx/>
            </a:pPr>
            <a:r>
              <a:rPr lang="zh-CN" altLang="en-US" sz="2800" b="1" dirty="0">
                <a:latin typeface="Arial" panose="020B0604020202020204" pitchFamily="34" charset="0"/>
              </a:rPr>
              <a:t>引力；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77830" name="图片 77829" descr="fivepointedstar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692150"/>
            <a:ext cx="771525" cy="642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1" name="矩形 77830"/>
          <p:cNvSpPr/>
          <p:nvPr/>
        </p:nvSpPr>
        <p:spPr>
          <a:xfrm>
            <a:off x="7092950" y="188913"/>
            <a:ext cx="16954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彩云" charset="0"/>
                <a:ea typeface="华文彩云" charset="0"/>
              </a:rPr>
              <a:t>百草园</a:t>
            </a:r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彩云" charset="0"/>
              <a:ea typeface="华文彩云" charset="0"/>
            </a:endParaRPr>
          </a:p>
        </p:txBody>
      </p:sp>
      <p:sp>
        <p:nvSpPr>
          <p:cNvPr id="77833" name="文本框 77832"/>
          <p:cNvSpPr txBox="1"/>
          <p:nvPr/>
        </p:nvSpPr>
        <p:spPr>
          <a:xfrm>
            <a:off x="2916238" y="1700213"/>
            <a:ext cx="2087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D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3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60418" name="文本占位符 60417"/>
          <p:cNvSpPr>
            <a:spLocks noGrp="1"/>
          </p:cNvSpPr>
          <p:nvPr>
            <p:ph type="body" idx="1"/>
          </p:nvPr>
        </p:nvSpPr>
        <p:spPr>
          <a:xfrm>
            <a:off x="395288" y="620713"/>
            <a:ext cx="8362950" cy="5400675"/>
          </a:xfrm>
        </p:spPr>
        <p:txBody>
          <a:bodyPr/>
          <a:p>
            <a:pPr>
              <a:buNone/>
            </a:pPr>
            <a:r>
              <a:rPr lang="en-US" altLang="zh-CN" dirty="0"/>
              <a:t>  </a:t>
            </a:r>
            <a:r>
              <a:rPr lang="en-US" altLang="zh-CN" b="1" dirty="0">
                <a:solidFill>
                  <a:srgbClr val="3333FF"/>
                </a:solidFill>
              </a:rPr>
              <a:t>      </a:t>
            </a:r>
            <a:r>
              <a:rPr lang="zh-CN" altLang="en-US" b="1" dirty="0">
                <a:solidFill>
                  <a:srgbClr val="3333FF"/>
                </a:solidFill>
              </a:rPr>
              <a:t>冬天的百草园最有趣的是什么事？文章是怎样描写的，运用了哪些动词</a:t>
            </a:r>
            <a:r>
              <a:rPr lang="en-US" altLang="zh-CN" b="1" dirty="0">
                <a:solidFill>
                  <a:srgbClr val="3333FF"/>
                </a:solidFill>
              </a:rPr>
              <a:t>?</a:t>
            </a:r>
            <a:r>
              <a:rPr lang="zh-CN" altLang="en-US" b="1" dirty="0">
                <a:solidFill>
                  <a:srgbClr val="3333FF"/>
                </a:solidFill>
              </a:rPr>
              <a:t>为什么要写捕鸟</a:t>
            </a:r>
            <a:r>
              <a:rPr lang="en-US" altLang="zh-CN" b="1">
                <a:solidFill>
                  <a:srgbClr val="3333FF"/>
                </a:solidFill>
              </a:rPr>
              <a:t>? </a:t>
            </a:r>
            <a:endParaRPr lang="en-US" altLang="zh-CN" b="1">
              <a:solidFill>
                <a:srgbClr val="3333FF"/>
              </a:solidFill>
            </a:endParaRPr>
          </a:p>
          <a:p>
            <a:pPr>
              <a:buNone/>
            </a:pPr>
            <a:r>
              <a:rPr lang="en-US" altLang="zh-CN" dirty="0"/>
              <a:t>         </a:t>
            </a:r>
            <a:r>
              <a:rPr lang="zh-CN" altLang="en-US" dirty="0"/>
              <a:t>先写捕鸟的时间、条件、方法，然后写捕鸟的收获、经验教训。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动词有：“扫开”、“露出”、“支起”、“撒”、“系”、“牵”、“看”、“拉”、“罩”。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写捕鸟也是写百草园给爱玩的儿童带来的无穷乐趣。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0418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5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0418">
                                            <p:txEl>
                                              <p:charRg st="5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0418">
                                            <p:txEl>
                                              <p:charRg st="5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88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0418">
                                            <p:txEl>
                                              <p:charRg st="88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0418">
                                            <p:txEl>
                                              <p:charRg st="88" end="1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14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0418">
                                            <p:txEl>
                                              <p:charRg st="14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0418">
                                            <p:txEl>
                                              <p:charRg st="140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69634" name="文本框 69633"/>
          <p:cNvSpPr txBox="1"/>
          <p:nvPr/>
        </p:nvSpPr>
        <p:spPr>
          <a:xfrm>
            <a:off x="1116013" y="333375"/>
            <a:ext cx="69135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阅读第七段，思考下列问题：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69635" name="文本框 69634">
            <a:hlinkClick r:id="" action="ppaction://noaction"/>
          </p:cNvPr>
          <p:cNvSpPr txBox="1"/>
          <p:nvPr/>
        </p:nvSpPr>
        <p:spPr>
          <a:xfrm>
            <a:off x="990600" y="1143000"/>
            <a:ext cx="7162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作者先写百草园冬天的“无味”，然后写下雪带来的乐趣，这是什么写法？起什么作用？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69636" name="文本框 69635">
            <a:hlinkClick r:id="" action="ppaction://noaction"/>
          </p:cNvPr>
          <p:cNvSpPr txBox="1"/>
          <p:nvPr/>
        </p:nvSpPr>
        <p:spPr>
          <a:xfrm>
            <a:off x="914400" y="3276600"/>
            <a:ext cx="7467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找出表示捕鸟动作的词，说说这些词的作用。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9637" name="文本框 69636">
            <a:hlinkClick r:id="" action="ppaction://noaction"/>
          </p:cNvPr>
          <p:cNvSpPr txBox="1"/>
          <p:nvPr/>
        </p:nvSpPr>
        <p:spPr>
          <a:xfrm>
            <a:off x="990600" y="5486400"/>
            <a:ext cx="7162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</a:rPr>
              <a:t>请用最短的时间背诵这段文字，并把背诵方法介绍给同学们。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69638" name="图片 69637" descr="button103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9313" y="6183313"/>
            <a:ext cx="674687" cy="67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9" name="图片 69638" descr="button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430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9640" name="组合 69639"/>
          <p:cNvGrpSpPr/>
          <p:nvPr/>
        </p:nvGrpSpPr>
        <p:grpSpPr>
          <a:xfrm>
            <a:off x="457200" y="2590800"/>
            <a:ext cx="7467600" cy="533400"/>
            <a:chOff x="288" y="1632"/>
            <a:chExt cx="4704" cy="336"/>
          </a:xfrm>
        </p:grpSpPr>
        <p:sp>
          <p:nvSpPr>
            <p:cNvPr id="69641" name="文本框 69640">
              <a:hlinkClick r:id="" action="ppaction://noaction"/>
            </p:cNvPr>
            <p:cNvSpPr txBox="1"/>
            <p:nvPr/>
          </p:nvSpPr>
          <p:spPr>
            <a:xfrm>
              <a:off x="672" y="1632"/>
              <a:ext cx="4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以没有雪的无味来衬托下雪带来的乐趣。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69642" name="图片 69641" descr="button43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1680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9643" name="图片 69642" descr="button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4864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4" name="文本框 69643">
            <a:hlinkClick r:id="" action="ppaction://noaction"/>
          </p:cNvPr>
          <p:cNvSpPr txBox="1"/>
          <p:nvPr/>
        </p:nvSpPr>
        <p:spPr>
          <a:xfrm>
            <a:off x="1047750" y="3810000"/>
            <a:ext cx="628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扫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5" name="文本框 69644">
            <a:hlinkClick r:id="" action="ppaction://noaction"/>
          </p:cNvPr>
          <p:cNvSpPr txBox="1"/>
          <p:nvPr/>
        </p:nvSpPr>
        <p:spPr>
          <a:xfrm>
            <a:off x="1930400" y="3810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露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6" name="文本框 69645">
            <a:hlinkClick r:id="" action="ppaction://noaction"/>
          </p:cNvPr>
          <p:cNvSpPr txBox="1"/>
          <p:nvPr/>
        </p:nvSpPr>
        <p:spPr>
          <a:xfrm>
            <a:off x="2728913" y="3810000"/>
            <a:ext cx="53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支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7" name="文本框 69646">
            <a:hlinkClick r:id="" action="ppaction://noaction"/>
          </p:cNvPr>
          <p:cNvSpPr txBox="1"/>
          <p:nvPr/>
        </p:nvSpPr>
        <p:spPr>
          <a:xfrm>
            <a:off x="3516313" y="3810000"/>
            <a:ext cx="523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撒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8" name="文本框 69647">
            <a:hlinkClick r:id="" action="ppaction://noaction"/>
          </p:cNvPr>
          <p:cNvSpPr txBox="1"/>
          <p:nvPr/>
        </p:nvSpPr>
        <p:spPr>
          <a:xfrm>
            <a:off x="4295775" y="3810000"/>
            <a:ext cx="590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系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49" name="文本框 69648">
            <a:hlinkClick r:id="" action="ppaction://noaction"/>
          </p:cNvPr>
          <p:cNvSpPr txBox="1"/>
          <p:nvPr/>
        </p:nvSpPr>
        <p:spPr>
          <a:xfrm>
            <a:off x="5140325" y="38100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牵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50" name="文本框 69649">
            <a:hlinkClick r:id="" action="ppaction://noaction"/>
          </p:cNvPr>
          <p:cNvSpPr txBox="1"/>
          <p:nvPr/>
        </p:nvSpPr>
        <p:spPr>
          <a:xfrm>
            <a:off x="6650038" y="3810000"/>
            <a:ext cx="561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51" name="文本框 69650">
            <a:hlinkClick r:id="" action="ppaction://noaction"/>
          </p:cNvPr>
          <p:cNvSpPr txBox="1"/>
          <p:nvPr/>
        </p:nvSpPr>
        <p:spPr>
          <a:xfrm>
            <a:off x="5900738" y="3810000"/>
            <a:ext cx="495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看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52" name="文本框 69651">
            <a:hlinkClick r:id="" action="ppaction://noaction"/>
          </p:cNvPr>
          <p:cNvSpPr txBox="1"/>
          <p:nvPr/>
        </p:nvSpPr>
        <p:spPr>
          <a:xfrm>
            <a:off x="7467600" y="3810000"/>
            <a:ext cx="552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罩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53" name="文本框 69652">
            <a:hlinkClick r:id="" action="ppaction://noaction"/>
          </p:cNvPr>
          <p:cNvSpPr txBox="1"/>
          <p:nvPr/>
        </p:nvSpPr>
        <p:spPr>
          <a:xfrm>
            <a:off x="1066800" y="4343400"/>
            <a:ext cx="7162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九个表述动作的词，准确而生动地表现了雪地捕鸟的过程，写出了雪后捕鸟的乐趣。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9654" name="图片 69653" descr="button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3528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55" name="图片 69654" descr="button4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57200" y="38862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9656" name="组合 69655"/>
          <p:cNvGrpSpPr/>
          <p:nvPr/>
        </p:nvGrpSpPr>
        <p:grpSpPr>
          <a:xfrm>
            <a:off x="457200" y="2057400"/>
            <a:ext cx="7467600" cy="533400"/>
            <a:chOff x="288" y="1296"/>
            <a:chExt cx="4704" cy="336"/>
          </a:xfrm>
        </p:grpSpPr>
        <p:sp>
          <p:nvSpPr>
            <p:cNvPr id="69657" name="文本框 69656">
              <a:hlinkClick r:id="" action="ppaction://noaction"/>
            </p:cNvPr>
            <p:cNvSpPr txBox="1"/>
            <p:nvPr/>
          </p:nvSpPr>
          <p:spPr>
            <a:xfrm>
              <a:off x="672" y="1296"/>
              <a:ext cx="4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先抑后扬，欲扬先抑。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69658" name="图片 69657" descr="button43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288" y="1344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9659" name="图片 69658" descr="button4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57200" y="44196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60" name="图片 69659" descr="button104">
            <a:hlinkClick r:id="" action="ppaction://noaction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800" y="6183313"/>
            <a:ext cx="674688" cy="674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9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4" grpId="0"/>
      <p:bldP spid="69645" grpId="0"/>
      <p:bldP spid="69646" grpId="0"/>
      <p:bldP spid="69647" grpId="0"/>
      <p:bldP spid="69648" grpId="0"/>
      <p:bldP spid="69649" grpId="0"/>
      <p:bldP spid="69650" grpId="0"/>
      <p:bldP spid="69651" grpId="0"/>
      <p:bldP spid="69652" grpId="0"/>
      <p:bldP spid="696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-43815"/>
            <a:ext cx="9160510" cy="6907530"/>
          </a:xfrm>
          <a:prstGeom prst="rect">
            <a:avLst/>
          </a:prstGeom>
        </p:spPr>
      </p:pic>
      <p:sp>
        <p:nvSpPr>
          <p:cNvPr id="71682" name="文本框 71681"/>
          <p:cNvSpPr txBox="1"/>
          <p:nvPr/>
        </p:nvSpPr>
        <p:spPr>
          <a:xfrm>
            <a:off x="431800" y="981075"/>
            <a:ext cx="8712200" cy="4276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66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</a:rPr>
              <a:t>、时间就像海绵里的水，只要你愿意挤，总还是有的 。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endParaRPr lang="en-US" altLang="zh-CN" sz="3200" b="1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66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</a:rPr>
              <a:t>、横眉冷对千夫指，俯首甘为孺子牛。</a:t>
            </a:r>
            <a:b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</a:rPr>
            </a:b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ClrTx/>
            </a:pPr>
            <a:r>
              <a:rPr lang="en-US" sz="3200" b="1" dirty="0">
                <a:solidFill>
                  <a:srgbClr val="0066FF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0066FF"/>
                </a:solidFill>
                <a:latin typeface="Arial" panose="020B0604020202020204" pitchFamily="34" charset="0"/>
              </a:rPr>
              <a:t>、哪里有天才，我是把别人喝咖啡的工夫都用在了工作上了 。</a:t>
            </a:r>
            <a:endParaRPr lang="zh-CN" altLang="en-US" sz="3200" b="1" dirty="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文本框 71682"/>
          <p:cNvSpPr txBox="1"/>
          <p:nvPr/>
        </p:nvSpPr>
        <p:spPr>
          <a:xfrm>
            <a:off x="3203575" y="260350"/>
            <a:ext cx="31686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鲁迅名言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pic>
        <p:nvPicPr>
          <p:cNvPr id="70658" name="图片 70657" descr="button103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6183313"/>
            <a:ext cx="674688" cy="674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9" name="五边形 70658"/>
          <p:cNvSpPr/>
          <p:nvPr/>
        </p:nvSpPr>
        <p:spPr>
          <a:xfrm>
            <a:off x="1447800" y="19812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扫开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0" name="五边形 70659"/>
          <p:cNvSpPr/>
          <p:nvPr/>
        </p:nvSpPr>
        <p:spPr>
          <a:xfrm>
            <a:off x="4114800" y="19812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露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1" name="五边形 70660"/>
          <p:cNvSpPr/>
          <p:nvPr/>
        </p:nvSpPr>
        <p:spPr>
          <a:xfrm>
            <a:off x="6781800" y="19812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支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2" name="五边形 70661"/>
          <p:cNvSpPr/>
          <p:nvPr/>
        </p:nvSpPr>
        <p:spPr>
          <a:xfrm>
            <a:off x="1447800" y="35814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撒 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3" name="五边形 70662"/>
          <p:cNvSpPr/>
          <p:nvPr/>
        </p:nvSpPr>
        <p:spPr>
          <a:xfrm>
            <a:off x="4114800" y="51816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4" name="五边形 70663"/>
          <p:cNvSpPr/>
          <p:nvPr/>
        </p:nvSpPr>
        <p:spPr>
          <a:xfrm>
            <a:off x="4114800" y="35814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系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5" name="五边形 70664"/>
          <p:cNvSpPr/>
          <p:nvPr/>
        </p:nvSpPr>
        <p:spPr>
          <a:xfrm>
            <a:off x="6781800" y="35814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牵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6" name="五边形 70665"/>
          <p:cNvSpPr/>
          <p:nvPr/>
        </p:nvSpPr>
        <p:spPr>
          <a:xfrm>
            <a:off x="6781800" y="51816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罩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7" name="五边形 70666"/>
          <p:cNvSpPr/>
          <p:nvPr/>
        </p:nvSpPr>
        <p:spPr>
          <a:xfrm>
            <a:off x="1447800" y="5181600"/>
            <a:ext cx="1295400" cy="685800"/>
          </a:xfrm>
          <a:prstGeom prst="homePlate">
            <a:avLst>
              <a:gd name="adj" fmla="val 10034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看  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8" name="圆角矩形 70667"/>
          <p:cNvSpPr/>
          <p:nvPr/>
        </p:nvSpPr>
        <p:spPr>
          <a:xfrm>
            <a:off x="609600" y="609600"/>
            <a:ext cx="4572000" cy="685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8488C4">
                  <a:alpha val="100000"/>
                </a:srgbClr>
              </a:gs>
              <a:gs pos="53000">
                <a:srgbClr val="D4DEFF">
                  <a:alpha val="100000"/>
                </a:srgbClr>
              </a:gs>
              <a:gs pos="83000">
                <a:srgbClr val="D4DEFF">
                  <a:alpha val="100000"/>
                </a:srgbClr>
              </a:gs>
              <a:gs pos="100000">
                <a:srgbClr val="96AB94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FF33CC"/>
                </a:solidFill>
                <a:latin typeface="Times New Roman" panose="02020603050405020304" pitchFamily="18" charset="0"/>
                <a:ea typeface="文鼎粗魏碑简" pitchFamily="49" charset="-122"/>
              </a:rPr>
              <a:t>抓住关键动词</a:t>
            </a:r>
            <a:endParaRPr lang="zh-CN" altLang="en-US" sz="4400" b="1">
              <a:solidFill>
                <a:srgbClr val="FF33CC"/>
              </a:solidFill>
              <a:latin typeface="Times New Roman" panose="02020603050405020304" pitchFamily="18" charset="0"/>
              <a:ea typeface="文鼎粗魏碑简" pitchFamily="49" charset="-122"/>
            </a:endParaRPr>
          </a:p>
        </p:txBody>
      </p:sp>
      <p:pic>
        <p:nvPicPr>
          <p:cNvPr id="70669" name="图片 70668" descr="button106">
            <a:hlinkClick r:id="" action="ppaction://noaction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9313" y="6173788"/>
            <a:ext cx="674687" cy="674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39938" name="文本框 39937"/>
          <p:cNvSpPr txBox="1"/>
          <p:nvPr/>
        </p:nvSpPr>
        <p:spPr>
          <a:xfrm>
            <a:off x="2438400" y="0"/>
            <a:ext cx="5181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我儿时的</a:t>
            </a:r>
            <a:r>
              <a:rPr lang="zh-CN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ea typeface="楷体_GB2312" pitchFamily="49" charset="-122"/>
              </a:rPr>
              <a:t>乐</a:t>
            </a: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园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9939" name="组合 39938"/>
          <p:cNvGrpSpPr/>
          <p:nvPr/>
        </p:nvGrpSpPr>
        <p:grpSpPr>
          <a:xfrm>
            <a:off x="1752600" y="762000"/>
            <a:ext cx="5867400" cy="2895600"/>
            <a:chOff x="240" y="1536"/>
            <a:chExt cx="3696" cy="1824"/>
          </a:xfrm>
        </p:grpSpPr>
        <p:pic>
          <p:nvPicPr>
            <p:cNvPr id="39940" name="图片 39939" descr="bcw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0" y="1536"/>
              <a:ext cx="3696" cy="18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941" name="文本框 39940"/>
            <p:cNvSpPr txBox="1"/>
            <p:nvPr/>
          </p:nvSpPr>
          <p:spPr>
            <a:xfrm>
              <a:off x="672" y="1632"/>
              <a:ext cx="158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FF0066"/>
                  </a:solidFill>
                  <a:latin typeface="Times New Roman" panose="02020603050405020304" pitchFamily="18" charset="0"/>
                  <a:ea typeface="隶书" pitchFamily="49" charset="-122"/>
                </a:rPr>
                <a:t>乐景</a:t>
              </a:r>
              <a:endParaRPr lang="zh-CN" altLang="en-US" sz="4000">
                <a:solidFill>
                  <a:srgbClr val="FF0066"/>
                </a:solidFill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</p:grpSp>
      <p:grpSp>
        <p:nvGrpSpPr>
          <p:cNvPr id="39942" name="组合 39941"/>
          <p:cNvGrpSpPr/>
          <p:nvPr/>
        </p:nvGrpSpPr>
        <p:grpSpPr>
          <a:xfrm>
            <a:off x="0" y="3733800"/>
            <a:ext cx="3886200" cy="3124200"/>
            <a:chOff x="1296" y="2256"/>
            <a:chExt cx="2448" cy="1724"/>
          </a:xfrm>
        </p:grpSpPr>
        <p:sp>
          <p:nvSpPr>
            <p:cNvPr id="39943" name="圆角矩形 39942" descr="3"/>
            <p:cNvSpPr/>
            <p:nvPr/>
          </p:nvSpPr>
          <p:spPr>
            <a:xfrm>
              <a:off x="1296" y="2256"/>
              <a:ext cx="2448" cy="1724"/>
            </a:xfrm>
            <a:prstGeom prst="roundRect">
              <a:avLst>
                <a:gd name="adj" fmla="val 3653"/>
              </a:avLst>
            </a:prstGeom>
            <a:blipFill rotWithShape="0">
              <a:blip r:embed="rId3"/>
              <a:stretch>
                <a:fillRect/>
              </a:stretch>
            </a:blipFill>
            <a:ln w="76200" cap="flat" cmpd="sng">
              <a:solidFill>
                <a:srgbClr val="CC99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4" name="文本框 39943"/>
            <p:cNvSpPr txBox="1"/>
            <p:nvPr/>
          </p:nvSpPr>
          <p:spPr>
            <a:xfrm>
              <a:off x="1344" y="2304"/>
              <a:ext cx="1344" cy="32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</a:rPr>
                <a:t>乐闻</a:t>
              </a:r>
              <a:endParaRPr lang="zh-CN" altLang="en-US" sz="3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9945" name="组合 39944"/>
          <p:cNvGrpSpPr/>
          <p:nvPr/>
        </p:nvGrpSpPr>
        <p:grpSpPr>
          <a:xfrm>
            <a:off x="4114800" y="3733800"/>
            <a:ext cx="4800600" cy="3124200"/>
            <a:chOff x="3130" y="2280"/>
            <a:chExt cx="2630" cy="2387"/>
          </a:xfrm>
        </p:grpSpPr>
        <p:sp>
          <p:nvSpPr>
            <p:cNvPr id="39946" name="圆角矩形 39945" descr="3"/>
            <p:cNvSpPr/>
            <p:nvPr/>
          </p:nvSpPr>
          <p:spPr>
            <a:xfrm>
              <a:off x="3130" y="2280"/>
              <a:ext cx="2630" cy="2387"/>
            </a:xfrm>
            <a:prstGeom prst="roundRect">
              <a:avLst>
                <a:gd name="adj" fmla="val 16667"/>
              </a:avLst>
            </a:prstGeom>
            <a:blipFill rotWithShape="0">
              <a:blip r:embed="rId4"/>
              <a:stretch>
                <a:fillRect/>
              </a:stretch>
            </a:blipFill>
            <a:ln w="76200" cap="flat" cmpd="sng">
              <a:solidFill>
                <a:srgbClr val="CC99FF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9947" name="文本框 39946"/>
            <p:cNvSpPr txBox="1"/>
            <p:nvPr/>
          </p:nvSpPr>
          <p:spPr>
            <a:xfrm>
              <a:off x="3456" y="2976"/>
              <a:ext cx="960" cy="4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乐事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79873"/>
          <p:cNvSpPr txBox="1"/>
          <p:nvPr/>
        </p:nvSpPr>
        <p:spPr>
          <a:xfrm>
            <a:off x="609600" y="3484563"/>
            <a:ext cx="5105400" cy="520700"/>
          </a:xfrm>
          <a:prstGeom prst="rect">
            <a:avLst/>
          </a:prstGeom>
          <a:noFill/>
          <a:ln w="85725">
            <a:noFill/>
          </a:ln>
        </p:spPr>
        <p:txBody>
          <a:bodyPr tIns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百草园的景物</a:t>
            </a:r>
            <a:r>
              <a:rPr lang="zh-CN" altLang="en-US" b="1" dirty="0">
                <a:latin typeface="Times New Roman" panose="02020603050405020304" pitchFamily="18" charset="0"/>
              </a:rPr>
              <a:t>有声有色，充满乐趣。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79875" name="圆角矩形 79874" descr="3"/>
          <p:cNvSpPr/>
          <p:nvPr/>
        </p:nvSpPr>
        <p:spPr>
          <a:xfrm>
            <a:off x="142875" y="981075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1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76" name="圆角矩形 79875" descr="3"/>
          <p:cNvSpPr/>
          <p:nvPr/>
        </p:nvSpPr>
        <p:spPr>
          <a:xfrm>
            <a:off x="4678363" y="981075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77" name="上箭头 79876"/>
          <p:cNvSpPr/>
          <p:nvPr/>
        </p:nvSpPr>
        <p:spPr>
          <a:xfrm>
            <a:off x="228600" y="3548063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78" name="文本框 79877"/>
          <p:cNvSpPr txBox="1"/>
          <p:nvPr/>
        </p:nvSpPr>
        <p:spPr>
          <a:xfrm>
            <a:off x="4433888" y="4535488"/>
            <a:ext cx="2082800" cy="213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美女蛇故事</a:t>
            </a:r>
            <a:r>
              <a:rPr lang="zh-CN" altLang="en-US" b="1" dirty="0">
                <a:latin typeface="Times New Roman" panose="02020603050405020304" pitchFamily="18" charset="0"/>
              </a:rPr>
              <a:t>增添了神秘色彩，丰富了情趣。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9879" name="左箭头 79878"/>
          <p:cNvSpPr/>
          <p:nvPr/>
        </p:nvSpPr>
        <p:spPr>
          <a:xfrm>
            <a:off x="4546600" y="5059363"/>
            <a:ext cx="4572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80" name="文本框 79879"/>
          <p:cNvSpPr txBox="1"/>
          <p:nvPr/>
        </p:nvSpPr>
        <p:spPr>
          <a:xfrm>
            <a:off x="5932488" y="3543300"/>
            <a:ext cx="27432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雪地捕鸟</a:t>
            </a:r>
            <a:r>
              <a:rPr lang="zh-CN" altLang="en-US" b="1" dirty="0">
                <a:latin typeface="Times New Roman" panose="02020603050405020304" pitchFamily="18" charset="0"/>
              </a:rPr>
              <a:t>带来无穷乐趣。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9881" name="上箭头 79880"/>
          <p:cNvSpPr/>
          <p:nvPr/>
        </p:nvSpPr>
        <p:spPr>
          <a:xfrm>
            <a:off x="5554663" y="3548063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82" name="矩形 79881"/>
          <p:cNvSpPr/>
          <p:nvPr/>
        </p:nvSpPr>
        <p:spPr>
          <a:xfrm>
            <a:off x="6516688" y="4581525"/>
            <a:ext cx="2474912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自由快乐的乐园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79883" name="圆角矩形 79882" descr="3"/>
          <p:cNvSpPr/>
          <p:nvPr/>
        </p:nvSpPr>
        <p:spPr>
          <a:xfrm>
            <a:off x="179388" y="422275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3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9884" name="矩形 79883"/>
          <p:cNvSpPr/>
          <p:nvPr/>
        </p:nvSpPr>
        <p:spPr>
          <a:xfrm>
            <a:off x="539750" y="115888"/>
            <a:ext cx="3887788" cy="10096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 charset="0"/>
                <a:ea typeface="隶书" charset="0"/>
              </a:rPr>
              <a:t>百草园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8" grpId="0"/>
      <p:bldP spid="7988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80898" name="标题 80897"/>
          <p:cNvSpPr>
            <a:spLocks noGrp="1"/>
          </p:cNvSpPr>
          <p:nvPr>
            <p:ph type="title"/>
          </p:nvPr>
        </p:nvSpPr>
        <p:spPr>
          <a:xfrm>
            <a:off x="693738" y="611188"/>
            <a:ext cx="2536825" cy="731837"/>
          </a:xfrm>
        </p:spPr>
        <p:txBody>
          <a:bodyPr anchor="ctr"/>
          <a:p>
            <a:r>
              <a:rPr lang="zh-CN" altLang="en-US" dirty="0"/>
              <a:t>课文分析</a:t>
            </a:r>
            <a:endParaRPr lang="zh-CN" altLang="en-US"/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468313" y="1196975"/>
            <a:ext cx="7467600" cy="4411663"/>
          </a:xfrm>
        </p:spPr>
        <p:txBody>
          <a:bodyPr/>
          <a:p>
            <a:r>
              <a:rPr lang="en-US" altLang="zh-CN" sz="3000" b="1" dirty="0"/>
              <a:t>“</a:t>
            </a:r>
            <a:r>
              <a:rPr lang="zh-CN" altLang="en-US" sz="3000" b="1" dirty="0"/>
              <a:t>我”即将结束在百草园的生活，要去私塾读书，“我”是怎么想的？</a:t>
            </a:r>
            <a:endParaRPr lang="zh-CN" altLang="en-US" sz="3000" b="1" dirty="0"/>
          </a:p>
          <a:p>
            <a:pPr lvl="1">
              <a:buNone/>
            </a:pPr>
            <a:endParaRPr lang="zh-CN" altLang="en-US" sz="2600" dirty="0">
              <a:solidFill>
                <a:schemeClr val="accent2"/>
              </a:solidFill>
            </a:endParaRPr>
          </a:p>
          <a:p>
            <a:pPr lvl="1"/>
            <a:endParaRPr lang="zh-CN" altLang="en-US" sz="2600" dirty="0">
              <a:solidFill>
                <a:schemeClr val="accent2"/>
              </a:solidFill>
            </a:endParaRPr>
          </a:p>
          <a:p>
            <a:endParaRPr lang="zh-CN" altLang="en-US" sz="2600" dirty="0"/>
          </a:p>
          <a:p>
            <a:endParaRPr lang="zh-CN" altLang="en-US" sz="2600" dirty="0"/>
          </a:p>
          <a:p>
            <a:endParaRPr lang="zh-CN" altLang="en-US" sz="2600" dirty="0"/>
          </a:p>
          <a:p>
            <a:r>
              <a:rPr lang="zh-CN" altLang="en-US" sz="3000" b="1" dirty="0"/>
              <a:t>“我”为何留恋百草园的生活？</a:t>
            </a:r>
            <a:endParaRPr lang="zh-CN" altLang="en-US" sz="3000" b="1" dirty="0"/>
          </a:p>
          <a:p>
            <a:pPr lvl="1">
              <a:buNone/>
            </a:pPr>
            <a:endParaRPr lang="zh-CN" altLang="en-US" sz="2600" dirty="0">
              <a:solidFill>
                <a:schemeClr val="accent2"/>
              </a:solidFill>
            </a:endParaRPr>
          </a:p>
        </p:txBody>
      </p:sp>
      <p:sp>
        <p:nvSpPr>
          <p:cNvPr id="80900" name="文本框 80899"/>
          <p:cNvSpPr txBox="1"/>
          <p:nvPr/>
        </p:nvSpPr>
        <p:spPr>
          <a:xfrm>
            <a:off x="900113" y="2420938"/>
            <a:ext cx="67818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三个“也许”，他在反复揣测，认为可能是做错了事所受的惩罚。可见他对百草园是多么的留恋。预示着三味书屋与百草园将是截然不同的一块天地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.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0901" name="文本框 80900"/>
          <p:cNvSpPr txBox="1"/>
          <p:nvPr/>
        </p:nvSpPr>
        <p:spPr>
          <a:xfrm>
            <a:off x="827088" y="5057775"/>
            <a:ext cx="74676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由由自在，无拘无束。在这里，“我”学到了许多知识。这是从“我”从老师和书本中学不到的东西。</a:t>
            </a:r>
            <a:b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</a:b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80902" name="图片 80901" descr="BACK2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0" y="6370638"/>
            <a:ext cx="857250" cy="479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blinds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61442" name="标题 61441"/>
          <p:cNvSpPr>
            <a:spLocks noGrp="1"/>
          </p:cNvSpPr>
          <p:nvPr>
            <p:ph type="title"/>
          </p:nvPr>
        </p:nvSpPr>
        <p:spPr>
          <a:xfrm flipH="1">
            <a:off x="387350" y="274638"/>
            <a:ext cx="69850" cy="80962"/>
          </a:xfrm>
        </p:spPr>
        <p:txBody>
          <a:bodyPr anchor="ctr"/>
          <a:p>
            <a:endParaRPr sz="4000" dirty="0"/>
          </a:p>
        </p:txBody>
      </p:sp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>
          <a:xfrm>
            <a:off x="806450" y="765175"/>
            <a:ext cx="8229600" cy="5797550"/>
          </a:xfrm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dirty="0"/>
              <a:t>  </a:t>
            </a:r>
            <a:r>
              <a:rPr lang="en-US" altLang="zh-CN" b="1" dirty="0">
                <a:solidFill>
                  <a:srgbClr val="3333FF"/>
                </a:solidFill>
              </a:rPr>
              <a:t>“</a:t>
            </a:r>
            <a:r>
              <a:rPr lang="zh-CN" altLang="en-US" b="1" dirty="0">
                <a:solidFill>
                  <a:srgbClr val="3333FF"/>
                </a:solidFill>
              </a:rPr>
              <a:t>我”到底知不知道被送到私塾去的原因呢</a:t>
            </a:r>
            <a:r>
              <a:rPr lang="en-US" altLang="zh-CN" b="1" dirty="0">
                <a:solidFill>
                  <a:srgbClr val="3333FF"/>
                </a:solidFill>
              </a:rPr>
              <a:t>?</a:t>
            </a:r>
            <a:r>
              <a:rPr lang="zh-CN" altLang="en-US" b="1" dirty="0">
                <a:solidFill>
                  <a:srgbClr val="3333FF"/>
                </a:solidFill>
              </a:rPr>
              <a:t>你是从哪些词语看出来的</a:t>
            </a:r>
            <a:r>
              <a:rPr lang="en-US" altLang="zh-CN" b="1">
                <a:solidFill>
                  <a:srgbClr val="3333FF"/>
                </a:solidFill>
              </a:rPr>
              <a:t>? </a:t>
            </a:r>
            <a:endParaRPr lang="en-US" altLang="zh-CN" b="1">
              <a:solidFill>
                <a:srgbClr val="3333FF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dirty="0"/>
              <a:t>        </a:t>
            </a:r>
            <a:r>
              <a:rPr lang="zh-CN" altLang="en-US" dirty="0"/>
              <a:t>不知道，从“也许是</a:t>
            </a:r>
            <a:r>
              <a:rPr lang="en-US" altLang="zh-CN">
                <a:latin typeface="Times New Roman" panose="02020603050405020304" pitchFamily="18" charset="0"/>
              </a:rPr>
              <a:t>……</a:t>
            </a:r>
            <a:r>
              <a:rPr lang="zh-CN" altLang="en-US" dirty="0"/>
              <a:t>也许是</a:t>
            </a:r>
            <a:r>
              <a:rPr lang="en-US" altLang="zh-CN">
                <a:latin typeface="Times New Roman" panose="02020603050405020304" pitchFamily="18" charset="0"/>
              </a:rPr>
              <a:t>……</a:t>
            </a:r>
            <a:r>
              <a:rPr lang="zh-CN" altLang="en-US" dirty="0"/>
              <a:t>也许是</a:t>
            </a:r>
            <a:r>
              <a:rPr lang="en-US" altLang="zh-CN">
                <a:latin typeface="Times New Roman" panose="02020603050405020304" pitchFamily="18" charset="0"/>
              </a:rPr>
              <a:t>……</a:t>
            </a:r>
            <a:r>
              <a:rPr lang="zh-CN" altLang="en-US" dirty="0"/>
              <a:t>都无从知道”可以看出，三个“也许是”表示尽管猜测的原因很多，但一个也无法肯定。 </a:t>
            </a:r>
            <a:endParaRPr lang="zh-CN" altLang="en-US" dirty="0"/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3333FF"/>
                </a:solidFill>
              </a:rPr>
              <a:t>      “</a:t>
            </a:r>
            <a:r>
              <a:rPr lang="en-US" altLang="zh-CN" b="1" dirty="0">
                <a:solidFill>
                  <a:srgbClr val="3333FF"/>
                </a:solidFill>
              </a:rPr>
              <a:t>Ade</a:t>
            </a:r>
            <a:r>
              <a:rPr lang="zh-CN" altLang="en-US" b="1" dirty="0">
                <a:solidFill>
                  <a:srgbClr val="3333FF"/>
                </a:solidFill>
              </a:rPr>
              <a:t>，我的蟋蟀们</a:t>
            </a:r>
            <a:r>
              <a:rPr lang="en-US" altLang="zh-CN" b="1" dirty="0">
                <a:solidFill>
                  <a:srgbClr val="3333FF"/>
                </a:solidFill>
              </a:rPr>
              <a:t>!Ade</a:t>
            </a:r>
            <a:r>
              <a:rPr lang="zh-CN" altLang="en-US" b="1" dirty="0">
                <a:solidFill>
                  <a:srgbClr val="3333FF"/>
                </a:solidFill>
              </a:rPr>
              <a:t>，我的覆盆子们和木莲们</a:t>
            </a:r>
            <a:r>
              <a:rPr lang="en-US" altLang="zh-CN" b="1" dirty="0">
                <a:solidFill>
                  <a:srgbClr val="3333FF"/>
                </a:solidFill>
              </a:rPr>
              <a:t>!”</a:t>
            </a:r>
            <a:r>
              <a:rPr lang="zh-CN" altLang="en-US" b="1" dirty="0">
                <a:solidFill>
                  <a:srgbClr val="3333FF"/>
                </a:solidFill>
              </a:rPr>
              <a:t>这句话运用什么修辞手法</a:t>
            </a:r>
            <a:r>
              <a:rPr lang="en-US" altLang="zh-CN" b="1" dirty="0">
                <a:solidFill>
                  <a:srgbClr val="3333FF"/>
                </a:solidFill>
              </a:rPr>
              <a:t>?</a:t>
            </a:r>
            <a:r>
              <a:rPr lang="zh-CN" altLang="en-US" b="1" dirty="0">
                <a:solidFill>
                  <a:srgbClr val="3333FF"/>
                </a:solidFill>
              </a:rPr>
              <a:t>表达了作者什么心理</a:t>
            </a:r>
            <a:r>
              <a:rPr lang="en-US" altLang="zh-CN" b="1">
                <a:solidFill>
                  <a:srgbClr val="3333FF"/>
                </a:solidFill>
              </a:rPr>
              <a:t>?</a:t>
            </a:r>
            <a:r>
              <a:rPr lang="en-US" altLang="zh-CN" b="1"/>
              <a:t> </a:t>
            </a:r>
            <a:endParaRPr lang="en-US" altLang="zh-CN" b="1"/>
          </a:p>
          <a:p>
            <a:pPr>
              <a:lnSpc>
                <a:spcPct val="90000"/>
              </a:lnSpc>
              <a:buNone/>
            </a:pPr>
            <a:r>
              <a:rPr lang="en-US" altLang="zh-CN" b="1" dirty="0"/>
              <a:t>         </a:t>
            </a:r>
            <a:r>
              <a:rPr lang="zh-CN" altLang="en-US" b="1" dirty="0"/>
              <a:t>运用拟人，表达了“我”对百草园的依恋。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1443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36" end="1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61443">
                                            <p:txEl>
                                              <p:charRg st="36" end="1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106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61443">
                                            <p:txEl>
                                              <p:charRg st="106" end="16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163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61443">
                                            <p:txEl>
                                              <p:charRg st="163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3559" name="缺角矩形 23558"/>
          <p:cNvSpPr/>
          <p:nvPr/>
        </p:nvSpPr>
        <p:spPr>
          <a:xfrm>
            <a:off x="849313" y="533400"/>
            <a:ext cx="3494087" cy="741363"/>
          </a:xfrm>
          <a:prstGeom prst="plaque">
            <a:avLst>
              <a:gd name="adj" fmla="val 16667"/>
            </a:avLst>
          </a:prstGeom>
          <a:gradFill rotWithShape="0">
            <a:gsLst>
              <a:gs pos="0">
                <a:srgbClr val="CCCCFF">
                  <a:alpha val="100000"/>
                </a:srgbClr>
              </a:gs>
              <a:gs pos="17999">
                <a:srgbClr val="99CCFF">
                  <a:alpha val="100000"/>
                </a:srgbClr>
              </a:gs>
              <a:gs pos="36000">
                <a:srgbClr val="9966FF">
                  <a:alpha val="100000"/>
                </a:srgbClr>
              </a:gs>
              <a:gs pos="61000">
                <a:srgbClr val="CC99FF">
                  <a:alpha val="100000"/>
                </a:srgbClr>
              </a:gs>
              <a:gs pos="82001">
                <a:srgbClr val="99CCFF">
                  <a:alpha val="100000"/>
                </a:srgbClr>
              </a:gs>
              <a:gs pos="100000">
                <a:srgbClr val="CCCC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/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结构上的作用： 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3560" name="矩形 23559"/>
          <p:cNvSpPr/>
          <p:nvPr/>
        </p:nvSpPr>
        <p:spPr>
          <a:xfrm>
            <a:off x="838200" y="1524000"/>
            <a:ext cx="74676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dist"/>
            <a:r>
              <a:rPr lang="en-US" altLang="zh-CN" sz="3200" dirty="0">
                <a:latin typeface="Times New Roman" panose="02020603050405020304" pitchFamily="18" charset="0"/>
              </a:rPr>
              <a:t>                                   </a:t>
            </a:r>
            <a:r>
              <a:rPr lang="zh-CN" altLang="en-US" sz="3200" b="1" dirty="0">
                <a:latin typeface="Times New Roman" panose="02020603050405020304" pitchFamily="18" charset="0"/>
              </a:rPr>
              <a:t>第一句 “不知道”三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algn="dist"/>
            <a:r>
              <a:rPr lang="zh-CN" altLang="en-US" sz="3200" b="1" dirty="0">
                <a:latin typeface="Times New Roman" panose="02020603050405020304" pitchFamily="18" charset="0"/>
              </a:rPr>
              <a:t>                                   个字，表明了去三味书屋是被迫的。第二句三个“也许”，猜测原因，推断去三味书屋是一种惩罚，预示了三味书屋的生活让人反感。最后三句直接抒发了对百草园的难分难舍的感情。因此，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第九段表达了“我”对百草园的依恋和对三味书屋的反感之情。</a:t>
            </a:r>
            <a:r>
              <a:rPr lang="zh-CN" altLang="en-US" sz="3200" dirty="0">
                <a:latin typeface="Times New Roman" panose="02020603050405020304" pitchFamily="18" charset="0"/>
              </a:rPr>
              <a:t>                       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3200" dirty="0">
                <a:latin typeface="Times New Roman" panose="02020603050405020304" pitchFamily="18" charset="0"/>
              </a:rPr>
              <a:t>                            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23561" name="文本框 23560"/>
          <p:cNvSpPr txBox="1"/>
          <p:nvPr/>
        </p:nvSpPr>
        <p:spPr>
          <a:xfrm>
            <a:off x="4343400" y="685800"/>
            <a:ext cx="44053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承上启下的过渡作用。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62" name="缺角矩形 23561"/>
          <p:cNvSpPr/>
          <p:nvPr/>
        </p:nvSpPr>
        <p:spPr>
          <a:xfrm>
            <a:off x="838200" y="1676400"/>
            <a:ext cx="3417888" cy="741363"/>
          </a:xfrm>
          <a:prstGeom prst="plaque">
            <a:avLst>
              <a:gd name="adj" fmla="val 16667"/>
            </a:avLst>
          </a:prstGeom>
          <a:gradFill rotWithShape="0">
            <a:gsLst>
              <a:gs pos="0">
                <a:srgbClr val="CCCCFF">
                  <a:alpha val="100000"/>
                </a:srgbClr>
              </a:gs>
              <a:gs pos="17999">
                <a:srgbClr val="99CCFF">
                  <a:alpha val="100000"/>
                </a:srgbClr>
              </a:gs>
              <a:gs pos="36000">
                <a:srgbClr val="9966FF">
                  <a:alpha val="100000"/>
                </a:srgbClr>
              </a:gs>
              <a:gs pos="61000">
                <a:srgbClr val="CC99FF">
                  <a:alpha val="100000"/>
                </a:srgbClr>
              </a:gs>
              <a:gs pos="82001">
                <a:srgbClr val="99CCFF">
                  <a:alpha val="100000"/>
                </a:srgbClr>
              </a:gs>
              <a:gs pos="100000">
                <a:srgbClr val="CCCCFF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表情达意的作用：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/>
      <p:bldP spid="2356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内容占位符 62465" descr="图片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2467" name="文本占位符 62466"/>
          <p:cNvSpPr>
            <a:spLocks noGrp="1"/>
          </p:cNvSpPr>
          <p:nvPr>
            <p:ph type="body" sz="half" idx="1"/>
          </p:nvPr>
        </p:nvSpPr>
        <p:spPr>
          <a:xfrm>
            <a:off x="3276600" y="1268413"/>
            <a:ext cx="4906963" cy="4525962"/>
          </a:xfrm>
        </p:spPr>
        <p:txBody>
          <a:bodyPr/>
          <a:p>
            <a:endParaRPr lang="en-US" altLang="zh-CN" sz="2800" dirty="0"/>
          </a:p>
          <a:p>
            <a:pPr>
              <a:buNone/>
            </a:pPr>
            <a:r>
              <a:rPr lang="en-US" altLang="zh-CN" b="1" dirty="0">
                <a:solidFill>
                  <a:srgbClr val="3333FF"/>
                </a:solidFill>
              </a:rPr>
              <a:t>        </a:t>
            </a:r>
            <a:r>
              <a:rPr lang="zh-CN" altLang="en-US" b="1" dirty="0">
                <a:solidFill>
                  <a:srgbClr val="FF0000"/>
                </a:solidFill>
              </a:rPr>
              <a:t>四、小结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800" dirty="0"/>
              <a:t>        </a:t>
            </a:r>
            <a:r>
              <a:rPr lang="zh-CN" altLang="en-US" sz="2800" dirty="0">
                <a:solidFill>
                  <a:srgbClr val="FFFF00"/>
                </a:solidFill>
              </a:rPr>
              <a:t>写百草园，始终围绕着一个“乐”字</a:t>
            </a:r>
            <a:r>
              <a:rPr lang="en-US" altLang="zh-CN" sz="2800">
                <a:solidFill>
                  <a:srgbClr val="FFFF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dirty="0">
                <a:solidFill>
                  <a:srgbClr val="FFFF00"/>
                </a:solidFill>
              </a:rPr>
              <a:t>乐于观察百草园的景物，乐于听美女蛇的故事，乐于捕鸟活动，表现了儿童热爱大自然，喜欢自由快乐生活的心理。 </a:t>
            </a:r>
            <a:endParaRPr lang="zh-CN" altLang="en-US" sz="2800" dirty="0">
              <a:solidFill>
                <a:srgbClr val="FFFF00"/>
              </a:solidFill>
            </a:endParaRPr>
          </a:p>
          <a:p>
            <a:endParaRPr lang="zh-CN" altLang="en-US" sz="2800" dirty="0">
              <a:solidFill>
                <a:srgbClr val="FFFF00"/>
              </a:solidFill>
            </a:endParaRPr>
          </a:p>
        </p:txBody>
      </p:sp>
      <p:sp>
        <p:nvSpPr>
          <p:cNvPr id="62468" name="椭圆 62467"/>
          <p:cNvSpPr/>
          <p:nvPr/>
        </p:nvSpPr>
        <p:spPr>
          <a:xfrm>
            <a:off x="8027988" y="6092825"/>
            <a:ext cx="719137" cy="5048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altLang="en-US" sz="1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2467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charRg st="14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62467">
                                            <p:txEl>
                                              <p:charRg st="14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64514" name="文本占位符 64513"/>
          <p:cNvSpPr>
            <a:spLocks noGrp="1"/>
          </p:cNvSpPr>
          <p:nvPr>
            <p:ph type="body" sz="half" idx="1"/>
          </p:nvPr>
        </p:nvSpPr>
        <p:spPr>
          <a:xfrm>
            <a:off x="457200" y="908050"/>
            <a:ext cx="8507413" cy="5218113"/>
          </a:xfrm>
        </p:spPr>
        <p:txBody>
          <a:bodyPr/>
          <a:p>
            <a:pPr>
              <a:buNone/>
            </a:pPr>
            <a:endParaRPr lang="en-US" altLang="zh-CN" sz="2800"/>
          </a:p>
          <a:p>
            <a:pPr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、这段百草园的景物描写层次清楚。从描写的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对象上看，先写</a:t>
            </a:r>
            <a:r>
              <a:rPr lang="zh-CN" altLang="en-US" sz="2800" dirty="0">
                <a:cs typeface="Arial" panose="020B0604020202020204" pitchFamily="34" charset="0"/>
              </a:rPr>
              <a:t>    </a:t>
            </a:r>
            <a:r>
              <a:rPr lang="zh-CN" altLang="en-US" sz="2800" dirty="0"/>
              <a:t>     ，后写        ， 再 写                  ；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 从描写的范围看，是先写       ，再写      ；从感官的角度看，既有视觉又有       、      、       。 </a:t>
            </a:r>
            <a:endParaRPr lang="zh-CN" altLang="en-US" sz="2800" dirty="0"/>
          </a:p>
          <a:p>
            <a:pPr>
              <a:buNone/>
            </a:pPr>
            <a:endParaRPr lang="zh-CN" altLang="en-US" sz="2800" dirty="0"/>
          </a:p>
        </p:txBody>
      </p:sp>
      <p:sp>
        <p:nvSpPr>
          <p:cNvPr id="64515" name="矩形 64514"/>
          <p:cNvSpPr/>
          <p:nvPr/>
        </p:nvSpPr>
        <p:spPr>
          <a:xfrm>
            <a:off x="566738" y="333375"/>
            <a:ext cx="7245350" cy="565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endParaRPr sz="4000" dirty="0"/>
          </a:p>
        </p:txBody>
      </p:sp>
      <p:sp>
        <p:nvSpPr>
          <p:cNvPr id="64516" name="矩形 64515"/>
          <p:cNvSpPr/>
          <p:nvPr/>
        </p:nvSpPr>
        <p:spPr>
          <a:xfrm>
            <a:off x="611188" y="4149725"/>
            <a:ext cx="7777162" cy="1103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Times New Roman" panose="02020603050405020304" pitchFamily="18" charset="0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</a:rPr>
              <a:t>、这段文字中的哪句话可以概括百草园的特点</a:t>
            </a:r>
            <a:r>
              <a:rPr lang="en-US" altLang="zh-CN" sz="2800">
                <a:latin typeface="Times New Roman" panose="02020603050405020304" pitchFamily="18" charset="0"/>
              </a:rPr>
              <a:t>?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64517" name="文本框 64516"/>
          <p:cNvSpPr txBox="1"/>
          <p:nvPr/>
        </p:nvSpPr>
        <p:spPr>
          <a:xfrm>
            <a:off x="3059113" y="1916113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64519" name="文本框 64518"/>
          <p:cNvSpPr txBox="1"/>
          <p:nvPr/>
        </p:nvSpPr>
        <p:spPr>
          <a:xfrm>
            <a:off x="3059113" y="1916113"/>
            <a:ext cx="10096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CC"/>
                </a:solidFill>
                <a:latin typeface="Times New Roman" panose="02020603050405020304" pitchFamily="18" charset="0"/>
              </a:rPr>
              <a:t>植物</a:t>
            </a:r>
            <a:endParaRPr lang="zh-CN" altLang="en-US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0" name="文本框 64519"/>
          <p:cNvSpPr txBox="1"/>
          <p:nvPr/>
        </p:nvSpPr>
        <p:spPr>
          <a:xfrm>
            <a:off x="5003800" y="1916113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动物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1" name="文本框 64520"/>
          <p:cNvSpPr txBox="1"/>
          <p:nvPr/>
        </p:nvSpPr>
        <p:spPr>
          <a:xfrm>
            <a:off x="6732588" y="1916113"/>
            <a:ext cx="2159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动物和植物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2" name="文本框 64521"/>
          <p:cNvSpPr txBox="1"/>
          <p:nvPr/>
        </p:nvSpPr>
        <p:spPr>
          <a:xfrm>
            <a:off x="4500563" y="2420938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整体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3" name="文本框 64522"/>
          <p:cNvSpPr txBox="1"/>
          <p:nvPr/>
        </p:nvSpPr>
        <p:spPr>
          <a:xfrm>
            <a:off x="6156325" y="2420938"/>
            <a:ext cx="14398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局部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4" name="文本框 64523"/>
          <p:cNvSpPr txBox="1"/>
          <p:nvPr/>
        </p:nvSpPr>
        <p:spPr>
          <a:xfrm>
            <a:off x="4284663" y="2924175"/>
            <a:ext cx="38163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CC"/>
                </a:solidFill>
                <a:latin typeface="Times New Roman" panose="02020603050405020304" pitchFamily="18" charset="0"/>
              </a:rPr>
              <a:t>听觉   触觉  味觉</a:t>
            </a:r>
            <a:endParaRPr lang="zh-CN" altLang="en-US" sz="2800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5" name="文本框 64524"/>
          <p:cNvSpPr txBox="1"/>
          <p:nvPr/>
        </p:nvSpPr>
        <p:spPr>
          <a:xfrm>
            <a:off x="684213" y="4941888"/>
            <a:ext cx="77755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单是周围的短短的泥墙根一带，就有无限趣味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1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4514">
                                            <p:txEl>
                                              <p:charRg st="1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2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64514">
                                            <p:txEl>
                                              <p:charRg st="23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75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64514">
                                            <p:txEl>
                                              <p:charRg st="75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45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451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5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5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5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2" grpId="0"/>
      <p:bldP spid="64523" grpId="0"/>
      <p:bldP spid="64524" grpId="0"/>
      <p:bldP spid="6452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65538" name="标题 6553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88" cy="77788"/>
          </a:xfrm>
        </p:spPr>
        <p:txBody>
          <a:bodyPr anchor="ctr"/>
          <a:p>
            <a:endParaRPr sz="4000" dirty="0"/>
          </a:p>
        </p:txBody>
      </p:sp>
      <p:sp>
        <p:nvSpPr>
          <p:cNvPr id="65539" name="文本占位符 65538"/>
          <p:cNvSpPr>
            <a:spLocks noGrp="1"/>
          </p:cNvSpPr>
          <p:nvPr>
            <p:ph type="body" idx="1"/>
          </p:nvPr>
        </p:nvSpPr>
        <p:spPr>
          <a:xfrm>
            <a:off x="395288" y="836613"/>
            <a:ext cx="8229600" cy="5329237"/>
          </a:xfrm>
        </p:spPr>
        <p:txBody>
          <a:bodyPr/>
          <a:p>
            <a:pPr>
              <a:buNone/>
            </a:pPr>
            <a:r>
              <a:rPr lang="en-US" altLang="zh-CN" sz="2800"/>
              <a:t>  </a:t>
            </a:r>
            <a:r>
              <a:rPr lang="en-US" altLang="zh-CN"/>
              <a:t> </a:t>
            </a:r>
            <a:r>
              <a:rPr lang="en-US" altLang="zh-CN" sz="3000" dirty="0"/>
              <a:t>4</a:t>
            </a:r>
            <a:r>
              <a:rPr lang="zh-CN" altLang="en-US" sz="3000" dirty="0"/>
              <a:t>、少年时代的作者，把百草园看成“我的乐园”这是 因为</a:t>
            </a:r>
            <a:r>
              <a:rPr lang="en-US" altLang="zh-CN" sz="3000" dirty="0"/>
              <a:t>(    )</a:t>
            </a:r>
            <a:r>
              <a:rPr lang="zh-CN" altLang="en-US" sz="3000" dirty="0"/>
              <a:t>。 </a:t>
            </a:r>
            <a:endParaRPr lang="zh-CN" altLang="en-US" sz="3000" dirty="0"/>
          </a:p>
          <a:p>
            <a:pPr>
              <a:buNone/>
            </a:pPr>
            <a:r>
              <a:rPr lang="zh-CN" altLang="en-US" sz="3000" dirty="0"/>
              <a:t>       </a:t>
            </a:r>
            <a:r>
              <a:rPr lang="en-US" altLang="zh-CN" sz="3000" dirty="0"/>
              <a:t>A</a:t>
            </a:r>
            <a:r>
              <a:rPr lang="zh-CN" altLang="en-US" sz="3000" dirty="0"/>
              <a:t>．百草园中的草木虫鱼有的色彩鲜明，有的形态有趣，有的叫声动听，这些景象都吸引着他的好奇心。 </a:t>
            </a:r>
            <a:endParaRPr lang="zh-CN" altLang="en-US" sz="3000" dirty="0"/>
          </a:p>
          <a:p>
            <a:pPr>
              <a:buNone/>
            </a:pPr>
            <a:r>
              <a:rPr lang="zh-CN" altLang="en-US" sz="3000" dirty="0"/>
              <a:t>       </a:t>
            </a:r>
            <a:r>
              <a:rPr lang="en-US" altLang="zh-CN" sz="3000" dirty="0"/>
              <a:t>B</a:t>
            </a:r>
            <a:r>
              <a:rPr lang="zh-CN" altLang="en-US" sz="3000" dirty="0"/>
              <a:t>．他热爱大自然，喜欢自由快乐的生活。 </a:t>
            </a:r>
            <a:endParaRPr lang="zh-CN" altLang="en-US" sz="3000" dirty="0"/>
          </a:p>
          <a:p>
            <a:pPr>
              <a:buNone/>
            </a:pPr>
            <a:r>
              <a:rPr lang="zh-CN" altLang="en-US" sz="3000" dirty="0"/>
              <a:t>       </a:t>
            </a:r>
            <a:r>
              <a:rPr lang="en-US" altLang="zh-CN" sz="3000" dirty="0"/>
              <a:t>C</a:t>
            </a:r>
            <a:r>
              <a:rPr lang="zh-CN" altLang="en-US" sz="3000" dirty="0"/>
              <a:t>．他不愿意学习文化知识，把枯燥的学习环境和百草园相比，更觉得百草园是乐园。 </a:t>
            </a:r>
            <a:endParaRPr lang="zh-CN" altLang="en-US" sz="3000" dirty="0"/>
          </a:p>
          <a:p>
            <a:pPr>
              <a:buNone/>
            </a:pPr>
            <a:r>
              <a:rPr lang="zh-CN" altLang="en-US" sz="3000" dirty="0"/>
              <a:t>       </a:t>
            </a:r>
            <a:r>
              <a:rPr lang="en-US" altLang="zh-CN" sz="3000" dirty="0"/>
              <a:t>D</a:t>
            </a:r>
            <a:r>
              <a:rPr lang="zh-CN" altLang="en-US" sz="3000" dirty="0"/>
              <a:t>．在百草园里有各种动植物，有美女蛇的故事，能够捕鸟。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65540" name="矩形 65539"/>
          <p:cNvSpPr/>
          <p:nvPr/>
        </p:nvSpPr>
        <p:spPr>
          <a:xfrm>
            <a:off x="422275" y="342900"/>
            <a:ext cx="6165850" cy="5651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/>
            <a:endParaRPr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3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65539">
                                            <p:txEl>
                                              <p:charRg st="3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94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65539">
                                            <p:txEl>
                                              <p:charRg st="94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122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65539">
                                            <p:txEl>
                                              <p:charRg st="122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169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1000"/>
                                        <p:tgtEl>
                                          <p:spTgt spid="65539">
                                            <p:txEl>
                                              <p:charRg st="169" end="2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66562" name="标题 665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5100" b="1" dirty="0">
                <a:ea typeface="隶书" pitchFamily="49" charset="-122"/>
              </a:rPr>
              <a:t>课外小作文训练</a:t>
            </a:r>
            <a:endParaRPr lang="zh-CN" altLang="en-US" sz="5100" b="1" dirty="0">
              <a:ea typeface="隶书" pitchFamily="49" charset="-122"/>
            </a:endParaRPr>
          </a:p>
        </p:txBody>
      </p:sp>
      <p:sp>
        <p:nvSpPr>
          <p:cNvPr id="66563" name="文本占位符 66562"/>
          <p:cNvSpPr>
            <a:spLocks noGrp="1"/>
          </p:cNvSpPr>
          <p:nvPr>
            <p:ph type="body" idx="1"/>
          </p:nvPr>
        </p:nvSpPr>
        <p:spPr>
          <a:xfrm>
            <a:off x="2668588" y="2203450"/>
            <a:ext cx="3943350" cy="784225"/>
          </a:xfrm>
        </p:spPr>
        <p:txBody>
          <a:bodyPr/>
          <a:p>
            <a:pPr>
              <a:buNone/>
            </a:pPr>
            <a:r>
              <a:rPr lang="zh-CN" altLang="en-US" sz="4100" b="1" dirty="0">
                <a:solidFill>
                  <a:srgbClr val="3333FF"/>
                </a:solidFill>
              </a:rPr>
              <a:t>风景这里独好</a:t>
            </a:r>
            <a:endParaRPr lang="zh-CN" altLang="en-US" sz="4100" b="1" dirty="0">
              <a:solidFill>
                <a:srgbClr val="3333FF"/>
              </a:solidFill>
            </a:endParaRPr>
          </a:p>
        </p:txBody>
      </p:sp>
      <p:sp>
        <p:nvSpPr>
          <p:cNvPr id="66564" name="文本框 66563"/>
          <p:cNvSpPr txBox="1"/>
          <p:nvPr/>
        </p:nvSpPr>
        <p:spPr>
          <a:xfrm>
            <a:off x="603250" y="2800350"/>
            <a:ext cx="8108950" cy="2041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dirty="0">
                <a:latin typeface="Times New Roman" panose="02020603050405020304" pitchFamily="18" charset="0"/>
              </a:rPr>
              <a:t>要求：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ClrTx/>
            </a:pPr>
            <a:r>
              <a:rPr lang="zh-CN" altLang="en-US" sz="3200" dirty="0">
                <a:latin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、借鉴课文第二段写景的方法，写一段景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ClrTx/>
            </a:pPr>
            <a:r>
              <a:rPr lang="zh-CN" altLang="en-US" sz="3200" dirty="0">
                <a:latin typeface="Times New Roman" panose="02020603050405020304" pitchFamily="18" charset="0"/>
              </a:rPr>
              <a:t>物描写，可以是公园、校园的一角；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buClrTx/>
            </a:pPr>
            <a:r>
              <a:rPr lang="zh-CN" altLang="en-US" sz="3200" dirty="0">
                <a:latin typeface="Times New Roman" panose="02020603050405020304" pitchFamily="18" charset="0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、字数在</a:t>
            </a:r>
            <a:r>
              <a:rPr lang="en-US" altLang="zh-CN" sz="3200" dirty="0">
                <a:latin typeface="Times New Roman" panose="02020603050405020304" pitchFamily="18" charset="0"/>
              </a:rPr>
              <a:t>400</a:t>
            </a:r>
            <a:r>
              <a:rPr lang="zh-CN" altLang="en-US" sz="3200" dirty="0">
                <a:latin typeface="Times New Roman" panose="02020603050405020304" pitchFamily="18" charset="0"/>
              </a:rPr>
              <a:t>左右。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665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656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build="p"/>
      <p:bldP spid="665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72706" name="矩形 72705"/>
          <p:cNvSpPr/>
          <p:nvPr/>
        </p:nvSpPr>
        <p:spPr>
          <a:xfrm>
            <a:off x="0" y="838200"/>
            <a:ext cx="860425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4000" b="1" dirty="0">
                <a:latin typeface="Times New Roman" panose="02020603050405020304" pitchFamily="18" charset="0"/>
                <a:ea typeface="华文新魏" pitchFamily="2" charset="-122"/>
              </a:rPr>
              <a:t>《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itchFamily="2" charset="-122"/>
              </a:rPr>
              <a:t>朝花夕拾</a:t>
            </a:r>
            <a:r>
              <a:rPr lang="en-US" altLang="zh-CN" sz="4000" b="1">
                <a:latin typeface="Times New Roman" panose="02020603050405020304" pitchFamily="18" charset="0"/>
                <a:ea typeface="华文新魏" pitchFamily="2" charset="-122"/>
              </a:rPr>
              <a:t>》</a:t>
            </a:r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是一部散文集，共搜集了</a:t>
            </a:r>
            <a:r>
              <a:rPr lang="en-US" altLang="zh-CN" sz="4000" b="1" dirty="0">
                <a:latin typeface="Times New Roman" panose="02020603050405020304" pitchFamily="18" charset="0"/>
                <a:ea typeface="隶书" pitchFamily="49" charset="-122"/>
              </a:rPr>
              <a:t>10</a:t>
            </a:r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篇文章，大部分作品是作者回忆自己童年、少年时代生活的。写本篇文章时鲁迅已经</a:t>
            </a:r>
            <a:r>
              <a:rPr lang="en-US" altLang="zh-CN" sz="4000" b="1" dirty="0">
                <a:latin typeface="Times New Roman" panose="02020603050405020304" pitchFamily="18" charset="0"/>
                <a:ea typeface="隶书" pitchFamily="49" charset="-122"/>
              </a:rPr>
              <a:t>40</a:t>
            </a:r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多岁了。这部散文集题名为</a:t>
            </a:r>
            <a:r>
              <a:rPr lang="en-US" altLang="zh-CN" sz="4000" b="1" dirty="0">
                <a:latin typeface="Times New Roman" panose="02020603050405020304" pitchFamily="18" charset="0"/>
                <a:ea typeface="隶书" pitchFamily="49" charset="-122"/>
              </a:rPr>
              <a:t>《</a:t>
            </a:r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朝花夕拾</a:t>
            </a:r>
            <a:r>
              <a:rPr lang="en-US" altLang="zh-CN" sz="4000" b="1" dirty="0">
                <a:latin typeface="Times New Roman" panose="02020603050405020304" pitchFamily="18" charset="0"/>
                <a:ea typeface="隶书" pitchFamily="49" charset="-122"/>
              </a:rPr>
              <a:t>》</a:t>
            </a:r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，</a:t>
            </a:r>
            <a:endParaRPr lang="zh-CN" altLang="en-US" sz="40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algn="just"/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意思是</a:t>
            </a:r>
            <a:r>
              <a:rPr lang="en-US" altLang="zh-CN" sz="4000" b="1">
                <a:latin typeface="Times New Roman" panose="02020603050405020304" pitchFamily="18" charset="0"/>
                <a:ea typeface="隶书" pitchFamily="49" charset="-122"/>
              </a:rPr>
              <a:t>:</a:t>
            </a:r>
            <a:endParaRPr lang="en-US" altLang="zh-CN" sz="4000" b="1">
              <a:latin typeface="Times New Roman" panose="02020603050405020304" pitchFamily="18" charset="0"/>
              <a:ea typeface="隶书" pitchFamily="49" charset="-122"/>
            </a:endParaRPr>
          </a:p>
          <a:p>
            <a:pPr algn="just"/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早上的花到晚上才拾取，晚年了，</a:t>
            </a:r>
            <a:endParaRPr lang="zh-CN" altLang="en-US" sz="40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algn="just"/>
            <a:r>
              <a:rPr lang="zh-CN" altLang="en-US" sz="4000" b="1" dirty="0">
                <a:latin typeface="Times New Roman" panose="02020603050405020304" pitchFamily="18" charset="0"/>
                <a:ea typeface="隶书" pitchFamily="49" charset="-122"/>
              </a:rPr>
              <a:t>回忆起少年时代的事。</a:t>
            </a:r>
            <a:endParaRPr lang="zh-CN" altLang="en-US" sz="40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72707" name="图片 72706" descr="从百草园到三味书屋-朝花夕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3429000"/>
            <a:ext cx="3059113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81922" name="文本框 81921"/>
          <p:cNvSpPr txBox="1"/>
          <p:nvPr/>
        </p:nvSpPr>
        <p:spPr>
          <a:xfrm>
            <a:off x="533400" y="457200"/>
            <a:ext cx="7391400" cy="6983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第二课时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〖教学要点</a:t>
            </a:r>
            <a:r>
              <a:rPr lang="zh-CN" altLang="en-US" sz="3200" b="1">
                <a:latin typeface="Times New Roman" panose="02020603050405020304" pitchFamily="18" charset="0"/>
              </a:rPr>
              <a:t>〗</a:t>
            </a:r>
            <a:endParaRPr lang="zh-CN" alt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</a:rPr>
              <a:t>、学习“三味书屋”部分，体会文章对三味书屋环境和先生的描写。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、讨论文章的主题。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Arial" panose="020B0604020202020204" pitchFamily="34" charset="0"/>
            </a:endParaRPr>
          </a:p>
        </p:txBody>
      </p:sp>
      <p:pic>
        <p:nvPicPr>
          <p:cNvPr id="81923" name="图片 81922" descr="三味书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048000"/>
            <a:ext cx="3581400" cy="3057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24" name="图片 81923" descr="sanweishuw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048000"/>
            <a:ext cx="3657600" cy="2992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03426" name="矩形 103425"/>
          <p:cNvSpPr/>
          <p:nvPr/>
        </p:nvSpPr>
        <p:spPr>
          <a:xfrm>
            <a:off x="304800" y="381000"/>
            <a:ext cx="3390900" cy="115887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6600" b="1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/>
                  </a:outerShdw>
                </a:effectLst>
                <a:latin typeface="华文新魏" charset="0"/>
                <a:ea typeface="华文新魏" charset="0"/>
              </a:rPr>
              <a:t>轻松讨论</a:t>
            </a:r>
            <a:endParaRPr lang="zh-CN" altLang="en-US" sz="6600" b="1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103428" name="文本框 103427"/>
          <p:cNvSpPr txBox="1"/>
          <p:nvPr/>
        </p:nvSpPr>
        <p:spPr>
          <a:xfrm>
            <a:off x="0" y="1752600"/>
            <a:ext cx="9828213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鲁迅对三味书屋有哪些不满意？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2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、</a:t>
            </a:r>
            <a:r>
              <a:rPr lang="zh-CN" altLang="en-US" sz="4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你怎样认识百草园和三味书屋？</a:t>
            </a:r>
            <a:endParaRPr lang="zh-CN" altLang="en-US" sz="44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FFCC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b="1" dirty="0">
                <a:solidFill>
                  <a:srgbClr val="FFCC00"/>
                </a:solidFill>
                <a:latin typeface="楷体_GB2312" pitchFamily="49" charset="-122"/>
                <a:ea typeface="楷体_GB2312" pitchFamily="49" charset="-122"/>
              </a:rPr>
              <a:t>、鲁迅可以逃避烦恼不去上学吗？</a:t>
            </a:r>
            <a:endParaRPr lang="zh-CN" altLang="en-US" sz="4400" b="1" dirty="0">
              <a:solidFill>
                <a:srgbClr val="FF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4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、什么是真正的成长？</a:t>
            </a:r>
            <a:endParaRPr lang="zh-CN" altLang="en-US" sz="4400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0099CC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5</a:t>
            </a:r>
            <a:r>
              <a:rPr lang="zh-CN" altLang="en-US" sz="4400" b="1" dirty="0">
                <a:solidFill>
                  <a:srgbClr val="0099CC"/>
                </a:solidFill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、</a:t>
            </a:r>
            <a:r>
              <a:rPr lang="zh-CN" altLang="en-US" sz="4400" b="1" dirty="0">
                <a:solidFill>
                  <a:srgbClr val="0099CC"/>
                </a:solidFill>
                <a:latin typeface="楷体_GB2312" pitchFamily="49" charset="-122"/>
                <a:ea typeface="楷体_GB2312" pitchFamily="49" charset="-122"/>
              </a:rPr>
              <a:t>寿静吾是怎样的老师？你怎样看？</a:t>
            </a:r>
            <a:endParaRPr lang="zh-CN" altLang="en-US" sz="4400" b="1" dirty="0">
              <a:solidFill>
                <a:srgbClr val="0099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6</a:t>
            </a:r>
            <a:r>
              <a:rPr lang="zh-CN" altLang="en-US" sz="4400" b="1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、</a:t>
            </a:r>
            <a:r>
              <a:rPr lang="zh-CN" altLang="en-US" sz="4400" b="1" dirty="0">
                <a:solidFill>
                  <a:srgbClr val="9900CC"/>
                </a:solidFill>
                <a:latin typeface="楷体_GB2312" pitchFamily="49" charset="-122"/>
                <a:ea typeface="楷体_GB2312" pitchFamily="49" charset="-122"/>
              </a:rPr>
              <a:t>三味书屋中有哪些趣事？</a:t>
            </a:r>
            <a:endParaRPr lang="zh-CN" altLang="en-US" sz="4400" b="1">
              <a:solidFill>
                <a:srgbClr val="99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82946" name="缺角矩形 82945" descr="4"/>
          <p:cNvSpPr/>
          <p:nvPr/>
        </p:nvSpPr>
        <p:spPr>
          <a:xfrm>
            <a:off x="755650" y="692150"/>
            <a:ext cx="4419600" cy="2698750"/>
          </a:xfrm>
          <a:prstGeom prst="plaque">
            <a:avLst>
              <a:gd name="adj" fmla="val 14116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947" name="文本框 82946"/>
          <p:cNvSpPr txBox="1"/>
          <p:nvPr/>
        </p:nvSpPr>
        <p:spPr>
          <a:xfrm>
            <a:off x="376238" y="3860800"/>
            <a:ext cx="876776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</a:rPr>
              <a:t>从文中找出写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三味书屋环境</a:t>
            </a:r>
            <a:r>
              <a:rPr lang="zh-CN" altLang="en-US" sz="3600" b="1" dirty="0">
                <a:latin typeface="Arial" panose="020B0604020202020204" pitchFamily="34" charset="0"/>
              </a:rPr>
              <a:t>的句子，说说三味书屋的环境是怎样的？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82948" name="文本框 82947"/>
          <p:cNvSpPr txBox="1"/>
          <p:nvPr/>
        </p:nvSpPr>
        <p:spPr>
          <a:xfrm>
            <a:off x="5867400" y="620713"/>
            <a:ext cx="733425" cy="27971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三味书屋环境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1547813" y="5373688"/>
            <a:ext cx="55737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点拨：第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段、第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</a:rPr>
              <a:t>17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段的描写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4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pic>
        <p:nvPicPr>
          <p:cNvPr id="83970" name="图片 83969" descr="20048224281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388" y="0"/>
            <a:ext cx="3757612" cy="450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文本框 83970"/>
          <p:cNvSpPr txBox="1"/>
          <p:nvPr/>
        </p:nvSpPr>
        <p:spPr>
          <a:xfrm>
            <a:off x="1042988" y="1038225"/>
            <a:ext cx="76327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第二部分是从哪些方面写三味书屋的？ 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3972" name="文本框 83971"/>
          <p:cNvSpPr txBox="1"/>
          <p:nvPr/>
        </p:nvSpPr>
        <p:spPr>
          <a:xfrm>
            <a:off x="3348038" y="2852738"/>
            <a:ext cx="2808287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入学礼节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教书先生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教学内容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同窗学友</a:t>
            </a:r>
            <a:endParaRPr lang="zh-CN" altLang="en-US" sz="4000" b="1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3973" name="图片 83972" descr="GIF1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763" y="3941763"/>
            <a:ext cx="2916237" cy="2916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04450" name="文本框 104449"/>
          <p:cNvSpPr txBox="1"/>
          <p:nvPr/>
        </p:nvSpPr>
        <p:spPr>
          <a:xfrm>
            <a:off x="593725" y="498475"/>
            <a:ext cx="8245475" cy="612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CC00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1</a:t>
            </a:r>
            <a:r>
              <a:rPr lang="zh-CN" altLang="en-US" sz="4400" b="1" dirty="0">
                <a:solidFill>
                  <a:srgbClr val="FFCC00"/>
                </a:solidFill>
                <a:latin typeface="楷体_GB2312" pitchFamily="49" charset="-122"/>
                <a:ea typeface="楷体_GB2312" pitchFamily="49" charset="-122"/>
                <a:hlinkClick r:id="" action="ppaction://noaction"/>
              </a:rPr>
              <a:t>、</a:t>
            </a:r>
            <a:r>
              <a:rPr lang="zh-CN" altLang="en-US" sz="4400" b="1" dirty="0">
                <a:solidFill>
                  <a:srgbClr val="FFCC00"/>
                </a:solidFill>
                <a:latin typeface="楷体_GB2312" pitchFamily="49" charset="-122"/>
                <a:ea typeface="楷体_GB2312" pitchFamily="49" charset="-122"/>
              </a:rPr>
              <a:t>少年儿童与大自然接触，不仅增长知识，而且无拘无束；</a:t>
            </a:r>
            <a:endParaRPr lang="zh-CN" altLang="en-US" sz="4400" b="1" dirty="0">
              <a:solidFill>
                <a:srgbClr val="FFCC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4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、三味书屋学的东西似懂非懂，枯燥无味。这是从儿童无知的视角来写的。生活比较枯燥，学习内容引不起兴趣，教师不允许问课外的知识，原来的贪玩到现在的读书，有趣的故事到听不懂的文章。</a:t>
            </a:r>
            <a:endParaRPr lang="zh-CN" altLang="en-US" sz="4400" b="1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451" name="矩形 104450"/>
          <p:cNvSpPr/>
          <p:nvPr/>
        </p:nvSpPr>
        <p:spPr>
          <a:xfrm>
            <a:off x="755650" y="115888"/>
            <a:ext cx="445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b="1" dirty="0">
                <a:solidFill>
                  <a:srgbClr val="FF6600"/>
                </a:solidFill>
                <a:latin typeface="Times New Roman" panose="02020603050405020304" pitchFamily="18" charset="0"/>
              </a:rPr>
              <a:t>你怎样认识百草园和三味书屋？</a:t>
            </a:r>
            <a:endParaRPr lang="zh-CN" altLang="en-US" b="1" dirty="0">
              <a:solidFill>
                <a:srgbClr val="FF66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86018" name="文本框 86017"/>
          <p:cNvSpPr txBox="1"/>
          <p:nvPr/>
        </p:nvSpPr>
        <p:spPr>
          <a:xfrm>
            <a:off x="971550" y="1196975"/>
            <a:ext cx="4948238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文章中怎样写先生</a:t>
            </a:r>
            <a:r>
              <a:rPr lang="en-US" altLang="zh-CN" sz="44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4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6019" name="文本框 86018"/>
          <p:cNvSpPr txBox="1"/>
          <p:nvPr/>
        </p:nvSpPr>
        <p:spPr>
          <a:xfrm>
            <a:off x="250825" y="2492375"/>
            <a:ext cx="8459788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一是知识渊博，但拒绝回答“怪哉”一类的问题。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二是教学认真，不断增加教学内容。学生捧读“四书”“五经”之类的书。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楷体" pitchFamily="2" charset="-122"/>
              </a:rPr>
              <a:t>三是不太束缚学生。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87042" name="缺角矩形 87041" descr="5"/>
          <p:cNvSpPr/>
          <p:nvPr/>
        </p:nvSpPr>
        <p:spPr>
          <a:xfrm>
            <a:off x="395288" y="549275"/>
            <a:ext cx="4419600" cy="2698750"/>
          </a:xfrm>
          <a:prstGeom prst="plaque">
            <a:avLst>
              <a:gd name="adj" fmla="val 11296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7043" name="缺角矩形 87042" descr="6"/>
          <p:cNvSpPr/>
          <p:nvPr/>
        </p:nvSpPr>
        <p:spPr>
          <a:xfrm>
            <a:off x="539750" y="3789363"/>
            <a:ext cx="4419600" cy="2698750"/>
          </a:xfrm>
          <a:prstGeom prst="plaque">
            <a:avLst>
              <a:gd name="adj" fmla="val 12648"/>
            </a:avLst>
          </a:prstGeom>
          <a:blipFill rotWithShape="0">
            <a:blip r:embed="rId3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7044" name="文本框 87043"/>
          <p:cNvSpPr txBox="1"/>
          <p:nvPr/>
        </p:nvSpPr>
        <p:spPr>
          <a:xfrm>
            <a:off x="5292725" y="1916113"/>
            <a:ext cx="3581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latin typeface="Times New Roman" panose="02020603050405020304" pitchFamily="18" charset="0"/>
              </a:rPr>
              <a:t>先生</a:t>
            </a:r>
            <a:r>
              <a:rPr lang="en-US" altLang="zh-CN" b="1" dirty="0">
                <a:latin typeface="Times New Roman" panose="02020603050405020304" pitchFamily="18" charset="0"/>
              </a:rPr>
              <a:t>,‘</a:t>
            </a:r>
            <a:r>
              <a:rPr lang="zh-CN" altLang="en-US" b="1" dirty="0">
                <a:latin typeface="Times New Roman" panose="02020603050405020304" pitchFamily="18" charset="0"/>
              </a:rPr>
              <a:t>怪哉’这虫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是怎么一回事？”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87045" name="文本框 87044"/>
          <p:cNvSpPr txBox="1"/>
          <p:nvPr/>
        </p:nvSpPr>
        <p:spPr>
          <a:xfrm>
            <a:off x="5292725" y="4797425"/>
            <a:ext cx="3581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读到这里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他总是微笑起来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而且将头仰起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摇着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向后面拗过去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pic>
        <p:nvPicPr>
          <p:cNvPr id="87046" name="图片 87045" descr="button1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5003800" y="1989138"/>
            <a:ext cx="306388" cy="306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7" name="图片 87046" descr="button18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5219700" y="4292600"/>
            <a:ext cx="306388" cy="306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pic>
        <p:nvPicPr>
          <p:cNvPr id="88066" name="图片 88065" descr="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875" y="3860800"/>
            <a:ext cx="2622550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7" name="文本框 88066"/>
          <p:cNvSpPr txBox="1"/>
          <p:nvPr/>
        </p:nvSpPr>
        <p:spPr>
          <a:xfrm>
            <a:off x="0" y="44450"/>
            <a:ext cx="2698750" cy="900113"/>
          </a:xfrm>
          <a:prstGeom prst="rect">
            <a:avLst/>
          </a:prstGeom>
          <a:gradFill rotWithShape="1">
            <a:gsLst>
              <a:gs pos="0">
                <a:srgbClr val="000082">
                  <a:alpha val="100000"/>
                </a:srgbClr>
              </a:gs>
              <a:gs pos="15000">
                <a:srgbClr val="66008F">
                  <a:alpha val="100000"/>
                </a:srgbClr>
              </a:gs>
              <a:gs pos="32500">
                <a:srgbClr val="BA0066">
                  <a:alpha val="100000"/>
                </a:srgbClr>
              </a:gs>
              <a:gs pos="45000">
                <a:srgbClr val="FF0000">
                  <a:alpha val="100000"/>
                </a:srgbClr>
              </a:gs>
              <a:gs pos="50000">
                <a:srgbClr val="FF8200">
                  <a:alpha val="100000"/>
                </a:srgbClr>
              </a:gs>
              <a:gs pos="55000">
                <a:srgbClr val="FF0000">
                  <a:alpha val="100000"/>
                </a:srgbClr>
              </a:gs>
              <a:gs pos="67500">
                <a:srgbClr val="BA0066">
                  <a:alpha val="100000"/>
                </a:srgbClr>
              </a:gs>
              <a:gs pos="85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lin ang="5400000" scaled="1"/>
            <a:tileRect/>
          </a:gradFill>
          <a:ln w="76200" cap="flat" cmpd="tri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深入探讨</a:t>
            </a:r>
            <a:endParaRPr lang="zh-CN" altLang="en-US" sz="4800" b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8068" name="文本框 88067"/>
          <p:cNvSpPr txBox="1"/>
          <p:nvPr/>
        </p:nvSpPr>
        <p:spPr>
          <a:xfrm>
            <a:off x="900113" y="1052513"/>
            <a:ext cx="73437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华文中宋" pitchFamily="2" charset="-122"/>
                <a:ea typeface="华文中宋" pitchFamily="2" charset="-122"/>
              </a:rPr>
              <a:t>       </a:t>
            </a:r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怎样理解先生对学生提问的态度？ 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8069" name="文本框 88068"/>
          <p:cNvSpPr txBox="1"/>
          <p:nvPr/>
        </p:nvSpPr>
        <p:spPr>
          <a:xfrm>
            <a:off x="1116013" y="2349500"/>
            <a:ext cx="7272337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学生提问应肯定。而先生表示拒绝回答，这是因为学生在不适合的时间提出了不相干的问题，违反了教学的秩序和师道尊严。这在一定的程度上反映了封建制度的弊端，应予否定。 </a:t>
            </a:r>
            <a:endParaRPr lang="zh-CN" altLang="en-US" sz="36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05474" name="文本框 105473"/>
          <p:cNvSpPr txBox="1"/>
          <p:nvPr/>
        </p:nvSpPr>
        <p:spPr>
          <a:xfrm>
            <a:off x="323850" y="981075"/>
            <a:ext cx="8820150" cy="39465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极方正、质朴、博学、和蔼</a:t>
            </a:r>
            <a:endParaRPr lang="zh-CN" altLang="en-US" sz="3600" b="1" dirty="0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9900CC"/>
                </a:solidFill>
                <a:latin typeface="Times New Roman" panose="02020603050405020304" pitchFamily="18" charset="0"/>
                <a:ea typeface="楷体_GB2312" pitchFamily="49" charset="-122"/>
              </a:rPr>
              <a:t>他似乎很不高兴，脸上还有怒色。</a:t>
            </a:r>
            <a:endParaRPr lang="zh-CN" altLang="en-US" sz="3600" b="1" dirty="0">
              <a:solidFill>
                <a:srgbClr val="99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先生最初几天对我很严厉，后来却好起来了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他有一条戒尺，但是不常用</a:t>
            </a:r>
            <a:r>
              <a:rPr lang="en-US" altLang="zh-CN" sz="3600" b="1">
                <a:solidFill>
                  <a:srgbClr val="FF66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endParaRPr lang="en-US" altLang="zh-CN" sz="3600" b="1">
              <a:solidFill>
                <a:srgbClr val="FF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3600" b="1" dirty="0">
                <a:solidFill>
                  <a:srgbClr val="FFCC00"/>
                </a:solidFill>
                <a:latin typeface="Times New Roman" panose="02020603050405020304" pitchFamily="18" charset="0"/>
                <a:ea typeface="楷体_GB2312" pitchFamily="49" charset="-122"/>
              </a:rPr>
              <a:t>他总是微笑起来，而且将头仰起，摇着，向后面拗过去，拗过去。</a:t>
            </a:r>
            <a:endParaRPr lang="zh-CN" altLang="en-US" sz="3600" b="1">
              <a:solidFill>
                <a:srgbClr val="FFCC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475" name="文本框 105474"/>
          <p:cNvSpPr txBox="1"/>
          <p:nvPr/>
        </p:nvSpPr>
        <p:spPr>
          <a:xfrm>
            <a:off x="250825" y="4652963"/>
            <a:ext cx="88931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49" charset="-122"/>
              </a:rPr>
              <a:t>在当时比较开明，不打骂学生；对学生既和蔼又严格。但在封建社会里，他的教学内容，教学方式都是守旧</a:t>
            </a:r>
            <a:r>
              <a:rPr lang="zh-CN" altLang="en-US" sz="4000" b="1" dirty="0">
                <a:solidFill>
                  <a:srgbClr val="006699"/>
                </a:solidFill>
                <a:latin typeface="Times New Roman" panose="02020603050405020304" pitchFamily="18" charset="0"/>
                <a:ea typeface="楷体_GB2312" pitchFamily="49" charset="-122"/>
              </a:rPr>
              <a:t>的</a:t>
            </a:r>
            <a:r>
              <a:rPr lang="zh-CN" altLang="en-US" sz="40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4000" b="1">
              <a:solidFill>
                <a:srgbClr val="008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5476" name="矩形 105475"/>
          <p:cNvSpPr/>
          <p:nvPr/>
        </p:nvSpPr>
        <p:spPr>
          <a:xfrm>
            <a:off x="395288" y="404813"/>
            <a:ext cx="8137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99CC"/>
                </a:solidFill>
                <a:latin typeface="Times New Roman" panose="02020603050405020304" pitchFamily="18" charset="0"/>
              </a:rPr>
              <a:t>寿静吾是怎样的老师？你怎样看？</a:t>
            </a:r>
            <a:endParaRPr lang="zh-CN" altLang="en-US" sz="3600" b="1" dirty="0">
              <a:solidFill>
                <a:srgbClr val="0099CC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743065"/>
          </a:xfrm>
          <a:prstGeom prst="rect">
            <a:avLst/>
          </a:prstGeom>
        </p:spPr>
      </p:pic>
      <p:sp>
        <p:nvSpPr>
          <p:cNvPr id="106498" name="标题 10649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br>
              <a:rPr lang="en-US" altLang="zh-CN" sz="5400">
                <a:ea typeface="隶书" pitchFamily="49" charset="-122"/>
              </a:rPr>
            </a:br>
            <a:r>
              <a:rPr lang="zh-CN" altLang="en-US" sz="5400" b="1" dirty="0">
                <a:ea typeface="隶书" pitchFamily="49" charset="-122"/>
                <a:hlinkClick r:id="rId2"/>
              </a:rPr>
              <a:t>鲁迅的塾师寿镜吾</a:t>
            </a:r>
            <a:br>
              <a:rPr lang="zh-CN" altLang="en-US" sz="5400" dirty="0">
                <a:ea typeface="隶书" pitchFamily="49" charset="-122"/>
              </a:rPr>
            </a:br>
            <a:br>
              <a:rPr lang="zh-CN" altLang="en-US" dirty="0"/>
            </a:br>
            <a:endParaRPr lang="zh-CN" altLang="en-US"/>
          </a:p>
        </p:txBody>
      </p:sp>
      <p:sp>
        <p:nvSpPr>
          <p:cNvPr id="106499" name="文本占位符 106498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4763" cy="4114800"/>
          </a:xfrm>
        </p:spPr>
        <p:txBody>
          <a:bodyPr/>
          <a:p>
            <a:pPr>
              <a:buNone/>
            </a:pPr>
            <a:r>
              <a:rPr lang="en-US" altLang="zh-CN" sz="2800" dirty="0"/>
              <a:t>    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先生是一位极方正、质朴、博学的人。</a:t>
            </a:r>
            <a:endParaRPr lang="zh-CN" altLang="en-US" sz="6000" b="1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106501" name="矩形 106500"/>
          <p:cNvSpPr/>
          <p:nvPr/>
        </p:nvSpPr>
        <p:spPr>
          <a:xfrm>
            <a:off x="3457575" y="18716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06502" name="图片 106501" descr="shoujingw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871663"/>
            <a:ext cx="3810000" cy="4300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10649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11618" name="标题 111617"/>
          <p:cNvSpPr>
            <a:spLocks noGrp="1"/>
          </p:cNvSpPr>
          <p:nvPr>
            <p:ph type="title"/>
          </p:nvPr>
        </p:nvSpPr>
        <p:spPr>
          <a:xfrm>
            <a:off x="301625" y="476250"/>
            <a:ext cx="3190875" cy="792163"/>
          </a:xfrm>
        </p:spPr>
        <p:txBody>
          <a:bodyPr anchor="ctr"/>
          <a:p>
            <a:r>
              <a:rPr lang="zh-CN" altLang="en-US" sz="4000" dirty="0"/>
              <a:t>题目分析</a:t>
            </a:r>
            <a:endParaRPr lang="zh-CN" altLang="en-US" sz="4000"/>
          </a:p>
        </p:txBody>
      </p:sp>
      <p:sp>
        <p:nvSpPr>
          <p:cNvPr id="111619" name="文本占位符 111618"/>
          <p:cNvSpPr>
            <a:spLocks noGrp="1"/>
          </p:cNvSpPr>
          <p:nvPr>
            <p:ph type="body" sz="half" idx="1"/>
          </p:nvPr>
        </p:nvSpPr>
        <p:spPr>
          <a:xfrm>
            <a:off x="395288" y="2636838"/>
            <a:ext cx="8443912" cy="3886200"/>
          </a:xfrm>
        </p:spPr>
        <p:txBody>
          <a:bodyPr/>
          <a:p>
            <a:pPr>
              <a:buNone/>
            </a:pPr>
            <a:r>
              <a:rPr lang="zh-CN" altLang="en-US" sz="3600" b="1" dirty="0">
                <a:solidFill>
                  <a:srgbClr val="000066"/>
                </a:solidFill>
              </a:rPr>
              <a:t>讨论并归纳</a:t>
            </a:r>
            <a:r>
              <a:rPr lang="zh-CN" altLang="en-US" dirty="0">
                <a:solidFill>
                  <a:srgbClr val="000066"/>
                </a:solidFill>
              </a:rPr>
              <a:t>：文题出现两处地名“百草园”和“三味书屋”，这些都是作者童年生活、学习的场所。作者用“从</a:t>
            </a:r>
            <a:r>
              <a:rPr lang="en-US" altLang="zh-CN">
                <a:solidFill>
                  <a:srgbClr val="000066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dirty="0">
                <a:solidFill>
                  <a:srgbClr val="000066"/>
                </a:solidFill>
              </a:rPr>
              <a:t>到</a:t>
            </a:r>
            <a:r>
              <a:rPr lang="en-US" altLang="zh-CN">
                <a:solidFill>
                  <a:srgbClr val="000066"/>
                </a:solidFill>
                <a:latin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66"/>
                </a:solidFill>
              </a:rPr>
              <a:t>”</a:t>
            </a:r>
            <a:r>
              <a:rPr lang="zh-CN" altLang="en-US" dirty="0">
                <a:solidFill>
                  <a:srgbClr val="000066"/>
                </a:solidFill>
              </a:rPr>
              <a:t>的词语把它们联系在一起，由此，可以发现，课文大致分为两个部分，反映了作者由童年的游戏、玩耍到长大读书的成长过程。同时也表明了文章主要是以空间变换为顺序记叙的。</a:t>
            </a:r>
            <a:r>
              <a:rPr lang="zh-CN" altLang="en-US" sz="3600" dirty="0">
                <a:solidFill>
                  <a:srgbClr val="000066"/>
                </a:solidFill>
              </a:rPr>
              <a:t> </a:t>
            </a:r>
            <a:endParaRPr lang="zh-CN" altLang="en-US" sz="3600" dirty="0">
              <a:solidFill>
                <a:srgbClr val="000066"/>
              </a:solidFill>
            </a:endParaRPr>
          </a:p>
        </p:txBody>
      </p:sp>
      <p:sp>
        <p:nvSpPr>
          <p:cNvPr id="111620" name="文本框 111619"/>
          <p:cNvSpPr txBox="1"/>
          <p:nvPr/>
        </p:nvSpPr>
        <p:spPr>
          <a:xfrm>
            <a:off x="1187450" y="1341438"/>
            <a:ext cx="458788" cy="9826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buClrTx/>
            </a:pPr>
            <a:endParaRPr sz="1800" dirty="0">
              <a:latin typeface="Times New Roman" panose="02020603050405020304" pitchFamily="18" charset="0"/>
            </a:endParaRPr>
          </a:p>
        </p:txBody>
      </p:sp>
      <p:sp>
        <p:nvSpPr>
          <p:cNvPr id="111621" name="文本框 111620"/>
          <p:cNvSpPr txBox="1"/>
          <p:nvPr/>
        </p:nvSpPr>
        <p:spPr>
          <a:xfrm>
            <a:off x="412750" y="1196975"/>
            <a:ext cx="87312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600" b="1" dirty="0">
                <a:latin typeface="宋体" panose="02010600030101010101" pitchFamily="2" charset="-122"/>
              </a:rPr>
              <a:t>本文题为“从百草园到三味书屋”，从这个题目我们可以得到哪些信息</a:t>
            </a:r>
            <a:r>
              <a:rPr lang="en-US" altLang="zh-CN" sz="3600" b="1">
                <a:latin typeface="宋体" panose="02010600030101010101" pitchFamily="2" charset="-122"/>
              </a:rPr>
              <a:t>?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  <p:sp>
        <p:nvSpPr>
          <p:cNvPr id="111622" name="椭圆 111621"/>
          <p:cNvSpPr/>
          <p:nvPr/>
        </p:nvSpPr>
        <p:spPr>
          <a:xfrm>
            <a:off x="7956550" y="6092825"/>
            <a:ext cx="792163" cy="431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altLang="en-US" sz="1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162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1621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1619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1619">
                                            <p:txEl>
                                              <p:charRg st="0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743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522" name="文本框 107521"/>
          <p:cNvSpPr txBox="1"/>
          <p:nvPr/>
        </p:nvSpPr>
        <p:spPr>
          <a:xfrm>
            <a:off x="762000" y="609600"/>
            <a:ext cx="8131175" cy="5135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隶书" pitchFamily="49" charset="-122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  <a:ea typeface="隶书" pitchFamily="49" charset="-122"/>
              </a:rPr>
              <a:t>寿镜吾老先生自二十岁考取秀才后，不再参加考试，远离仕途，自甘淡泊，子承父业坐馆教书达六十年之久。他谙熟四书五经，博学正直，具有反清爱国思想。在封建社会中他还是比较开明的，为人方正、质朴，对学生和蔼，对童年的鲁迅十分关心。他是鲁迅的启蒙老师，鲁迅对他一直很恭敬。鲁迅成年后，师生之间常有书信往来，鲁迅每次回家也都前去看望先生。</a:t>
            </a:r>
            <a:endParaRPr lang="zh-CN" altLang="en-US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107526" name="图片 1075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609600"/>
            <a:ext cx="4572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743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0" name="矩形 109569"/>
          <p:cNvSpPr/>
          <p:nvPr/>
        </p:nvSpPr>
        <p:spPr>
          <a:xfrm>
            <a:off x="0" y="765175"/>
            <a:ext cx="889317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2800" b="1" dirty="0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66" charset="0"/>
              </a:rPr>
              <a:t>   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作者写三味书屋的生活，也写了老先生寿镜吾，寿镜吾老先生是怎样的一个人？作者对他是什么态度？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1" name="矩形 109570"/>
          <p:cNvSpPr/>
          <p:nvPr/>
        </p:nvSpPr>
        <p:spPr>
          <a:xfrm>
            <a:off x="179388" y="2349500"/>
            <a:ext cx="8640762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秉性慈祥，为人正直，酷爱读书，可是他不自觉地为旧制度效劳，是封建教育制度的忠实执行者。</a:t>
            </a:r>
            <a:endParaRPr lang="zh-CN" altLang="en-US" sz="3200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>
              <a:buClrTx/>
            </a:pPr>
            <a:r>
              <a:rPr lang="zh-CN" altLang="en-US" sz="3200" b="1" dirty="0">
                <a:solidFill>
                  <a:srgbClr val="0378ED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鲁迅先生在“恭敬”他的同时，也给予了恰如其分的批判与否定。</a:t>
            </a:r>
            <a:endParaRPr lang="zh-CN" altLang="en-US" sz="3200" b="1" dirty="0">
              <a:solidFill>
                <a:srgbClr val="0378ED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2" name="椭圆 109571">
            <a:hlinkClick r:id="" action="ppaction://noaction"/>
          </p:cNvPr>
          <p:cNvSpPr/>
          <p:nvPr/>
        </p:nvSpPr>
        <p:spPr>
          <a:xfrm rot="-10945637" flipV="1">
            <a:off x="7740650" y="5949950"/>
            <a:ext cx="792163" cy="5746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r>
              <a:rPr lang="zh-CN" altLang="en-US" sz="1800" b="1" dirty="0">
                <a:latin typeface="Times New Roman" panose="02020603050405020304" pitchFamily="18" charset="0"/>
              </a:rPr>
              <a:t>返回</a:t>
            </a:r>
            <a:endParaRPr lang="zh-CN" altLang="en-US" sz="1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743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46" name="图片 108545" descr="sanweishuw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052513"/>
            <a:ext cx="3657600" cy="2992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文本框 108546"/>
          <p:cNvSpPr txBox="1"/>
          <p:nvPr/>
        </p:nvSpPr>
        <p:spPr>
          <a:xfrm>
            <a:off x="4356100" y="1628775"/>
            <a:ext cx="428466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三味书屋的生活枯燥无味吗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有哪些趣事呢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?</a:t>
            </a:r>
            <a:endParaRPr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548" name="文本框 108547"/>
          <p:cNvSpPr txBox="1"/>
          <p:nvPr/>
        </p:nvSpPr>
        <p:spPr>
          <a:xfrm>
            <a:off x="1187450" y="4221163"/>
            <a:ext cx="7056438" cy="2443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1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一有机会就跑出去玩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2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折腊梅花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3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寻蝉蜕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4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在座位上做各种游戏，画画儿等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</p:spPr>
      </p:pic>
      <p:sp>
        <p:nvSpPr>
          <p:cNvPr id="89090" name="文本框 89089"/>
          <p:cNvSpPr txBox="1"/>
          <p:nvPr/>
        </p:nvSpPr>
        <p:spPr>
          <a:xfrm>
            <a:off x="755650" y="549275"/>
            <a:ext cx="74898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作者为什么要写学生贪玩逃学的情节？ </a:t>
            </a:r>
            <a:endParaRPr lang="zh-CN" altLang="en-US" sz="4000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9091" name="文本框 89090"/>
          <p:cNvSpPr txBox="1"/>
          <p:nvPr/>
        </p:nvSpPr>
        <p:spPr>
          <a:xfrm>
            <a:off x="684213" y="2060575"/>
            <a:ext cx="77628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4000" b="1" dirty="0">
                <a:solidFill>
                  <a:srgbClr val="0000CC"/>
                </a:solidFill>
                <a:latin typeface="华文中宋" pitchFamily="2" charset="-122"/>
                <a:ea typeface="华文中宋" pitchFamily="2" charset="-122"/>
              </a:rPr>
              <a:t>游戏是孩子的本性，总是要表现出来的，但在课堂上贪玩甚至逃学，一般来说是不允许的。但课文旨在从侧面表现教学内容和教学方式的陈旧，学生对此不感兴趣。 </a:t>
            </a:r>
            <a:endParaRPr lang="zh-CN" altLang="en-US" sz="4000" b="1" dirty="0">
              <a:solidFill>
                <a:srgbClr val="0000CC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4" name="文本框 90113"/>
          <p:cNvSpPr txBox="1"/>
          <p:nvPr/>
        </p:nvSpPr>
        <p:spPr>
          <a:xfrm>
            <a:off x="684213" y="620713"/>
            <a:ext cx="77057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000" b="1" dirty="0"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作者对三味书屋的感受是什么</a:t>
            </a: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? </a:t>
            </a:r>
            <a:endParaRPr lang="en-US" altLang="zh-CN" sz="40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0115" name="文本框 90114"/>
          <p:cNvSpPr txBox="1"/>
          <p:nvPr/>
        </p:nvSpPr>
        <p:spPr>
          <a:xfrm>
            <a:off x="179705" y="1484630"/>
            <a:ext cx="850074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与百草园的自由快乐相比，三味书屋显然是太受约束，且令人深感枯燥。但也应看到，孩子们也能随先生有板有眼的学习，并不抵触，况且也有游戏的乐趣。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" name="矩形 45057"/>
          <p:cNvSpPr/>
          <p:nvPr/>
        </p:nvSpPr>
        <p:spPr>
          <a:xfrm>
            <a:off x="1676400" y="1752600"/>
            <a:ext cx="7086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5059" name="组合 45058"/>
          <p:cNvGrpSpPr/>
          <p:nvPr/>
        </p:nvGrpSpPr>
        <p:grpSpPr>
          <a:xfrm>
            <a:off x="134938" y="457200"/>
            <a:ext cx="9009062" cy="1052513"/>
            <a:chOff x="0" y="1536"/>
            <a:chExt cx="5675" cy="663"/>
          </a:xfrm>
        </p:grpSpPr>
        <p:grpSp>
          <p:nvGrpSpPr>
            <p:cNvPr id="45060" name="组合 45059"/>
            <p:cNvGrpSpPr/>
            <p:nvPr userDrawn="1"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45061" name="矩形 45060"/>
              <p:cNvSpPr/>
              <p:nvPr userDrawn="1"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62" name="矩形 45061"/>
              <p:cNvSpPr/>
              <p:nvPr userDrawn="1"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5063" name="组合 45062"/>
            <p:cNvGrpSpPr/>
            <p:nvPr userDrawn="1"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45064" name="矩形 45063"/>
              <p:cNvSpPr/>
              <p:nvPr userDrawn="1"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5065" name="矩形 45064"/>
              <p:cNvSpPr/>
              <p:nvPr userDrawn="1"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5066" name="矩形 45065"/>
            <p:cNvSpPr/>
            <p:nvPr userDrawn="1"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067" name="矩形 45066"/>
            <p:cNvSpPr/>
            <p:nvPr userDrawn="1"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068" name="矩形 45067"/>
            <p:cNvSpPr/>
            <p:nvPr userDrawn="1"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45069" name="文本框 45068"/>
          <p:cNvSpPr txBox="1"/>
          <p:nvPr/>
        </p:nvSpPr>
        <p:spPr>
          <a:xfrm>
            <a:off x="1619250" y="260350"/>
            <a:ext cx="59039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8000"/>
                </a:solidFill>
                <a:latin typeface="Tahoma" panose="020B0604030504040204" pitchFamily="34" charset="0"/>
                <a:ea typeface="华文琥珀" pitchFamily="2" charset="-122"/>
              </a:rPr>
              <a:t>三味书屋</a:t>
            </a:r>
            <a:endParaRPr lang="zh-CN" altLang="en-US" sz="6000" dirty="0">
              <a:solidFill>
                <a:srgbClr val="008000"/>
              </a:solidFill>
              <a:latin typeface="Tahoma" panose="020B0604030504040204" pitchFamily="34" charset="0"/>
              <a:ea typeface="华文琥珀" pitchFamily="2" charset="-122"/>
            </a:endParaRPr>
          </a:p>
        </p:txBody>
      </p:sp>
      <p:sp>
        <p:nvSpPr>
          <p:cNvPr id="45070" name="左大括号 45069"/>
          <p:cNvSpPr/>
          <p:nvPr/>
        </p:nvSpPr>
        <p:spPr>
          <a:xfrm>
            <a:off x="0" y="1989138"/>
            <a:ext cx="720725" cy="4032250"/>
          </a:xfrm>
          <a:prstGeom prst="leftBrace">
            <a:avLst>
              <a:gd name="adj1" fmla="val 4662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1" name="文本框 45070"/>
          <p:cNvSpPr txBox="1"/>
          <p:nvPr/>
        </p:nvSpPr>
        <p:spPr>
          <a:xfrm>
            <a:off x="611188" y="2133600"/>
            <a:ext cx="14398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过渡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539750" y="3789363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环境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73" name="文本框 45072"/>
          <p:cNvSpPr txBox="1"/>
          <p:nvPr/>
        </p:nvSpPr>
        <p:spPr>
          <a:xfrm>
            <a:off x="684213" y="5445125"/>
            <a:ext cx="14398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活动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74" name="文本框 45073"/>
          <p:cNvSpPr txBox="1"/>
          <p:nvPr/>
        </p:nvSpPr>
        <p:spPr>
          <a:xfrm>
            <a:off x="1835150" y="213360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留恋、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75" name="文本框 45074"/>
          <p:cNvSpPr txBox="1"/>
          <p:nvPr/>
        </p:nvSpPr>
        <p:spPr>
          <a:xfrm>
            <a:off x="1835150" y="3789363"/>
            <a:ext cx="1441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严肃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76" name="文本框 45075"/>
          <p:cNvSpPr txBox="1"/>
          <p:nvPr/>
        </p:nvSpPr>
        <p:spPr>
          <a:xfrm>
            <a:off x="1908175" y="4941888"/>
            <a:ext cx="2087563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枯燥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也有趣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77" name="左大括号 45076"/>
          <p:cNvSpPr/>
          <p:nvPr/>
        </p:nvSpPr>
        <p:spPr>
          <a:xfrm>
            <a:off x="4211638" y="1412875"/>
            <a:ext cx="288925" cy="4392613"/>
          </a:xfrm>
          <a:prstGeom prst="leftBrace">
            <a:avLst>
              <a:gd name="adj1" fmla="val 12669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5078" name="文本框 45077"/>
          <p:cNvSpPr txBox="1"/>
          <p:nvPr/>
        </p:nvSpPr>
        <p:spPr>
          <a:xfrm>
            <a:off x="3276600" y="2708275"/>
            <a:ext cx="54927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008000"/>
                </a:solidFill>
                <a:latin typeface="Tahoma" panose="020B0604030504040204" pitchFamily="34" charset="0"/>
                <a:ea typeface="华文琥珀" pitchFamily="2" charset="-122"/>
              </a:rPr>
              <a:t>对老师</a:t>
            </a:r>
            <a:endParaRPr lang="zh-CN" altLang="en-US" sz="6000" dirty="0">
              <a:solidFill>
                <a:srgbClr val="008000"/>
              </a:solidFill>
              <a:latin typeface="Tahoma" panose="020B0604030504040204" pitchFamily="34" charset="0"/>
              <a:ea typeface="华文琥珀" pitchFamily="2" charset="-122"/>
            </a:endParaRPr>
          </a:p>
        </p:txBody>
      </p:sp>
      <p:sp>
        <p:nvSpPr>
          <p:cNvPr id="45079" name="文本框 45078"/>
          <p:cNvSpPr txBox="1"/>
          <p:nvPr/>
        </p:nvSpPr>
        <p:spPr>
          <a:xfrm>
            <a:off x="4500563" y="1125538"/>
            <a:ext cx="27352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方正、质朴、博学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80" name="文本框 45079"/>
          <p:cNvSpPr txBox="1"/>
          <p:nvPr/>
        </p:nvSpPr>
        <p:spPr>
          <a:xfrm>
            <a:off x="4500563" y="2852738"/>
            <a:ext cx="29527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不回答我”的问题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81" name="文本框 45080"/>
          <p:cNvSpPr txBox="1"/>
          <p:nvPr/>
        </p:nvSpPr>
        <p:spPr>
          <a:xfrm>
            <a:off x="4427538" y="4292600"/>
            <a:ext cx="360045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有戒尺不常用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华文楷体" pitchFamily="2" charset="-122"/>
              </a:rPr>
              <a:t>读书入神时学生可画画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82" name="文本框 45081"/>
          <p:cNvSpPr txBox="1"/>
          <p:nvPr/>
        </p:nvSpPr>
        <p:spPr>
          <a:xfrm>
            <a:off x="7812088" y="1628775"/>
            <a:ext cx="16557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恭敬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83" name="文本框 45082"/>
          <p:cNvSpPr txBox="1"/>
          <p:nvPr/>
        </p:nvSpPr>
        <p:spPr>
          <a:xfrm>
            <a:off x="7812088" y="3213100"/>
            <a:ext cx="20510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不满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  <p:sp>
        <p:nvSpPr>
          <p:cNvPr id="45084" name="文本框 45083"/>
          <p:cNvSpPr txBox="1"/>
          <p:nvPr/>
        </p:nvSpPr>
        <p:spPr>
          <a:xfrm>
            <a:off x="7812088" y="4724400"/>
            <a:ext cx="16922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ahoma" panose="020B0604030504040204" pitchFamily="34" charset="0"/>
                <a:ea typeface="华文楷体" pitchFamily="2" charset="-122"/>
              </a:rPr>
              <a:t>开明</a:t>
            </a:r>
            <a:endParaRPr lang="zh-CN" altLang="en-US" sz="4000" b="1" dirty="0">
              <a:solidFill>
                <a:srgbClr val="FF0000"/>
              </a:solidFill>
              <a:latin typeface="Tahoma" panose="020B060403050404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1" dur="20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4" grpId="0"/>
      <p:bldP spid="45075" grpId="0"/>
      <p:bldP spid="45076" grpId="0"/>
      <p:bldP spid="45078" grpId="0"/>
      <p:bldP spid="45079" grpId="0"/>
      <p:bldP spid="45080" grpId="0"/>
      <p:bldP spid="45081" grpId="0"/>
      <p:bldP spid="45082" grpId="0"/>
      <p:bldP spid="45083" grpId="0"/>
      <p:bldP spid="4508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5" name="文本框 12294"/>
          <p:cNvSpPr txBox="1"/>
          <p:nvPr/>
        </p:nvSpPr>
        <p:spPr>
          <a:xfrm>
            <a:off x="1066800" y="3124200"/>
            <a:ext cx="2819400" cy="679450"/>
          </a:xfrm>
          <a:prstGeom prst="rect">
            <a:avLst/>
          </a:prstGeom>
          <a:noFill/>
          <a:ln w="85725">
            <a:noFill/>
          </a:ln>
        </p:spPr>
        <p:txBody>
          <a:bodyPr tIns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百草园的景物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1" name="圆角矩形 12310" descr="3"/>
          <p:cNvSpPr/>
          <p:nvPr/>
        </p:nvSpPr>
        <p:spPr>
          <a:xfrm>
            <a:off x="142875" y="53340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2" name="圆角矩形 12311" descr="3"/>
          <p:cNvSpPr/>
          <p:nvPr/>
        </p:nvSpPr>
        <p:spPr>
          <a:xfrm>
            <a:off x="4678363" y="53340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3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4" name="上箭头 12313"/>
          <p:cNvSpPr/>
          <p:nvPr/>
        </p:nvSpPr>
        <p:spPr>
          <a:xfrm>
            <a:off x="609600" y="327660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5" name="文本框 12314"/>
          <p:cNvSpPr txBox="1"/>
          <p:nvPr/>
        </p:nvSpPr>
        <p:spPr>
          <a:xfrm>
            <a:off x="4800600" y="4424363"/>
            <a:ext cx="817563" cy="21336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美女蛇故事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316" name="左箭头 12315"/>
          <p:cNvSpPr/>
          <p:nvPr/>
        </p:nvSpPr>
        <p:spPr>
          <a:xfrm>
            <a:off x="4876800" y="3962400"/>
            <a:ext cx="4572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17" name="文本框 12316"/>
          <p:cNvSpPr txBox="1"/>
          <p:nvPr/>
        </p:nvSpPr>
        <p:spPr>
          <a:xfrm>
            <a:off x="6096000" y="32004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雪地捕鸟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18" name="上箭头 12317"/>
          <p:cNvSpPr/>
          <p:nvPr/>
        </p:nvSpPr>
        <p:spPr>
          <a:xfrm>
            <a:off x="5562600" y="320040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20" name="矩形 12319"/>
          <p:cNvSpPr/>
          <p:nvPr/>
        </p:nvSpPr>
        <p:spPr>
          <a:xfrm>
            <a:off x="5715000" y="4038600"/>
            <a:ext cx="2743200" cy="14890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8847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华文行楷" charset="0"/>
                <a:ea typeface="华文行楷" charset="0"/>
              </a:rPr>
              <a:t>自由快乐的乐园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华文行楷" charset="0"/>
              <a:ea typeface="华文行楷" charset="0"/>
            </a:endParaRPr>
          </a:p>
        </p:txBody>
      </p:sp>
      <p:sp>
        <p:nvSpPr>
          <p:cNvPr id="12321" name="圆角矩形 12320" descr="3"/>
          <p:cNvSpPr/>
          <p:nvPr/>
        </p:nvSpPr>
        <p:spPr>
          <a:xfrm>
            <a:off x="228600" y="4038600"/>
            <a:ext cx="4318000" cy="2519363"/>
          </a:xfrm>
          <a:prstGeom prst="roundRect">
            <a:avLst>
              <a:gd name="adj" fmla="val 16667"/>
            </a:avLst>
          </a:prstGeom>
          <a:blipFill rotWithShape="0">
            <a:blip r:embed="rId4"/>
            <a:stretch>
              <a:fillRect/>
            </a:stretch>
          </a:blipFill>
          <a:ln w="76200" cap="flat" cmpd="sng">
            <a:solidFill>
              <a:srgbClr val="CC99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4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315" grpId="0"/>
      <p:bldP spid="1231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5" name="缺角矩形 15364" descr="5"/>
          <p:cNvSpPr/>
          <p:nvPr/>
        </p:nvSpPr>
        <p:spPr>
          <a:xfrm>
            <a:off x="0" y="3429000"/>
            <a:ext cx="4419600" cy="2698750"/>
          </a:xfrm>
          <a:prstGeom prst="plaque">
            <a:avLst>
              <a:gd name="adj" fmla="val 11296"/>
            </a:avLst>
          </a:prstGeom>
          <a:blipFill rotWithShape="0">
            <a:blip r:embed="rId1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7" name="缺角矩形 15366" descr="6"/>
          <p:cNvSpPr/>
          <p:nvPr/>
        </p:nvSpPr>
        <p:spPr>
          <a:xfrm>
            <a:off x="4724400" y="457200"/>
            <a:ext cx="4419600" cy="2698750"/>
          </a:xfrm>
          <a:prstGeom prst="plaque">
            <a:avLst>
              <a:gd name="adj" fmla="val 12648"/>
            </a:avLst>
          </a:prstGeom>
          <a:blipFill rotWithShape="0">
            <a:blip r:embed="rId2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68" name="缺角矩形 15367" descr="4"/>
          <p:cNvSpPr/>
          <p:nvPr/>
        </p:nvSpPr>
        <p:spPr>
          <a:xfrm>
            <a:off x="0" y="457200"/>
            <a:ext cx="4419600" cy="2698750"/>
          </a:xfrm>
          <a:prstGeom prst="plaque">
            <a:avLst>
              <a:gd name="adj" fmla="val 14116"/>
            </a:avLst>
          </a:prstGeom>
          <a:blipFill rotWithShape="0">
            <a:blip r:embed="rId3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5391" name="文本框 15390"/>
          <p:cNvSpPr txBox="1"/>
          <p:nvPr/>
        </p:nvSpPr>
        <p:spPr>
          <a:xfrm>
            <a:off x="5105400" y="3505200"/>
            <a:ext cx="3124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三味书屋环境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5393" name="文本框 15392"/>
          <p:cNvSpPr txBox="1"/>
          <p:nvPr/>
        </p:nvSpPr>
        <p:spPr>
          <a:xfrm>
            <a:off x="5105400" y="4038600"/>
            <a:ext cx="35814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</a:rPr>
              <a:t>“</a:t>
            </a:r>
            <a:r>
              <a:rPr lang="zh-CN" altLang="en-US" b="1" dirty="0">
                <a:latin typeface="Times New Roman" panose="02020603050405020304" pitchFamily="18" charset="0"/>
              </a:rPr>
              <a:t>先生</a:t>
            </a:r>
            <a:r>
              <a:rPr lang="en-US" altLang="zh-CN" b="1" dirty="0">
                <a:latin typeface="Times New Roman" panose="02020603050405020304" pitchFamily="18" charset="0"/>
              </a:rPr>
              <a:t>,‘</a:t>
            </a:r>
            <a:r>
              <a:rPr lang="zh-CN" altLang="en-US" b="1" dirty="0">
                <a:latin typeface="Times New Roman" panose="02020603050405020304" pitchFamily="18" charset="0"/>
              </a:rPr>
              <a:t>怪哉’这虫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是怎么一回事？”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5395" name="文本框 15394"/>
          <p:cNvSpPr txBox="1"/>
          <p:nvPr/>
        </p:nvSpPr>
        <p:spPr>
          <a:xfrm>
            <a:off x="5105400" y="4800600"/>
            <a:ext cx="35814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</a:rPr>
              <a:t>读到这里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他总是微笑起来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而且将头仰起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摇着</a:t>
            </a:r>
            <a:r>
              <a:rPr lang="en-US" altLang="zh-CN" b="1" dirty="0">
                <a:latin typeface="Times New Roman" panose="02020603050405020304" pitchFamily="18" charset="0"/>
              </a:rPr>
              <a:t>,</a:t>
            </a:r>
            <a:r>
              <a:rPr lang="zh-CN" altLang="en-US" b="1" dirty="0">
                <a:latin typeface="Times New Roman" panose="02020603050405020304" pitchFamily="18" charset="0"/>
              </a:rPr>
              <a:t>向后面拗过去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grpSp>
        <p:nvGrpSpPr>
          <p:cNvPr id="15416" name="组合 15415"/>
          <p:cNvGrpSpPr/>
          <p:nvPr/>
        </p:nvGrpSpPr>
        <p:grpSpPr>
          <a:xfrm>
            <a:off x="4191000" y="2895600"/>
            <a:ext cx="763588" cy="687388"/>
            <a:chOff x="2640" y="1824"/>
            <a:chExt cx="481" cy="433"/>
          </a:xfrm>
        </p:grpSpPr>
        <p:pic>
          <p:nvPicPr>
            <p:cNvPr id="15407" name="图片 15406" descr="button13"/>
            <p:cNvPicPr preferRelativeResize="0"/>
            <p:nvPr/>
          </p:nvPicPr>
          <p:blipFill>
            <a:blip r:embed="rId4"/>
            <a:stretch>
              <a:fillRect/>
            </a:stretch>
          </p:blipFill>
          <p:spPr>
            <a:xfrm>
              <a:off x="2640" y="1824"/>
              <a:ext cx="193" cy="1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409" name="图片 15408" descr="button14"/>
            <p:cNvPicPr preferRelativeResize="0"/>
            <p:nvPr/>
          </p:nvPicPr>
          <p:blipFill>
            <a:blip r:embed="rId5"/>
            <a:stretch>
              <a:fillRect/>
            </a:stretch>
          </p:blipFill>
          <p:spPr>
            <a:xfrm>
              <a:off x="2688" y="2064"/>
              <a:ext cx="193" cy="1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411" name="图片 15410" descr="button18"/>
            <p:cNvPicPr preferRelativeResize="0"/>
            <p:nvPr/>
          </p:nvPicPr>
          <p:blipFill>
            <a:blip r:embed="rId6"/>
            <a:stretch>
              <a:fillRect/>
            </a:stretch>
          </p:blipFill>
          <p:spPr>
            <a:xfrm>
              <a:off x="2928" y="1872"/>
              <a:ext cx="193" cy="19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5412" name="图片 15411" descr="button1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876800" y="3657600"/>
            <a:ext cx="306388" cy="30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3" name="图片 15412" descr="button14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4876800" y="4191000"/>
            <a:ext cx="306388" cy="30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14" name="图片 15413" descr="button18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4876800" y="4953000"/>
            <a:ext cx="306388" cy="3063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415" name="组合 15414"/>
          <p:cNvGrpSpPr/>
          <p:nvPr/>
        </p:nvGrpSpPr>
        <p:grpSpPr>
          <a:xfrm>
            <a:off x="4724400" y="3429000"/>
            <a:ext cx="4419600" cy="2698750"/>
            <a:chOff x="2976" y="2160"/>
            <a:chExt cx="2784" cy="1700"/>
          </a:xfrm>
        </p:grpSpPr>
        <p:sp>
          <p:nvSpPr>
            <p:cNvPr id="15397" name="缺角矩形 15396"/>
            <p:cNvSpPr/>
            <p:nvPr/>
          </p:nvSpPr>
          <p:spPr>
            <a:xfrm>
              <a:off x="2976" y="2160"/>
              <a:ext cx="2784" cy="1700"/>
            </a:xfrm>
            <a:prstGeom prst="plaque">
              <a:avLst>
                <a:gd name="adj" fmla="val 12000"/>
              </a:avLst>
            </a:prstGeom>
            <a:gradFill rotWithShape="0">
              <a:gsLst>
                <a:gs pos="0">
                  <a:srgbClr val="CCCCFF">
                    <a:alpha val="100000"/>
                  </a:srgbClr>
                </a:gs>
                <a:gs pos="17999">
                  <a:srgbClr val="99CCFF">
                    <a:alpha val="100000"/>
                  </a:srgbClr>
                </a:gs>
                <a:gs pos="36000">
                  <a:srgbClr val="9966FF">
                    <a:alpha val="100000"/>
                  </a:srgbClr>
                </a:gs>
                <a:gs pos="61000">
                  <a:srgbClr val="CC99FF">
                    <a:alpha val="100000"/>
                  </a:srgbClr>
                </a:gs>
                <a:gs pos="82001">
                  <a:srgbClr val="99CCFF">
                    <a:alpha val="100000"/>
                  </a:srgbClr>
                </a:gs>
                <a:gs pos="100000">
                  <a:srgbClr val="CCCCFF">
                    <a:alpha val="100000"/>
                  </a:srgbClr>
                </a:gs>
              </a:gsLst>
              <a:lin ang="5400000" scaled="1"/>
              <a:tileRect/>
            </a:gradFill>
            <a:ln w="76200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80" name="矩形 15379"/>
            <p:cNvSpPr/>
            <p:nvPr/>
          </p:nvSpPr>
          <p:spPr>
            <a:xfrm>
              <a:off x="3072" y="2592"/>
              <a:ext cx="2343" cy="768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100000"/>
                </a:avLst>
              </a:prstTxWarp>
              <a:normAutofit/>
              <a:scene3d>
                <a:camera prst="legacyPerspectiveFront">
                  <a:rot lat="20520000" lon="1080000" rev="0"/>
                </a:camera>
                <a:lightRig rig="legacyHarsh2" dir="b"/>
              </a:scene3d>
              <a:sp3d extrusionH="430200" prstMaterial="legacyMatte">
                <a:extrusionClr>
                  <a:srgbClr val="FF6600"/>
                </a:extrusionClr>
              </a:sp3d>
            </a:bodyPr>
            <a:p>
              <a:pPr algn="ctr"/>
              <a:r>
                <a:rPr lang="zh-CN" altLang="en-US" sz="3600" b="1">
                  <a:gradFill rotWithShape="0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  <a:tileRect/>
                  </a:gradFill>
                  <a:latin typeface="宋体" panose="02010600030101010101" pitchFamily="2" charset="-122"/>
                  <a:ea typeface="宋体" panose="02010600030101010101" pitchFamily="2" charset="-122"/>
                </a:rPr>
                <a:t>枯燥无味的书塾</a:t>
              </a:r>
              <a:endPara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1" grpId="0"/>
      <p:bldP spid="15393" grpId="0"/>
      <p:bldP spid="1539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1" name="矩形 30750"/>
          <p:cNvSpPr/>
          <p:nvPr/>
        </p:nvSpPr>
        <p:spPr>
          <a:xfrm>
            <a:off x="1981200" y="685800"/>
            <a:ext cx="14097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隶书" charset="0"/>
                <a:ea typeface="隶书" charset="0"/>
              </a:rPr>
              <a:t>百草园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latin typeface="隶书" charset="0"/>
              <a:ea typeface="隶书" charset="0"/>
            </a:endParaRPr>
          </a:p>
        </p:txBody>
      </p:sp>
      <p:sp>
        <p:nvSpPr>
          <p:cNvPr id="30752" name="直接连接符 30751"/>
          <p:cNvSpPr/>
          <p:nvPr/>
        </p:nvSpPr>
        <p:spPr>
          <a:xfrm>
            <a:off x="3505200" y="1219200"/>
            <a:ext cx="2133600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53" name="矩形 30752"/>
          <p:cNvSpPr/>
          <p:nvPr/>
        </p:nvSpPr>
        <p:spPr>
          <a:xfrm>
            <a:off x="3886200" y="762000"/>
            <a:ext cx="12954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4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宋体" charset="0"/>
                <a:ea typeface="华文宋体" charset="0"/>
              </a:rPr>
              <a:t>空间顺序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宋体" charset="0"/>
              <a:ea typeface="华文宋体" charset="0"/>
            </a:endParaRPr>
          </a:p>
        </p:txBody>
      </p:sp>
      <p:sp>
        <p:nvSpPr>
          <p:cNvPr id="30754" name="直接连接符 30753"/>
          <p:cNvSpPr/>
          <p:nvPr/>
        </p:nvSpPr>
        <p:spPr>
          <a:xfrm>
            <a:off x="6705600" y="4114800"/>
            <a:ext cx="0" cy="3048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55" name="文本框 30754"/>
          <p:cNvSpPr txBox="1"/>
          <p:nvPr/>
        </p:nvSpPr>
        <p:spPr>
          <a:xfrm>
            <a:off x="1828800" y="14478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latin typeface="Gungsuh" panose="02030600000101010101" pitchFamily="18" charset="-127"/>
                <a:ea typeface="Gungsuh" panose="02030600000101010101" pitchFamily="18" charset="-127"/>
              </a:rPr>
              <a:t>（</a:t>
            </a:r>
            <a:r>
              <a:rPr lang="en-US" altLang="zh-CN" b="1" dirty="0">
                <a:latin typeface="Gungsuh" panose="02030600000101010101" pitchFamily="18" charset="-127"/>
                <a:ea typeface="Gungsuh" panose="02030600000101010101" pitchFamily="18" charset="-127"/>
              </a:rPr>
              <a:t>1</a:t>
            </a:r>
            <a:r>
              <a:rPr lang="zh-CN" altLang="en-US" b="1" dirty="0">
                <a:latin typeface="Gungsuh" panose="02030600000101010101" pitchFamily="18" charset="-127"/>
                <a:ea typeface="Gungsuh" panose="02030600000101010101" pitchFamily="18" charset="-127"/>
              </a:rPr>
              <a:t>－</a:t>
            </a:r>
            <a:r>
              <a:rPr lang="en-US" altLang="zh-CN" b="1" dirty="0">
                <a:latin typeface="Gungsuh" panose="02030600000101010101" pitchFamily="18" charset="-127"/>
                <a:ea typeface="Gungsuh" panose="02030600000101010101" pitchFamily="18" charset="-127"/>
              </a:rPr>
              <a:t>8</a:t>
            </a:r>
            <a:r>
              <a:rPr lang="zh-CN" altLang="en-US" b="1" dirty="0">
                <a:latin typeface="Gungsuh" panose="02030600000101010101" pitchFamily="18" charset="-127"/>
                <a:ea typeface="Gungsuh" panose="02030600000101010101" pitchFamily="18" charset="-127"/>
              </a:rPr>
              <a:t>）</a:t>
            </a:r>
            <a:endParaRPr lang="zh-CN" altLang="en-US" b="1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30756" name="文本框 30755"/>
          <p:cNvSpPr txBox="1"/>
          <p:nvPr/>
        </p:nvSpPr>
        <p:spPr>
          <a:xfrm>
            <a:off x="5829300" y="14478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Gungsuh" panose="02030600000101010101" pitchFamily="18" charset="-127"/>
                <a:ea typeface="Gungsuh" panose="02030600000101010101" pitchFamily="18" charset="-127"/>
              </a:rPr>
              <a:t>（</a:t>
            </a:r>
            <a:r>
              <a:rPr lang="en-US" altLang="zh-CN" dirty="0">
                <a:latin typeface="Gungsuh" panose="02030600000101010101" pitchFamily="18" charset="-127"/>
                <a:ea typeface="Gungsuh" panose="02030600000101010101" pitchFamily="18" charset="-127"/>
              </a:rPr>
              <a:t>10</a:t>
            </a:r>
            <a:r>
              <a:rPr lang="zh-CN" altLang="en-US" dirty="0">
                <a:latin typeface="Gungsuh" panose="02030600000101010101" pitchFamily="18" charset="-127"/>
                <a:ea typeface="Gungsuh" panose="02030600000101010101" pitchFamily="18" charset="-127"/>
              </a:rPr>
              <a:t>－</a:t>
            </a:r>
            <a:r>
              <a:rPr lang="en-US" altLang="zh-CN" dirty="0">
                <a:latin typeface="Gungsuh" panose="02030600000101010101" pitchFamily="18" charset="-127"/>
                <a:ea typeface="Gungsuh" panose="02030600000101010101" pitchFamily="18" charset="-127"/>
              </a:rPr>
              <a:t>24</a:t>
            </a:r>
            <a:r>
              <a:rPr lang="zh-CN" altLang="en-US" dirty="0">
                <a:latin typeface="Gungsuh" panose="02030600000101010101" pitchFamily="18" charset="-127"/>
                <a:ea typeface="Gungsuh" panose="02030600000101010101" pitchFamily="18" charset="-127"/>
              </a:rPr>
              <a:t>）</a:t>
            </a:r>
            <a:endParaRPr lang="zh-CN" altLang="en-US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30757" name="文本框 30756"/>
          <p:cNvSpPr txBox="1"/>
          <p:nvPr/>
        </p:nvSpPr>
        <p:spPr>
          <a:xfrm>
            <a:off x="4114800" y="14478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Gungsuh" panose="02030600000101010101" pitchFamily="18" charset="-127"/>
                <a:ea typeface="Gungsuh" panose="02030600000101010101" pitchFamily="18" charset="-127"/>
              </a:rPr>
              <a:t>（</a:t>
            </a:r>
            <a:r>
              <a:rPr lang="en-US" altLang="zh-CN" dirty="0">
                <a:latin typeface="Gungsuh" panose="02030600000101010101" pitchFamily="18" charset="-127"/>
                <a:ea typeface="Gungsuh" panose="02030600000101010101" pitchFamily="18" charset="-127"/>
              </a:rPr>
              <a:t>9</a:t>
            </a:r>
            <a:r>
              <a:rPr lang="zh-CN" altLang="en-US" dirty="0">
                <a:latin typeface="Gungsuh" panose="02030600000101010101" pitchFamily="18" charset="-127"/>
                <a:ea typeface="Gungsuh" panose="02030600000101010101" pitchFamily="18" charset="-127"/>
              </a:rPr>
              <a:t>）</a:t>
            </a:r>
            <a:endParaRPr lang="zh-CN" altLang="en-US"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30758" name="矩形 30757"/>
          <p:cNvSpPr/>
          <p:nvPr/>
        </p:nvSpPr>
        <p:spPr>
          <a:xfrm>
            <a:off x="5867400" y="4419600"/>
            <a:ext cx="2351088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33CC33"/>
                    </a:gs>
                  </a:gsLst>
                  <a:lin ang="2700000" scaled="1"/>
                  <a:tileRect/>
                </a:gradFill>
                <a:latin typeface="隶书" charset="0"/>
                <a:ea typeface="隶书" charset="0"/>
              </a:rPr>
              <a:t>枯燥无味的书塾</a:t>
            </a:r>
            <a:endParaRPr lang="zh-CN" altLang="en-US" sz="3600" b="1">
              <a:ln w="9525" cap="flat" cmpd="sng">
                <a:solidFill>
                  <a:srgbClr val="339966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FF00"/>
                  </a:gs>
                  <a:gs pos="100000">
                    <a:srgbClr val="33CC33"/>
                  </a:gs>
                </a:gsLst>
                <a:lin ang="2700000" scaled="1"/>
                <a:tileRect/>
              </a:gradFill>
              <a:latin typeface="隶书" charset="0"/>
              <a:ea typeface="隶书" charset="0"/>
            </a:endParaRPr>
          </a:p>
        </p:txBody>
      </p:sp>
      <p:sp>
        <p:nvSpPr>
          <p:cNvPr id="30759" name="直接连接符 30758"/>
          <p:cNvSpPr/>
          <p:nvPr/>
        </p:nvSpPr>
        <p:spPr>
          <a:xfrm>
            <a:off x="2667000" y="1752600"/>
            <a:ext cx="0" cy="3810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60" name="矩形 30759"/>
          <p:cNvSpPr/>
          <p:nvPr/>
        </p:nvSpPr>
        <p:spPr>
          <a:xfrm>
            <a:off x="5791200" y="685800"/>
            <a:ext cx="1828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339966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FF00"/>
                    </a:gs>
                    <a:gs pos="100000">
                      <a:srgbClr val="33CC33"/>
                    </a:gs>
                  </a:gsLst>
                  <a:lin ang="2700000" scaled="1"/>
                  <a:tileRect/>
                </a:gradFill>
                <a:latin typeface="隶书" charset="0"/>
                <a:ea typeface="隶书" charset="0"/>
              </a:rPr>
              <a:t>三味书屋</a:t>
            </a:r>
            <a:endParaRPr lang="zh-CN" altLang="en-US" sz="3600" b="1">
              <a:ln w="9525" cap="flat" cmpd="sng">
                <a:solidFill>
                  <a:srgbClr val="339966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00FF00"/>
                  </a:gs>
                  <a:gs pos="100000">
                    <a:srgbClr val="33CC33"/>
                  </a:gs>
                </a:gsLst>
                <a:lin ang="2700000" scaled="1"/>
                <a:tileRect/>
              </a:gradFill>
              <a:latin typeface="隶书" charset="0"/>
              <a:ea typeface="隶书" charset="0"/>
            </a:endParaRPr>
          </a:p>
        </p:txBody>
      </p:sp>
      <p:sp>
        <p:nvSpPr>
          <p:cNvPr id="30761" name="矩形 30760"/>
          <p:cNvSpPr/>
          <p:nvPr/>
        </p:nvSpPr>
        <p:spPr>
          <a:xfrm>
            <a:off x="1512888" y="4419600"/>
            <a:ext cx="2066925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200">
                        <a:alpha val="100000"/>
                      </a:srgbClr>
                    </a:gs>
                    <a:gs pos="45000">
                      <a:srgbClr val="FF7A00">
                        <a:alpha val="100000"/>
                      </a:srgbClr>
                    </a:gs>
                    <a:gs pos="70000">
                      <a:srgbClr val="FF0300">
                        <a:alpha val="100000"/>
                      </a:srgbClr>
                    </a:gs>
                    <a:gs pos="100000">
                      <a:srgbClr val="4D0808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隶书" charset="0"/>
                <a:ea typeface="隶书" charset="0"/>
              </a:rPr>
              <a:t>自由快乐的乐园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200">
                      <a:alpha val="100000"/>
                    </a:srgbClr>
                  </a:gs>
                  <a:gs pos="45000">
                    <a:srgbClr val="FF7A00">
                      <a:alpha val="100000"/>
                    </a:srgbClr>
                  </a:gs>
                  <a:gs pos="70000">
                    <a:srgbClr val="FF0300">
                      <a:alpha val="100000"/>
                    </a:srgbClr>
                  </a:gs>
                  <a:gs pos="100000">
                    <a:srgbClr val="4D0808">
                      <a:alpha val="100000"/>
                    </a:srgbClr>
                  </a:gs>
                </a:gsLst>
                <a:lin ang="5400000" scaled="1"/>
                <a:tileRect/>
              </a:gradFill>
              <a:latin typeface="隶书" charset="0"/>
              <a:ea typeface="隶书" charset="0"/>
            </a:endParaRPr>
          </a:p>
        </p:txBody>
      </p:sp>
      <p:grpSp>
        <p:nvGrpSpPr>
          <p:cNvPr id="30762" name="组合 30761"/>
          <p:cNvGrpSpPr/>
          <p:nvPr/>
        </p:nvGrpSpPr>
        <p:grpSpPr>
          <a:xfrm>
            <a:off x="1066800" y="2133600"/>
            <a:ext cx="4838700" cy="519113"/>
            <a:chOff x="576" y="1536"/>
            <a:chExt cx="3048" cy="327"/>
          </a:xfrm>
        </p:grpSpPr>
        <p:sp>
          <p:nvSpPr>
            <p:cNvPr id="30763" name="文本框 30762"/>
            <p:cNvSpPr txBox="1"/>
            <p:nvPr/>
          </p:nvSpPr>
          <p:spPr>
            <a:xfrm>
              <a:off x="744" y="1536"/>
              <a:ext cx="288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景物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有声有色，充满乐趣。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pic>
          <p:nvPicPr>
            <p:cNvPr id="30764" name="图片 3076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" y="1584"/>
              <a:ext cx="182" cy="20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65" name="矩形 30764"/>
          <p:cNvSpPr/>
          <p:nvPr/>
        </p:nvSpPr>
        <p:spPr>
          <a:xfrm>
            <a:off x="990600" y="2133600"/>
            <a:ext cx="4876800" cy="19812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766" name="直接连接符 30765"/>
          <p:cNvSpPr/>
          <p:nvPr/>
        </p:nvSpPr>
        <p:spPr>
          <a:xfrm>
            <a:off x="6705600" y="1752600"/>
            <a:ext cx="0" cy="3810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67" name="矩形 30766"/>
          <p:cNvSpPr/>
          <p:nvPr/>
        </p:nvSpPr>
        <p:spPr>
          <a:xfrm>
            <a:off x="6019800" y="2133600"/>
            <a:ext cx="2362200" cy="1981200"/>
          </a:xfrm>
          <a:prstGeom prst="rect">
            <a:avLst/>
          </a:prstGeom>
          <a:noFill/>
          <a:ln w="2857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30768" name="组合 30767"/>
          <p:cNvGrpSpPr/>
          <p:nvPr/>
        </p:nvGrpSpPr>
        <p:grpSpPr>
          <a:xfrm>
            <a:off x="6134100" y="2209800"/>
            <a:ext cx="2324100" cy="519113"/>
            <a:chOff x="3744" y="1728"/>
            <a:chExt cx="1464" cy="327"/>
          </a:xfrm>
        </p:grpSpPr>
        <p:sp>
          <p:nvSpPr>
            <p:cNvPr id="30769" name="文本框 30768"/>
            <p:cNvSpPr txBox="1"/>
            <p:nvPr/>
          </p:nvSpPr>
          <p:spPr>
            <a:xfrm>
              <a:off x="3912" y="1728"/>
              <a:ext cx="129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内容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：枯燥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pic>
          <p:nvPicPr>
            <p:cNvPr id="30770" name="图片 307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1824"/>
              <a:ext cx="180" cy="2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771" name="组合 30770"/>
          <p:cNvGrpSpPr/>
          <p:nvPr/>
        </p:nvGrpSpPr>
        <p:grpSpPr>
          <a:xfrm>
            <a:off x="1066800" y="2667000"/>
            <a:ext cx="4838700" cy="946150"/>
            <a:chOff x="576" y="1872"/>
            <a:chExt cx="3048" cy="596"/>
          </a:xfrm>
        </p:grpSpPr>
        <p:sp>
          <p:nvSpPr>
            <p:cNvPr id="30772" name="文本框 30771"/>
            <p:cNvSpPr txBox="1"/>
            <p:nvPr/>
          </p:nvSpPr>
          <p:spPr>
            <a:xfrm>
              <a:off x="744" y="1872"/>
              <a:ext cx="2880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美女蛇的故事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，增添了神秘色彩，丰富了情趣。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pic>
          <p:nvPicPr>
            <p:cNvPr id="30773" name="图片 307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6" y="1920"/>
              <a:ext cx="182" cy="2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774" name="组合 30773"/>
          <p:cNvGrpSpPr/>
          <p:nvPr/>
        </p:nvGrpSpPr>
        <p:grpSpPr>
          <a:xfrm>
            <a:off x="1066800" y="3581400"/>
            <a:ext cx="4533900" cy="519113"/>
            <a:chOff x="600" y="2448"/>
            <a:chExt cx="2856" cy="327"/>
          </a:xfrm>
        </p:grpSpPr>
        <p:sp>
          <p:nvSpPr>
            <p:cNvPr id="30775" name="文本框 30774"/>
            <p:cNvSpPr txBox="1"/>
            <p:nvPr/>
          </p:nvSpPr>
          <p:spPr>
            <a:xfrm>
              <a:off x="768" y="2448"/>
              <a:ext cx="268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雪地捕鸟，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带来无穷乐趣。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pic>
          <p:nvPicPr>
            <p:cNvPr id="30776" name="图片 307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0" y="2496"/>
              <a:ext cx="182" cy="2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777" name="组合 30776"/>
          <p:cNvGrpSpPr/>
          <p:nvPr/>
        </p:nvGrpSpPr>
        <p:grpSpPr>
          <a:xfrm>
            <a:off x="6134100" y="2819400"/>
            <a:ext cx="2247900" cy="519113"/>
            <a:chOff x="3744" y="2112"/>
            <a:chExt cx="1416" cy="327"/>
          </a:xfrm>
        </p:grpSpPr>
        <p:sp>
          <p:nvSpPr>
            <p:cNvPr id="30778" name="文本框 30777"/>
            <p:cNvSpPr txBox="1"/>
            <p:nvPr/>
          </p:nvSpPr>
          <p:spPr>
            <a:xfrm>
              <a:off x="3912" y="2112"/>
              <a:ext cx="124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形式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：单调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pic>
          <p:nvPicPr>
            <p:cNvPr id="30779" name="图片 3077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2160"/>
              <a:ext cx="180" cy="2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780" name="组合 30779"/>
          <p:cNvGrpSpPr/>
          <p:nvPr/>
        </p:nvGrpSpPr>
        <p:grpSpPr>
          <a:xfrm>
            <a:off x="6134100" y="3352800"/>
            <a:ext cx="2247900" cy="519113"/>
            <a:chOff x="3744" y="2448"/>
            <a:chExt cx="1416" cy="327"/>
          </a:xfrm>
        </p:grpSpPr>
        <p:sp>
          <p:nvSpPr>
            <p:cNvPr id="30781" name="文本框 30780"/>
            <p:cNvSpPr txBox="1"/>
            <p:nvPr/>
          </p:nvSpPr>
          <p:spPr>
            <a:xfrm>
              <a:off x="3912" y="2448"/>
              <a:ext cx="124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环境</a:t>
              </a:r>
              <a:r>
                <a:rPr lang="zh-CN" altLang="en-US" sz="2800" b="1" dirty="0">
                  <a:latin typeface="Times New Roman" panose="02020603050405020304" pitchFamily="18" charset="0"/>
                </a:rPr>
                <a:t>：压抑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  <p:pic>
          <p:nvPicPr>
            <p:cNvPr id="30782" name="图片 3078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4" y="2496"/>
              <a:ext cx="180" cy="2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83" name="直接连接符 30782"/>
          <p:cNvSpPr/>
          <p:nvPr/>
        </p:nvSpPr>
        <p:spPr>
          <a:xfrm>
            <a:off x="2667000" y="4114800"/>
            <a:ext cx="0" cy="304800"/>
          </a:xfrm>
          <a:prstGeom prst="line">
            <a:avLst/>
          </a:prstGeom>
          <a:ln w="3175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84" name="直接连接符 30783"/>
          <p:cNvSpPr/>
          <p:nvPr/>
        </p:nvSpPr>
        <p:spPr>
          <a:xfrm>
            <a:off x="3646488" y="4724400"/>
            <a:ext cx="2133600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85" name="矩形 30784"/>
          <p:cNvSpPr/>
          <p:nvPr/>
        </p:nvSpPr>
        <p:spPr>
          <a:xfrm>
            <a:off x="4179888" y="4343400"/>
            <a:ext cx="762000" cy="30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4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宋体" charset="0"/>
                <a:ea typeface="华文宋体" charset="0"/>
              </a:rPr>
              <a:t>对比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宋体" charset="0"/>
              <a:ea typeface="华文宋体" charset="0"/>
            </a:endParaRPr>
          </a:p>
        </p:txBody>
      </p:sp>
      <p:sp>
        <p:nvSpPr>
          <p:cNvPr id="30802" name="文本框 30801"/>
          <p:cNvSpPr txBox="1"/>
          <p:nvPr/>
        </p:nvSpPr>
        <p:spPr>
          <a:xfrm>
            <a:off x="1752600" y="5867400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3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5" grpId="0"/>
      <p:bldP spid="30756" grpId="0"/>
      <p:bldP spid="30757" grpId="0"/>
      <p:bldP spid="3080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" y="1143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8" name="矩形 91137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39" name="矩形 91138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0" name="文本框 91139"/>
          <p:cNvSpPr txBox="1"/>
          <p:nvPr/>
        </p:nvSpPr>
        <p:spPr>
          <a:xfrm>
            <a:off x="323850" y="333375"/>
            <a:ext cx="808513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4.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把前后两部分联系起来思考，讨论：这篇文章表现了作者怎样的思想感情</a:t>
            </a:r>
            <a:r>
              <a:rPr lang="en-US" altLang="zh-CN" sz="3600" b="1">
                <a:latin typeface="华文中宋" pitchFamily="2" charset="-122"/>
                <a:ea typeface="华文中宋" pitchFamily="2" charset="-122"/>
              </a:rPr>
              <a:t>? </a:t>
            </a:r>
            <a:endParaRPr lang="en-US" altLang="zh-CN" sz="3600" b="1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1141" name="文本框 91140"/>
          <p:cNvSpPr txBox="1"/>
          <p:nvPr/>
        </p:nvSpPr>
        <p:spPr>
          <a:xfrm>
            <a:off x="278130" y="1679258"/>
            <a:ext cx="8085138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）通过对百草园和三味书屋的回忆，表现作者儿童时代对自然的热爱，对知识的追求，以及天真、幼稚、欢乐的心理。 </a:t>
            </a:r>
            <a:endParaRPr lang="zh-CN" altLang="en-US" sz="36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1142" name="文本框 91141"/>
          <p:cNvSpPr txBox="1"/>
          <p:nvPr/>
        </p:nvSpPr>
        <p:spPr>
          <a:xfrm>
            <a:off x="45720" y="3986213"/>
            <a:ext cx="86423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）用百草园的自由快乐同三味书屋的枯燥无味作对比，表现了儿童热爱大自然、喜欢自由快乐生活的心理，同时对束缚儿童身心发展的封建教育表示不满。</a:t>
            </a:r>
            <a:r>
              <a:rPr lang="en-US" altLang="zh-CN" sz="36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  </a:t>
            </a:r>
            <a:endParaRPr lang="en-US" altLang="zh-CN" sz="36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pic>
        <p:nvPicPr>
          <p:cNvPr id="52227" name="图片 52226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349500"/>
            <a:ext cx="423863" cy="55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8" name="图片 5222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505200"/>
            <a:ext cx="423863" cy="55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矩形 52228"/>
          <p:cNvSpPr/>
          <p:nvPr/>
        </p:nvSpPr>
        <p:spPr>
          <a:xfrm>
            <a:off x="1143000" y="609600"/>
            <a:ext cx="2819400" cy="533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773"/>
              </a:avLst>
            </a:prstTxWarp>
            <a:normAutofit fontScale="70000"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隶书" charset="0"/>
                <a:ea typeface="隶书" charset="0"/>
              </a:rPr>
              <a:t>讨论与理解：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52231" name="文本框 52230">
            <a:hlinkClick r:id="" action="ppaction://noaction"/>
          </p:cNvPr>
          <p:cNvSpPr txBox="1"/>
          <p:nvPr/>
        </p:nvSpPr>
        <p:spPr>
          <a:xfrm>
            <a:off x="1219200" y="2289175"/>
            <a:ext cx="6781800" cy="1073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文章哪几段文字写百草园？哪几段文章写三味书屋？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2232" name="文本框 52231">
            <a:hlinkClick r:id="rId3" action="ppaction://hlinksldjump"/>
          </p:cNvPr>
          <p:cNvSpPr txBox="1"/>
          <p:nvPr/>
        </p:nvSpPr>
        <p:spPr>
          <a:xfrm>
            <a:off x="1331913" y="4437063"/>
            <a:ext cx="6705600" cy="1073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百草园和三味书屋，作者更喜欢哪一个？结合课文内容谈谈为什么？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52235" name="图片 52234" descr="button103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1400" y="5715000"/>
            <a:ext cx="674688" cy="67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36" name="图片 5223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4797425"/>
            <a:ext cx="423862" cy="557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7" name="文本框 52236">
            <a:hlinkClick r:id="rId5" action="ppaction://hlinksldjump"/>
          </p:cNvPr>
          <p:cNvSpPr txBox="1"/>
          <p:nvPr/>
        </p:nvSpPr>
        <p:spPr>
          <a:xfrm>
            <a:off x="1258888" y="3500438"/>
            <a:ext cx="617220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第九段在全文中起什么作用？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文本框 92162"/>
          <p:cNvSpPr txBox="1"/>
          <p:nvPr/>
        </p:nvSpPr>
        <p:spPr>
          <a:xfrm>
            <a:off x="0" y="0"/>
            <a:ext cx="2144713" cy="990600"/>
          </a:xfrm>
          <a:prstGeom prst="rect">
            <a:avLst/>
          </a:prstGeom>
          <a:gradFill rotWithShape="1">
            <a:gsLst>
              <a:gs pos="0">
                <a:srgbClr val="000082">
                  <a:alpha val="100000"/>
                </a:srgbClr>
              </a:gs>
              <a:gs pos="15000">
                <a:srgbClr val="66008F">
                  <a:alpha val="100000"/>
                </a:srgbClr>
              </a:gs>
              <a:gs pos="32500">
                <a:srgbClr val="BA0066">
                  <a:alpha val="100000"/>
                </a:srgbClr>
              </a:gs>
              <a:gs pos="45000">
                <a:srgbClr val="FF0000">
                  <a:alpha val="100000"/>
                </a:srgbClr>
              </a:gs>
              <a:gs pos="50000">
                <a:srgbClr val="FF8200">
                  <a:alpha val="100000"/>
                </a:srgbClr>
              </a:gs>
              <a:gs pos="55000">
                <a:srgbClr val="FF0000">
                  <a:alpha val="100000"/>
                </a:srgbClr>
              </a:gs>
              <a:gs pos="67500">
                <a:srgbClr val="BA0066">
                  <a:alpha val="100000"/>
                </a:srgbClr>
              </a:gs>
              <a:gs pos="85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lin ang="5400000" scaled="1"/>
            <a:tileRect/>
          </a:gradFill>
          <a:ln w="76200" cap="flat" cmpd="tri">
            <a:solidFill>
              <a:srgbClr val="66FF3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dist"/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小结</a:t>
            </a: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2164" name="文本框 92163"/>
          <p:cNvSpPr txBox="1"/>
          <p:nvPr/>
        </p:nvSpPr>
        <p:spPr>
          <a:xfrm>
            <a:off x="152400" y="968375"/>
            <a:ext cx="8686800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         《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从百草园到三味书屋</a:t>
            </a:r>
            <a:r>
              <a:rPr lang="en-US" altLang="zh-CN" sz="3600" b="1" dirty="0">
                <a:latin typeface="华文中宋" pitchFamily="2" charset="-122"/>
                <a:ea typeface="华文中宋" pitchFamily="2" charset="-122"/>
              </a:rPr>
              <a:t>》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是鲁迅先生儿时生活的一段美好回忆。这段生活经历对鲁迅先生的人生发展产生过巨大的影响。我们要像鲁迅先生一样，保持儿童纯真活泼的天性，要有求知的欲望和进取心。今天，时代变了，我们的生活环境和学习环境也变了，我们的思想行为也应当为之一变。我们要从小努力学习，热爱自然、热爱生活，把自己培养成为对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社会有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用的人才。 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6" name="文本框 93185"/>
          <p:cNvSpPr txBox="1"/>
          <p:nvPr/>
        </p:nvSpPr>
        <p:spPr>
          <a:xfrm>
            <a:off x="755650" y="333375"/>
            <a:ext cx="2179638" cy="1082675"/>
          </a:xfrm>
          <a:prstGeom prst="rect">
            <a:avLst/>
          </a:prstGeom>
          <a:gradFill rotWithShape="1">
            <a:gsLst>
              <a:gs pos="0">
                <a:srgbClr val="000082">
                  <a:alpha val="100000"/>
                </a:srgbClr>
              </a:gs>
              <a:gs pos="15000">
                <a:srgbClr val="66008F">
                  <a:alpha val="100000"/>
                </a:srgbClr>
              </a:gs>
              <a:gs pos="32500">
                <a:srgbClr val="BA0066">
                  <a:alpha val="100000"/>
                </a:srgbClr>
              </a:gs>
              <a:gs pos="45000">
                <a:srgbClr val="FF0000">
                  <a:alpha val="100000"/>
                </a:srgbClr>
              </a:gs>
              <a:gs pos="50000">
                <a:srgbClr val="FF8200">
                  <a:alpha val="100000"/>
                </a:srgbClr>
              </a:gs>
              <a:gs pos="55000">
                <a:srgbClr val="FF0000">
                  <a:alpha val="100000"/>
                </a:srgbClr>
              </a:gs>
              <a:gs pos="67500">
                <a:srgbClr val="BA0066">
                  <a:alpha val="100000"/>
                </a:srgbClr>
              </a:gs>
              <a:gs pos="85000">
                <a:srgbClr val="66008F">
                  <a:alpha val="100000"/>
                </a:srgbClr>
              </a:gs>
              <a:gs pos="100000">
                <a:srgbClr val="000082">
                  <a:alpha val="100000"/>
                </a:srgbClr>
              </a:gs>
            </a:gsLst>
            <a:lin ang="5400000" scaled="1"/>
            <a:tileRect/>
          </a:gradFill>
          <a:ln w="76200" cap="flat" cmpd="tri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dist"/>
            <a:r>
              <a:rPr lang="zh-CN" altLang="en-US" sz="6000" b="1" dirty="0">
                <a:solidFill>
                  <a:srgbClr val="66FF33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作业 </a:t>
            </a:r>
            <a:endParaRPr lang="zh-CN" altLang="en-US" sz="6000" b="1" dirty="0">
              <a:solidFill>
                <a:srgbClr val="66FF33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93187" name="文本框 93186"/>
          <p:cNvSpPr txBox="1"/>
          <p:nvPr/>
        </p:nvSpPr>
        <p:spPr>
          <a:xfrm>
            <a:off x="395288" y="2276475"/>
            <a:ext cx="80645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    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写一段对自己的成长产生过影响的生活经历。</a:t>
            </a:r>
            <a:r>
              <a:rPr lang="en-US" altLang="zh-CN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300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字左右。</a:t>
            </a:r>
            <a:r>
              <a:rPr lang="zh-CN" altLang="en-US" sz="4400" b="1" dirty="0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4400" b="1" dirty="0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0" name="矩形 94209"/>
          <p:cNvSpPr/>
          <p:nvPr/>
        </p:nvSpPr>
        <p:spPr>
          <a:xfrm>
            <a:off x="468313" y="333375"/>
            <a:ext cx="7920037" cy="2139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65000"/>
              </a:lnSpc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１、“仁远乎哉我欲仁则斯仁至矣”出自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论语 </a:t>
            </a:r>
            <a:r>
              <a:rPr lang="en-US" altLang="zh-CN" b="1" dirty="0">
                <a:latin typeface="Arial" panose="020B0604020202020204" pitchFamily="34" charset="0"/>
              </a:rPr>
              <a:t>· </a:t>
            </a:r>
            <a:r>
              <a:rPr lang="zh-CN" altLang="en-US" b="1" dirty="0">
                <a:latin typeface="Arial" panose="020B0604020202020204" pitchFamily="34" charset="0"/>
              </a:rPr>
              <a:t>述而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，应读作：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65000"/>
              </a:lnSpc>
              <a:buClrTx/>
            </a:pP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65000"/>
              </a:lnSpc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 “仁远乎哉？我欲仁，斯仁至矣。”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1800" b="1" dirty="0">
                <a:latin typeface="Arial" panose="020B0604020202020204" pitchFamily="34" charset="0"/>
              </a:rPr>
              <a:t>        </a:t>
            </a:r>
            <a:r>
              <a:rPr lang="zh-CN" altLang="en-US" b="1" dirty="0">
                <a:latin typeface="Arial" panose="020B0604020202020204" pitchFamily="34" charset="0"/>
              </a:rPr>
              <a:t>意思是：“仁这东西很遥远吗？我内心想到仁，仁就自然来到了”。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94211" name="矩形 94210"/>
          <p:cNvSpPr/>
          <p:nvPr/>
        </p:nvSpPr>
        <p:spPr>
          <a:xfrm>
            <a:off x="684213" y="2565400"/>
            <a:ext cx="7847012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65000"/>
              </a:lnSpc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２、“笑人齿缺曰狗窦大开”出自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幼学琼林</a:t>
            </a:r>
            <a:r>
              <a:rPr lang="en-US" altLang="zh-CN" b="1" dirty="0">
                <a:latin typeface="Arial" panose="020B0604020202020204" pitchFamily="34" charset="0"/>
              </a:rPr>
              <a:t>·</a:t>
            </a:r>
            <a:r>
              <a:rPr lang="zh-CN" altLang="en-US" b="1" dirty="0">
                <a:latin typeface="Arial" panose="020B0604020202020204" pitchFamily="34" charset="0"/>
              </a:rPr>
              <a:t>身体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，应读作：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65000"/>
              </a:lnSpc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65000"/>
              </a:lnSpc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 “笑人齿缺，曰‘狗窦大开’。”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65000"/>
              </a:lnSpc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意思是：“笑人家牙齿缺了，就说‘（那个缺口）就像一个狗洞大开着’。”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94212" name="矩形 94211"/>
          <p:cNvSpPr/>
          <p:nvPr/>
        </p:nvSpPr>
        <p:spPr>
          <a:xfrm>
            <a:off x="684213" y="4581525"/>
            <a:ext cx="7775575" cy="220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３、“上九潜龙勿用”出自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易经 </a:t>
            </a:r>
            <a:r>
              <a:rPr lang="en-US" altLang="zh-CN" b="1" dirty="0">
                <a:latin typeface="Arial" panose="020B0604020202020204" pitchFamily="34" charset="0"/>
              </a:rPr>
              <a:t>· </a:t>
            </a:r>
            <a:r>
              <a:rPr lang="zh-CN" altLang="en-US" b="1" dirty="0">
                <a:latin typeface="Arial" panose="020B0604020202020204" pitchFamily="34" charset="0"/>
              </a:rPr>
              <a:t>韩卦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，由“初九潜龙勿用”和“上九亢龙有悔”二句爻辞杂糅而成。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ClrTx/>
            </a:pP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“初九潜龙勿用”意思是“君子应韬光隐晦以待时机”；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“上九亢龙有悔”意思是“人应以亢满为戒，注意物极必反的道理。”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94213" name="图片 94212" descr="17.gif (1832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404813"/>
            <a:ext cx="277813" cy="27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4" name="图片 94213" descr="17.gif (1832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565400"/>
            <a:ext cx="277812" cy="27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5" name="图片 94214" descr="17.gif (1832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4652963"/>
            <a:ext cx="287338" cy="287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6" name="矩形 94215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/>
      <p:bldP spid="942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联机映像占位符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" y="29210"/>
            <a:ext cx="9092565" cy="6834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4" name="矩形 95233"/>
          <p:cNvSpPr/>
          <p:nvPr/>
        </p:nvSpPr>
        <p:spPr>
          <a:xfrm>
            <a:off x="539750" y="260350"/>
            <a:ext cx="7991475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1800" b="1" dirty="0">
                <a:latin typeface="Arial" panose="020B0604020202020204" pitchFamily="34" charset="0"/>
              </a:rPr>
              <a:t>４</a:t>
            </a:r>
            <a:r>
              <a:rPr lang="zh-CN" altLang="en-US" b="1" dirty="0">
                <a:latin typeface="Arial" panose="020B0604020202020204" pitchFamily="34" charset="0"/>
              </a:rPr>
              <a:t>、“厥土下上上错厥贡苞茅橘柚”摘自中国古代典藉文献中最艰涩难懂的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尚书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中的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禹贡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篇，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 意思是“天下土地</a:t>
            </a:r>
            <a:r>
              <a:rPr lang="en-US" altLang="zh-CN" b="1" dirty="0">
                <a:latin typeface="Arial" panose="020B0604020202020204" pitchFamily="34" charset="0"/>
              </a:rPr>
              <a:t>(</a:t>
            </a:r>
            <a:r>
              <a:rPr lang="zh-CN" altLang="en-US" b="1" dirty="0">
                <a:latin typeface="Arial" panose="020B0604020202020204" pitchFamily="34" charset="0"/>
              </a:rPr>
              <a:t>共分九等</a:t>
            </a:r>
            <a:r>
              <a:rPr lang="en-US" altLang="zh-CN" b="1" dirty="0">
                <a:latin typeface="Arial" panose="020B0604020202020204" pitchFamily="34" charset="0"/>
              </a:rPr>
              <a:t>),</a:t>
            </a:r>
            <a:r>
              <a:rPr lang="zh-CN" altLang="en-US" b="1" dirty="0">
                <a:latin typeface="Arial" panose="020B0604020202020204" pitchFamily="34" charset="0"/>
              </a:rPr>
              <a:t>下上为下等里最上的一级，好坏交错；那进贡的物品里有茅草、橘柚等物品。”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 我们可以如下断句：“厥土：下上、上错；厥贡：苞茅、橘柚。” 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95235" name="矩形 95234"/>
          <p:cNvSpPr/>
          <p:nvPr/>
        </p:nvSpPr>
        <p:spPr>
          <a:xfrm>
            <a:off x="539750" y="3068638"/>
            <a:ext cx="8353425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en-US" altLang="zh-CN" sz="1800">
                <a:latin typeface="Arial" panose="020B0604020202020204" pitchFamily="34" charset="0"/>
              </a:rPr>
              <a:t>    </a:t>
            </a:r>
            <a:r>
              <a:rPr lang="en-US" altLang="zh-CN" sz="1800" b="1">
                <a:latin typeface="Arial" panose="020B0604020202020204" pitchFamily="34" charset="0"/>
              </a:rPr>
              <a:t>5</a:t>
            </a:r>
            <a:r>
              <a:rPr lang="zh-CN" altLang="en-US" b="1" dirty="0">
                <a:latin typeface="Arial" panose="020B0604020202020204" pitchFamily="34" charset="0"/>
              </a:rPr>
              <a:t>、“铁如意，指挥倜傥，一坐皆惊呢﹏﹏ ；金叵罗，颠倒淋漓噫，千杯未醉嗬﹏﹏”出自清人刘翰的</a:t>
            </a:r>
            <a:r>
              <a:rPr lang="en-US" altLang="zh-CN" b="1" dirty="0">
                <a:latin typeface="Arial" panose="020B0604020202020204" pitchFamily="34" charset="0"/>
              </a:rPr>
              <a:t>《</a:t>
            </a:r>
            <a:r>
              <a:rPr lang="zh-CN" altLang="en-US" b="1" dirty="0">
                <a:latin typeface="Arial" panose="020B0604020202020204" pitchFamily="34" charset="0"/>
              </a:rPr>
              <a:t>李克用置酒三垂岗赋</a:t>
            </a:r>
            <a:r>
              <a:rPr lang="en-US" altLang="zh-CN" b="1" dirty="0">
                <a:latin typeface="Arial" panose="020B0604020202020204" pitchFamily="34" charset="0"/>
              </a:rPr>
              <a:t>》</a:t>
            </a:r>
            <a:r>
              <a:rPr lang="zh-CN" altLang="en-US" b="1" dirty="0">
                <a:latin typeface="Arial" panose="020B0604020202020204" pitchFamily="34" charset="0"/>
              </a:rPr>
              <a:t>。引文中的声浪号表声音起伏，持续不断“噫”、“嗬”指念书时加在句尾用来加强感情的声音。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       意思是：拿着铁如意，指挥比划，潇洒自如。用金杯喝酒，痛快淋漓，喝得很多而未醉。</a:t>
            </a: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b="1" dirty="0">
                <a:latin typeface="Arial" panose="020B0604020202020204" pitchFamily="34" charset="0"/>
              </a:rPr>
              <a:t>（引用句子和原文略有出入：“铁如意”原作“玉如意”；“颠倒”原作“倾倒”。）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pic>
        <p:nvPicPr>
          <p:cNvPr id="95236" name="图片 95235" descr="17.gif (1832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141663"/>
            <a:ext cx="287337" cy="28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5237" name="图片 95236" descr="17.gif (1832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60350"/>
            <a:ext cx="277812" cy="277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38915" name="文本框 38914"/>
          <p:cNvSpPr txBox="1"/>
          <p:nvPr/>
        </p:nvSpPr>
        <p:spPr>
          <a:xfrm>
            <a:off x="1752600" y="914400"/>
            <a:ext cx="6553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空间</a:t>
            </a:r>
            <a:r>
              <a:rPr lang="zh-CN" altLang="en-US" sz="36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变化为顺序安排材料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8916" name="图片 38915" descr="从百草园到三味书屋-百草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0"/>
            <a:ext cx="3527425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luxun3三味书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828800"/>
            <a:ext cx="3341688" cy="417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文本框 38917"/>
          <p:cNvSpPr txBox="1"/>
          <p:nvPr/>
        </p:nvSpPr>
        <p:spPr>
          <a:xfrm>
            <a:off x="609600" y="6248400"/>
            <a:ext cx="426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百草园的生活（</a:t>
            </a:r>
            <a:r>
              <a:rPr lang="en-US" altLang="zh-CN" sz="2000" b="1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1—</a:t>
            </a:r>
            <a:r>
              <a:rPr lang="en-US" altLang="zh-CN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r>
              <a:rPr lang="zh-CN" alt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3962400" y="3505200"/>
            <a:ext cx="1219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过渡  </a:t>
            </a:r>
            <a:endParaRPr lang="zh-CN" altLang="en-US" sz="20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承上启下</a:t>
            </a:r>
            <a:endParaRPr lang="zh-CN" altLang="en-US" sz="20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0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）</a:t>
            </a:r>
            <a:endParaRPr lang="zh-CN" altLang="en-US" sz="20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20" name="燕尾形箭头 38919"/>
          <p:cNvSpPr/>
          <p:nvPr/>
        </p:nvSpPr>
        <p:spPr>
          <a:xfrm>
            <a:off x="4267200" y="2971800"/>
            <a:ext cx="762000" cy="3810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1" name="文本框 38920"/>
          <p:cNvSpPr txBox="1"/>
          <p:nvPr/>
        </p:nvSpPr>
        <p:spPr>
          <a:xfrm>
            <a:off x="5105400" y="6172200"/>
            <a:ext cx="3581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三味书屋的生活（</a:t>
            </a:r>
            <a:r>
              <a:rPr lang="en-US" altLang="zh-CN" sz="2000" b="1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10—</a:t>
            </a:r>
            <a:r>
              <a:rPr lang="zh-CN" altLang="en-US" sz="2000" b="1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尾</a:t>
            </a:r>
            <a:r>
              <a:rPr lang="zh-CN" altLang="en-US" sz="2000" b="1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）</a:t>
            </a:r>
            <a:endParaRPr lang="zh-CN" altLang="en-US" sz="2000" b="1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8" grpId="0"/>
      <p:bldP spid="38919" grpId="0"/>
      <p:bldP spid="389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20320"/>
            <a:ext cx="9173845" cy="6816725"/>
          </a:xfrm>
          <a:prstGeom prst="rect">
            <a:avLst/>
          </a:prstGeom>
        </p:spPr>
      </p:pic>
      <p:sp>
        <p:nvSpPr>
          <p:cNvPr id="113666" name="标题 11366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989888" cy="1143000"/>
          </a:xfrm>
        </p:spPr>
        <p:txBody>
          <a:bodyPr anchor="ctr"/>
          <a:p>
            <a:r>
              <a:rPr lang="zh-CN" altLang="en-US" dirty="0">
                <a:solidFill>
                  <a:srgbClr val="009900"/>
                </a:solidFill>
              </a:rPr>
              <a:t>为什么说百草园是我的乐园？</a:t>
            </a:r>
            <a:endParaRPr lang="zh-CN" altLang="en-US" dirty="0">
              <a:solidFill>
                <a:srgbClr val="009900"/>
              </a:solidFill>
            </a:endParaRPr>
          </a:p>
        </p:txBody>
      </p:sp>
      <p:sp>
        <p:nvSpPr>
          <p:cNvPr id="113667" name="文本占位符 113666"/>
          <p:cNvSpPr>
            <a:spLocks noGrp="1"/>
          </p:cNvSpPr>
          <p:nvPr>
            <p:ph type="body" idx="1"/>
          </p:nvPr>
        </p:nvSpPr>
        <p:spPr>
          <a:xfrm>
            <a:off x="611188" y="1557338"/>
            <a:ext cx="8153400" cy="3095625"/>
          </a:xfrm>
        </p:spPr>
        <p:txBody>
          <a:bodyPr/>
          <a:p>
            <a:pPr>
              <a:buNone/>
            </a:pPr>
            <a:endParaRPr lang="en-US" altLang="zh-CN" dirty="0"/>
          </a:p>
          <a:p>
            <a:pPr>
              <a:buNone/>
            </a:pPr>
            <a:r>
              <a:rPr lang="en-US" altLang="zh-CN" dirty="0"/>
              <a:t>                      </a:t>
            </a:r>
            <a:r>
              <a:rPr lang="zh-CN" altLang="en-US" dirty="0"/>
              <a:t>自然景物   </a:t>
            </a:r>
            <a:r>
              <a:rPr lang="en-US" altLang="zh-CN">
                <a:latin typeface="Times New Roman" panose="02020603050405020304" pitchFamily="18" charset="0"/>
              </a:rPr>
              <a:t>——</a:t>
            </a:r>
            <a:r>
              <a:rPr lang="en-US" altLang="zh-CN" dirty="0"/>
              <a:t> </a:t>
            </a:r>
            <a:r>
              <a:rPr lang="zh-CN" altLang="en-US" dirty="0"/>
              <a:t>（美好） </a:t>
            </a:r>
            <a:endParaRPr lang="zh-CN" altLang="en-US" dirty="0"/>
          </a:p>
          <a:p>
            <a:pPr>
              <a:buNone/>
            </a:pPr>
            <a:r>
              <a:rPr lang="zh-CN" altLang="en-US" sz="3600" dirty="0"/>
              <a:t> </a:t>
            </a:r>
            <a:r>
              <a:rPr lang="zh-CN" altLang="en-US" sz="4400" dirty="0">
                <a:ea typeface="隶书" pitchFamily="49" charset="-122"/>
              </a:rPr>
              <a:t>百草园</a:t>
            </a:r>
            <a:r>
              <a:rPr lang="zh-CN" altLang="en-US" dirty="0"/>
              <a:t>     美女蛇故事   </a:t>
            </a:r>
            <a:r>
              <a:rPr lang="en-US" altLang="zh-CN">
                <a:latin typeface="Times New Roman" panose="02020603050405020304" pitchFamily="18" charset="0"/>
              </a:rPr>
              <a:t>——</a:t>
            </a:r>
            <a:r>
              <a:rPr lang="zh-CN" altLang="en-US" dirty="0"/>
              <a:t>（神奇）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                       雪地捕鸟   </a:t>
            </a:r>
            <a:r>
              <a:rPr lang="en-US" altLang="zh-CN">
                <a:latin typeface="Times New Roman" panose="02020603050405020304" pitchFamily="18" charset="0"/>
              </a:rPr>
              <a:t>——</a:t>
            </a:r>
            <a:r>
              <a:rPr lang="en-US" altLang="zh-CN" dirty="0"/>
              <a:t> </a:t>
            </a:r>
            <a:r>
              <a:rPr lang="zh-CN" altLang="en-US" dirty="0"/>
              <a:t>（有趣） </a:t>
            </a:r>
            <a:endParaRPr lang="zh-CN" altLang="en-US" dirty="0"/>
          </a:p>
        </p:txBody>
      </p:sp>
      <p:sp>
        <p:nvSpPr>
          <p:cNvPr id="113668" name="左大括号 113667"/>
          <p:cNvSpPr/>
          <p:nvPr/>
        </p:nvSpPr>
        <p:spPr>
          <a:xfrm>
            <a:off x="2484438" y="2349500"/>
            <a:ext cx="287337" cy="1441450"/>
          </a:xfrm>
          <a:prstGeom prst="leftBrace">
            <a:avLst>
              <a:gd name="adj1" fmla="val 41804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669" name="右大括号 113668"/>
          <p:cNvSpPr/>
          <p:nvPr/>
        </p:nvSpPr>
        <p:spPr>
          <a:xfrm>
            <a:off x="7596188" y="2349500"/>
            <a:ext cx="287337" cy="1439863"/>
          </a:xfrm>
          <a:prstGeom prst="rightBrace">
            <a:avLst>
              <a:gd name="adj1" fmla="val 41758"/>
              <a:gd name="adj2" fmla="val 50000"/>
            </a:avLst>
          </a:prstGeom>
          <a:noFill/>
          <a:ln w="508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3670" name="矩形 113669"/>
          <p:cNvSpPr/>
          <p:nvPr/>
        </p:nvSpPr>
        <p:spPr>
          <a:xfrm>
            <a:off x="7842250" y="2636838"/>
            <a:ext cx="13017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400" dirty="0">
                <a:solidFill>
                  <a:srgbClr val="3333FF"/>
                </a:solidFill>
                <a:latin typeface="Times New Roman" panose="02020603050405020304" pitchFamily="18" charset="0"/>
                <a:ea typeface="隶书" pitchFamily="49" charset="-122"/>
              </a:rPr>
              <a:t>乐园</a:t>
            </a:r>
            <a:endParaRPr lang="zh-CN" altLang="en-US" sz="4400" dirty="0">
              <a:solidFill>
                <a:srgbClr val="3333FF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13671" name="椭圆 113670"/>
          <p:cNvSpPr/>
          <p:nvPr/>
        </p:nvSpPr>
        <p:spPr>
          <a:xfrm>
            <a:off x="7812088" y="5949950"/>
            <a:ext cx="792162" cy="50323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Tx/>
            </a:pPr>
            <a:r>
              <a:rPr lang="zh-CN" altLang="en-US" sz="1800" b="1" dirty="0">
                <a:solidFill>
                  <a:srgbClr val="000000"/>
                </a:solidFill>
                <a:latin typeface="Times New Roman" panose="02020603050405020304" pitchFamily="18" charset="0"/>
                <a:hlinkClick r:id="" action="ppaction://noaction"/>
              </a:rPr>
              <a:t>返回</a:t>
            </a:r>
            <a:endParaRPr lang="zh-CN" altLang="en-US" sz="1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3667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3667">
                                            <p:txEl>
                                              <p:charRg st="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3667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3667">
                                            <p:txEl>
                                              <p:charRg st="3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charRg st="63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3667">
                                            <p:txEl>
                                              <p:charRg st="63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3667">
                                            <p:txEl>
                                              <p:charRg st="63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845" y="0"/>
            <a:ext cx="9173845" cy="6816725"/>
          </a:xfrm>
          <a:prstGeom prst="rect">
            <a:avLst/>
          </a:prstGeom>
        </p:spPr>
      </p:pic>
      <p:sp>
        <p:nvSpPr>
          <p:cNvPr id="101378" name="标题 101377"/>
          <p:cNvSpPr>
            <a:spLocks noGrp="1"/>
          </p:cNvSpPr>
          <p:nvPr>
            <p:ph type="ctrTitle"/>
          </p:nvPr>
        </p:nvSpPr>
        <p:spPr>
          <a:xfrm>
            <a:off x="228600" y="20638"/>
            <a:ext cx="5867400" cy="6134100"/>
          </a:xfrm>
        </p:spPr>
        <p:txBody>
          <a:bodyPr wrap="square" anchor="ctr"/>
          <a:p>
            <a:pPr algn="l" defTabSz="914400">
              <a:buSzPct val="100000"/>
            </a:pPr>
            <a:r>
              <a:rPr lang="zh-CN" altLang="en-US" sz="3600" b="1" kern="1200" baseline="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　　</a:t>
            </a:r>
            <a:r>
              <a:rPr lang="zh-CN" altLang="en-US" sz="3600" b="1" kern="1200" baseline="0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　落　层　次</a:t>
            </a:r>
            <a:br>
              <a:rPr lang="zh-CN" altLang="en-US" sz="3600" b="1" kern="1200" baseline="0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一、回忆百草园的有趣生活。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 </a:t>
            </a: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总说百草园是我的乐园。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百草园的景物美。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美女蛇故事。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冬天雪地捕鸟。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告别百草园去书塾读书。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二、回忆在三味书屋读书的经历。</a:t>
            </a:r>
            <a:br>
              <a:rPr lang="zh-CN" altLang="en-US" sz="3600" b="1" kern="1200" baseline="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b="1" kern="1200" baseline="0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79" name="文本框 101378"/>
          <p:cNvSpPr txBox="1"/>
          <p:nvPr/>
        </p:nvSpPr>
        <p:spPr>
          <a:xfrm>
            <a:off x="5867400" y="981075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80" name="文本框 101379"/>
          <p:cNvSpPr txBox="1"/>
          <p:nvPr/>
        </p:nvSpPr>
        <p:spPr>
          <a:xfrm>
            <a:off x="5435600" y="1412875"/>
            <a:ext cx="20161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81" name="文本框 101380"/>
          <p:cNvSpPr txBox="1"/>
          <p:nvPr/>
        </p:nvSpPr>
        <p:spPr>
          <a:xfrm>
            <a:off x="3995738" y="1989138"/>
            <a:ext cx="27828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82" name="文本框 101381"/>
          <p:cNvSpPr txBox="1"/>
          <p:nvPr/>
        </p:nvSpPr>
        <p:spPr>
          <a:xfrm>
            <a:off x="3563938" y="2492375"/>
            <a:ext cx="27717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83" name="矩形 101382"/>
          <p:cNvSpPr/>
          <p:nvPr/>
        </p:nvSpPr>
        <p:spPr>
          <a:xfrm>
            <a:off x="4140200" y="3068638"/>
            <a:ext cx="22320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84" name="矩形 101383"/>
          <p:cNvSpPr/>
          <p:nvPr/>
        </p:nvSpPr>
        <p:spPr>
          <a:xfrm>
            <a:off x="5651500" y="3573463"/>
            <a:ext cx="16065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1385" name="矩形 101384"/>
          <p:cNvSpPr/>
          <p:nvPr/>
        </p:nvSpPr>
        <p:spPr>
          <a:xfrm>
            <a:off x="2051050" y="4868863"/>
            <a:ext cx="3028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lang="en-US" altLang="zh-CN" sz="3200" b="1">
                <a:solidFill>
                  <a:srgbClr val="CC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结束）</a:t>
            </a:r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013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10138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013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1013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/>
      <p:bldP spid="101379" grpId="0" build="p"/>
      <p:bldP spid="101380" grpId="0" build="p"/>
      <p:bldP spid="101381" grpId="0" build="p"/>
      <p:bldP spid="101382" grpId="0" build="p"/>
      <p:bldP spid="101383" grpId="0"/>
      <p:bldP spid="101384" grpId="0"/>
      <p:bldP spid="10138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7131</Words>
  <Application>WPS 演示</Application>
  <PresentationFormat>在屏幕上显示</PresentationFormat>
  <Paragraphs>727</Paragraphs>
  <Slides>63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92" baseType="lpstr">
      <vt:lpstr>Arial</vt:lpstr>
      <vt:lpstr>宋体</vt:lpstr>
      <vt:lpstr>Wingdings</vt:lpstr>
      <vt:lpstr>Times New Roman</vt:lpstr>
      <vt:lpstr>楷体_GB2312</vt:lpstr>
      <vt:lpstr>黑体</vt:lpstr>
      <vt:lpstr>仿宋_GB2312</vt:lpstr>
      <vt:lpstr>华文新魏</vt:lpstr>
      <vt:lpstr>隶书</vt:lpstr>
      <vt:lpstr>隶书</vt:lpstr>
      <vt:lpstr>微软雅黑</vt:lpstr>
      <vt:lpstr>Arial Unicode MS</vt:lpstr>
      <vt:lpstr>华文行楷</vt:lpstr>
      <vt:lpstr>楷体_GB2312</vt:lpstr>
      <vt:lpstr>Comic Sans MS</vt:lpstr>
      <vt:lpstr>华文彩云</vt:lpstr>
      <vt:lpstr>文鼎粗魏碑简</vt:lpstr>
      <vt:lpstr>华文新魏</vt:lpstr>
      <vt:lpstr>华文中宋</vt:lpstr>
      <vt:lpstr>华文楷体</vt:lpstr>
      <vt:lpstr>Tahoma</vt:lpstr>
      <vt:lpstr>华文琥珀</vt:lpstr>
      <vt:lpstr>华文行楷</vt:lpstr>
      <vt:lpstr>华文宋体</vt:lpstr>
      <vt:lpstr>Gungsuh</vt:lpstr>
      <vt:lpstr>新宋体</vt:lpstr>
      <vt:lpstr>仿宋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题目分析</vt:lpstr>
      <vt:lpstr>PowerPoint 演示文稿</vt:lpstr>
      <vt:lpstr>PowerPoint 演示文稿</vt:lpstr>
      <vt:lpstr>为什么说百草园是我的乐园？</vt:lpstr>
      <vt:lpstr>　　　　段　落　层　次 一、回忆百草园的有趣生活。 1. 总说百草园是我的乐园。 2.百草园的景物美。 3.美女蛇故事。 4.冬天雪地捕鸟。 5.告别百草园去书塾读书。 二、回忆在三味书屋读书的经历。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课文分析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课外小作文训练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鲁迅的塾师寿镜吾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璋玉</cp:lastModifiedBy>
  <cp:revision>79</cp:revision>
  <dcterms:created xsi:type="dcterms:W3CDTF">2018-10-19T14:58:00Z</dcterms:created>
  <dcterms:modified xsi:type="dcterms:W3CDTF">2018-10-19T15:52:14Z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