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activeX/activeX2.xml" ContentType="application/vnd.ms-office.activeX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activeX/activeX2.bin" ContentType="application/vnd.ms-office.activeX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activeX/activeX1.bin" ContentType="application/vnd.ms-office.activeX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2"/>
    <p:sldMasterId id="2147483671" r:id="rId3"/>
    <p:sldMasterId id="2147483683" r:id="rId4"/>
  </p:sldMasterIdLst>
  <p:notesMasterIdLst>
    <p:notesMasterId r:id="rId29"/>
  </p:notes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92" d="100"/>
          <a:sy n="92" d="100"/>
        </p:scale>
        <p:origin x="-22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png"/><Relationship Id="rId1" Type="http://schemas.openxmlformats.org/officeDocument/2006/relationships/image" Target="../media/image17.png"/><Relationship Id="rId4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2018-10-15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幻灯片图像占位符 23756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7571" name="文本占位符 2375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ClrTx/>
            </a:pPr>
            <a:fld id="{9A0DB2DC-4C9A-4742-B13C-FB6460FD3503}" type="slidenum">
              <a:rPr lang="zh-CN" altLang="en-US" sz="1200" dirty="0"/>
              <a:pPr lvl="0" algn="r">
                <a:buClrTx/>
              </a:pPr>
              <a:t>17</a:t>
            </a:fld>
            <a:endParaRPr lang="zh-CN" altLang="en-US" sz="1200" dirty="0"/>
          </a:p>
        </p:txBody>
      </p:sp>
      <p:sp>
        <p:nvSpPr>
          <p:cNvPr id="208899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8900" name="备注占位符 4"/>
          <p:cNvSpPr>
            <a:spLocks noGrp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>
              <a:buClrTx/>
            </a:pPr>
            <a:endParaRPr sz="1200" dirty="0">
              <a:latin typeface="Calibri" panose="020F0502020204030204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2995" name="备注占位符 2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dirty="0"/>
          </a:p>
        </p:txBody>
      </p:sp>
      <p:sp>
        <p:nvSpPr>
          <p:cNvPr id="21299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ClrTx/>
            </a:pPr>
            <a:fld id="{9A0DB2DC-4C9A-4742-B13C-FB6460FD3503}" type="slidenum">
              <a:rPr lang="zh-CN" altLang="en-US" sz="1200" dirty="0"/>
              <a:pPr lvl="0" algn="r">
                <a:buClrTx/>
              </a:pPr>
              <a:t>19</a:t>
            </a:fld>
            <a:endParaRPr lang="zh-CN" altLang="en-US" sz="1200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ClrTx/>
            </a:pPr>
            <a:fld id="{9A0DB2DC-4C9A-4742-B13C-FB6460FD3503}" type="slidenum">
              <a:rPr lang="zh-CN" altLang="en-US" sz="1200" dirty="0"/>
              <a:pPr lvl="0" algn="r">
                <a:buClrTx/>
              </a:pPr>
              <a:t>20</a:t>
            </a:fld>
            <a:endParaRPr lang="zh-CN" altLang="en-US" sz="1200" dirty="0"/>
          </a:p>
        </p:txBody>
      </p:sp>
      <p:sp>
        <p:nvSpPr>
          <p:cNvPr id="210947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0948" name="备注占位符 4"/>
          <p:cNvSpPr>
            <a:spLocks noGrp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>
              <a:buClrTx/>
            </a:pPr>
            <a:endParaRPr sz="1200" dirty="0">
              <a:latin typeface="Calibri" panose="020F0502020204030204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幻灯片图像占位符 25395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3955" name="文本占位符 25395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幻灯片图像占位符 23961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9619" name="文本占位符 2396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幻灯片图像占位符 2457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5763" name="文本占位符 2457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用什么做微波中继站好呢</a:t>
            </a:r>
            <a:r>
              <a:rPr lang="en-US" altLang="zh-CN" dirty="0"/>
              <a:t>?</a:t>
            </a:r>
            <a:r>
              <a:rPr lang="zh-CN" altLang="en-US" dirty="0"/>
              <a:t>人造卫星</a:t>
            </a:r>
            <a:r>
              <a:rPr lang="en-US" altLang="zh-CN" dirty="0"/>
              <a:t>.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4675" name="备注占位符 2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dirty="0"/>
          </a:p>
        </p:txBody>
      </p:sp>
      <p:sp>
        <p:nvSpPr>
          <p:cNvPr id="28467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ClrTx/>
            </a:pPr>
            <a:fld id="{9A0DB2DC-4C9A-4742-B13C-FB6460FD3503}" type="slidenum">
              <a:rPr lang="zh-CN" altLang="en-US" sz="1200" dirty="0"/>
              <a:pPr lvl="0" algn="r">
                <a:buClrTx/>
              </a:pPr>
              <a:t>9</a:t>
            </a:fld>
            <a:endParaRPr lang="zh-CN" altLang="en-US" sz="1200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8771" name="备注占位符 2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dirty="0"/>
          </a:p>
        </p:txBody>
      </p:sp>
      <p:sp>
        <p:nvSpPr>
          <p:cNvPr id="28877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ClrTx/>
            </a:pPr>
            <a:fld id="{9A0DB2DC-4C9A-4742-B13C-FB6460FD3503}" type="slidenum">
              <a:rPr lang="zh-CN" altLang="en-US" sz="1200" dirty="0"/>
              <a:pPr lvl="0" algn="r">
                <a:buClrTx/>
              </a:pPr>
              <a:t>10</a:t>
            </a:fld>
            <a:endParaRPr lang="zh-CN" altLang="en-US" sz="1200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23" name="备注占位符 2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dirty="0"/>
          </a:p>
        </p:txBody>
      </p:sp>
      <p:sp>
        <p:nvSpPr>
          <p:cNvPr id="28672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ClrTx/>
            </a:pPr>
            <a:fld id="{9A0DB2DC-4C9A-4742-B13C-FB6460FD3503}" type="slidenum">
              <a:rPr lang="zh-CN" altLang="en-US" sz="1200" dirty="0"/>
              <a:pPr lvl="0" algn="r">
                <a:buClrTx/>
              </a:pPr>
              <a:t>12</a:t>
            </a:fld>
            <a:endParaRPr lang="zh-CN" altLang="en-US" sz="1200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ClrTx/>
            </a:pPr>
            <a:fld id="{9A0DB2DC-4C9A-4742-B13C-FB6460FD3503}" type="slidenum">
              <a:rPr lang="zh-CN" altLang="en-US" sz="1200" dirty="0"/>
              <a:pPr lvl="0" algn="r">
                <a:buClrTx/>
              </a:pPr>
              <a:t>13</a:t>
            </a:fld>
            <a:endParaRPr lang="zh-CN" altLang="en-US" sz="1200" dirty="0"/>
          </a:p>
        </p:txBody>
      </p:sp>
      <p:sp>
        <p:nvSpPr>
          <p:cNvPr id="292867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2868" name="备注占位符 4"/>
          <p:cNvSpPr>
            <a:spLocks noGrp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>
              <a:buClrTx/>
            </a:pPr>
            <a:endParaRPr sz="1200" dirty="0">
              <a:latin typeface="Calibri" panose="020F0502020204030204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幻灯片图像占位符 25088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0883" name="文本占位符 25088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ClrTx/>
            </a:pPr>
            <a:fld id="{9A0DB2DC-4C9A-4742-B13C-FB6460FD3503}" type="slidenum">
              <a:rPr lang="zh-CN" altLang="en-US" sz="1200" dirty="0"/>
              <a:pPr lvl="0" algn="r">
                <a:buClrTx/>
              </a:pPr>
              <a:t>16</a:t>
            </a:fld>
            <a:endParaRPr lang="zh-CN" altLang="en-US" sz="1200" dirty="0"/>
          </a:p>
        </p:txBody>
      </p:sp>
      <p:sp>
        <p:nvSpPr>
          <p:cNvPr id="206851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6852" name="备注占位符 4"/>
          <p:cNvSpPr>
            <a:spLocks noGrp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>
              <a:buClrTx/>
            </a:pPr>
            <a:endParaRPr sz="1200" dirty="0">
              <a:latin typeface="Calibri" panose="020F0502020204030204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16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2018-10-15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2018-10-15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2018-10-15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buClrTx/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buClrTx/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buClrTx/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buClrTx/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buClrTx/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buClrTx/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buClrTx/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buClrTx/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2018-10-15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buClrTx/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buClrTx/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buClrTx/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blipFill rotWithShape="0">
          <a:blip r:embed="rId2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4097"/>
          <p:cNvSpPr/>
          <p:nvPr/>
        </p:nvSpPr>
        <p:spPr>
          <a:xfrm>
            <a:off x="304800" y="3200400"/>
            <a:ext cx="11684000" cy="1341438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/>
            <a:endParaRPr sz="2400" dirty="0">
              <a:latin typeface="Times New Roman" panose="02020603050405020304" pitchFamily="18" charset="0"/>
            </a:endParaRPr>
          </a:p>
        </p:txBody>
      </p:sp>
      <p:pic>
        <p:nvPicPr>
          <p:cNvPr id="4099" name="图片 4098" descr="ANABNR2"/>
          <p:cNvPicPr>
            <a:picLocks noChangeAspect="1"/>
          </p:cNvPicPr>
          <p:nvPr/>
        </p:nvPicPr>
        <p:blipFill>
          <a:blip r:embed="rId3" cstate="print"/>
          <a:srcRect l="-900" t="-1314" r="-2" b="-36961"/>
          <a:stretch>
            <a:fillRect/>
          </a:stretch>
        </p:blipFill>
        <p:spPr>
          <a:xfrm>
            <a:off x="711200" y="3200400"/>
            <a:ext cx="11277600" cy="115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矩形 4099"/>
          <p:cNvSpPr/>
          <p:nvPr/>
        </p:nvSpPr>
        <p:spPr>
          <a:xfrm>
            <a:off x="1060451" y="2895600"/>
            <a:ext cx="406400" cy="990600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</a:ln>
        </p:spPr>
        <p:txBody>
          <a:bodyPr wrap="none" anchor="ctr"/>
          <a:lstStyle/>
          <a:p>
            <a:pPr lvl="0" algn="ctr"/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4101" name="标题 4100"/>
          <p:cNvSpPr>
            <a:spLocks noGrp="1"/>
          </p:cNvSpPr>
          <p:nvPr>
            <p:ph type="ctrTitle"/>
          </p:nvPr>
        </p:nvSpPr>
        <p:spPr>
          <a:xfrm>
            <a:off x="1524000" y="19812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4102" name="副标题 4101"/>
          <p:cNvSpPr>
            <a:spLocks noGrp="1"/>
          </p:cNvSpPr>
          <p:nvPr>
            <p:ph type="subTitle" idx="1"/>
          </p:nvPr>
        </p:nvSpPr>
        <p:spPr>
          <a:xfrm>
            <a:off x="2717800" y="4351338"/>
            <a:ext cx="8534400" cy="1371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/>
            </a:lvl1pPr>
            <a:lvl2pPr marL="457200" lvl="1" indent="114300" algn="ctr">
              <a:buNone/>
              <a:defRPr/>
            </a:lvl2pPr>
            <a:lvl3pPr marL="914400" lvl="2" indent="227330" algn="ctr">
              <a:buNone/>
              <a:defRPr/>
            </a:lvl3pPr>
            <a:lvl4pPr marL="1371600" lvl="3" indent="11303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4103" name="日期占位符 4102"/>
          <p:cNvSpPr>
            <a:spLocks noGrp="1"/>
          </p:cNvSpPr>
          <p:nvPr>
            <p:ph type="dt" sz="half" idx="2"/>
          </p:nvPr>
        </p:nvSpPr>
        <p:spPr>
          <a:xfrm>
            <a:off x="914400" y="63246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104" name="页脚占位符 4103"/>
          <p:cNvSpPr>
            <a:spLocks noGrp="1"/>
          </p:cNvSpPr>
          <p:nvPr>
            <p:ph type="ftr" sz="quarter" idx="3"/>
          </p:nvPr>
        </p:nvSpPr>
        <p:spPr>
          <a:xfrm>
            <a:off x="4165600" y="63246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tx2"/>
                </a:solidFill>
              </a:defRPr>
            </a:lvl1pPr>
          </a:lstStyle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105" name="灯片编号占位符 4104"/>
          <p:cNvSpPr>
            <a:spLocks noGrp="1"/>
          </p:cNvSpPr>
          <p:nvPr>
            <p:ph type="sldNum" sz="quarter" idx="4"/>
          </p:nvPr>
        </p:nvSpPr>
        <p:spPr>
          <a:xfrm>
            <a:off x="8737600" y="63246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22400" y="2101850"/>
            <a:ext cx="5077968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707632" y="2101850"/>
            <a:ext cx="5077968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2018-10-15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94800" y="838200"/>
            <a:ext cx="2590800" cy="53784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22400" y="838200"/>
            <a:ext cx="7622209" cy="5378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2018-10-15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2018-10-15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2018-10-15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2018-10-15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2018-10-15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2018-10-15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76131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buClrTx/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3073"/>
          <p:cNvSpPr/>
          <p:nvPr/>
        </p:nvSpPr>
        <p:spPr>
          <a:xfrm>
            <a:off x="203200" y="0"/>
            <a:ext cx="1930400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/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3075" name="矩形 3074"/>
          <p:cNvSpPr/>
          <p:nvPr/>
        </p:nvSpPr>
        <p:spPr>
          <a:xfrm>
            <a:off x="2235200" y="0"/>
            <a:ext cx="9956800" cy="12192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/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3076" name="矩形 3075" descr="Stationery"/>
          <p:cNvSpPr/>
          <p:nvPr/>
        </p:nvSpPr>
        <p:spPr>
          <a:xfrm>
            <a:off x="609600" y="0"/>
            <a:ext cx="1625600" cy="762000"/>
          </a:xfrm>
          <a:prstGeom prst="rect">
            <a:avLst/>
          </a:prstGeom>
          <a:blipFill rotWithShape="0">
            <a:blip r:embed="rId14" cstate="print"/>
          </a:blipFill>
          <a:ln w="9525">
            <a:noFill/>
          </a:ln>
        </p:spPr>
        <p:txBody>
          <a:bodyPr wrap="none" anchor="ctr"/>
          <a:lstStyle/>
          <a:p>
            <a:pPr lvl="0" algn="ctr"/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3077" name="矩形 3076" descr="Stationery"/>
          <p:cNvSpPr/>
          <p:nvPr/>
        </p:nvSpPr>
        <p:spPr>
          <a:xfrm>
            <a:off x="0" y="0"/>
            <a:ext cx="609600" cy="6858000"/>
          </a:xfrm>
          <a:prstGeom prst="rect">
            <a:avLst/>
          </a:prstGeom>
          <a:blipFill rotWithShape="0">
            <a:blip r:embed="rId14" cstate="print"/>
          </a:blipFill>
          <a:ln w="9525">
            <a:noFill/>
          </a:ln>
        </p:spPr>
        <p:txBody>
          <a:bodyPr wrap="none" anchor="ctr"/>
          <a:lstStyle/>
          <a:p>
            <a:pPr lvl="0" algn="ctr"/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3078" name="标题 3077"/>
          <p:cNvSpPr>
            <a:spLocks noGrp="1"/>
          </p:cNvSpPr>
          <p:nvPr>
            <p:ph type="title"/>
          </p:nvPr>
        </p:nvSpPr>
        <p:spPr>
          <a:xfrm>
            <a:off x="1422400" y="8382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079" name="日期占位符 3078"/>
          <p:cNvSpPr>
            <a:spLocks noGrp="1"/>
          </p:cNvSpPr>
          <p:nvPr>
            <p:ph type="dt" sz="half" idx="2"/>
          </p:nvPr>
        </p:nvSpPr>
        <p:spPr>
          <a:xfrm>
            <a:off x="1422400" y="64135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080" name="页脚占位符 3079"/>
          <p:cNvSpPr>
            <a:spLocks noGrp="1"/>
          </p:cNvSpPr>
          <p:nvPr>
            <p:ph type="ftr" sz="quarter" idx="3"/>
          </p:nvPr>
        </p:nvSpPr>
        <p:spPr>
          <a:xfrm>
            <a:off x="4572000" y="64135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3081" name="图片 3080" descr="anabnr2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638300" y="0"/>
            <a:ext cx="10553700" cy="754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2" name="矩形 3081"/>
          <p:cNvSpPr/>
          <p:nvPr/>
        </p:nvSpPr>
        <p:spPr>
          <a:xfrm>
            <a:off x="406400" y="457200"/>
            <a:ext cx="3352800" cy="304800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</a:ln>
        </p:spPr>
        <p:txBody>
          <a:bodyPr wrap="none" anchor="ctr"/>
          <a:lstStyle/>
          <a:p>
            <a:pPr lvl="0" algn="ctr"/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3083" name="灯片编号占位符 3082"/>
          <p:cNvSpPr>
            <a:spLocks noGrp="1"/>
          </p:cNvSpPr>
          <p:nvPr>
            <p:ph type="sldNum" sz="quarter" idx="4"/>
          </p:nvPr>
        </p:nvSpPr>
        <p:spPr>
          <a:xfrm>
            <a:off x="10972800" y="641350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084" name="文本占位符 3083"/>
          <p:cNvSpPr>
            <a:spLocks noGrp="1"/>
          </p:cNvSpPr>
          <p:nvPr>
            <p:ph type="body" idx="1"/>
          </p:nvPr>
        </p:nvSpPr>
        <p:spPr>
          <a:xfrm>
            <a:off x="1422400" y="210185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7200" lvl="0" indent="-4572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A50021"/>
        </a:buClr>
        <a:buSzPct val="75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027430" lvl="1" indent="-45593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37033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6699"/>
        </a:buClr>
        <a:buSzPct val="7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71323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3.vml"/><Relationship Id="rId4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4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5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矩形 236545"/>
          <p:cNvSpPr/>
          <p:nvPr/>
        </p:nvSpPr>
        <p:spPr>
          <a:xfrm>
            <a:off x="1984375" y="2079625"/>
            <a:ext cx="80645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你用过的通信工具有哪些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?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你了解它们吗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</a:rPr>
              <a:t>?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36547" name="图片 236546" descr="图片 (28)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1338" y="144463"/>
            <a:ext cx="1908175" cy="1916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6548" name="矩形 236547"/>
          <p:cNvSpPr/>
          <p:nvPr/>
        </p:nvSpPr>
        <p:spPr>
          <a:xfrm>
            <a:off x="3844925" y="693738"/>
            <a:ext cx="2179638" cy="719137"/>
          </a:xfrm>
          <a:prstGeom prst="rect">
            <a:avLst/>
          </a:prstGeom>
        </p:spPr>
        <p:txBody>
          <a:bodyPr wrap="none" fromWordArt="1">
            <a:prstTxWarp prst="textCurveDown">
              <a:avLst>
                <a:gd name="adj" fmla="val 43477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solidFill>
                  <a:srgbClr val="990000"/>
                </a:solidFill>
                <a:effectLst>
                  <a:outerShdw dist="35921" dir="2699999" algn="ctr" rotWithShape="0">
                    <a:srgbClr val="FF6600">
                      <a:alpha val="80000"/>
                    </a:srgbClr>
                  </a:outerShdw>
                </a:effectLst>
                <a:latin typeface="华文行楷" charset="0"/>
                <a:ea typeface="华文行楷" charset="0"/>
              </a:rPr>
              <a:t>争先恐后</a:t>
            </a:r>
          </a:p>
        </p:txBody>
      </p:sp>
      <p:pic>
        <p:nvPicPr>
          <p:cNvPr id="236549" name="图片 236548" descr="各种通信方式"/>
          <p:cNvPicPr>
            <a:picLocks noChangeAspect="1"/>
          </p:cNvPicPr>
          <p:nvPr/>
        </p:nvPicPr>
        <p:blipFill>
          <a:blip r:embed="rId4" cstate="print"/>
          <a:srcRect r="53848" b="58470"/>
          <a:stretch>
            <a:fillRect/>
          </a:stretch>
        </p:blipFill>
        <p:spPr>
          <a:xfrm>
            <a:off x="5303838" y="3644900"/>
            <a:ext cx="2303462" cy="194310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36550" name="图片 236549" descr="各种通信方式"/>
          <p:cNvPicPr>
            <a:picLocks noChangeAspect="1"/>
          </p:cNvPicPr>
          <p:nvPr/>
        </p:nvPicPr>
        <p:blipFill>
          <a:blip r:embed="rId4" cstate="print"/>
          <a:srcRect l="57729" t="7326" r="13423" b="63599"/>
          <a:stretch>
            <a:fillRect/>
          </a:stretch>
        </p:blipFill>
        <p:spPr>
          <a:xfrm>
            <a:off x="7967663" y="3573463"/>
            <a:ext cx="2303462" cy="194310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36551" name="图片 236550" descr="各种通信方式"/>
          <p:cNvPicPr>
            <a:picLocks noChangeAspect="1"/>
          </p:cNvPicPr>
          <p:nvPr/>
        </p:nvPicPr>
        <p:blipFill>
          <a:blip r:embed="rId4" cstate="print"/>
          <a:srcRect l="57220" t="58882" r="11037" b="9982"/>
          <a:stretch>
            <a:fillRect/>
          </a:stretch>
        </p:blipFill>
        <p:spPr>
          <a:xfrm>
            <a:off x="2279650" y="3644900"/>
            <a:ext cx="2303463" cy="194310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36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6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36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Text Box 3"/>
          <p:cNvSpPr txBox="1"/>
          <p:nvPr/>
        </p:nvSpPr>
        <p:spPr>
          <a:xfrm>
            <a:off x="1524000" y="5949950"/>
            <a:ext cx="914400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地球同步卫星指的是与地球自转周期相同的通信卫星。</a:t>
            </a:r>
          </a:p>
        </p:txBody>
      </p:sp>
    </p:spTree>
    <p:controls>
      <p:control spid="1027" name="ShockwaveFlash1" r:id="rId2" imgW="6697010" imgH="5545791"/>
    </p:controls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3" name="文本框 296962"/>
          <p:cNvSpPr txBox="1"/>
          <p:nvPr/>
        </p:nvSpPr>
        <p:spPr>
          <a:xfrm>
            <a:off x="3432175" y="6078538"/>
            <a:ext cx="601980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用三颗同步卫星就可以实现全球通信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296964" name="矩形 296963"/>
          <p:cNvSpPr/>
          <p:nvPr/>
        </p:nvSpPr>
        <p:spPr>
          <a:xfrm>
            <a:off x="2135188" y="0"/>
            <a:ext cx="8172450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B110B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200" b="1" dirty="0">
                <a:solidFill>
                  <a:srgbClr val="FB110B"/>
                </a:solidFill>
                <a:latin typeface="楷体_GB2312" pitchFamily="49" charset="-122"/>
                <a:ea typeface="楷体_GB2312" pitchFamily="49" charset="-122"/>
              </a:rPr>
              <a:t>要想实现全球通信至少需要几颗同步卫星</a:t>
            </a:r>
            <a:r>
              <a:rPr lang="en-US" altLang="zh-CN" sz="3200" b="1">
                <a:solidFill>
                  <a:srgbClr val="FB110B"/>
                </a:solidFill>
                <a:latin typeface="楷体_GB2312" pitchFamily="49" charset="-122"/>
                <a:ea typeface="楷体_GB2312" pitchFamily="49" charset="-122"/>
              </a:rPr>
              <a:t>?</a:t>
            </a:r>
          </a:p>
        </p:txBody>
      </p:sp>
    </p:spTree>
    <p:controls>
      <p:control spid="2051" name="ShockwaveFlash1" r:id="rId2" imgW="6628571" imgH="5023034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6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969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969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969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63" grpId="0"/>
      <p:bldP spid="2969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698" name="Picture 2" descr="E:\人教物理八下投影\人教物理八下投影\雷达１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09813" y="785813"/>
            <a:ext cx="7572375" cy="542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/>
          </p:cNvSpPr>
          <p:nvPr>
            <p:ph type="body"/>
          </p:nvPr>
        </p:nvSpPr>
        <p:spPr>
          <a:xfrm>
            <a:off x="1381125" y="1800225"/>
            <a:ext cx="9144000" cy="3284538"/>
          </a:xfrm>
        </p:spPr>
        <p:txBody>
          <a:bodyPr vert="horz" wrap="square" lIns="91440" tIns="45720" rIns="91440" bIns="45720" anchor="t"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z="2600" dirty="0"/>
              <a:t>             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我们已经知道，电磁波的传播速度等于光速。实际上光也是一种电磁波。与微波相比，光的频率更高。如果用光来通信，这条“高速公路”要比短波、微波的“公路”宽出百万倍、千万倍。不过，普通的光源夹杂了许多不同波长（频率）的光，难以用它携带信息。</a:t>
            </a:r>
          </a:p>
        </p:txBody>
      </p:sp>
      <p:sp>
        <p:nvSpPr>
          <p:cNvPr id="291844" name="文本框 291843"/>
          <p:cNvSpPr txBox="1"/>
          <p:nvPr/>
        </p:nvSpPr>
        <p:spPr>
          <a:xfrm>
            <a:off x="4367213" y="579438"/>
            <a:ext cx="4321175" cy="768350"/>
          </a:xfrm>
          <a:prstGeom prst="rect">
            <a:avLst/>
          </a:prstGeom>
          <a:noFill/>
          <a:ln w="9525">
            <a:noFill/>
          </a:ln>
          <a:effectLst>
            <a:outerShdw dist="25400" algn="ctr" rotWithShape="0">
              <a:srgbClr val="FF6600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CC0000"/>
                </a:solidFill>
                <a:latin typeface="Arial" panose="020B0604020202020204" pitchFamily="34" charset="0"/>
              </a:rPr>
              <a:t>三</a:t>
            </a:r>
            <a:r>
              <a:rPr lang="en-US" altLang="zh-CN" sz="4400" b="1" dirty="0">
                <a:solidFill>
                  <a:srgbClr val="CC0000"/>
                </a:solidFill>
                <a:latin typeface="Arial" panose="020B0604020202020204" pitchFamily="34" charset="0"/>
              </a:rPr>
              <a:t>.</a:t>
            </a:r>
            <a:r>
              <a:rPr lang="zh-CN" altLang="en-US" sz="4400" b="1" dirty="0">
                <a:solidFill>
                  <a:srgbClr val="CC0000"/>
                </a:solidFill>
                <a:latin typeface="Arial" panose="020B0604020202020204" pitchFamily="34" charset="0"/>
              </a:rPr>
              <a:t>光  纤  通  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9" name="矩形 249858"/>
          <p:cNvSpPr/>
          <p:nvPr/>
        </p:nvSpPr>
        <p:spPr>
          <a:xfrm>
            <a:off x="1524000" y="0"/>
            <a:ext cx="9144000" cy="4189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85000"/>
              </a:lnSpc>
              <a:buClrTx/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1.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激光</a:t>
            </a:r>
          </a:p>
          <a:p>
            <a:pPr>
              <a:lnSpc>
                <a:spcPct val="185000"/>
              </a:lnSpc>
              <a:buClrTx/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  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1960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年美国科学家梅曼制成了世界第一台红宝石激光器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它能产生频率单一、方向高度集中的光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称为激光。</a:t>
            </a:r>
          </a:p>
        </p:txBody>
      </p:sp>
      <p:pic>
        <p:nvPicPr>
          <p:cNvPr id="249860" name="图片 24985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41" t="17876" b="14084"/>
          <a:stretch>
            <a:fillRect/>
          </a:stretch>
        </p:blipFill>
        <p:spPr>
          <a:xfrm>
            <a:off x="5375275" y="3213100"/>
            <a:ext cx="5292725" cy="3644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9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8" name="矩形 297987"/>
          <p:cNvSpPr/>
          <p:nvPr/>
        </p:nvSpPr>
        <p:spPr>
          <a:xfrm>
            <a:off x="2351088" y="836613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激光的应用</a:t>
            </a:r>
          </a:p>
        </p:txBody>
      </p:sp>
      <p:sp>
        <p:nvSpPr>
          <p:cNvPr id="297989" name="矩形 297988"/>
          <p:cNvSpPr/>
          <p:nvPr/>
        </p:nvSpPr>
        <p:spPr>
          <a:xfrm>
            <a:off x="2208213" y="1412875"/>
            <a:ext cx="78486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⑴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利用激光束的平行度特别好，在传播很远的距离后仍能保持一定的强度，制成激光测距雷达、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通信。</a:t>
            </a:r>
          </a:p>
        </p:txBody>
      </p:sp>
      <p:sp>
        <p:nvSpPr>
          <p:cNvPr id="297990" name="文本框 297989"/>
          <p:cNvSpPr txBox="1"/>
          <p:nvPr/>
        </p:nvSpPr>
        <p:spPr>
          <a:xfrm>
            <a:off x="2135188" y="2781300"/>
            <a:ext cx="7920037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⑵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利用激光束的平行特别好，可以会聚到很小的一点上，让这一点照射到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VCD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机，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CD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唱或计算机的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光盘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上，可以读出光盘上记录的信息。</a:t>
            </a:r>
          </a:p>
        </p:txBody>
      </p:sp>
      <p:sp>
        <p:nvSpPr>
          <p:cNvPr id="297991" name="文本框 297990"/>
          <p:cNvSpPr txBox="1"/>
          <p:nvPr/>
        </p:nvSpPr>
        <p:spPr>
          <a:xfrm>
            <a:off x="2135188" y="4221163"/>
            <a:ext cx="78486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⑶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利用激光束的亮度等，在很小的空间和很短的时间内集中很大的能量，用于切割物质，焊接金属，医学上做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“光刀”。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/>
          <p:cNvSpPr txBox="1"/>
          <p:nvPr/>
        </p:nvSpPr>
        <p:spPr>
          <a:xfrm>
            <a:off x="2166938" y="2214563"/>
            <a:ext cx="7966075" cy="1876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en-US" altLang="zh-CN" sz="2800" dirty="0">
                <a:latin typeface="Arial" panose="020B0604020202020204" pitchFamily="34" charset="0"/>
              </a:rPr>
              <a:t>        </a:t>
            </a:r>
            <a:r>
              <a:rPr lang="zh-CN" altLang="en-US" sz="2800" b="1" dirty="0">
                <a:latin typeface="Arial" panose="020B0604020202020204" pitchFamily="34" charset="0"/>
              </a:rPr>
              <a:t>把大塑料瓶用不透光的纸包上，瓶的侧壁开个小孔，塑料瓶装满水，水中有一光源。当水从小孔流出时，会看到弯弯的水照到地面，在地面上产生一个光斑</a:t>
            </a:r>
            <a:r>
              <a:rPr lang="zh-CN" altLang="en-US" sz="3200" b="1" dirty="0">
                <a:latin typeface="Arial" panose="020B0604020202020204" pitchFamily="34" charset="0"/>
              </a:rPr>
              <a:t>。</a:t>
            </a:r>
          </a:p>
        </p:txBody>
      </p:sp>
      <p:sp>
        <p:nvSpPr>
          <p:cNvPr id="16388" name="Rectangle 4"/>
          <p:cNvSpPr/>
          <p:nvPr/>
        </p:nvSpPr>
        <p:spPr>
          <a:xfrm>
            <a:off x="2381250" y="1071563"/>
            <a:ext cx="2635250" cy="706755"/>
          </a:xfrm>
          <a:prstGeom prst="rect">
            <a:avLst/>
          </a:prstGeom>
          <a:solidFill>
            <a:srgbClr val="00206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演示：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图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7350" y="692150"/>
            <a:ext cx="6264275" cy="5616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638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矩形 251905"/>
          <p:cNvSpPr/>
          <p:nvPr/>
        </p:nvSpPr>
        <p:spPr>
          <a:xfrm>
            <a:off x="2063750" y="44450"/>
            <a:ext cx="8353425" cy="3164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85000"/>
              </a:lnSpc>
              <a:buClrTx/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2.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通信用的激光一般在特殊的管道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光导纤维里传播。</a:t>
            </a:r>
          </a:p>
          <a:p>
            <a:pPr>
              <a:lnSpc>
                <a:spcPct val="185000"/>
              </a:lnSpc>
              <a:buClrTx/>
            </a:pP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</a:rPr>
              <a:t>原理是光的全反射。</a:t>
            </a:r>
          </a:p>
        </p:txBody>
      </p:sp>
      <p:graphicFrame>
        <p:nvGraphicFramePr>
          <p:cNvPr id="251907" name="对象 251906"/>
          <p:cNvGraphicFramePr>
            <a:graphicFrameLocks/>
          </p:cNvGraphicFramePr>
          <p:nvPr/>
        </p:nvGraphicFramePr>
        <p:xfrm>
          <a:off x="2105025" y="3416300"/>
          <a:ext cx="7839075" cy="2619375"/>
        </p:xfrm>
        <a:graphic>
          <a:graphicData uri="http://schemas.openxmlformats.org/presentationml/2006/ole">
            <p:oleObj spid="_x0000_s66561" r:id="rId3" imgW="4551120" imgH="1521000" progId="">
              <p:embed/>
            </p:oleObj>
          </a:graphicData>
        </a:graphic>
      </p:graphicFrame>
      <p:grpSp>
        <p:nvGrpSpPr>
          <p:cNvPr id="251908" name="组合 251907"/>
          <p:cNvGrpSpPr/>
          <p:nvPr/>
        </p:nvGrpSpPr>
        <p:grpSpPr>
          <a:xfrm rot="2154348">
            <a:off x="1827213" y="5334000"/>
            <a:ext cx="1447800" cy="111125"/>
            <a:chOff x="1728" y="3408"/>
            <a:chExt cx="1728" cy="0"/>
          </a:xfrm>
        </p:grpSpPr>
        <p:sp>
          <p:nvSpPr>
            <p:cNvPr id="251909" name="直接连接符 251908"/>
            <p:cNvSpPr/>
            <p:nvPr/>
          </p:nvSpPr>
          <p:spPr>
            <a:xfrm>
              <a:off x="1728" y="3408"/>
              <a:ext cx="960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251910" name="直接连接符 251909"/>
            <p:cNvSpPr/>
            <p:nvPr/>
          </p:nvSpPr>
          <p:spPr>
            <a:xfrm>
              <a:off x="2592" y="3408"/>
              <a:ext cx="864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51911" name="组合 251910"/>
          <p:cNvGrpSpPr/>
          <p:nvPr/>
        </p:nvGrpSpPr>
        <p:grpSpPr>
          <a:xfrm rot="-1292137" flipV="1">
            <a:off x="3082925" y="5411788"/>
            <a:ext cx="1905000" cy="152400"/>
            <a:chOff x="1728" y="3408"/>
            <a:chExt cx="1728" cy="0"/>
          </a:xfrm>
        </p:grpSpPr>
        <p:sp>
          <p:nvSpPr>
            <p:cNvPr id="251912" name="直接连接符 251911"/>
            <p:cNvSpPr/>
            <p:nvPr/>
          </p:nvSpPr>
          <p:spPr>
            <a:xfrm>
              <a:off x="1728" y="3408"/>
              <a:ext cx="960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251913" name="直接连接符 251912"/>
            <p:cNvSpPr/>
            <p:nvPr/>
          </p:nvSpPr>
          <p:spPr>
            <a:xfrm>
              <a:off x="2592" y="3408"/>
              <a:ext cx="864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51914" name="组合 251913"/>
          <p:cNvGrpSpPr/>
          <p:nvPr/>
        </p:nvGrpSpPr>
        <p:grpSpPr>
          <a:xfrm rot="-87000">
            <a:off x="4848225" y="5078413"/>
            <a:ext cx="1219200" cy="76200"/>
            <a:chOff x="1728" y="3408"/>
            <a:chExt cx="1728" cy="0"/>
          </a:xfrm>
        </p:grpSpPr>
        <p:sp>
          <p:nvSpPr>
            <p:cNvPr id="251915" name="直接连接符 251914"/>
            <p:cNvSpPr/>
            <p:nvPr/>
          </p:nvSpPr>
          <p:spPr>
            <a:xfrm>
              <a:off x="1728" y="3408"/>
              <a:ext cx="960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251916" name="直接连接符 251915"/>
            <p:cNvSpPr/>
            <p:nvPr/>
          </p:nvSpPr>
          <p:spPr>
            <a:xfrm>
              <a:off x="2592" y="3408"/>
              <a:ext cx="864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51917" name="组合 251916"/>
          <p:cNvGrpSpPr/>
          <p:nvPr/>
        </p:nvGrpSpPr>
        <p:grpSpPr>
          <a:xfrm rot="-14024854" flipH="1">
            <a:off x="5700713" y="4314825"/>
            <a:ext cx="1722437" cy="76200"/>
            <a:chOff x="1728" y="3408"/>
            <a:chExt cx="1728" cy="0"/>
          </a:xfrm>
        </p:grpSpPr>
        <p:sp>
          <p:nvSpPr>
            <p:cNvPr id="251918" name="直接连接符 251917"/>
            <p:cNvSpPr/>
            <p:nvPr/>
          </p:nvSpPr>
          <p:spPr>
            <a:xfrm>
              <a:off x="1728" y="3408"/>
              <a:ext cx="960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251919" name="直接连接符 251918"/>
            <p:cNvSpPr/>
            <p:nvPr/>
          </p:nvSpPr>
          <p:spPr>
            <a:xfrm>
              <a:off x="2592" y="3408"/>
              <a:ext cx="864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51920" name="组合 251919"/>
          <p:cNvGrpSpPr/>
          <p:nvPr/>
        </p:nvGrpSpPr>
        <p:grpSpPr>
          <a:xfrm rot="326350">
            <a:off x="7032625" y="3776663"/>
            <a:ext cx="2209800" cy="228600"/>
            <a:chOff x="1728" y="3408"/>
            <a:chExt cx="1728" cy="0"/>
          </a:xfrm>
        </p:grpSpPr>
        <p:sp>
          <p:nvSpPr>
            <p:cNvPr id="251921" name="直接连接符 251920"/>
            <p:cNvSpPr/>
            <p:nvPr/>
          </p:nvSpPr>
          <p:spPr>
            <a:xfrm>
              <a:off x="1728" y="3408"/>
              <a:ext cx="960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251922" name="直接连接符 251921"/>
            <p:cNvSpPr/>
            <p:nvPr/>
          </p:nvSpPr>
          <p:spPr>
            <a:xfrm>
              <a:off x="2592" y="3408"/>
              <a:ext cx="864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51923" name="组合 251922"/>
          <p:cNvGrpSpPr/>
          <p:nvPr/>
        </p:nvGrpSpPr>
        <p:grpSpPr>
          <a:xfrm rot="14231295" flipH="1">
            <a:off x="8815388" y="4659313"/>
            <a:ext cx="1981200" cy="76200"/>
            <a:chOff x="1728" y="3408"/>
            <a:chExt cx="1728" cy="0"/>
          </a:xfrm>
        </p:grpSpPr>
        <p:sp>
          <p:nvSpPr>
            <p:cNvPr id="251924" name="直接连接符 251923"/>
            <p:cNvSpPr/>
            <p:nvPr/>
          </p:nvSpPr>
          <p:spPr>
            <a:xfrm>
              <a:off x="1728" y="3408"/>
              <a:ext cx="960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251925" name="直接连接符 251924"/>
            <p:cNvSpPr/>
            <p:nvPr/>
          </p:nvSpPr>
          <p:spPr>
            <a:xfrm>
              <a:off x="2592" y="3408"/>
              <a:ext cx="864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1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1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1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1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1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5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519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Text Box 3"/>
          <p:cNvSpPr txBox="1"/>
          <p:nvPr/>
        </p:nvSpPr>
        <p:spPr>
          <a:xfrm>
            <a:off x="5087938" y="5805488"/>
            <a:ext cx="1141412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dirty="0">
                <a:latin typeface="Times New Roman" panose="02020603050405020304" pitchFamily="18" charset="0"/>
                <a:ea typeface="华文行楷" pitchFamily="2" charset="-122"/>
              </a:rPr>
              <a:t>光纤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211971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24188" y="785813"/>
            <a:ext cx="6207125" cy="4718050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6" name="矩形 238595"/>
          <p:cNvSpPr/>
          <p:nvPr/>
        </p:nvSpPr>
        <p:spPr>
          <a:xfrm>
            <a:off x="2351088" y="333375"/>
            <a:ext cx="6121400" cy="30241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5977"/>
              </a:avLst>
            </a:prstTxWarp>
            <a:normAutofit/>
          </a:bodyPr>
          <a:lstStyle/>
          <a:p>
            <a:pPr algn="ctr"/>
            <a:endParaRPr lang="zh-CN" altLang="en-US" sz="3600">
              <a:ln w="9525" cap="sq" cmpd="sng">
                <a:solidFill>
                  <a:srgbClr val="000000"/>
                </a:solidFill>
                <a:prstDash val="solid"/>
                <a:headEnd type="none" w="sm" len="sm"/>
                <a:tailEnd type="none" w="sm" len="sm"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effectLst>
                <a:prstShdw prst="shdw13" dist="53882" dir="13499999">
                  <a:srgbClr val="868686">
                    <a:alpha val="50000"/>
                  </a:srgbClr>
                </a:prstShdw>
              </a:effectLst>
              <a:latin typeface="华文行楷" charset="0"/>
              <a:ea typeface="华文行楷" charset="0"/>
            </a:endParaRPr>
          </a:p>
          <a:p>
            <a:pPr algn="ctr"/>
            <a:r>
              <a:rPr lang="zh-CN" altLang="en-US" sz="3600">
                <a:ln w="9525" cap="sq" cmpd="sng">
                  <a:solidFill>
                    <a:srgbClr val="000000"/>
                  </a:solidFill>
                  <a:prstDash val="solid"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effectLst>
                  <a:prstShdw prst="shdw13" dist="53882" dir="13499999">
                    <a:srgbClr val="868686">
                      <a:alpha val="50000"/>
                    </a:srgbClr>
                  </a:prstShdw>
                </a:effectLst>
                <a:latin typeface="华文行楷" charset="0"/>
                <a:ea typeface="华文行楷" charset="0"/>
              </a:rPr>
              <a:t>越来越宽的信息之路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8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8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8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2530475" y="836613"/>
            <a:ext cx="5942013" cy="612775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那么光是怎样传递信息的呢？</a:t>
            </a:r>
          </a:p>
        </p:txBody>
      </p:sp>
      <p:sp>
        <p:nvSpPr>
          <p:cNvPr id="17411" name="Rectangle 3"/>
          <p:cNvSpPr>
            <a:spLocks noGrp="1"/>
          </p:cNvSpPr>
          <p:nvPr>
            <p:ph type="body"/>
          </p:nvPr>
        </p:nvSpPr>
        <p:spPr>
          <a:xfrm>
            <a:off x="2063750" y="1844675"/>
            <a:ext cx="8001000" cy="4267200"/>
          </a:xfrm>
        </p:spPr>
        <p:txBody>
          <a:bodyPr vert="horz" wrap="square" lIns="91440" tIns="45720" rIns="91440" bIns="45720" anchor="t"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dirty="0"/>
              <a:t>           </a:t>
            </a:r>
            <a:r>
              <a:rPr lang="zh-CN" altLang="en-US" dirty="0"/>
              <a:t>光从光导纤维的一端射入，在内壁上多次反射，从另一端射出，这样就把它携带的信息传到远方。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dirty="0"/>
              <a:t>          </a:t>
            </a:r>
            <a:r>
              <a:rPr lang="zh-CN" altLang="en-US" sz="3900" b="1" dirty="0">
                <a:solidFill>
                  <a:srgbClr val="FF0000"/>
                </a:solidFill>
              </a:rPr>
              <a:t>注：</a:t>
            </a:r>
            <a:r>
              <a:rPr lang="zh-CN" altLang="en-US" dirty="0"/>
              <a:t>光导纤维是很细很细玻璃丝，由</a:t>
            </a:r>
            <a:r>
              <a:rPr lang="zh-CN" altLang="en-US" b="1" dirty="0">
                <a:solidFill>
                  <a:srgbClr val="FF0000"/>
                </a:solidFill>
              </a:rPr>
              <a:t>内芯</a:t>
            </a:r>
            <a:r>
              <a:rPr lang="zh-CN" altLang="en-US" dirty="0"/>
              <a:t>和</a:t>
            </a:r>
            <a:r>
              <a:rPr lang="zh-CN" altLang="en-US" b="1" dirty="0">
                <a:solidFill>
                  <a:srgbClr val="FF0000"/>
                </a:solidFill>
              </a:rPr>
              <a:t>外套</a:t>
            </a:r>
            <a:r>
              <a:rPr lang="zh-CN" altLang="en-US" dirty="0"/>
              <a:t>两部分组成。通常几千条光纤敷上保护层，制成光纤，用到传递电视、电话等我种信息。由于光的频率高，可以传输大量的信息。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矩形 252929"/>
          <p:cNvSpPr/>
          <p:nvPr/>
        </p:nvSpPr>
        <p:spPr>
          <a:xfrm>
            <a:off x="1847850" y="188913"/>
            <a:ext cx="8353425" cy="4744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10000"/>
              </a:lnSpc>
              <a:buClrTx/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3.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光纤通信的优点</a:t>
            </a:r>
          </a:p>
          <a:p>
            <a:pPr>
              <a:lnSpc>
                <a:spcPct val="210000"/>
              </a:lnSpc>
              <a:buClrTx/>
            </a:pP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</a:rPr>
              <a:t>      光在光导纤维中传输损耗小</a:t>
            </a:r>
            <a:r>
              <a:rPr lang="en-US" altLang="zh-CN" sz="3600" b="1" dirty="0">
                <a:solidFill>
                  <a:srgbClr val="CC00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</a:rPr>
              <a:t>可长距离传输</a:t>
            </a:r>
            <a:r>
              <a:rPr lang="en-US" altLang="zh-CN" sz="3600" b="1" dirty="0">
                <a:solidFill>
                  <a:srgbClr val="CC00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</a:rPr>
              <a:t>光纤通信容量极大</a:t>
            </a:r>
            <a:r>
              <a:rPr lang="en-US" altLang="zh-CN" sz="3600" b="1" dirty="0">
                <a:solidFill>
                  <a:srgbClr val="CC00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</a:rPr>
              <a:t>不怕雷击 </a:t>
            </a:r>
            <a:r>
              <a:rPr lang="en-US" altLang="zh-CN" sz="3600" b="1" dirty="0">
                <a:solidFill>
                  <a:srgbClr val="CC00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</a:rPr>
              <a:t>不受电磁干扰</a:t>
            </a:r>
            <a:r>
              <a:rPr lang="en-US" altLang="zh-CN" sz="3600" b="1" dirty="0">
                <a:solidFill>
                  <a:srgbClr val="CC00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</a:rPr>
              <a:t>通信质量高</a:t>
            </a:r>
            <a:r>
              <a:rPr lang="en-US" altLang="zh-CN" sz="3600" b="1" dirty="0">
                <a:solidFill>
                  <a:srgbClr val="CC00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</a:rPr>
              <a:t>保密性好。</a:t>
            </a:r>
          </a:p>
        </p:txBody>
      </p:sp>
      <p:sp>
        <p:nvSpPr>
          <p:cNvPr id="252931" name="椭圆 252930" descr="图片4"/>
          <p:cNvSpPr/>
          <p:nvPr/>
        </p:nvSpPr>
        <p:spPr>
          <a:xfrm>
            <a:off x="8291513" y="4481513"/>
            <a:ext cx="2376487" cy="2376487"/>
          </a:xfrm>
          <a:prstGeom prst="ellipse">
            <a:avLst/>
          </a:prstGeom>
          <a:blipFill rotWithShape="1">
            <a:blip r:embed="rId3" cstate="print"/>
            <a:stretch>
              <a:fillRect/>
            </a:stretch>
          </a:blipFill>
          <a:ln w="9525">
            <a:noFill/>
          </a:ln>
        </p:spPr>
        <p:txBody>
          <a:bodyPr/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文本框 254977"/>
          <p:cNvSpPr txBox="1"/>
          <p:nvPr/>
        </p:nvSpPr>
        <p:spPr>
          <a:xfrm>
            <a:off x="4367213" y="579438"/>
            <a:ext cx="4321175" cy="768350"/>
          </a:xfrm>
          <a:prstGeom prst="rect">
            <a:avLst/>
          </a:prstGeom>
          <a:noFill/>
          <a:ln w="9525">
            <a:noFill/>
          </a:ln>
          <a:effectLst>
            <a:outerShdw dist="25400" algn="ctr" rotWithShape="0">
              <a:srgbClr val="FF6600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CC0000"/>
                </a:solidFill>
                <a:latin typeface="Arial" panose="020B0604020202020204" pitchFamily="34" charset="0"/>
              </a:rPr>
              <a:t>四</a:t>
            </a:r>
            <a:r>
              <a:rPr lang="en-US" altLang="zh-CN" sz="4400" b="1" dirty="0">
                <a:solidFill>
                  <a:srgbClr val="CC0000"/>
                </a:solidFill>
                <a:latin typeface="Arial" panose="020B0604020202020204" pitchFamily="34" charset="0"/>
              </a:rPr>
              <a:t>.</a:t>
            </a:r>
            <a:r>
              <a:rPr lang="zh-CN" altLang="en-US" sz="4400" b="1" dirty="0">
                <a:solidFill>
                  <a:srgbClr val="CC0000"/>
                </a:solidFill>
                <a:latin typeface="Arial" panose="020B0604020202020204" pitchFamily="34" charset="0"/>
              </a:rPr>
              <a:t>网  络  通  信</a:t>
            </a:r>
          </a:p>
        </p:txBody>
      </p:sp>
      <p:sp>
        <p:nvSpPr>
          <p:cNvPr id="254979" name="矩形 254978"/>
          <p:cNvSpPr/>
          <p:nvPr/>
        </p:nvSpPr>
        <p:spPr>
          <a:xfrm>
            <a:off x="2063750" y="1484313"/>
            <a:ext cx="8353425" cy="4916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buClrTx/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1 .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计算机可以高速处理大量信息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把计算机联在一起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可以进行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</a:rPr>
              <a:t>网络通信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。</a:t>
            </a:r>
          </a:p>
          <a:p>
            <a:pPr>
              <a:lnSpc>
                <a:spcPct val="140000"/>
              </a:lnSpc>
              <a:buClrTx/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2 .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目前使用最频繁的网络通信形式是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</a:rPr>
              <a:t>电子邮件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。</a:t>
            </a:r>
          </a:p>
          <a:p>
            <a:pPr>
              <a:lnSpc>
                <a:spcPct val="140000"/>
              </a:lnSpc>
              <a:buClrTx/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3 .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把网络又互相联结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成为世界上最大的计算机网络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叫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</a:rPr>
              <a:t>因特网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。这样就能做到信息资源的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</a:rPr>
              <a:t>共享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54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54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54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4812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9144000" cy="702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矩形 48130"/>
          <p:cNvSpPr/>
          <p:nvPr/>
        </p:nvSpPr>
        <p:spPr>
          <a:xfrm>
            <a:off x="1774825" y="188913"/>
            <a:ext cx="31686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四、网络通信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矩形 256001"/>
          <p:cNvSpPr/>
          <p:nvPr/>
        </p:nvSpPr>
        <p:spPr>
          <a:xfrm>
            <a:off x="2206625" y="549275"/>
            <a:ext cx="8353425" cy="866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buClrTx/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4 .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电子邮件的传递方式</a:t>
            </a:r>
          </a:p>
        </p:txBody>
      </p:sp>
      <p:sp>
        <p:nvSpPr>
          <p:cNvPr id="256003" name="矩形 256002"/>
          <p:cNvSpPr/>
          <p:nvPr/>
        </p:nvSpPr>
        <p:spPr>
          <a:xfrm>
            <a:off x="4748213" y="3055938"/>
            <a:ext cx="2362200" cy="228600"/>
          </a:xfrm>
          <a:prstGeom prst="rect">
            <a:avLst/>
          </a:prstGeom>
          <a:gradFill rotWithShape="0">
            <a:gsLst>
              <a:gs pos="0">
                <a:srgbClr val="CCCC00"/>
              </a:gs>
              <a:gs pos="50000">
                <a:schemeClr val="bg1"/>
              </a:gs>
              <a:gs pos="100000">
                <a:srgbClr val="CCCC00"/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56004" name="矩形 256003"/>
          <p:cNvSpPr/>
          <p:nvPr/>
        </p:nvSpPr>
        <p:spPr>
          <a:xfrm>
            <a:off x="2208213" y="1989138"/>
            <a:ext cx="1295400" cy="457200"/>
          </a:xfrm>
          <a:prstGeom prst="rect">
            <a:avLst/>
          </a:prstGeom>
          <a:solidFill>
            <a:srgbClr val="99CCFF"/>
          </a:solidFill>
          <a:ln w="12700" cap="flat" cmpd="sng">
            <a:solidFill>
              <a:schemeClr val="tx1"/>
            </a:solidFill>
            <a:prstDash val="dash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56005" name="矩形 256004"/>
          <p:cNvSpPr/>
          <p:nvPr/>
        </p:nvSpPr>
        <p:spPr>
          <a:xfrm>
            <a:off x="2309813" y="2979738"/>
            <a:ext cx="1295400" cy="457200"/>
          </a:xfrm>
          <a:prstGeom prst="rect">
            <a:avLst/>
          </a:prstGeom>
          <a:solidFill>
            <a:srgbClr val="99CCFF"/>
          </a:solidFill>
          <a:ln w="12700" cap="flat" cmpd="sng">
            <a:solidFill>
              <a:schemeClr val="tx1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计算机</a:t>
            </a:r>
          </a:p>
        </p:txBody>
      </p:sp>
      <p:sp>
        <p:nvSpPr>
          <p:cNvPr id="256006" name="矩形 256005"/>
          <p:cNvSpPr/>
          <p:nvPr/>
        </p:nvSpPr>
        <p:spPr>
          <a:xfrm>
            <a:off x="2309813" y="4046538"/>
            <a:ext cx="1295400" cy="457200"/>
          </a:xfrm>
          <a:prstGeom prst="rect">
            <a:avLst/>
          </a:prstGeom>
          <a:solidFill>
            <a:srgbClr val="99CCFF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计算机甲</a:t>
            </a:r>
          </a:p>
        </p:txBody>
      </p:sp>
      <p:sp>
        <p:nvSpPr>
          <p:cNvPr id="256007" name="矩形 256006"/>
          <p:cNvSpPr/>
          <p:nvPr/>
        </p:nvSpPr>
        <p:spPr>
          <a:xfrm>
            <a:off x="4214813" y="2370138"/>
            <a:ext cx="533400" cy="1676400"/>
          </a:xfrm>
          <a:prstGeom prst="rect">
            <a:avLst/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服</a:t>
            </a:r>
          </a:p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务</a:t>
            </a:r>
          </a:p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器</a:t>
            </a:r>
          </a:p>
          <a:p>
            <a:pPr algn="ctr"/>
            <a:r>
              <a:rPr lang="en-US" altLang="zh-CN" sz="2400" b="1"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256008" name="矩形 256007"/>
          <p:cNvSpPr/>
          <p:nvPr/>
        </p:nvSpPr>
        <p:spPr>
          <a:xfrm>
            <a:off x="8329613" y="1989138"/>
            <a:ext cx="1295400" cy="457200"/>
          </a:xfrm>
          <a:prstGeom prst="rect">
            <a:avLst/>
          </a:prstGeom>
          <a:solidFill>
            <a:srgbClr val="99CCFF"/>
          </a:solidFill>
          <a:ln w="12700" cap="flat" cmpd="sng">
            <a:solidFill>
              <a:schemeClr val="tx1"/>
            </a:solidFill>
            <a:prstDash val="dash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56009" name="矩形 256008"/>
          <p:cNvSpPr/>
          <p:nvPr/>
        </p:nvSpPr>
        <p:spPr>
          <a:xfrm>
            <a:off x="8329613" y="3055938"/>
            <a:ext cx="1295400" cy="457200"/>
          </a:xfrm>
          <a:prstGeom prst="rect">
            <a:avLst/>
          </a:prstGeom>
          <a:solidFill>
            <a:srgbClr val="99CCFF"/>
          </a:solidFill>
          <a:ln w="12700" cap="flat" cmpd="sng">
            <a:solidFill>
              <a:schemeClr val="tx1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计算机</a:t>
            </a:r>
          </a:p>
        </p:txBody>
      </p:sp>
      <p:sp>
        <p:nvSpPr>
          <p:cNvPr id="256010" name="矩形 256009"/>
          <p:cNvSpPr/>
          <p:nvPr/>
        </p:nvSpPr>
        <p:spPr>
          <a:xfrm>
            <a:off x="8329613" y="4122738"/>
            <a:ext cx="1295400" cy="457200"/>
          </a:xfrm>
          <a:prstGeom prst="rect">
            <a:avLst/>
          </a:prstGeom>
          <a:solidFill>
            <a:srgbClr val="99CCFF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计算机乙</a:t>
            </a:r>
          </a:p>
        </p:txBody>
      </p:sp>
      <p:sp>
        <p:nvSpPr>
          <p:cNvPr id="256011" name="矩形 256010"/>
          <p:cNvSpPr/>
          <p:nvPr/>
        </p:nvSpPr>
        <p:spPr>
          <a:xfrm>
            <a:off x="7110413" y="2370138"/>
            <a:ext cx="533400" cy="1676400"/>
          </a:xfrm>
          <a:prstGeom prst="rect">
            <a:avLst/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服</a:t>
            </a:r>
          </a:p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务</a:t>
            </a:r>
          </a:p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器</a:t>
            </a:r>
          </a:p>
          <a:p>
            <a:pPr algn="ctr"/>
            <a:r>
              <a:rPr lang="en-US" altLang="zh-CN" sz="2400" b="1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256012" name="直接连接符 256011"/>
          <p:cNvSpPr/>
          <p:nvPr/>
        </p:nvSpPr>
        <p:spPr>
          <a:xfrm>
            <a:off x="3605213" y="2217738"/>
            <a:ext cx="609600" cy="609600"/>
          </a:xfrm>
          <a:prstGeom prst="line">
            <a:avLst/>
          </a:prstGeom>
          <a:ln w="254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56013" name="直接连接符 256012"/>
          <p:cNvSpPr/>
          <p:nvPr/>
        </p:nvSpPr>
        <p:spPr>
          <a:xfrm flipV="1">
            <a:off x="3605213" y="3132138"/>
            <a:ext cx="60960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56014" name="直接连接符 256013"/>
          <p:cNvSpPr/>
          <p:nvPr/>
        </p:nvSpPr>
        <p:spPr>
          <a:xfrm flipV="1">
            <a:off x="7643813" y="2217738"/>
            <a:ext cx="685800" cy="609600"/>
          </a:xfrm>
          <a:prstGeom prst="line">
            <a:avLst/>
          </a:prstGeom>
          <a:ln w="254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56015" name="直接连接符 256014"/>
          <p:cNvSpPr/>
          <p:nvPr/>
        </p:nvSpPr>
        <p:spPr>
          <a:xfrm>
            <a:off x="7643813" y="3208338"/>
            <a:ext cx="68580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56016" name="直接连接符 256015"/>
          <p:cNvSpPr/>
          <p:nvPr/>
        </p:nvSpPr>
        <p:spPr>
          <a:xfrm flipV="1">
            <a:off x="3605213" y="3589338"/>
            <a:ext cx="609600" cy="6858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17" name="直接连接符 256016"/>
          <p:cNvSpPr/>
          <p:nvPr/>
        </p:nvSpPr>
        <p:spPr>
          <a:xfrm>
            <a:off x="7643813" y="3589338"/>
            <a:ext cx="609600" cy="6858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18" name="矩形 256017"/>
          <p:cNvSpPr/>
          <p:nvPr/>
        </p:nvSpPr>
        <p:spPr>
          <a:xfrm>
            <a:off x="2309813" y="4046538"/>
            <a:ext cx="1295400" cy="457200"/>
          </a:xfrm>
          <a:prstGeom prst="rect">
            <a:avLst/>
          </a:prstGeom>
          <a:solidFill>
            <a:srgbClr val="FF6600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计算机甲</a:t>
            </a:r>
          </a:p>
        </p:txBody>
      </p:sp>
      <p:sp>
        <p:nvSpPr>
          <p:cNvPr id="256019" name="矩形 256018"/>
          <p:cNvSpPr/>
          <p:nvPr/>
        </p:nvSpPr>
        <p:spPr>
          <a:xfrm>
            <a:off x="4214813" y="2370138"/>
            <a:ext cx="533400" cy="1676400"/>
          </a:xfrm>
          <a:prstGeom prst="rect">
            <a:avLst/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服</a:t>
            </a:r>
          </a:p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务</a:t>
            </a:r>
          </a:p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器</a:t>
            </a:r>
          </a:p>
          <a:p>
            <a:pPr algn="ctr"/>
            <a:r>
              <a:rPr lang="en-US" altLang="zh-CN" sz="2400" b="1"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256020" name="矩形 256019"/>
          <p:cNvSpPr/>
          <p:nvPr/>
        </p:nvSpPr>
        <p:spPr>
          <a:xfrm>
            <a:off x="7110413" y="2370138"/>
            <a:ext cx="533400" cy="1676400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服</a:t>
            </a:r>
          </a:p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务</a:t>
            </a:r>
          </a:p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器</a:t>
            </a:r>
          </a:p>
          <a:p>
            <a:pPr algn="ctr"/>
            <a:r>
              <a:rPr lang="en-US" altLang="zh-CN" sz="2400" b="1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256021" name="矩形 256020"/>
          <p:cNvSpPr/>
          <p:nvPr/>
        </p:nvSpPr>
        <p:spPr>
          <a:xfrm>
            <a:off x="8329613" y="4122738"/>
            <a:ext cx="1295400" cy="457200"/>
          </a:xfrm>
          <a:prstGeom prst="rect">
            <a:avLst/>
          </a:prstGeom>
          <a:solidFill>
            <a:srgbClr val="FF0000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计算机乙</a:t>
            </a:r>
          </a:p>
        </p:txBody>
      </p:sp>
      <p:sp>
        <p:nvSpPr>
          <p:cNvPr id="256022" name="直接连接符 256021"/>
          <p:cNvSpPr/>
          <p:nvPr/>
        </p:nvSpPr>
        <p:spPr>
          <a:xfrm flipV="1">
            <a:off x="3605213" y="3589338"/>
            <a:ext cx="609600" cy="6858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23" name="直接连接符 256022"/>
          <p:cNvSpPr/>
          <p:nvPr/>
        </p:nvSpPr>
        <p:spPr>
          <a:xfrm>
            <a:off x="5375275" y="3178175"/>
            <a:ext cx="10668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256024" name="直接连接符 256023"/>
          <p:cNvSpPr/>
          <p:nvPr/>
        </p:nvSpPr>
        <p:spPr>
          <a:xfrm>
            <a:off x="7643813" y="3589338"/>
            <a:ext cx="609600" cy="6858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26" name="文本框 256025"/>
          <p:cNvSpPr txBox="1"/>
          <p:nvPr/>
        </p:nvSpPr>
        <p:spPr>
          <a:xfrm>
            <a:off x="5087938" y="2565400"/>
            <a:ext cx="1818640" cy="3371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600" b="1" dirty="0">
                <a:solidFill>
                  <a:srgbClr val="FB110B"/>
                </a:solidFill>
                <a:latin typeface="Times New Roman" panose="02020603050405020304" pitchFamily="18" charset="0"/>
              </a:rPr>
              <a:t>导线、光缆、微波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6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5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5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8" grpId="0" bldLvl="0" animBg="1"/>
      <p:bldP spid="256019" grpId="0" bldLvl="0" animBg="1"/>
      <p:bldP spid="256020" grpId="0" bldLvl="0" animBg="1"/>
      <p:bldP spid="256021" grpId="0" bldLvl="0" animBg="1"/>
      <p:bldP spid="2560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文本框 240641"/>
          <p:cNvSpPr txBox="1"/>
          <p:nvPr/>
        </p:nvSpPr>
        <p:spPr>
          <a:xfrm>
            <a:off x="4079875" y="0"/>
            <a:ext cx="4321175" cy="768350"/>
          </a:xfrm>
          <a:prstGeom prst="rect">
            <a:avLst/>
          </a:prstGeom>
          <a:noFill/>
          <a:ln w="9525">
            <a:noFill/>
          </a:ln>
          <a:effectLst>
            <a:outerShdw dist="25400" algn="ctr" rotWithShape="0">
              <a:srgbClr val="FF6600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CC0000"/>
                </a:solidFill>
                <a:latin typeface="Arial" panose="020B0604020202020204" pitchFamily="34" charset="0"/>
              </a:rPr>
              <a:t>一</a:t>
            </a:r>
            <a:r>
              <a:rPr lang="en-US" altLang="zh-CN" sz="4400" b="1" dirty="0">
                <a:solidFill>
                  <a:srgbClr val="CC0000"/>
                </a:solidFill>
                <a:latin typeface="Arial" panose="020B0604020202020204" pitchFamily="34" charset="0"/>
              </a:rPr>
              <a:t>.</a:t>
            </a:r>
            <a:r>
              <a:rPr lang="zh-CN" altLang="en-US" sz="4400" b="1" dirty="0">
                <a:solidFill>
                  <a:srgbClr val="CC0000"/>
                </a:solidFill>
                <a:latin typeface="Arial" panose="020B0604020202020204" pitchFamily="34" charset="0"/>
              </a:rPr>
              <a:t>微  波  通  信</a:t>
            </a:r>
          </a:p>
        </p:txBody>
      </p:sp>
      <p:sp>
        <p:nvSpPr>
          <p:cNvPr id="240643" name="矩形 240642"/>
          <p:cNvSpPr/>
          <p:nvPr/>
        </p:nvSpPr>
        <p:spPr>
          <a:xfrm>
            <a:off x="1524000" y="692150"/>
            <a:ext cx="9144000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buClrTx/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微波通信已走入我们的生活，为什么要用微波通信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?</a:t>
            </a:r>
          </a:p>
          <a:p>
            <a:pPr>
              <a:lnSpc>
                <a:spcPct val="200000"/>
              </a:lnSpc>
              <a:buClrTx/>
            </a:pP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因为微波的频率比中波和短波的频率高得多 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, 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作为载体的无线电波，频率越高，相同时间内传输的信息就越多，因此一条微波线路可以同时开通几千、几万路电话 。微波通信就是其中应用比较广泛的一种。</a:t>
            </a:r>
            <a:endParaRPr lang="zh-CN" altLang="en-US" sz="28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40644" name="图片 240643" descr="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3925" y="5084763"/>
            <a:ext cx="1584325" cy="1460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0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矩形 241665"/>
          <p:cNvSpPr/>
          <p:nvPr/>
        </p:nvSpPr>
        <p:spPr>
          <a:xfrm>
            <a:off x="2208213" y="44450"/>
            <a:ext cx="8064500" cy="6602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30000"/>
              </a:lnSpc>
              <a:buClrTx/>
            </a:pPr>
            <a:r>
              <a:rPr lang="zh-CN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2.微波的性质更接近于哪种波?传播时有什么特点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?</a:t>
            </a:r>
          </a:p>
          <a:p>
            <a:pPr>
              <a:lnSpc>
                <a:spcPct val="230000"/>
              </a:lnSpc>
              <a:buClrTx/>
            </a:pPr>
            <a:r>
              <a:rPr lang="en-US" altLang="zh-CN" sz="2800" b="1" dirty="0">
                <a:solidFill>
                  <a:srgbClr val="CC0000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微波的波长在</a:t>
            </a:r>
            <a:r>
              <a:rPr lang="en-US" altLang="zh-CN" sz="2800" b="1" dirty="0">
                <a:solidFill>
                  <a:srgbClr val="CC0000"/>
                </a:solidFill>
                <a:latin typeface="Arial" panose="020B0604020202020204" pitchFamily="34" charset="0"/>
              </a:rPr>
              <a:t>10m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～</a:t>
            </a:r>
            <a:r>
              <a:rPr lang="en-US" altLang="zh-CN" sz="2800" b="1" dirty="0">
                <a:solidFill>
                  <a:srgbClr val="CC0000"/>
                </a:solidFill>
                <a:latin typeface="Arial" panose="020B0604020202020204" pitchFamily="34" charset="0"/>
              </a:rPr>
              <a:t>1mm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之间，频率在</a:t>
            </a:r>
            <a:r>
              <a:rPr lang="en-US" altLang="zh-CN" sz="2800" b="1" dirty="0">
                <a:solidFill>
                  <a:srgbClr val="CC0000"/>
                </a:solidFill>
                <a:latin typeface="Arial" panose="020B0604020202020204" pitchFamily="34" charset="0"/>
              </a:rPr>
              <a:t>30MHz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～</a:t>
            </a:r>
            <a:r>
              <a:rPr lang="en-US" altLang="zh-CN" sz="2800" b="1">
                <a:solidFill>
                  <a:srgbClr val="CC0000"/>
                </a:solidFill>
                <a:latin typeface="Arial" panose="020B0604020202020204" pitchFamily="34" charset="0"/>
              </a:rPr>
              <a:t>3×10</a:t>
            </a:r>
            <a:r>
              <a:rPr lang="en-US" altLang="zh-CN" sz="2800" b="1" baseline="30000">
                <a:solidFill>
                  <a:srgbClr val="CC0000"/>
                </a:solidFill>
                <a:latin typeface="Arial" panose="020B0604020202020204" pitchFamily="34" charset="0"/>
              </a:rPr>
              <a:t>5 </a:t>
            </a:r>
            <a:r>
              <a:rPr lang="en-US" altLang="zh-CN" sz="2800" b="1" dirty="0">
                <a:solidFill>
                  <a:srgbClr val="CC0000"/>
                </a:solidFill>
                <a:latin typeface="Arial" panose="020B0604020202020204" pitchFamily="34" charset="0"/>
              </a:rPr>
              <a:t>MHz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之间。微波的波长更接近于光波 </a:t>
            </a:r>
            <a:r>
              <a:rPr lang="en-US" altLang="zh-CN" sz="2800" b="1" dirty="0">
                <a:solidFill>
                  <a:srgbClr val="CC00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大致沿直线传播</a:t>
            </a:r>
            <a:r>
              <a:rPr lang="en-US" altLang="zh-CN" sz="2800" b="1" dirty="0">
                <a:solidFill>
                  <a:srgbClr val="CC0000"/>
                </a:solidFill>
                <a:latin typeface="Arial" panose="020B0604020202020204" pitchFamily="34" charset="0"/>
              </a:rPr>
              <a:t>;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它传播时不能沿地球表面绕射。</a:t>
            </a:r>
          </a:p>
        </p:txBody>
      </p:sp>
      <p:pic>
        <p:nvPicPr>
          <p:cNvPr id="241667" name="图片 24166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9363" y="5532438"/>
            <a:ext cx="1798637" cy="1325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16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1" name="矩形 242690"/>
          <p:cNvSpPr/>
          <p:nvPr/>
        </p:nvSpPr>
        <p:spPr>
          <a:xfrm>
            <a:off x="2135188" y="188913"/>
            <a:ext cx="8064500" cy="2499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5000"/>
              </a:lnSpc>
              <a:buClrTx/>
            </a:pPr>
            <a:r>
              <a:rPr lang="zh-CN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3.如何解决“不能沿地球表面绕射”这个问题？</a:t>
            </a:r>
            <a:endParaRPr lang="en-US" altLang="zh-CN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lnSpc>
                <a:spcPct val="145000"/>
              </a:lnSpc>
              <a:buClrTx/>
            </a:pPr>
            <a:r>
              <a:rPr lang="zh-CN" altLang="en-US" sz="3600" b="1" dirty="0">
                <a:latin typeface="Arial" panose="020B0604020202020204" pitchFamily="34" charset="0"/>
              </a:rPr>
              <a:t>每隔</a:t>
            </a:r>
            <a:r>
              <a:rPr lang="en-US" altLang="zh-CN" sz="3600" b="1" dirty="0">
                <a:latin typeface="Arial" panose="020B0604020202020204" pitchFamily="34" charset="0"/>
              </a:rPr>
              <a:t>50km</a:t>
            </a:r>
            <a:r>
              <a:rPr lang="zh-CN" altLang="en-US" sz="3600" b="1" dirty="0">
                <a:latin typeface="Arial" panose="020B0604020202020204" pitchFamily="34" charset="0"/>
              </a:rPr>
              <a:t>左右建立一个微波中继站。</a:t>
            </a:r>
          </a:p>
        </p:txBody>
      </p:sp>
      <p:pic>
        <p:nvPicPr>
          <p:cNvPr id="242692" name="图片 242691"/>
          <p:cNvPicPr>
            <a:picLocks noChangeAspect="1"/>
          </p:cNvPicPr>
          <p:nvPr/>
        </p:nvPicPr>
        <p:blipFill>
          <a:blip r:embed="rId3" cstate="print"/>
          <a:srcRect b="8145"/>
          <a:stretch>
            <a:fillRect/>
          </a:stretch>
        </p:blipFill>
        <p:spPr>
          <a:xfrm>
            <a:off x="2424113" y="3284538"/>
            <a:ext cx="7208837" cy="3097212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42693" name="对象 242692"/>
          <p:cNvGraphicFramePr>
            <a:graphicFrameLocks/>
          </p:cNvGraphicFramePr>
          <p:nvPr/>
        </p:nvGraphicFramePr>
        <p:xfrm>
          <a:off x="4565650" y="2628900"/>
          <a:ext cx="1025525" cy="1017588"/>
        </p:xfrm>
        <a:graphic>
          <a:graphicData uri="http://schemas.openxmlformats.org/presentationml/2006/ole">
            <p:oleObj spid="_x0000_s3076" r:id="rId4" imgW="3084120" imgH="3063960" progId="">
              <p:embed/>
            </p:oleObj>
          </a:graphicData>
        </a:graphic>
      </p:graphicFrame>
      <p:graphicFrame>
        <p:nvGraphicFramePr>
          <p:cNvPr id="242694" name="对象 242693"/>
          <p:cNvGraphicFramePr>
            <a:graphicFrameLocks/>
          </p:cNvGraphicFramePr>
          <p:nvPr/>
        </p:nvGraphicFramePr>
        <p:xfrm>
          <a:off x="8255000" y="3579813"/>
          <a:ext cx="760413" cy="1146175"/>
        </p:xfrm>
        <a:graphic>
          <a:graphicData uri="http://schemas.openxmlformats.org/presentationml/2006/ole">
            <p:oleObj spid="_x0000_s3077" r:id="rId5" imgW="2419200" imgH="3643560" progId="">
              <p:embed/>
            </p:oleObj>
          </a:graphicData>
        </a:graphic>
      </p:graphicFrame>
      <p:graphicFrame>
        <p:nvGraphicFramePr>
          <p:cNvPr id="242695" name="对象 242694"/>
          <p:cNvGraphicFramePr>
            <a:graphicFrameLocks/>
          </p:cNvGraphicFramePr>
          <p:nvPr/>
        </p:nvGraphicFramePr>
        <p:xfrm>
          <a:off x="6700838" y="2565400"/>
          <a:ext cx="762000" cy="1025525"/>
        </p:xfrm>
        <a:graphic>
          <a:graphicData uri="http://schemas.openxmlformats.org/presentationml/2006/ole">
            <p:oleObj spid="_x0000_s3078" r:id="rId6" imgW="2477160" imgH="3330000" progId="">
              <p:embed/>
            </p:oleObj>
          </a:graphicData>
        </a:graphic>
      </p:graphicFrame>
      <p:graphicFrame>
        <p:nvGraphicFramePr>
          <p:cNvPr id="242696" name="对象 242695"/>
          <p:cNvGraphicFramePr>
            <a:graphicFrameLocks/>
          </p:cNvGraphicFramePr>
          <p:nvPr/>
        </p:nvGraphicFramePr>
        <p:xfrm>
          <a:off x="2854325" y="3552825"/>
          <a:ext cx="1206500" cy="957263"/>
        </p:xfrm>
        <a:graphic>
          <a:graphicData uri="http://schemas.openxmlformats.org/presentationml/2006/ole">
            <p:oleObj spid="_x0000_s3079" r:id="rId7" imgW="3506400" imgH="2782080" progId="">
              <p:embed/>
            </p:oleObj>
          </a:graphicData>
        </a:graphic>
      </p:graphicFrame>
      <p:sp>
        <p:nvSpPr>
          <p:cNvPr id="242697" name="文本框 242696"/>
          <p:cNvSpPr txBox="1"/>
          <p:nvPr/>
        </p:nvSpPr>
        <p:spPr>
          <a:xfrm>
            <a:off x="9055100" y="4294188"/>
            <a:ext cx="14335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发射</a:t>
            </a:r>
          </a:p>
        </p:txBody>
      </p:sp>
      <p:sp>
        <p:nvSpPr>
          <p:cNvPr id="242698" name="文本框 242697"/>
          <p:cNvSpPr txBox="1"/>
          <p:nvPr/>
        </p:nvSpPr>
        <p:spPr>
          <a:xfrm>
            <a:off x="2135188" y="4294188"/>
            <a:ext cx="15128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接收</a:t>
            </a:r>
          </a:p>
        </p:txBody>
      </p:sp>
      <p:sp>
        <p:nvSpPr>
          <p:cNvPr id="242699" name="直接连接符 242698"/>
          <p:cNvSpPr/>
          <p:nvPr/>
        </p:nvSpPr>
        <p:spPr>
          <a:xfrm flipH="1" flipV="1">
            <a:off x="7102475" y="2719388"/>
            <a:ext cx="1655763" cy="927100"/>
          </a:xfrm>
          <a:prstGeom prst="line">
            <a:avLst/>
          </a:prstGeom>
          <a:ln w="38100" cap="flat" cmpd="sng">
            <a:solidFill>
              <a:srgbClr val="CC0000"/>
            </a:solidFill>
            <a:prstDash val="dash"/>
            <a:headEnd type="none" w="med" len="med"/>
            <a:tailEnd type="triangle" w="med" len="med"/>
          </a:ln>
        </p:spPr>
      </p:sp>
      <p:sp>
        <p:nvSpPr>
          <p:cNvPr id="242700" name="直接连接符 242699"/>
          <p:cNvSpPr/>
          <p:nvPr/>
        </p:nvSpPr>
        <p:spPr>
          <a:xfrm flipH="1">
            <a:off x="4870450" y="2638425"/>
            <a:ext cx="2016125" cy="142875"/>
          </a:xfrm>
          <a:prstGeom prst="line">
            <a:avLst/>
          </a:prstGeom>
          <a:ln w="38100" cap="flat" cmpd="sng">
            <a:solidFill>
              <a:srgbClr val="CC0000"/>
            </a:solidFill>
            <a:prstDash val="dash"/>
            <a:headEnd type="none" w="med" len="med"/>
            <a:tailEnd type="triangle" w="med" len="med"/>
          </a:ln>
        </p:spPr>
      </p:sp>
      <p:sp>
        <p:nvSpPr>
          <p:cNvPr id="242701" name="直接连接符 242700"/>
          <p:cNvSpPr/>
          <p:nvPr/>
        </p:nvSpPr>
        <p:spPr>
          <a:xfrm flipH="1">
            <a:off x="3143250" y="2854325"/>
            <a:ext cx="1439863" cy="719138"/>
          </a:xfrm>
          <a:prstGeom prst="line">
            <a:avLst/>
          </a:prstGeom>
          <a:ln w="38100" cap="flat" cmpd="sng">
            <a:solidFill>
              <a:srgbClr val="CC0000"/>
            </a:solidFill>
            <a:prstDash val="dash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" dur="500"/>
                                        <p:tgtEl>
                                          <p:spTgt spid="242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42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42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242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697" grpId="0"/>
      <p:bldP spid="24269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5" name="矩形 243714"/>
          <p:cNvSpPr/>
          <p:nvPr/>
        </p:nvSpPr>
        <p:spPr>
          <a:xfrm>
            <a:off x="1524000" y="0"/>
            <a:ext cx="9144000" cy="4079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80000"/>
              </a:lnSpc>
              <a:buClrTx/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4.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微波中继站起到什么作用？</a:t>
            </a:r>
          </a:p>
          <a:p>
            <a:pPr>
              <a:lnSpc>
                <a:spcPct val="180000"/>
              </a:lnSpc>
              <a:buClrTx/>
            </a:pP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</a:rPr>
              <a:t>    它能把上一站传来的信号经处理后再发射到下一站去 </a:t>
            </a:r>
            <a:r>
              <a:rPr lang="en-US" altLang="zh-CN" sz="3600" b="1" dirty="0">
                <a:solidFill>
                  <a:srgbClr val="CC0000"/>
                </a:solidFill>
                <a:latin typeface="Arial" panose="020B0604020202020204" pitchFamily="34" charset="0"/>
              </a:rPr>
              <a:t>, </a:t>
            </a: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</a:rPr>
              <a:t>这样就能把信息传递到远方</a:t>
            </a:r>
            <a:r>
              <a:rPr lang="en-US" altLang="zh-CN" sz="3600" b="1" dirty="0">
                <a:solidFill>
                  <a:srgbClr val="CC0000"/>
                </a:solidFill>
                <a:latin typeface="Arial" panose="020B0604020202020204" pitchFamily="34" charset="0"/>
              </a:rPr>
              <a:t>.</a:t>
            </a: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</a:rPr>
              <a:t>信号传递的距离越远，需要的中继站越多。</a:t>
            </a:r>
          </a:p>
        </p:txBody>
      </p:sp>
      <p:pic>
        <p:nvPicPr>
          <p:cNvPr id="243716" name="图片 243715"/>
          <p:cNvPicPr>
            <a:picLocks noChangeAspect="1"/>
          </p:cNvPicPr>
          <p:nvPr/>
        </p:nvPicPr>
        <p:blipFill>
          <a:blip r:embed="rId2" cstate="print"/>
          <a:srcRect l="15300" t="12587" r="46306" b="47049"/>
          <a:stretch>
            <a:fillRect/>
          </a:stretch>
        </p:blipFill>
        <p:spPr>
          <a:xfrm>
            <a:off x="3719513" y="4365625"/>
            <a:ext cx="3744912" cy="2492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43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图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32175" y="3590925"/>
            <a:ext cx="4356100" cy="3267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4738" name="图片 244737" descr="yuzhoutaikong2_019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888" y="5157788"/>
            <a:ext cx="1662112" cy="1700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4739" name="矩形 244738"/>
          <p:cNvSpPr/>
          <p:nvPr/>
        </p:nvSpPr>
        <p:spPr>
          <a:xfrm>
            <a:off x="1774825" y="25400"/>
            <a:ext cx="8353425" cy="32137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5000"/>
              </a:lnSpc>
              <a:buClrTx/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5.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在遇到雪山、大洋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根本无法建设中继站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怎么办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? 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能不能利用地球的卫星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月球进行微波中继通信呢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?</a:t>
            </a:r>
          </a:p>
          <a:p>
            <a:pPr>
              <a:lnSpc>
                <a:spcPct val="145000"/>
              </a:lnSpc>
              <a:buClrTx/>
            </a:pPr>
            <a:r>
              <a:rPr lang="en-US" altLang="zh-CN" sz="2800" b="1" dirty="0">
                <a:solidFill>
                  <a:srgbClr val="CC0000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月球是地球的卫星</a:t>
            </a:r>
            <a:r>
              <a:rPr lang="en-US" altLang="zh-CN" sz="2800" b="1" dirty="0">
                <a:solidFill>
                  <a:srgbClr val="CC00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可以反射微波</a:t>
            </a:r>
            <a:r>
              <a:rPr lang="en-US" altLang="zh-CN" sz="2800" b="1" dirty="0">
                <a:solidFill>
                  <a:srgbClr val="CC00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但离我们太过了</a:t>
            </a:r>
            <a:r>
              <a:rPr lang="en-US" altLang="zh-CN" sz="2800" b="1">
                <a:solidFill>
                  <a:srgbClr val="CC0000"/>
                </a:solidFill>
                <a:latin typeface="宋体" panose="02010600030101010101" pitchFamily="2" charset="-122"/>
              </a:rPr>
              <a:t>—</a:t>
            </a:r>
            <a:r>
              <a:rPr lang="en-US" altLang="zh-CN" sz="2800" b="1" dirty="0">
                <a:solidFill>
                  <a:srgbClr val="CC0000"/>
                </a:solidFill>
                <a:latin typeface="Arial" panose="020B0604020202020204" pitchFamily="34" charset="0"/>
              </a:rPr>
              <a:t>38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万千米</a:t>
            </a:r>
            <a:r>
              <a:rPr lang="en-US" altLang="zh-CN" sz="2800" b="1" dirty="0">
                <a:solidFill>
                  <a:srgbClr val="CC0000"/>
                </a:solidFill>
                <a:latin typeface="Arial" panose="020B0604020202020204" pitchFamily="34" charset="0"/>
              </a:rPr>
              <a:t>!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信号衰减、时间延迟</a:t>
            </a:r>
            <a:r>
              <a:rPr lang="en-US" altLang="zh-CN" sz="2800" b="1" dirty="0">
                <a:solidFill>
                  <a:srgbClr val="CC00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而且只有当两个通信点同时见到月亮时 </a:t>
            </a:r>
            <a:r>
              <a:rPr lang="en-US" altLang="zh-CN" sz="2800" b="1" dirty="0">
                <a:solidFill>
                  <a:srgbClr val="CC00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才能完成这两点间的通信。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44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文本框 246785"/>
          <p:cNvSpPr txBox="1"/>
          <p:nvPr/>
        </p:nvSpPr>
        <p:spPr>
          <a:xfrm>
            <a:off x="4367213" y="434975"/>
            <a:ext cx="4321175" cy="768350"/>
          </a:xfrm>
          <a:prstGeom prst="rect">
            <a:avLst/>
          </a:prstGeom>
          <a:noFill/>
          <a:ln w="9525">
            <a:noFill/>
          </a:ln>
          <a:effectLst>
            <a:outerShdw dist="25400" algn="ctr" rotWithShape="0">
              <a:srgbClr val="FF6600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CC0000"/>
                </a:solidFill>
                <a:latin typeface="Arial" panose="020B0604020202020204" pitchFamily="34" charset="0"/>
              </a:rPr>
              <a:t>二</a:t>
            </a:r>
            <a:r>
              <a:rPr lang="en-US" altLang="zh-CN" sz="4400" b="1" dirty="0">
                <a:solidFill>
                  <a:srgbClr val="CC0000"/>
                </a:solidFill>
                <a:latin typeface="Arial" panose="020B0604020202020204" pitchFamily="34" charset="0"/>
              </a:rPr>
              <a:t>.</a:t>
            </a:r>
            <a:r>
              <a:rPr lang="zh-CN" altLang="en-US" sz="4400" b="1" dirty="0">
                <a:solidFill>
                  <a:srgbClr val="CC0000"/>
                </a:solidFill>
                <a:latin typeface="Arial" panose="020B0604020202020204" pitchFamily="34" charset="0"/>
              </a:rPr>
              <a:t>卫  星  通  信</a:t>
            </a:r>
          </a:p>
        </p:txBody>
      </p:sp>
      <p:graphicFrame>
        <p:nvGraphicFramePr>
          <p:cNvPr id="246787" name="对象 246786"/>
          <p:cNvGraphicFramePr>
            <a:graphicFrameLocks/>
          </p:cNvGraphicFramePr>
          <p:nvPr/>
        </p:nvGraphicFramePr>
        <p:xfrm>
          <a:off x="8694738" y="4797425"/>
          <a:ext cx="1793875" cy="2057400"/>
        </p:xfrm>
        <a:graphic>
          <a:graphicData uri="http://schemas.openxmlformats.org/presentationml/2006/ole">
            <p:oleObj spid="_x0000_s59396" r:id="rId3" imgW="3377778" imgH="3873016" progId="">
              <p:embed/>
            </p:oleObj>
          </a:graphicData>
        </a:graphic>
      </p:graphicFrame>
      <p:graphicFrame>
        <p:nvGraphicFramePr>
          <p:cNvPr id="246788" name="对象 246787"/>
          <p:cNvGraphicFramePr>
            <a:graphicFrameLocks/>
          </p:cNvGraphicFramePr>
          <p:nvPr/>
        </p:nvGraphicFramePr>
        <p:xfrm>
          <a:off x="1698625" y="4292600"/>
          <a:ext cx="1660525" cy="2209800"/>
        </p:xfrm>
        <a:graphic>
          <a:graphicData uri="http://schemas.openxmlformats.org/presentationml/2006/ole">
            <p:oleObj spid="_x0000_s59395" r:id="rId4" imgW="2882540" imgH="3834921" progId="">
              <p:embed/>
            </p:oleObj>
          </a:graphicData>
        </a:graphic>
      </p:graphicFrame>
      <p:graphicFrame>
        <p:nvGraphicFramePr>
          <p:cNvPr id="246789" name="对象 246788"/>
          <p:cNvGraphicFramePr>
            <a:graphicFrameLocks/>
          </p:cNvGraphicFramePr>
          <p:nvPr/>
        </p:nvGraphicFramePr>
        <p:xfrm>
          <a:off x="2495550" y="1687513"/>
          <a:ext cx="2759075" cy="2894012"/>
        </p:xfrm>
        <a:graphic>
          <a:graphicData uri="http://schemas.openxmlformats.org/presentationml/2006/ole">
            <p:oleObj spid="_x0000_s59394" r:id="rId5" imgW="1450440" imgH="1378080" progId="">
              <p:embed/>
            </p:oleObj>
          </a:graphicData>
        </a:graphic>
      </p:graphicFrame>
      <p:graphicFrame>
        <p:nvGraphicFramePr>
          <p:cNvPr id="246790" name="对象 246789"/>
          <p:cNvGraphicFramePr>
            <a:graphicFrameLocks/>
          </p:cNvGraphicFramePr>
          <p:nvPr/>
        </p:nvGraphicFramePr>
        <p:xfrm>
          <a:off x="7069138" y="1981200"/>
          <a:ext cx="2051050" cy="2971800"/>
        </p:xfrm>
        <a:graphic>
          <a:graphicData uri="http://schemas.openxmlformats.org/presentationml/2006/ole">
            <p:oleObj spid="_x0000_s59393" r:id="rId6" imgW="1320840" imgH="1630080" progId="">
              <p:embed/>
            </p:oleObj>
          </a:graphicData>
        </a:graphic>
      </p:graphicFrame>
      <p:pic>
        <p:nvPicPr>
          <p:cNvPr id="246791" name="图片 246790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9375" y="1268413"/>
            <a:ext cx="1800225" cy="1027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46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46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650" name="Picture 2" descr="E:\王岩\越来越宽的信息之路\图片\TONG-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83113" y="692150"/>
            <a:ext cx="6084887" cy="518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3652" name="矩形 283651"/>
          <p:cNvSpPr/>
          <p:nvPr/>
        </p:nvSpPr>
        <p:spPr>
          <a:xfrm>
            <a:off x="1524000" y="5516563"/>
            <a:ext cx="9144000" cy="995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10000"/>
              </a:lnSpc>
              <a:buClrTx/>
            </a:pP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1.通信卫星大多是相对地球“静止”的同步卫星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。</a:t>
            </a:r>
            <a:endParaRPr lang="zh-CN" altLang="en-US" sz="28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pic>
        <p:nvPicPr>
          <p:cNvPr id="283653" name="图片 283652" descr="地球同步卫星"/>
          <p:cNvPicPr>
            <a:picLocks noChangeAspect="1"/>
          </p:cNvPicPr>
          <p:nvPr/>
        </p:nvPicPr>
        <p:blipFill>
          <a:blip r:embed="rId4" cstate="print"/>
          <a:srcRect r="44110"/>
          <a:stretch>
            <a:fillRect/>
          </a:stretch>
        </p:blipFill>
        <p:spPr>
          <a:xfrm>
            <a:off x="1524000" y="692150"/>
            <a:ext cx="3114675" cy="360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Nature">
  <a:themeElements>
    <a:clrScheme name="">
      <a:dk1>
        <a:srgbClr val="5B5249"/>
      </a:dk1>
      <a:lt1>
        <a:srgbClr val="FFFFFF"/>
      </a:lt1>
      <a:dk2>
        <a:srgbClr val="2A3D7A"/>
      </a:dk2>
      <a:lt2>
        <a:srgbClr val="CEC8BA"/>
      </a:lt2>
      <a:accent1>
        <a:srgbClr val="C9DDF1"/>
      </a:accent1>
      <a:accent2>
        <a:srgbClr val="FAC164"/>
      </a:accent2>
      <a:accent3>
        <a:srgbClr val="FFFFFF"/>
      </a:accent3>
      <a:accent4>
        <a:srgbClr val="4D453E"/>
      </a:accent4>
      <a:accent5>
        <a:srgbClr val="E0EBF7"/>
      </a:accent5>
      <a:accent6>
        <a:srgbClr val="E0AD59"/>
      </a:accent6>
      <a:hlink>
        <a:srgbClr val="B0AE6A"/>
      </a:hlink>
      <a:folHlink>
        <a:srgbClr val="C3E684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CC"/>
        </a:dk1>
        <a:lt1>
          <a:srgbClr val="687FCA"/>
        </a:lt1>
        <a:dk2>
          <a:srgbClr val="192449"/>
        </a:dk2>
        <a:lt2>
          <a:srgbClr val="666699"/>
        </a:lt2>
        <a:accent1>
          <a:srgbClr val="C9DDF1"/>
        </a:accent1>
        <a:accent2>
          <a:srgbClr val="FAC164"/>
        </a:accent2>
        <a:accent3>
          <a:srgbClr val="B9C0E1"/>
        </a:accent3>
        <a:accent4>
          <a:srgbClr val="DCDCAF"/>
        </a:accent4>
        <a:accent5>
          <a:srgbClr val="E0EBF7"/>
        </a:accent5>
        <a:accent6>
          <a:srgbClr val="E0AD59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D453E"/>
        </a:accent4>
        <a:accent5>
          <a:srgbClr val="E0EBF7"/>
        </a:accent5>
        <a:accent6>
          <a:srgbClr val="E0AD59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9F9F9F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967DB5"/>
        </a:lt1>
        <a:dk2>
          <a:srgbClr val="192449"/>
        </a:dk2>
        <a:lt2>
          <a:srgbClr val="8061A5"/>
        </a:lt2>
        <a:accent1>
          <a:srgbClr val="D6C9F1"/>
        </a:accent1>
        <a:accent2>
          <a:srgbClr val="FAC164"/>
        </a:accent2>
        <a:accent3>
          <a:srgbClr val="C9C0D6"/>
        </a:accent3>
        <a:accent4>
          <a:srgbClr val="DCDCAF"/>
        </a:accent4>
        <a:accent5>
          <a:srgbClr val="E7E0F7"/>
        </a:accent5>
        <a:accent6>
          <a:srgbClr val="E0AD59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D453E"/>
        </a:accent4>
        <a:accent5>
          <a:srgbClr val="E0EBF7"/>
        </a:accent5>
        <a:accent6>
          <a:srgbClr val="E0AD59"/>
        </a:accent6>
        <a:hlink>
          <a:srgbClr val="993333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1405</Words>
  <Application>Microsoft Office PowerPoint</Application>
  <PresentationFormat>Custom</PresentationFormat>
  <Paragraphs>91</Paragraphs>
  <Slides>24</Slides>
  <Notes>13</Notes>
  <HiddenSlides>1</HiddenSlides>
  <MMClips>0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Office 主题</vt:lpstr>
      <vt:lpstr>默认设计模板</vt:lpstr>
      <vt:lpstr>1_Office 主题</vt:lpstr>
      <vt:lpstr>Nature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那么光是怎样传递信息的呢？</vt:lpstr>
      <vt:lpstr>Slide 21</vt:lpstr>
      <vt:lpstr>Slide 22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2018-03-01T02:03:00Z</dcterms:created>
  <dcterms:modified xsi:type="dcterms:W3CDTF">2018-10-15T12:54:35Z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