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sldIdLst>
    <p:sldId id="301" r:id="rId4"/>
    <p:sldId id="298" r:id="rId5"/>
    <p:sldId id="291" r:id="rId6"/>
    <p:sldId id="260" r:id="rId7"/>
    <p:sldId id="348" r:id="rId8"/>
    <p:sldId id="347" r:id="rId9"/>
    <p:sldId id="349" r:id="rId10"/>
    <p:sldId id="350" r:id="rId11"/>
    <p:sldId id="351" r:id="rId12"/>
    <p:sldId id="352" r:id="rId13"/>
    <p:sldId id="353" r:id="rId14"/>
    <p:sldId id="296" r:id="rId15"/>
    <p:sldId id="270" r:id="rId16"/>
    <p:sldId id="297" r:id="rId17"/>
    <p:sldId id="341" r:id="rId18"/>
    <p:sldId id="339" r:id="rId19"/>
    <p:sldId id="308" r:id="rId20"/>
    <p:sldId id="305" r:id="rId21"/>
    <p:sldId id="342" r:id="rId22"/>
    <p:sldId id="309" r:id="rId23"/>
    <p:sldId id="343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44" r:id="rId37"/>
    <p:sldId id="345" r:id="rId38"/>
    <p:sldId id="324" r:id="rId39"/>
    <p:sldId id="299" r:id="rId40"/>
    <p:sldId id="325" r:id="rId41"/>
    <p:sldId id="354" r:id="rId42"/>
    <p:sldId id="355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CC"/>
    <a:srgbClr val="FFFFFF"/>
    <a:srgbClr val="360C00"/>
    <a:srgbClr val="350108"/>
    <a:srgbClr val="340902"/>
    <a:srgbClr val="331503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2" autoAdjust="0"/>
    <p:restoredTop sz="94660"/>
  </p:normalViewPr>
  <p:slideViewPr>
    <p:cSldViewPr>
      <p:cViewPr varScale="1">
        <p:scale>
          <a:sx n="87" d="100"/>
          <a:sy n="87" d="100"/>
        </p:scale>
        <p:origin x="7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34_828489838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6484C-F091-47D1-BD43-A9A6B7E017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978D8-C1E4-431F-A57E-D09EBB5D0A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650EF-86A7-49C9-9199-CB19C674A9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B52128EA-FF4C-4377-A7EB-EBD0B4365D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67E19DDC-2CAC-4EE3-B6A2-7D036761B7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08BCD33-6880-4319-89C6-4F95DEA8459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ABCA069-B947-4603-AA98-49D980ED63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BFC090-101F-4401-9270-23980F62D1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F38CA0D-A925-4E92-8B1C-C786D485E2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120E2C-BF6A-4E46-A53A-31C1DDD0B62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03B7A5C-1ED6-4E29-B41E-F2873411D1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75A2113-9709-4C61-8FD4-8D18A5CCC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C2D1FB8-997A-4102-BFDD-CB37871DA8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C97C37-51CC-4980-A1F3-08EF806A3ED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EAB05BA-BC81-477C-BD1E-45A472ADF8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34_828489838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1DCA925-19E3-4E41-AD51-201DCD0151F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C776D6D-1E4E-4DF6-9675-31080CBB1B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FA9DB-BFF2-4832-AE03-EA57415D9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140DE23-2555-4F63-A007-AF45B761AD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557F41-BDC6-4BAC-817E-A54933F8EB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D80CB71-F943-4667-8296-4F41046C0B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FE6347B-0656-4E30-8BBF-F20F3A7FA72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FFE5A90-BF47-40C6-B32A-8199861BF0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5FF7FB7-75EC-476E-83C6-4EC098F82B6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97AE7FB-AD37-47A7-8942-36FD79EB43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A5A4E3E-D325-41A5-A8E7-8C390605D44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5803110-5B63-4A60-99BB-68EF1295A8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0558908_193847570000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10834" b="54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0558908_193847570000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10834" b="54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76200"/>
            <a:ext cx="8924925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924925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5000-6C44-4DF1-A295-C18292F33A0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603AB-58E2-4F6C-B8CD-8EADA73A77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34_828489838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DCED62-F25F-4F58-9463-CE4B70EFCA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0658F-BA72-41D6-BEDE-5BD0FF5B66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136999A-6F05-444E-9DE4-5975B6FA06F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20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3.png"/><Relationship Id="rId1" Type="http://schemas.openxmlformats.org/officeDocument/2006/relationships/image" Target="../media/image22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24.xml"/><Relationship Id="rId7" Type="http://schemas.openxmlformats.org/officeDocument/2006/relationships/slide" Target="slide23.xml"/><Relationship Id="rId6" Type="http://schemas.openxmlformats.org/officeDocument/2006/relationships/slide" Target="slide22.xml"/><Relationship Id="rId5" Type="http://schemas.openxmlformats.org/officeDocument/2006/relationships/slide" Target="slide1.xml"/><Relationship Id="rId4" Type="http://schemas.openxmlformats.org/officeDocument/2006/relationships/image" Target="../media/image15.GIF"/><Relationship Id="rId3" Type="http://schemas.openxmlformats.org/officeDocument/2006/relationships/hyperlink" Target="&#37329;&#33394;&#33457;1\TONGNIAN.MP3" TargetMode="External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20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9.xml"/><Relationship Id="rId1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 descr="16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5257800" y="76200"/>
            <a:ext cx="3276600" cy="685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6600" kern="0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j-cs"/>
              </a:rPr>
              <a:t>散文诗</a:t>
            </a:r>
            <a:r>
              <a:rPr lang="zh-CN" altLang="en-US" sz="6600" kern="0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j-cs"/>
              </a:rPr>
              <a:t>二</a:t>
            </a:r>
            <a:r>
              <a:rPr lang="zh-CN" altLang="en-US" sz="6600" kern="0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j-cs"/>
              </a:rPr>
              <a:t>首</a:t>
            </a:r>
            <a:endParaRPr lang="zh-CN" altLang="en-US" sz="6600" kern="0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文本框 117761"/>
          <p:cNvSpPr txBox="1"/>
          <p:nvPr/>
        </p:nvSpPr>
        <p:spPr>
          <a:xfrm>
            <a:off x="1692275" y="692150"/>
            <a:ext cx="6432550" cy="11890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33CCCC"/>
                </a:solidFill>
                <a:latin typeface="Times New Roman" panose="02020603050405020304" pitchFamily="18" charset="0"/>
                <a:ea typeface="华文楷体" pitchFamily="2" charset="-122"/>
              </a:rPr>
              <a:t>?</a:t>
            </a: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华文楷体" pitchFamily="2" charset="-122"/>
              </a:rPr>
              <a:t>孩子变成金色花为什么向妈妈保密？</a:t>
            </a:r>
            <a:endParaRPr lang="zh-CN" altLang="en-US" sz="2800" b="1">
              <a:solidFill>
                <a:srgbClr val="D60093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17765" name="矩形 117764" descr="纸袋"/>
          <p:cNvSpPr/>
          <p:nvPr/>
        </p:nvSpPr>
        <p:spPr>
          <a:xfrm>
            <a:off x="990600" y="990600"/>
            <a:ext cx="990600" cy="10668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???</a:t>
            </a:r>
            <a:endParaRPr lang="zh-CN" altLang="en-US" sz="36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7767" name="矩形 117766"/>
          <p:cNvSpPr/>
          <p:nvPr/>
        </p:nvSpPr>
        <p:spPr>
          <a:xfrm>
            <a:off x="1654175" y="2349500"/>
            <a:ext cx="71659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</a:rPr>
              <a:t>孩子懂得，母爱的奉献是无私的，他也要无私地来回报母爱，他不图妈妈夸奖，但求妈妈生活得更加温馨。所以他只是</a:t>
            </a:r>
            <a:r>
              <a:rPr lang="zh-CN" altLang="en-US" sz="4000" b="1" dirty="0">
                <a:solidFill>
                  <a:srgbClr val="D60093"/>
                </a:solidFill>
                <a:latin typeface="Arial" panose="020B0604020202020204" pitchFamily="34" charset="0"/>
              </a:rPr>
              <a:t>撒娇</a:t>
            </a:r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</a:rPr>
              <a:t>，就是瞒着妈妈。</a:t>
            </a:r>
            <a:endParaRPr lang="zh-CN" altLang="en-US" sz="40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117768" name="动作按钮: 上一张 117767">
            <a:hlinkClick r:id="rId2" action="ppaction://hlinksldjump"/>
          </p:cNvPr>
          <p:cNvSpPr/>
          <p:nvPr/>
        </p:nvSpPr>
        <p:spPr>
          <a:xfrm>
            <a:off x="8712200" y="6354763"/>
            <a:ext cx="431800" cy="503237"/>
          </a:xfrm>
          <a:prstGeom prst="actionButtonReturn">
            <a:avLst/>
          </a:prstGeom>
          <a:solidFill>
            <a:srgbClr val="CC3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1177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762000" y="3625850"/>
            <a:ext cx="7239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4000"/>
              </a:lnSpc>
              <a:spcBef>
                <a:spcPct val="50000"/>
              </a:spcBef>
            </a:pPr>
            <a:r>
              <a:rPr kumimoji="1"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坏孩子”：妈妈找孩子找了很久，非常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着急担忧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，一见到孩子又惊又喜，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嗔怪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孩子一声不说就走，把妈妈急死了。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  </a:t>
            </a:r>
            <a:endParaRPr kumimoji="1"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838200" y="2438400"/>
            <a:ext cx="708660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4000"/>
              </a:lnSpc>
            </a:pPr>
            <a:r>
              <a:rPr kumimoji="1" lang="en-US" altLang="zh-CN" sz="2800">
                <a:solidFill>
                  <a:srgbClr val="0000FF"/>
                </a:solidFill>
                <a:ea typeface="华文中宋" panose="02010600040101010101" pitchFamily="2" charset="-122"/>
              </a:rPr>
              <a:t>3.</a:t>
            </a:r>
            <a:r>
              <a:rPr kumimoji="1" lang="zh-CN" altLang="en-US" sz="2800" b="1">
                <a:solidFill>
                  <a:schemeClr val="tx1"/>
                </a:solidFill>
                <a:ea typeface="华文中宋" panose="02010600040101010101" pitchFamily="2" charset="-122"/>
              </a:rPr>
              <a:t>诗中最后有两句对话，你能说说妈妈说此话时的心情和口吻吗？</a:t>
            </a:r>
            <a:endParaRPr kumimoji="1" lang="zh-CN" altLang="en-US" sz="2800" b="1">
              <a:solidFill>
                <a:schemeClr val="tx1"/>
              </a:solidFill>
              <a:ea typeface="华文中宋" panose="02010600040101010101" pitchFamily="2" charset="-122"/>
            </a:endParaRPr>
          </a:p>
        </p:txBody>
      </p:sp>
      <p:sp>
        <p:nvSpPr>
          <p:cNvPr id="27652" name="WordArt 6"/>
          <p:cNvSpPr>
            <a:spLocks noChangeArrowheads="1" noChangeShapeType="1" noTextEdit="1"/>
          </p:cNvSpPr>
          <p:nvPr/>
        </p:nvSpPr>
        <p:spPr bwMode="auto">
          <a:xfrm>
            <a:off x="2286000" y="884238"/>
            <a:ext cx="4572000" cy="9445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384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333333"/>
                  </a:solidFill>
                  <a:round/>
                </a:ln>
                <a:solidFill>
                  <a:srgbClr val="CC00FF">
                    <a:alpha val="96861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初读知情</a:t>
            </a:r>
            <a:endParaRPr lang="zh-CN" altLang="en-US" sz="4000" kern="10">
              <a:ln w="9525">
                <a:solidFill>
                  <a:srgbClr val="333333"/>
                </a:solidFill>
                <a:round/>
              </a:ln>
              <a:solidFill>
                <a:srgbClr val="CC00FF">
                  <a:alpha val="96861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447800"/>
            <a:ext cx="8077200" cy="1524000"/>
          </a:xfrm>
        </p:spPr>
        <p:txBody>
          <a:bodyPr/>
          <a:lstStyle/>
          <a:p>
            <a:pPr algn="just" eaLnBrk="1" hangingPunct="1">
              <a:lnSpc>
                <a:spcPts val="4000"/>
              </a:lnSpc>
            </a:pPr>
            <a:r>
              <a:rPr lang="en-US" altLang="zh-CN" sz="2800" b="1" smtClean="0"/>
              <a:t>2.《</a:t>
            </a:r>
            <a:r>
              <a:rPr lang="zh-CN" altLang="en-US" sz="2800" b="1" smtClean="0"/>
              <a:t>金色花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一文中有的同学认为，在妈妈急切寻找“我”时，我却躲起来捉弄妈妈，这说明“我”是个坏孩子，你认为呢</a:t>
            </a:r>
            <a:r>
              <a:rPr lang="en-US" altLang="zh-CN" sz="2800" b="1" smtClean="0"/>
              <a:t>?</a:t>
            </a:r>
            <a:endParaRPr lang="en-US" altLang="zh-CN" sz="2800" b="1" smtClean="0"/>
          </a:p>
        </p:txBody>
      </p:sp>
      <p:sp>
        <p:nvSpPr>
          <p:cNvPr id="30723" name="WordArt 4"/>
          <p:cNvSpPr>
            <a:spLocks noChangeArrowheads="1" noChangeShapeType="1" noTextEdit="1"/>
          </p:cNvSpPr>
          <p:nvPr/>
        </p:nvSpPr>
        <p:spPr bwMode="auto">
          <a:xfrm>
            <a:off x="2476500" y="533400"/>
            <a:ext cx="41910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384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0000FF"/>
                  </a:solidFill>
                  <a:round/>
                </a:ln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各抒己见</a:t>
            </a:r>
            <a:endParaRPr lang="zh-CN" altLang="en-US" sz="4000" kern="10">
              <a:ln w="9525">
                <a:solidFill>
                  <a:srgbClr val="0000FF"/>
                </a:solidFill>
                <a:round/>
              </a:ln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609600" y="3048000"/>
            <a:ext cx="7772400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35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示例：</a:t>
            </a:r>
            <a:r>
              <a:rPr lang="zh-CN" altLang="en-US" sz="2400" b="1"/>
              <a:t>不同意。在“我”变成了金色花后，仍不离妈妈左右，注视着妈妈工作，在妈妈祷告时为她送去香气，陪伴妈妈读书，这些都说明了“我”非常爱自己的妈妈。之所以在妈妈寻找自己时不说话并且匿笑，是因为他个性天真调皮，在和妈妈开玩笑，而并不是真的捉弄妈妈。所以不能说“我”是个坏孩子，其实“我”是一个</a:t>
            </a:r>
            <a:r>
              <a:rPr lang="zh-CN" altLang="en-US" sz="2400" b="1">
                <a:solidFill>
                  <a:srgbClr val="FF0000"/>
                </a:solidFill>
              </a:rPr>
              <a:t>天真、活泼、调皮、可爱</a:t>
            </a:r>
            <a:r>
              <a:rPr lang="zh-CN" altLang="en-US" sz="2400" b="1"/>
              <a:t>的孩子。 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14400" y="3149600"/>
            <a:ext cx="70104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4500"/>
              </a:lnSpc>
              <a:spcBef>
                <a:spcPct val="50000"/>
              </a:spcBef>
            </a:pPr>
            <a:r>
              <a:rPr kumimoji="1"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金色花是美丽的圣树上的花朵，赞美孩子可爱。那金黄的色彩，正反映着母爱的光辉。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人们喜爱花儿，花儿也惠及人们，正可以象征孩子回报母爱的心愿。</a:t>
            </a:r>
            <a:endParaRPr kumimoji="1" lang="zh-CN" altLang="en-US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914400" y="2051050"/>
            <a:ext cx="7086600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4000"/>
              </a:lnSpc>
              <a:spcBef>
                <a:spcPct val="50000"/>
              </a:spcBef>
            </a:pPr>
            <a:r>
              <a:rPr kumimoji="1" lang="en-US" altLang="zh-CN" sz="2800">
                <a:solidFill>
                  <a:srgbClr val="0000FF"/>
                </a:solidFill>
                <a:ea typeface="华文中宋" panose="02010600040101010101" pitchFamily="2" charset="-122"/>
              </a:rPr>
              <a:t>3.</a:t>
            </a:r>
            <a:r>
              <a:rPr kumimoji="1" lang="zh-CN" altLang="en-US" sz="2800">
                <a:solidFill>
                  <a:srgbClr val="0000FF"/>
                </a:solidFill>
                <a:ea typeface="华文中宋" panose="02010600040101010101" pitchFamily="2" charset="-122"/>
              </a:rPr>
              <a:t>作者为什么把孩子想象成一朵金色花？想象成别的花行吗？</a:t>
            </a:r>
            <a:endParaRPr kumimoji="1" lang="zh-CN" altLang="en-US" sz="2800">
              <a:solidFill>
                <a:srgbClr val="0000FF"/>
              </a:solidFill>
              <a:ea typeface="华文中宋" panose="02010600040101010101" pitchFamily="2" charset="-122"/>
            </a:endParaRPr>
          </a:p>
        </p:txBody>
      </p:sp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3162300" y="808038"/>
            <a:ext cx="2819400" cy="10207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384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0000FF"/>
                  </a:solidFill>
                  <a:round/>
                </a:ln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美读悟情 合作探究</a:t>
            </a:r>
            <a:endParaRPr lang="zh-CN" altLang="en-US" sz="4000" kern="10">
              <a:ln w="9525">
                <a:solidFill>
                  <a:srgbClr val="0000FF"/>
                </a:solidFill>
                <a:round/>
              </a:ln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2133600"/>
            <a:ext cx="7848600" cy="3733800"/>
          </a:xfrm>
        </p:spPr>
        <p:txBody>
          <a:bodyPr/>
          <a:lstStyle/>
          <a:p>
            <a:pPr algn="just">
              <a:lnSpc>
                <a:spcPts val="4500"/>
              </a:lnSpc>
            </a:pPr>
            <a:r>
              <a:rPr lang="zh-CN" altLang="zh-CN" sz="2800" b="1" smtClean="0"/>
              <a:t>假如从下面的候选人中推选一个作为母亲节的形象代言人，你将推荐谁？请说说你的理由。</a:t>
            </a:r>
            <a:endParaRPr lang="zh-CN" altLang="zh-CN" sz="2800" b="1" smtClean="0"/>
          </a:p>
          <a:p>
            <a:pPr algn="just">
              <a:lnSpc>
                <a:spcPts val="45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孟母（孟子的母亲）三迁</a:t>
            </a:r>
            <a:endParaRPr lang="zh-CN" altLang="zh-CN" sz="2800" b="1" smtClean="0">
              <a:solidFill>
                <a:srgbClr val="FF0000"/>
              </a:solidFill>
            </a:endParaRPr>
          </a:p>
          <a:p>
            <a:pPr algn="just">
              <a:lnSpc>
                <a:spcPts val="45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岳母（岳飞的母亲）刺字</a:t>
            </a:r>
            <a:r>
              <a:rPr lang="en-US" altLang="zh-CN" sz="2800" b="1" smtClean="0"/>
              <a:t>“</a:t>
            </a:r>
            <a:r>
              <a:rPr lang="zh-CN" altLang="en-US" sz="2800" b="1" smtClean="0"/>
              <a:t>精忠报国</a:t>
            </a:r>
            <a:r>
              <a:rPr lang="en-US" altLang="zh-CN" sz="2800" b="1" smtClean="0"/>
              <a:t>”</a:t>
            </a:r>
            <a:endParaRPr lang="zh-CN" altLang="zh-CN" sz="2800" b="1" smtClean="0"/>
          </a:p>
          <a:p>
            <a:pPr algn="just">
              <a:lnSpc>
                <a:spcPts val="4500"/>
              </a:lnSpc>
            </a:pPr>
            <a:r>
              <a:rPr lang="zh-CN" altLang="zh-CN" sz="2800" b="1" smtClean="0"/>
              <a:t>冰心</a:t>
            </a:r>
            <a:endParaRPr lang="zh-CN" altLang="en-US" sz="2800" b="1" smtClean="0"/>
          </a:p>
        </p:txBody>
      </p:sp>
      <p:sp>
        <p:nvSpPr>
          <p:cNvPr id="32771" name="WordArt 4"/>
          <p:cNvSpPr>
            <a:spLocks noChangeArrowheads="1" noChangeShapeType="1" noTextEdit="1"/>
          </p:cNvSpPr>
          <p:nvPr/>
        </p:nvSpPr>
        <p:spPr bwMode="auto">
          <a:xfrm>
            <a:off x="3162300" y="808038"/>
            <a:ext cx="2819400" cy="10207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384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0000FF"/>
                  </a:solidFill>
                  <a:round/>
                </a:ln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4000" kern="10">
              <a:ln w="9525">
                <a:solidFill>
                  <a:srgbClr val="0000FF"/>
                </a:solidFill>
                <a:round/>
              </a:ln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370840"/>
            <a:ext cx="8430260" cy="611568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051" name="文本框 3074"/>
          <p:cNvSpPr txBox="1"/>
          <p:nvPr/>
        </p:nvSpPr>
        <p:spPr>
          <a:xfrm>
            <a:off x="497205" y="696595"/>
            <a:ext cx="5599430" cy="1387475"/>
          </a:xfrm>
          <a:prstGeom prst="rect">
            <a:avLst/>
          </a:prstGeom>
          <a:noFill/>
          <a:ln w="41275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eaVert" wrap="squar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8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荷叶</a:t>
            </a:r>
            <a:r>
              <a:rPr lang="zh-CN" altLang="en-US" sz="8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8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母亲</a:t>
            </a:r>
            <a:endParaRPr lang="zh-CN" altLang="en-US" sz="8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文本框 3075"/>
          <p:cNvSpPr txBox="1"/>
          <p:nvPr/>
        </p:nvSpPr>
        <p:spPr>
          <a:xfrm>
            <a:off x="6435725" y="4932680"/>
            <a:ext cx="2239963" cy="10080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心</a:t>
            </a:r>
            <a:endParaRPr lang="zh-CN" altLang="en-US" sz="5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冰</a:t>
            </a:r>
            <a:endParaRPr lang="zh-CN" altLang="en-US" sz="5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4097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6388" y="3267075"/>
            <a:ext cx="2487612" cy="359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4098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81263" cy="343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099"/>
          <p:cNvSpPr txBox="1"/>
          <p:nvPr/>
        </p:nvSpPr>
        <p:spPr>
          <a:xfrm>
            <a:off x="3203575" y="188913"/>
            <a:ext cx="4953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冰心</a:t>
            </a: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(1900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1999)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3124200" y="981075"/>
            <a:ext cx="6019800" cy="968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谢婉莹</a:t>
            </a: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，中国现代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著名女作家，儿童文学家</a:t>
            </a: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3048000" y="2133600"/>
            <a:ext cx="6096000" cy="100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代表作有：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散文集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寄小读者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诗集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繁星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春水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250825" y="4149725"/>
            <a:ext cx="5715000" cy="2379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创作内容大致包括：</a:t>
            </a:r>
            <a:endParaRPr lang="zh-CN" altLang="en-US" sz="32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母爱、童真、自然</a:t>
            </a:r>
            <a:r>
              <a:rPr lang="zh-CN" altLang="en-US" sz="32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三个方面。以宣扬“爱的哲学”著称，而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母爱，就是“爱的哲学”的根本出发点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398588" y="1498600"/>
            <a:ext cx="5246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ruì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花开的好预兆。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398588" y="2008188"/>
            <a:ext cx="5375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lián  pén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莲花开过后的花托。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98588" y="2465388"/>
            <a:ext cx="202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心情不畅快。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398588" y="2916238"/>
            <a:ext cx="5060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hàn dàn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荷花，文中指含苞待放。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398588" y="3443288"/>
            <a:ext cx="7042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①形容高耸； ②形容人或花木美好，同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婷婷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398588" y="3883025"/>
            <a:ext cx="1098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舒适。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398588" y="4305300"/>
            <a:ext cx="7667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p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á</a:t>
            </a:r>
            <a:r>
              <a:rPr lang="en-US" altLang="zh-CN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i hu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á</a:t>
            </a:r>
            <a:r>
              <a:rPr lang="en-US" altLang="zh-CN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i </a:t>
            </a:r>
            <a:r>
              <a:rPr lang="en-US" altLang="zh-CN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在一个地方来回地走；②比喻犹豫不决。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398588" y="4835525"/>
            <a:ext cx="27003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q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ī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倾斜，歪斜。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398588" y="5311775"/>
            <a:ext cx="301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zh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ē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遮挡，阻挡。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398588" y="5781675"/>
            <a:ext cx="5365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ī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n   bì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①（树叶）遮蔽；②隐蔽。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7052" name="Rectangle 12"/>
          <p:cNvSpPr>
            <a:spLocks noChangeArrowheads="1"/>
          </p:cNvSpPr>
          <p:nvPr/>
        </p:nvSpPr>
        <p:spPr bwMode="auto">
          <a:xfrm>
            <a:off x="517525" y="1414463"/>
            <a:ext cx="1193800" cy="48387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花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瑞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莲蓬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烦闷：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菡萏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亭亭：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适意：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徘徊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欹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斜：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遮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拦：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</a:rPr>
              <a:t>荫蔽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87053" name="Picture 14" descr="图片13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722313"/>
            <a:ext cx="2328862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4" name="Picture 17" descr="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549275"/>
            <a:ext cx="203358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609600" y="2438400"/>
            <a:ext cx="752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读完全诗，你的眼前出现了一幅什么样的画面？</a:t>
            </a:r>
            <a:endParaRPr lang="zh-CN" altLang="en-US" sz="2800" b="1"/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762000" y="3897313"/>
            <a:ext cx="800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87388" y="4659313"/>
            <a:ext cx="85328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语气：</a:t>
            </a:r>
            <a:r>
              <a:rPr lang="zh-CN" altLang="en-US" sz="6600">
                <a:solidFill>
                  <a:srgbClr val="0066FF"/>
                </a:solidFill>
                <a:ea typeface="隶书" panose="02010509060101010101" pitchFamily="49" charset="-122"/>
              </a:rPr>
              <a:t>深情 柔和 低沉</a:t>
            </a:r>
            <a:endParaRPr lang="zh-CN" altLang="en-US" sz="6600">
              <a:solidFill>
                <a:srgbClr val="0066FF"/>
              </a:solidFill>
              <a:ea typeface="隶书" panose="02010509060101010101" pitchFamily="49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8077200" y="6003925"/>
            <a:ext cx="106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hlinkClick r:id="" action="ppaction://hlinkshowjump?jump=firstslide"/>
              </a:rPr>
              <a:t>返回</a:t>
            </a:r>
            <a:endParaRPr lang="zh-CN" altLang="en-US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406525" y="3114675"/>
            <a:ext cx="4994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（  </a:t>
            </a:r>
            <a:r>
              <a:rPr lang="zh-CN" altLang="en-US" sz="2800" b="1"/>
              <a:t>环境 人物  神情  动作 </a:t>
            </a:r>
            <a:r>
              <a:rPr lang="en-US" altLang="zh-CN" sz="2800" b="1"/>
              <a:t>……</a:t>
            </a:r>
            <a:r>
              <a:rPr lang="zh-CN" altLang="en-US" sz="2400" b="1"/>
              <a:t>）</a:t>
            </a:r>
            <a:endParaRPr lang="zh-CN" altLang="en-US" sz="2400" b="1"/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669925" y="3940175"/>
            <a:ext cx="75596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感情</a:t>
            </a:r>
            <a:r>
              <a:rPr lang="zh-CN" altLang="en-US" sz="2400" b="1"/>
              <a:t>：</a:t>
            </a:r>
            <a:r>
              <a:rPr lang="zh-CN" altLang="en-US" sz="5400">
                <a:solidFill>
                  <a:srgbClr val="FF6600"/>
                </a:solidFill>
                <a:ea typeface="隶书" panose="02010509060101010101" pitchFamily="49" charset="-122"/>
              </a:rPr>
              <a:t>思念   爱</a:t>
            </a:r>
            <a:endParaRPr lang="zh-CN" altLang="en-US" sz="5400">
              <a:solidFill>
                <a:srgbClr val="FF6600"/>
              </a:solidFill>
              <a:ea typeface="隶书" panose="02010509060101010101" pitchFamily="49" charset="-122"/>
            </a:endParaRPr>
          </a:p>
        </p:txBody>
      </p:sp>
      <p:sp>
        <p:nvSpPr>
          <p:cNvPr id="12" name="WordArt 7"/>
          <p:cNvSpPr>
            <a:spLocks noChangeArrowheads="1" noChangeShapeType="1" noTextEdit="1"/>
          </p:cNvSpPr>
          <p:nvPr/>
        </p:nvSpPr>
        <p:spPr bwMode="auto">
          <a:xfrm>
            <a:off x="3009900" y="960438"/>
            <a:ext cx="3124200" cy="10207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384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333333"/>
                  </a:solidFill>
                  <a:round/>
                </a:ln>
                <a:solidFill>
                  <a:srgbClr val="CC00FF">
                    <a:alpha val="96861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初读知情</a:t>
            </a:r>
            <a:endParaRPr lang="zh-CN" altLang="en-US" sz="4000" kern="10">
              <a:ln w="9525">
                <a:solidFill>
                  <a:srgbClr val="333333"/>
                </a:solidFill>
                <a:round/>
              </a:ln>
              <a:solidFill>
                <a:srgbClr val="CC00FF">
                  <a:alpha val="96861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6" grpId="0" autoUpdateAnimBg="0"/>
      <p:bldP spid="38920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1187450" y="2349500"/>
            <a:ext cx="712946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1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、本文花了大量笔墨描写的对象是什么？</a:t>
            </a:r>
            <a:endParaRPr lang="zh-CN" altLang="en-US" sz="4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2268538" y="4292600"/>
            <a:ext cx="37433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莲花（红莲）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矩形 10243"/>
          <p:cNvSpPr/>
          <p:nvPr/>
        </p:nvSpPr>
        <p:spPr>
          <a:xfrm>
            <a:off x="468313" y="188913"/>
            <a:ext cx="23749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6633"/>
                    </a:gs>
                    <a:gs pos="100000">
                      <a:srgbClr val="8EBBA5"/>
                    </a:gs>
                  </a:gsLst>
                  <a:lin ang="5400000" scaled="1"/>
                  <a:tileRect/>
                </a:gradFill>
                <a:effectLst>
                  <a:outerShdw dist="563971" dir="14049737" sx="125000" sy="125000" algn="tl" rotWithShape="0">
                    <a:srgbClr val="C7DFD3"/>
                  </a:outerShdw>
                </a:effectLst>
                <a:latin typeface="华文行楷" charset="0"/>
                <a:ea typeface="华文行楷" charset="0"/>
              </a:rPr>
              <a:t>感</a:t>
            </a:r>
            <a:endParaRPr lang="zh-CN" altLang="en-US" sz="4400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6633"/>
                  </a:gs>
                  <a:gs pos="100000">
                    <a:srgbClr val="8EBBA5"/>
                  </a:gs>
                </a:gsLst>
                <a:lin ang="5400000" scaled="1"/>
                <a:tileRect/>
              </a:gradFill>
              <a:effectLst>
                <a:outerShdw dist="563971" dir="14049737" sx="125000" sy="125000" algn="tl" rotWithShape="0">
                  <a:srgbClr val="C7DFD3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3317" name="矩形 10244"/>
          <p:cNvSpPr/>
          <p:nvPr/>
        </p:nvSpPr>
        <p:spPr>
          <a:xfrm>
            <a:off x="611188" y="188913"/>
            <a:ext cx="2087562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感</a:t>
            </a:r>
            <a:endParaRPr lang="zh-CN" altLang="en-US" sz="3600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02" name="Picture 18" descr="色字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5200" y="457200"/>
            <a:ext cx="25654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3" name="Picture 19" descr="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2200" y="730250"/>
            <a:ext cx="25654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4" name="Picture 20" descr="金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730250"/>
            <a:ext cx="25654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605" name="Text Box 21"/>
          <p:cNvSpPr txBox="1">
            <a:spLocks noChangeArrowheads="1"/>
          </p:cNvSpPr>
          <p:nvPr/>
        </p:nvSpPr>
        <p:spPr bwMode="auto">
          <a:xfrm>
            <a:off x="6019800" y="2819400"/>
            <a:ext cx="2233613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2800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:</a:t>
            </a:r>
            <a:r>
              <a:rPr lang="zh-CN" altLang="en-US" sz="2800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泰戈尔 </a:t>
            </a:r>
            <a:endParaRPr lang="zh-CN" altLang="en-US" sz="2800" b="1" dirty="0">
              <a:solidFill>
                <a:schemeClr val="accent4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9462" name="Picture 23" descr="鱼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2263" y="6092825"/>
            <a:ext cx="1382712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09538" y="1179513"/>
            <a:ext cx="903605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作者为什么要从自家院子里的莲花写起？为什么要写九年前与祖父赏莲？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89091" name="Picture 4" descr="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5845175"/>
            <a:ext cx="78279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2" name="Picture 6" descr="图片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549275"/>
            <a:ext cx="2033588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0963" y="2593975"/>
            <a:ext cx="895508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Arial" panose="020B0604020202020204" pitchFamily="34" charset="0"/>
              </a:rPr>
              <a:t>写“三蒂莲”初开，与大家庭中添了“三个姊妹”映衬着写，暗示花即是人，花瑞即人祥，为下文以花比喻子女做好充分的铺垫。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914400" y="457200"/>
            <a:ext cx="7272338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、文中几次写到红莲？当时的环境、作者的心情、红莲的情形各是怎样？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627313" y="2636838"/>
            <a:ext cx="1676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繁杂的雨浓阴的天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643438" y="27813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烦闷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6588125" y="2708275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开满亭亭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627313" y="3505200"/>
            <a:ext cx="1792287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雷声作了雨越下越大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4572000" y="3505200"/>
            <a:ext cx="1752600" cy="85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25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不适意</a:t>
            </a:r>
            <a:endParaRPr lang="zh-CN" altLang="en-US" sz="25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5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徘徊</a:t>
            </a:r>
            <a:endParaRPr lang="zh-CN" altLang="en-US" sz="25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6477000" y="3429000"/>
            <a:ext cx="1676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左右欹斜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0" hangingPunct="0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无依无靠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2743200" y="4419600"/>
            <a:ext cx="1676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雨肆意的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下着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4495800" y="4343400"/>
            <a:ext cx="1905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不宁的心绪散尽    感动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6400800" y="4419600"/>
            <a:ext cx="1828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在大荷叶的覆盖下，不动摇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76" name="组合 11275"/>
          <p:cNvGrpSpPr/>
          <p:nvPr/>
        </p:nvGrpSpPr>
        <p:grpSpPr>
          <a:xfrm>
            <a:off x="755650" y="1773238"/>
            <a:ext cx="7391400" cy="3505200"/>
            <a:chOff x="-3" y="-3"/>
            <a:chExt cx="3758" cy="1992"/>
          </a:xfrm>
        </p:grpSpPr>
        <p:grpSp>
          <p:nvGrpSpPr>
            <p:cNvPr id="14349" name="组合 11276"/>
            <p:cNvGrpSpPr/>
            <p:nvPr/>
          </p:nvGrpSpPr>
          <p:grpSpPr>
            <a:xfrm>
              <a:off x="0" y="0"/>
              <a:ext cx="3752" cy="1986"/>
              <a:chOff x="0" y="0"/>
              <a:chExt cx="3752" cy="1986"/>
            </a:xfrm>
          </p:grpSpPr>
          <p:grpSp>
            <p:nvGrpSpPr>
              <p:cNvPr id="14350" name="组合 11277"/>
              <p:cNvGrpSpPr/>
              <p:nvPr/>
            </p:nvGrpSpPr>
            <p:grpSpPr>
              <a:xfrm>
                <a:off x="0" y="0"/>
                <a:ext cx="938" cy="432"/>
                <a:chOff x="0" y="0"/>
                <a:chExt cx="938" cy="432"/>
              </a:xfrm>
            </p:grpSpPr>
            <p:sp>
              <p:nvSpPr>
                <p:cNvPr id="14351" name="矩形 11278"/>
                <p:cNvSpPr/>
                <p:nvPr/>
              </p:nvSpPr>
              <p:spPr>
                <a:xfrm>
                  <a:off x="43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1200" dirty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</a:t>
                  </a:r>
                  <a:endParaRPr lang="en-US" altLang="zh-CN" sz="1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eaLnBrk="0" hangingPunct="0">
                    <a:buClr>
                      <a:schemeClr val="bg1"/>
                    </a:buClr>
                  </a:pPr>
                  <a:endParaRPr lang="en-US" altLang="zh-CN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2" name="矩形 11279"/>
                <p:cNvSpPr/>
                <p:nvPr/>
              </p:nvSpPr>
              <p:spPr>
                <a:xfrm>
                  <a:off x="0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53" name="组合 11280"/>
              <p:cNvGrpSpPr/>
              <p:nvPr/>
            </p:nvGrpSpPr>
            <p:grpSpPr>
              <a:xfrm>
                <a:off x="938" y="0"/>
                <a:ext cx="938" cy="432"/>
                <a:chOff x="938" y="0"/>
                <a:chExt cx="938" cy="432"/>
              </a:xfrm>
            </p:grpSpPr>
            <p:sp>
              <p:nvSpPr>
                <p:cNvPr id="14354" name="矩形 11281"/>
                <p:cNvSpPr/>
                <p:nvPr/>
              </p:nvSpPr>
              <p:spPr>
                <a:xfrm>
                  <a:off x="981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>
                    <a:buClr>
                      <a:schemeClr val="bg1"/>
                    </a:buClr>
                  </a:pPr>
                  <a:r>
                    <a:rPr lang="zh-CN" altLang="en-US" sz="32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环境</a:t>
                  </a:r>
                  <a:endParaRPr lang="zh-CN" altLang="en-US" sz="32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eaLnBrk="0" hangingPunct="0">
                    <a:buClr>
                      <a:schemeClr val="bg1"/>
                    </a:buClr>
                  </a:pPr>
                  <a:endParaRPr lang="zh-CN" altLang="en-US" sz="32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5" name="矩形 11282"/>
                <p:cNvSpPr/>
                <p:nvPr/>
              </p:nvSpPr>
              <p:spPr>
                <a:xfrm>
                  <a:off x="938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56" name="组合 11283"/>
              <p:cNvGrpSpPr/>
              <p:nvPr/>
            </p:nvGrpSpPr>
            <p:grpSpPr>
              <a:xfrm>
                <a:off x="1876" y="0"/>
                <a:ext cx="938" cy="432"/>
                <a:chOff x="1876" y="0"/>
                <a:chExt cx="938" cy="432"/>
              </a:xfrm>
            </p:grpSpPr>
            <p:sp>
              <p:nvSpPr>
                <p:cNvPr id="14357" name="矩形 11284"/>
                <p:cNvSpPr/>
                <p:nvPr/>
              </p:nvSpPr>
              <p:spPr>
                <a:xfrm>
                  <a:off x="1919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r>
                    <a:rPr lang="zh-CN" altLang="en-US" sz="32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心情</a:t>
                  </a:r>
                  <a:endParaRPr lang="zh-CN" altLang="en-US" sz="32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8" name="矩形 11285"/>
                <p:cNvSpPr/>
                <p:nvPr/>
              </p:nvSpPr>
              <p:spPr>
                <a:xfrm>
                  <a:off x="1876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59" name="组合 11286"/>
              <p:cNvGrpSpPr/>
              <p:nvPr/>
            </p:nvGrpSpPr>
            <p:grpSpPr>
              <a:xfrm>
                <a:off x="2814" y="0"/>
                <a:ext cx="938" cy="432"/>
                <a:chOff x="2814" y="0"/>
                <a:chExt cx="938" cy="432"/>
              </a:xfrm>
            </p:grpSpPr>
            <p:sp>
              <p:nvSpPr>
                <p:cNvPr id="14360" name="矩形 11287"/>
                <p:cNvSpPr/>
                <p:nvPr/>
              </p:nvSpPr>
              <p:spPr>
                <a:xfrm>
                  <a:off x="2857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r>
                    <a:rPr lang="zh-CN" altLang="en-US" sz="32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红莲</a:t>
                  </a:r>
                  <a:endParaRPr lang="zh-CN" altLang="en-US" sz="32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1" name="矩形 11288"/>
                <p:cNvSpPr/>
                <p:nvPr/>
              </p:nvSpPr>
              <p:spPr>
                <a:xfrm>
                  <a:off x="2814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2" name="组合 11289"/>
              <p:cNvGrpSpPr/>
              <p:nvPr/>
            </p:nvGrpSpPr>
            <p:grpSpPr>
              <a:xfrm>
                <a:off x="0" y="432"/>
                <a:ext cx="938" cy="518"/>
                <a:chOff x="0" y="432"/>
                <a:chExt cx="938" cy="518"/>
              </a:xfrm>
            </p:grpSpPr>
            <p:sp>
              <p:nvSpPr>
                <p:cNvPr id="14363" name="矩形 11290"/>
                <p:cNvSpPr/>
                <p:nvPr/>
              </p:nvSpPr>
              <p:spPr>
                <a:xfrm>
                  <a:off x="43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r>
                    <a:rPr lang="zh-CN" altLang="en-US" sz="28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一写看红莲</a:t>
                  </a: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4" name="矩形 11291"/>
                <p:cNvSpPr/>
                <p:nvPr/>
              </p:nvSpPr>
              <p:spPr>
                <a:xfrm>
                  <a:off x="0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5" name="组合 11292"/>
              <p:cNvGrpSpPr/>
              <p:nvPr/>
            </p:nvGrpSpPr>
            <p:grpSpPr>
              <a:xfrm>
                <a:off x="938" y="432"/>
                <a:ext cx="938" cy="518"/>
                <a:chOff x="938" y="432"/>
                <a:chExt cx="938" cy="518"/>
              </a:xfrm>
            </p:grpSpPr>
            <p:sp>
              <p:nvSpPr>
                <p:cNvPr id="14366" name="矩形 11293"/>
                <p:cNvSpPr/>
                <p:nvPr/>
              </p:nvSpPr>
              <p:spPr>
                <a:xfrm>
                  <a:off x="981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7" name="矩形 11294"/>
                <p:cNvSpPr/>
                <p:nvPr/>
              </p:nvSpPr>
              <p:spPr>
                <a:xfrm>
                  <a:off x="938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8" name="组合 11295"/>
              <p:cNvGrpSpPr/>
              <p:nvPr/>
            </p:nvGrpSpPr>
            <p:grpSpPr>
              <a:xfrm>
                <a:off x="1876" y="432"/>
                <a:ext cx="938" cy="518"/>
                <a:chOff x="1876" y="432"/>
                <a:chExt cx="938" cy="518"/>
              </a:xfrm>
            </p:grpSpPr>
            <p:sp>
              <p:nvSpPr>
                <p:cNvPr id="14369" name="矩形 11296"/>
                <p:cNvSpPr/>
                <p:nvPr/>
              </p:nvSpPr>
              <p:spPr>
                <a:xfrm>
                  <a:off x="1919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0" name="矩形 11297"/>
                <p:cNvSpPr/>
                <p:nvPr/>
              </p:nvSpPr>
              <p:spPr>
                <a:xfrm>
                  <a:off x="1876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71" name="组合 11298"/>
              <p:cNvGrpSpPr/>
              <p:nvPr/>
            </p:nvGrpSpPr>
            <p:grpSpPr>
              <a:xfrm>
                <a:off x="2814" y="432"/>
                <a:ext cx="938" cy="518"/>
                <a:chOff x="2814" y="432"/>
                <a:chExt cx="938" cy="518"/>
              </a:xfrm>
            </p:grpSpPr>
            <p:sp>
              <p:nvSpPr>
                <p:cNvPr id="14372" name="矩形 11299"/>
                <p:cNvSpPr/>
                <p:nvPr/>
              </p:nvSpPr>
              <p:spPr>
                <a:xfrm>
                  <a:off x="2857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3" name="矩形 11300"/>
                <p:cNvSpPr/>
                <p:nvPr/>
              </p:nvSpPr>
              <p:spPr>
                <a:xfrm>
                  <a:off x="2814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74" name="组合 11301"/>
              <p:cNvGrpSpPr/>
              <p:nvPr/>
            </p:nvGrpSpPr>
            <p:grpSpPr>
              <a:xfrm>
                <a:off x="0" y="950"/>
                <a:ext cx="938" cy="518"/>
                <a:chOff x="0" y="950"/>
                <a:chExt cx="938" cy="518"/>
              </a:xfrm>
            </p:grpSpPr>
            <p:sp>
              <p:nvSpPr>
                <p:cNvPr id="14375" name="矩形 11302"/>
                <p:cNvSpPr/>
                <p:nvPr/>
              </p:nvSpPr>
              <p:spPr>
                <a:xfrm>
                  <a:off x="43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r>
                    <a:rPr lang="zh-CN" altLang="en-US" sz="28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二写看红莲</a:t>
                  </a:r>
                  <a:endParaRPr lang="zh-CN" altLang="en-US" sz="28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6" name="矩形 11303"/>
                <p:cNvSpPr/>
                <p:nvPr/>
              </p:nvSpPr>
              <p:spPr>
                <a:xfrm>
                  <a:off x="0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77" name="组合 11304"/>
              <p:cNvGrpSpPr/>
              <p:nvPr/>
            </p:nvGrpSpPr>
            <p:grpSpPr>
              <a:xfrm>
                <a:off x="938" y="950"/>
                <a:ext cx="938" cy="518"/>
                <a:chOff x="938" y="950"/>
                <a:chExt cx="938" cy="518"/>
              </a:xfrm>
            </p:grpSpPr>
            <p:sp>
              <p:nvSpPr>
                <p:cNvPr id="14378" name="矩形 11305"/>
                <p:cNvSpPr/>
                <p:nvPr/>
              </p:nvSpPr>
              <p:spPr>
                <a:xfrm>
                  <a:off x="981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9" name="矩形 11306"/>
                <p:cNvSpPr/>
                <p:nvPr/>
              </p:nvSpPr>
              <p:spPr>
                <a:xfrm>
                  <a:off x="938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0" name="组合 11307"/>
              <p:cNvGrpSpPr/>
              <p:nvPr/>
            </p:nvGrpSpPr>
            <p:grpSpPr>
              <a:xfrm>
                <a:off x="1876" y="950"/>
                <a:ext cx="938" cy="518"/>
                <a:chOff x="1876" y="950"/>
                <a:chExt cx="938" cy="518"/>
              </a:xfrm>
            </p:grpSpPr>
            <p:sp>
              <p:nvSpPr>
                <p:cNvPr id="14381" name="矩形 11308"/>
                <p:cNvSpPr/>
                <p:nvPr/>
              </p:nvSpPr>
              <p:spPr>
                <a:xfrm>
                  <a:off x="1919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sz="21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2" name="矩形 11309"/>
                <p:cNvSpPr/>
                <p:nvPr/>
              </p:nvSpPr>
              <p:spPr>
                <a:xfrm>
                  <a:off x="1876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3" name="组合 11310"/>
              <p:cNvGrpSpPr/>
              <p:nvPr/>
            </p:nvGrpSpPr>
            <p:grpSpPr>
              <a:xfrm>
                <a:off x="2814" y="950"/>
                <a:ext cx="938" cy="518"/>
                <a:chOff x="2814" y="950"/>
                <a:chExt cx="938" cy="518"/>
              </a:xfrm>
            </p:grpSpPr>
            <p:sp>
              <p:nvSpPr>
                <p:cNvPr id="14384" name="矩形 11311"/>
                <p:cNvSpPr/>
                <p:nvPr/>
              </p:nvSpPr>
              <p:spPr>
                <a:xfrm>
                  <a:off x="2857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5" name="矩形 11312"/>
                <p:cNvSpPr/>
                <p:nvPr/>
              </p:nvSpPr>
              <p:spPr>
                <a:xfrm>
                  <a:off x="2814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6" name="组合 11313"/>
              <p:cNvGrpSpPr/>
              <p:nvPr/>
            </p:nvGrpSpPr>
            <p:grpSpPr>
              <a:xfrm>
                <a:off x="0" y="1468"/>
                <a:ext cx="938" cy="518"/>
                <a:chOff x="0" y="1468"/>
                <a:chExt cx="938" cy="518"/>
              </a:xfrm>
            </p:grpSpPr>
            <p:sp>
              <p:nvSpPr>
                <p:cNvPr id="14387" name="矩形 11314"/>
                <p:cNvSpPr/>
                <p:nvPr/>
              </p:nvSpPr>
              <p:spPr>
                <a:xfrm>
                  <a:off x="43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r>
                    <a:rPr lang="zh-CN" altLang="en-US" sz="28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三写看红莲</a:t>
                  </a:r>
                  <a:endParaRPr lang="zh-CN" altLang="en-US" sz="28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8" name="矩形 11315"/>
                <p:cNvSpPr/>
                <p:nvPr/>
              </p:nvSpPr>
              <p:spPr>
                <a:xfrm>
                  <a:off x="0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9" name="组合 11316"/>
              <p:cNvGrpSpPr/>
              <p:nvPr/>
            </p:nvGrpSpPr>
            <p:grpSpPr>
              <a:xfrm>
                <a:off x="938" y="1468"/>
                <a:ext cx="938" cy="518"/>
                <a:chOff x="938" y="1468"/>
                <a:chExt cx="938" cy="518"/>
              </a:xfrm>
            </p:grpSpPr>
            <p:sp>
              <p:nvSpPr>
                <p:cNvPr id="14390" name="矩形 11317"/>
                <p:cNvSpPr/>
                <p:nvPr/>
              </p:nvSpPr>
              <p:spPr>
                <a:xfrm>
                  <a:off x="981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91" name="矩形 11318"/>
                <p:cNvSpPr/>
                <p:nvPr/>
              </p:nvSpPr>
              <p:spPr>
                <a:xfrm>
                  <a:off x="938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92" name="组合 11319"/>
              <p:cNvGrpSpPr/>
              <p:nvPr/>
            </p:nvGrpSpPr>
            <p:grpSpPr>
              <a:xfrm>
                <a:off x="1876" y="1468"/>
                <a:ext cx="938" cy="518"/>
                <a:chOff x="1876" y="1468"/>
                <a:chExt cx="938" cy="518"/>
              </a:xfrm>
            </p:grpSpPr>
            <p:sp>
              <p:nvSpPr>
                <p:cNvPr id="14393" name="矩形 11320"/>
                <p:cNvSpPr/>
                <p:nvPr/>
              </p:nvSpPr>
              <p:spPr>
                <a:xfrm>
                  <a:off x="1919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94" name="矩形 11321"/>
                <p:cNvSpPr/>
                <p:nvPr/>
              </p:nvSpPr>
              <p:spPr>
                <a:xfrm>
                  <a:off x="1876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95" name="组合 11322"/>
              <p:cNvGrpSpPr/>
              <p:nvPr/>
            </p:nvGrpSpPr>
            <p:grpSpPr>
              <a:xfrm>
                <a:off x="2814" y="1468"/>
                <a:ext cx="938" cy="518"/>
                <a:chOff x="2814" y="1468"/>
                <a:chExt cx="938" cy="518"/>
              </a:xfrm>
            </p:grpSpPr>
            <p:sp>
              <p:nvSpPr>
                <p:cNvPr id="14396" name="矩形 11323"/>
                <p:cNvSpPr/>
                <p:nvPr/>
              </p:nvSpPr>
              <p:spPr>
                <a:xfrm>
                  <a:off x="2857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buClr>
                      <a:schemeClr val="bg1"/>
                    </a:buClr>
                  </a:pPr>
                  <a:endParaRPr lang="zh-CN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97" name="矩形 11324"/>
                <p:cNvSpPr/>
                <p:nvPr/>
              </p:nvSpPr>
              <p:spPr>
                <a:xfrm>
                  <a:off x="2814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398" name="矩形 11325"/>
            <p:cNvSpPr/>
            <p:nvPr/>
          </p:nvSpPr>
          <p:spPr>
            <a:xfrm>
              <a:off x="-3" y="-3"/>
              <a:ext cx="3758" cy="1992"/>
            </a:xfrm>
            <a:prstGeom prst="rect">
              <a:avLst/>
            </a:prstGeom>
            <a:noFill/>
            <a:ln w="9525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8425" y="539750"/>
            <a:ext cx="46085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eaLnBrk="1" hangingPunct="1">
              <a:spcAft>
                <a:spcPts val="0"/>
              </a:spcAft>
              <a:defRPr/>
            </a:pPr>
            <a:r>
              <a:rPr lang="zh-CN" altLang="zh-CN" sz="3600" b="1" kern="100" dirty="0">
                <a:latin typeface="+mj-ea"/>
                <a:ea typeface="+mj-ea"/>
              </a:rPr>
              <a:t>品“荷”悟情</a:t>
            </a:r>
            <a:endParaRPr lang="zh-CN" altLang="zh-CN" sz="3600" kern="100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975" y="1196975"/>
            <a:ext cx="86391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、作者的心情有何变化？请在文中找出相关的语句。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625" y="2879725"/>
            <a:ext cx="619283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、作者因何烦闷？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4825" y="3402013"/>
            <a:ext cx="799306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半夜里听见繁杂的雨声，早起是浓阴的天，我觉得有些烦闷。（</a:t>
            </a:r>
            <a:r>
              <a:rPr lang="zh-CN" altLang="zh-CN" sz="2800" b="1">
                <a:solidFill>
                  <a:srgbClr val="FF0000"/>
                </a:solidFill>
                <a:ea typeface="楷体_GB2312" panose="02010609030101010101" pitchFamily="49" charset="-122"/>
              </a:rPr>
              <a:t>试作分析，“半夜”，说明作者有心事，彻夜未眠；“繁杂”，作者心情不好，所以连雨声也听起来是繁杂的；“浓阴的天”，给人以压抑的感觉，所以，作者觉得烦闷。</a:t>
            </a:r>
            <a:r>
              <a:rPr lang="zh-CN" altLang="zh-CN" sz="2800" b="1">
                <a:ea typeface="楷体_GB2312" panose="02010609030101010101" pitchFamily="49" charset="-122"/>
              </a:rPr>
              <a:t>）</a:t>
            </a:r>
            <a:endParaRPr lang="zh-CN" altLang="zh-CN" sz="2800" b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650" y="2349500"/>
            <a:ext cx="158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>
                <a:solidFill>
                  <a:srgbClr val="FF0000"/>
                </a:solidFill>
                <a:ea typeface="楷体_GB2312" panose="02010609030101010101" pitchFamily="49" charset="-122"/>
              </a:rPr>
              <a:t>烦闷——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51050" y="2349500"/>
            <a:ext cx="2555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>
                <a:solidFill>
                  <a:srgbClr val="FF0000"/>
                </a:solidFill>
                <a:ea typeface="楷体_GB2312" panose="02010609030101010101" pitchFamily="49" charset="-122"/>
              </a:rPr>
              <a:t>不适意——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22688" y="2349500"/>
            <a:ext cx="3276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>
                <a:solidFill>
                  <a:srgbClr val="FF0000"/>
                </a:solidFill>
                <a:ea typeface="楷体_GB2312" panose="02010609030101010101" pitchFamily="49" charset="-122"/>
              </a:rPr>
              <a:t>不宁的心绪散尽了——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88125" y="2366963"/>
            <a:ext cx="1281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zh-CN" b="1">
                <a:solidFill>
                  <a:srgbClr val="FF0000"/>
                </a:solidFill>
                <a:ea typeface="楷体_GB2312" panose="02010609030101010101" pitchFamily="49" charset="-122"/>
              </a:rPr>
              <a:t>感动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08075" y="5691188"/>
            <a:ext cx="6786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所谓“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心晴雨晴，心雨晴雨”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】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594995"/>
            <a:ext cx="7856538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、作者还因什么事烦闷？他看到了什么？</a:t>
            </a:r>
            <a:endParaRPr lang="zh-CN" altLang="zh-CN" sz="32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10285" y="1956435"/>
            <a:ext cx="757555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b="1">
                <a:ea typeface="楷体_GB2312" panose="02010609030101010101" pitchFamily="49" charset="-122"/>
              </a:rPr>
              <a:t>        </a:t>
            </a:r>
            <a:r>
              <a:rPr lang="en-US" altLang="zh-CN" sz="3200" b="1">
                <a:ea typeface="楷体_GB2312" panose="02010609030101010101" pitchFamily="49" charset="-122"/>
              </a:rPr>
              <a:t> </a:t>
            </a:r>
            <a:r>
              <a:rPr lang="zh-CN" altLang="zh-CN" sz="3200" b="1">
                <a:ea typeface="楷体_GB2312" panose="02010609030101010101" pitchFamily="49" charset="-122"/>
              </a:rPr>
              <a:t>白莲：那一朵白莲已经谢了，白瓣儿小船般</a:t>
            </a:r>
            <a:r>
              <a:rPr lang="zh-CN" altLang="zh-CN" sz="3200" b="1">
                <a:solidFill>
                  <a:srgbClr val="CC0000"/>
                </a:solidFill>
                <a:ea typeface="楷体_GB2312" panose="02010609030101010101" pitchFamily="49" charset="-122"/>
              </a:rPr>
              <a:t>散漂</a:t>
            </a:r>
            <a:r>
              <a:rPr lang="zh-CN" altLang="zh-CN" sz="3200" b="1">
                <a:ea typeface="楷体_GB2312" panose="02010609030101010101" pitchFamily="49" charset="-122"/>
              </a:rPr>
              <a:t>在水里。梗上</a:t>
            </a:r>
            <a:r>
              <a:rPr lang="zh-CN" altLang="zh-CN" sz="3200" b="1">
                <a:solidFill>
                  <a:srgbClr val="CC0000"/>
                </a:solidFill>
                <a:ea typeface="楷体_GB2312" panose="02010609030101010101" pitchFamily="49" charset="-122"/>
              </a:rPr>
              <a:t>只</a:t>
            </a:r>
            <a:r>
              <a:rPr lang="zh-CN" altLang="zh-CN" sz="3200" b="1">
                <a:ea typeface="楷体_GB2312" panose="02010609030101010101" pitchFamily="49" charset="-122"/>
              </a:rPr>
              <a:t>留个小小的莲蓬，和几根淡黄色的花须。（白莲凋谢了，“散飘”“只”突显了一种残败、萧瑟的情境，触动作者内心，更添烦恼。</a:t>
            </a:r>
            <a:r>
              <a:rPr lang="zh-CN" altLang="zh-CN" sz="2800" b="1">
                <a:ea typeface="楷体_GB2312" panose="02010609030101010101" pitchFamily="49" charset="-122"/>
              </a:rPr>
              <a:t>）</a:t>
            </a:r>
            <a:endParaRPr lang="zh-CN" altLang="zh-CN" sz="28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3738" y="46038"/>
            <a:ext cx="7142162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4</a:t>
            </a:r>
            <a:r>
              <a:rPr lang="zh-CN" altLang="zh-CN" sz="32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、此时的红莲出场了，它又是怎么样的呢？</a:t>
            </a:r>
            <a:endParaRPr lang="zh-CN" altLang="zh-CN" sz="32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6700" y="968375"/>
            <a:ext cx="88915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200" b="1">
                <a:solidFill>
                  <a:srgbClr val="000000"/>
                </a:solidFill>
                <a:ea typeface="楷体_GB2312" panose="02010609030101010101" pitchFamily="49" charset="-122"/>
              </a:rPr>
              <a:t>           </a:t>
            </a:r>
            <a:r>
              <a:rPr lang="zh-CN" altLang="zh-CN" sz="3200" b="1">
                <a:solidFill>
                  <a:srgbClr val="000000"/>
                </a:solidFill>
                <a:ea typeface="楷体_GB2312" panose="02010609030101010101" pitchFamily="49" charset="-122"/>
              </a:rPr>
              <a:t>开满了，亭亭地立在绿叶间。（红莲盛开，显示的是一派生机勃勃的情境）</a:t>
            </a:r>
            <a:endParaRPr lang="zh-CN" altLang="zh-CN" sz="3200" b="1">
              <a:solidFill>
                <a:srgbClr val="000000"/>
              </a:solidFill>
            </a:endParaRPr>
          </a:p>
        </p:txBody>
      </p:sp>
      <p:pic>
        <p:nvPicPr>
          <p:cNvPr id="9318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7800" y="1974850"/>
            <a:ext cx="76962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8" y="1047750"/>
            <a:ext cx="8894762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、红莲的盛开，相较于白莲，似乎是让人欣喜的一幕，它有没有缓解作者烦闷的心情呢？（没有）作者仍是不适意。为什么？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25400" y="2338388"/>
            <a:ext cx="89201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环境：窗外雷声作了，大雨接着就来，愈下愈大。</a:t>
            </a:r>
            <a:endParaRPr lang="zh-CN" altLang="zh-CN" sz="2800" b="1"/>
          </a:p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红莲：被那</a:t>
            </a:r>
            <a:r>
              <a:rPr lang="zh-CN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繁密</a:t>
            </a:r>
            <a:r>
              <a:rPr lang="zh-CN" altLang="zh-CN" sz="2800" b="1">
                <a:ea typeface="楷体_GB2312" panose="02010609030101010101" pitchFamily="49" charset="-122"/>
              </a:rPr>
              <a:t>的雨点，打得</a:t>
            </a:r>
            <a:r>
              <a:rPr lang="zh-CN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左右欹斜</a:t>
            </a:r>
            <a:r>
              <a:rPr lang="zh-CN" altLang="zh-CN" sz="2800" b="1">
                <a:ea typeface="楷体_GB2312" panose="02010609030101010101" pitchFamily="49" charset="-122"/>
              </a:rPr>
              <a:t>。（无依无靠）此时，作者在烦恼什么？</a:t>
            </a:r>
            <a:endParaRPr lang="zh-CN" altLang="zh-CN" sz="2800" b="1"/>
          </a:p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（作者担心红莲的命运会和白莲一样。</a:t>
            </a:r>
            <a:r>
              <a:rPr lang="zh-CN" altLang="zh-CN" b="1">
                <a:ea typeface="楷体_GB2312" panose="02010609030101010101" pitchFamily="49" charset="-122"/>
              </a:rPr>
              <a:t>）</a:t>
            </a:r>
            <a:endParaRPr lang="zh-CN" altLang="zh-CN" b="1"/>
          </a:p>
        </p:txBody>
      </p:sp>
      <p:sp>
        <p:nvSpPr>
          <p:cNvPr id="4" name="TextBox 3"/>
          <p:cNvSpPr txBox="1"/>
          <p:nvPr/>
        </p:nvSpPr>
        <p:spPr>
          <a:xfrm>
            <a:off x="577850" y="4087813"/>
            <a:ext cx="69135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、红莲的命运有没有出现转机？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5263" y="4483100"/>
            <a:ext cx="81375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看见红莲旁边的一个大荷叶，慢慢地倾侧了来，正覆盖在红莲上面。红莲却不摇动了。</a:t>
            </a:r>
            <a:endParaRPr lang="zh-CN" altLang="zh-CN" sz="2800" b="1"/>
          </a:p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ea typeface="楷体_GB2312" panose="02010609030101010101" pitchFamily="49" charset="-122"/>
              </a:rPr>
              <a:t>作者的担忧解除了，所以他不宁的心绪散尽了</a:t>
            </a:r>
            <a:r>
              <a:rPr lang="zh-CN" altLang="zh-CN" sz="2800" b="1">
                <a:ea typeface="楷体_GB2312" panose="02010609030101010101" pitchFamily="49" charset="-122"/>
              </a:rPr>
              <a:t>）</a:t>
            </a:r>
            <a:endParaRPr lang="zh-CN" altLang="zh-CN" sz="2800" b="1"/>
          </a:p>
          <a:p>
            <a:pPr algn="ctr" eaLnBrk="1" hangingPunct="1"/>
            <a:r>
              <a:rPr lang="en-US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   </a:t>
            </a:r>
            <a:r>
              <a:rPr lang="zh-CN" altLang="zh-CN" sz="4800" b="1">
                <a:solidFill>
                  <a:srgbClr val="CC0000"/>
                </a:solidFill>
                <a:ea typeface="楷体_GB2312" panose="02010609030101010101" pitchFamily="49" charset="-122"/>
              </a:rPr>
              <a:t>荷叶护莲。</a:t>
            </a:r>
            <a:endParaRPr lang="zh-CN" altLang="zh-CN" sz="2800" b="1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288" y="1039813"/>
            <a:ext cx="89471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</a:rPr>
              <a:t>7</a:t>
            </a:r>
            <a:r>
              <a:rPr lang="zh-CN" altLang="zh-CN" sz="2800" b="1">
                <a:solidFill>
                  <a:srgbClr val="0000FF"/>
                </a:solidFill>
                <a:ea typeface="楷体_GB2312" panose="02010609030101010101" pitchFamily="49" charset="-122"/>
              </a:rPr>
              <a:t>、</a:t>
            </a:r>
            <a:r>
              <a:rPr lang="zh-CN" altLang="zh-CN" sz="2800" b="1">
                <a:solidFill>
                  <a:srgbClr val="0000FF"/>
                </a:solidFill>
              </a:rPr>
              <a:t>此时的作者应该是很高兴的，但为什么高兴会成为感动？</a:t>
            </a:r>
            <a:endParaRPr lang="zh-CN" altLang="zh-CN" sz="2800" b="1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750" y="1849438"/>
            <a:ext cx="89296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zh-CN" sz="2800" b="1">
                <a:ea typeface="楷体_GB2312" panose="02010609030101010101" pitchFamily="49" charset="-122"/>
              </a:rPr>
              <a:t>作者看到这一幕，想到了母亲就是那荷叶，而我就是那个躲在母亲身下的红莲。</a:t>
            </a:r>
            <a:endParaRPr lang="zh-CN" altLang="zh-CN" sz="2800" b="1"/>
          </a:p>
          <a:p>
            <a:pPr algn="just" eaLnBrk="1" hangingPunct="1"/>
            <a:r>
              <a:rPr lang="en-US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   </a:t>
            </a:r>
            <a:r>
              <a:rPr lang="zh-CN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母亲保护孩子。</a:t>
            </a:r>
            <a:endParaRPr lang="zh-CN" altLang="zh-CN" sz="2800" b="1"/>
          </a:p>
        </p:txBody>
      </p:sp>
      <p:sp>
        <p:nvSpPr>
          <p:cNvPr id="6" name="TextBox 5"/>
          <p:cNvSpPr txBox="1"/>
          <p:nvPr/>
        </p:nvSpPr>
        <p:spPr>
          <a:xfrm>
            <a:off x="693738" y="3163888"/>
            <a:ext cx="64341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-635" eaLnBrk="1" hangingPunct="1">
              <a:spcAft>
                <a:spcPts val="0"/>
              </a:spcAft>
              <a:tabLst>
                <a:tab pos="266700" algn="l"/>
              </a:tabLst>
              <a:defRPr/>
            </a:pPr>
            <a:r>
              <a:rPr lang="zh-CN" altLang="zh-CN" sz="2800" b="1" kern="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宋体" panose="02010600030101010101" pitchFamily="2" charset="-122"/>
              </a:rPr>
              <a:t>继续感知，寻找感动</a:t>
            </a:r>
            <a:endParaRPr lang="zh-CN" altLang="zh-CN" sz="2800" b="1" kern="1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0250" y="3616325"/>
            <a:ext cx="62896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32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思考：作者因什么而感动？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313" y="4291013"/>
            <a:ext cx="799147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algn="just" eaLnBrk="1" hangingPunct="1">
              <a:spcAft>
                <a:spcPts val="0"/>
              </a:spcAft>
              <a:defRPr/>
            </a:pP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明确：一个大荷叶慢慢地倾侧下来，遮盖住红莲，为其遮风挡雨。（</a:t>
            </a:r>
            <a:r>
              <a:rPr lang="zh-CN" altLang="en-US" sz="2800" b="1" kern="100" dirty="0">
                <a:latin typeface="Times New Roman" panose="02020603050405020304"/>
                <a:ea typeface="宋体" panose="02010600030101010101" pitchFamily="2" charset="-122"/>
              </a:rPr>
              <a:t>图片</a:t>
            </a: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）</a:t>
            </a:r>
            <a:endParaRPr lang="zh-CN" altLang="zh-CN" sz="2800" b="1" kern="100" dirty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13" y="5299075"/>
            <a:ext cx="7658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同学们能否找到文中描写这个画面的段落呢？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1363" y="5829300"/>
            <a:ext cx="72263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algn="just" defTabSz="-635" eaLnBrk="1" hangingPunct="1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zh-CN" sz="2800" kern="100" dirty="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学生寻找</a:t>
            </a:r>
            <a:r>
              <a:rPr lang="en-US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6</a:t>
            </a: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7</a:t>
            </a: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自然段</a:t>
            </a:r>
            <a:r>
              <a:rPr lang="zh-CN" altLang="zh-CN" sz="2800" kern="100" dirty="0">
                <a:latin typeface="Times New Roman" panose="02020603050405020304"/>
                <a:ea typeface="宋体" panose="02010600030101010101" pitchFamily="2" charset="-122"/>
              </a:rPr>
              <a:t>）</a:t>
            </a:r>
            <a:endParaRPr lang="zh-CN" altLang="zh-CN" sz="2800" kern="100" dirty="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13" y="1050925"/>
            <a:ext cx="85312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42950" lvl="1" indent="-285750" algn="just" defTabSz="-635" eaLnBrk="1" hangingPunct="1">
              <a:spcAft>
                <a:spcPts val="0"/>
              </a:spcAft>
              <a:buFont typeface="+mj-lt"/>
              <a:buAutoNum type="arabicPeriod"/>
              <a:tabLst>
                <a:tab pos="768985" algn="l"/>
              </a:tabLst>
              <a:defRPr/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有感情地齐读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6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7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段。（重点字：慢慢地、倾侧、覆盖、勇敢</a:t>
            </a:r>
            <a:r>
              <a:rPr lang="zh-CN" altLang="en-US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慈怜）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9050" y="1912938"/>
            <a:ext cx="9255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结合刚才这两段文字，你认为给这幅画起一个什么名字？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4213" y="2527300"/>
            <a:ext cx="383698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algn="just" defTabSz="-635" eaLnBrk="1" hangingPunct="1">
              <a:spcAft>
                <a:spcPts val="0"/>
              </a:spcAft>
              <a:tabLst>
                <a:tab pos="768985" algn="l"/>
              </a:tabLst>
              <a:defRPr/>
            </a:pPr>
            <a:r>
              <a:rPr lang="zh-CN" altLang="zh-CN" sz="36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（荷叶护莲图）</a:t>
            </a:r>
            <a:endParaRPr lang="zh-CN" altLang="zh-CN" sz="36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63513" y="3124200"/>
            <a:ext cx="9215438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algn="just" defTabSz="-635" eaLnBrk="1" hangingPunct="1">
              <a:spcAft>
                <a:spcPts val="0"/>
              </a:spcAft>
              <a:tabLst>
                <a:tab pos="768985" algn="l"/>
              </a:tabLst>
              <a:defRPr/>
            </a:pPr>
            <a:r>
              <a:rPr lang="zh-CN" altLang="zh-CN" sz="32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师过渡：这一朵红莲正在荷叶的庇护之下，安全地成长着……这画面不仅让作者感动，也深深地触动了我们的心弦。试想一下：如果红莲没有了荷叶的保护，结果会怎样呢？</a:t>
            </a:r>
            <a:endParaRPr lang="zh-CN" altLang="zh-CN" sz="32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813" y="5170488"/>
            <a:ext cx="69230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algn="just" eaLnBrk="1" hangingPunct="1"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（凋零、枯萎）</a:t>
            </a:r>
            <a:endParaRPr lang="zh-CN" altLang="zh-CN" sz="36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1613" y="33338"/>
            <a:ext cx="7215187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algn="just" eaLnBrk="1" hangingPunct="1"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师：对，如果红莲没有了荷叶的保护，就会像文中的那株白莲。</a:t>
            </a:r>
            <a:endParaRPr lang="zh-CN" altLang="zh-CN" sz="32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238" y="1109663"/>
            <a:ext cx="8408987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306070" algn="just" eaLnBrk="1" hangingPunct="1"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请</a:t>
            </a:r>
            <a:r>
              <a:rPr lang="zh-CN" altLang="en-US" sz="3200" b="1" kern="100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一</a:t>
            </a:r>
            <a:r>
              <a:rPr lang="zh-CN" altLang="zh-CN" sz="3200" b="1" kern="100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个同学说说：文中白莲的结局怎样？</a:t>
            </a:r>
            <a:endParaRPr lang="zh-CN" altLang="zh-CN" sz="3200" kern="100" dirty="0">
              <a:solidFill>
                <a:srgbClr val="C0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5" y="1604963"/>
            <a:ext cx="2743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spcAft>
                <a:spcPts val="0"/>
              </a:spcAft>
              <a:defRPr/>
            </a:pPr>
            <a:r>
              <a:rPr lang="zh-CN" altLang="zh-CN" sz="2800" b="1" kern="100" dirty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zh-CN" sz="3200" b="1" kern="100" dirty="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</a:rPr>
              <a:t>请看图片</a:t>
            </a:r>
            <a:r>
              <a:rPr lang="zh-CN" altLang="zh-CN" sz="3200" b="1" kern="100" dirty="0">
                <a:latin typeface="Times New Roman" panose="02020603050405020304"/>
                <a:ea typeface="宋体" panose="02010600030101010101" pitchFamily="2" charset="-122"/>
              </a:rPr>
              <a:t>）</a:t>
            </a:r>
            <a:endParaRPr lang="zh-CN" altLang="zh-CN" sz="3200" b="1" kern="100" dirty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81075" y="2093913"/>
            <a:ext cx="8194675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25" y="1049338"/>
            <a:ext cx="88931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作者通过对比，白莲和红莲都经历了一场风雨袭击，因为白莲没有荷叶保护所以凋零散飘，而红莲在荷叶的细心保护之下，健康、安全、快乐地生活着。作者就是被这样一幅画面所感染和感动。作者</a:t>
            </a:r>
            <a:r>
              <a:rPr lang="zh-CN" altLang="zh-CN" sz="36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触——景——生——情，以——花——喻——人</a:t>
            </a:r>
            <a:r>
              <a:rPr lang="zh-CN" altLang="en-US" sz="3600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！</a:t>
            </a:r>
            <a:endParaRPr lang="zh-CN" altLang="zh-CN" sz="3600" b="1" kern="100" dirty="0">
              <a:solidFill>
                <a:srgbClr val="00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6063" y="4435475"/>
            <a:ext cx="63357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想到了自已就是一株什么？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4163" y="5441950"/>
            <a:ext cx="5327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Arial" panose="020B0604020202020204" pitchFamily="34" charset="0"/>
              </a:rPr>
              <a:t>而荷叶就是自己的什么？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40425" y="4384675"/>
            <a:ext cx="25558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（红莲）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62625" y="5373688"/>
            <a:ext cx="2232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</a:rPr>
              <a:t>（母亲）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724400" y="1265238"/>
            <a:ext cx="3581400" cy="4525962"/>
          </a:xfrm>
        </p:spPr>
        <p:txBody>
          <a:bodyPr/>
          <a:lstStyle/>
          <a:p>
            <a:pPr indent="0" algn="just" eaLnBrk="1" hangingPunct="1">
              <a:lnSpc>
                <a:spcPts val="5500"/>
              </a:lnSpc>
              <a:buFontTx/>
              <a:buNone/>
            </a:pPr>
            <a:r>
              <a:rPr lang="zh-CN" altLang="en-US" sz="3600" b="1" smtClean="0">
                <a:solidFill>
                  <a:srgbClr val="FFC000"/>
                </a:solidFill>
              </a:rPr>
              <a:t>金色花</a:t>
            </a:r>
            <a:r>
              <a:rPr lang="zh-CN" altLang="en-US" sz="3600" b="1" smtClean="0"/>
              <a:t>，又译作“瞻波伽”或“占波”，印度圣物，木兰花属植物，开金黄色碎花。</a:t>
            </a:r>
            <a:endParaRPr lang="zh-CN" altLang="en-US" sz="3600" b="1" smtClean="0"/>
          </a:p>
        </p:txBody>
      </p:sp>
      <p:pic>
        <p:nvPicPr>
          <p:cNvPr id="6" name="Picture 2" descr="dddddd 拷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39624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609600"/>
            <a:ext cx="7848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zh-CN" sz="32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、作者怎么就想起母亲了呢？</a:t>
            </a:r>
            <a:endParaRPr lang="zh-CN" altLang="zh-CN" sz="3200" b="1" kern="100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3200" y="1412875"/>
            <a:ext cx="86899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200" b="1">
                <a:solidFill>
                  <a:srgbClr val="000000"/>
                </a:solidFill>
                <a:ea typeface="楷体_GB2312" panose="02010609030101010101" pitchFamily="49" charset="-122"/>
              </a:rPr>
              <a:t>  </a:t>
            </a:r>
            <a:r>
              <a:rPr lang="zh-CN" altLang="zh-CN" sz="3200" b="1">
                <a:solidFill>
                  <a:srgbClr val="000000"/>
                </a:solidFill>
                <a:ea typeface="楷体_GB2312" panose="02010609030101010101" pitchFamily="49" charset="-122"/>
              </a:rPr>
              <a:t>雨点不住地打着，只能在那</a:t>
            </a:r>
            <a:r>
              <a:rPr lang="zh-CN" altLang="zh-CN" sz="3200" b="1">
                <a:solidFill>
                  <a:srgbClr val="FF0000"/>
                </a:solidFill>
                <a:ea typeface="楷体_GB2312" panose="02010609030101010101" pitchFamily="49" charset="-122"/>
              </a:rPr>
              <a:t>勇敢慈怜</a:t>
            </a:r>
            <a:r>
              <a:rPr lang="zh-CN" altLang="zh-CN" sz="3200" b="1">
                <a:solidFill>
                  <a:srgbClr val="000000"/>
                </a:solidFill>
                <a:ea typeface="楷体_GB2312" panose="02010609030101010101" pitchFamily="49" charset="-122"/>
              </a:rPr>
              <a:t>的荷叶上面，聚了些</a:t>
            </a:r>
            <a:r>
              <a:rPr lang="zh-CN" altLang="zh-CN" sz="3200" b="1">
                <a:solidFill>
                  <a:srgbClr val="FF0000"/>
                </a:solidFill>
                <a:ea typeface="楷体_GB2312" panose="02010609030101010101" pitchFamily="49" charset="-122"/>
              </a:rPr>
              <a:t>流转无力</a:t>
            </a:r>
            <a:r>
              <a:rPr lang="zh-CN" altLang="zh-CN" sz="3200" b="1">
                <a:solidFill>
                  <a:srgbClr val="000000"/>
                </a:solidFill>
                <a:ea typeface="楷体_GB2312" panose="02010609030101010101" pitchFamily="49" charset="-122"/>
              </a:rPr>
              <a:t>的水珠。</a:t>
            </a:r>
            <a:endParaRPr lang="zh-CN" altLang="zh-CN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2954338"/>
            <a:ext cx="896461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C0000"/>
                </a:solidFill>
                <a:latin typeface="楷体_GB2312" panose="02010609030101010101" pitchFamily="49" charset="-122"/>
              </a:rPr>
              <a:t>B</a:t>
            </a:r>
            <a:r>
              <a:rPr lang="zh-CN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、“雨点不住的打着”，说明雨势很强，但是在荷叶的遮挡下，这个暴雨却成了“流转无力的水珠”，可见，荷叶的护莲力量之大。由此想到，雨点就如那困难、挫折、磨难、烦恼等</a:t>
            </a:r>
            <a:r>
              <a:rPr lang="zh-CN" altLang="zh-CN" sz="2800" b="1">
                <a:solidFill>
                  <a:srgbClr val="0000FF"/>
                </a:solidFill>
                <a:ea typeface="楷体_GB2312" panose="02010609030101010101" pitchFamily="49" charset="-122"/>
              </a:rPr>
              <a:t>（</a:t>
            </a: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“</a:t>
            </a:r>
            <a:r>
              <a:rPr lang="zh-CN" altLang="zh-CN" sz="2800" b="1">
                <a:solidFill>
                  <a:srgbClr val="0000FF"/>
                </a:solidFill>
              </a:rPr>
              <a:t>心中的雨点</a:t>
            </a:r>
            <a:r>
              <a:rPr lang="zh-CN" altLang="en-US" sz="2800" b="1">
                <a:solidFill>
                  <a:srgbClr val="0000FF"/>
                </a:solidFill>
              </a:rPr>
              <a:t>”</a:t>
            </a:r>
            <a:r>
              <a:rPr lang="zh-CN" altLang="zh-CN" sz="2800" b="1">
                <a:solidFill>
                  <a:srgbClr val="0000FF"/>
                </a:solidFill>
              </a:rPr>
              <a:t>）</a:t>
            </a:r>
            <a:r>
              <a:rPr lang="zh-CN" altLang="zh-CN" sz="2800" b="1">
                <a:solidFill>
                  <a:srgbClr val="0000FF"/>
                </a:solidFill>
                <a:ea typeface="楷体_GB2312" panose="02010609030101010101" pitchFamily="49" charset="-122"/>
              </a:rPr>
              <a:t>，</a:t>
            </a:r>
            <a:r>
              <a:rPr lang="zh-CN" altLang="zh-CN" sz="2800" b="1">
                <a:solidFill>
                  <a:srgbClr val="CC0000"/>
                </a:solidFill>
                <a:ea typeface="楷体_GB2312" panose="02010609030101010101" pitchFamily="49" charset="-122"/>
              </a:rPr>
              <a:t>生命有很多不幸，但是母爱，能将这些轻轻抹去！</a:t>
            </a:r>
            <a:endParaRPr lang="en-US" altLang="zh-CN" sz="2800" b="1">
              <a:solidFill>
                <a:srgbClr val="CC0000"/>
              </a:solidFill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zh-CN" sz="2800" b="1">
                <a:solidFill>
                  <a:srgbClr val="000000"/>
                </a:solidFill>
                <a:ea typeface="楷体_GB2312" panose="02010609030101010101" pitchFamily="49" charset="-122"/>
              </a:rPr>
              <a:t>母爱的伟大</a:t>
            </a:r>
            <a:r>
              <a:rPr lang="en-US" altLang="zh-CN" sz="2800" b="1">
                <a:solidFill>
                  <a:srgbClr val="000000"/>
                </a:solidFill>
                <a:ea typeface="楷体_GB2312" panose="0201060903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ea typeface="楷体_GB2312" panose="02010609030101010101" pitchFamily="49" charset="-122"/>
              </a:rPr>
              <a:t>战胜了暴雨。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00355" name="TextBox 4"/>
          <p:cNvSpPr txBox="1">
            <a:spLocks noChangeArrowheads="1"/>
          </p:cNvSpPr>
          <p:nvPr/>
        </p:nvSpPr>
        <p:spPr bwMode="auto">
          <a:xfrm>
            <a:off x="0" y="1147763"/>
            <a:ext cx="91186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</a:rPr>
              <a:t>A</a:t>
            </a:r>
            <a:r>
              <a:rPr lang="zh-CN" altLang="zh-CN" sz="2800" b="1">
                <a:solidFill>
                  <a:srgbClr val="0000FF"/>
                </a:solidFill>
                <a:ea typeface="楷体_GB2312" panose="02010609030101010101" pitchFamily="49" charset="-122"/>
              </a:rPr>
              <a:t>、结合图片分析，荷叶本身是脆弱的，但是在保护红莲的时候，显示出了勇敢，正如母亲的身体是柔弱的，但是当她要保护自己的孩子时，会显示出巨大的勇气和力量。</a:t>
            </a:r>
            <a:endParaRPr lang="zh-CN" altLang="zh-CN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388" y="976313"/>
            <a:ext cx="87852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32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sz="3200" b="1" kern="100" dirty="0">
                <a:latin typeface="Times New Roman" panose="02020603050405020304"/>
                <a:ea typeface="宋体" panose="02010600030101010101" pitchFamily="2" charset="-122"/>
              </a:rPr>
              <a:t>、是啊，作者看到荷叶护莲，就想到了自己的母亲，母亲就如那荷叶一样，保护着像红莲一样的作者。那么让我们来认识一下作者的母亲。</a:t>
            </a:r>
            <a:endParaRPr lang="zh-CN" altLang="zh-CN" sz="3200" b="1" kern="100" dirty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388" y="2403475"/>
            <a:ext cx="87852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00FF"/>
                </a:solidFill>
                <a:ea typeface="楷体_GB2312" panose="02010609030101010101" pitchFamily="49" charset="-122"/>
              </a:rPr>
              <a:t>  </a:t>
            </a:r>
            <a:r>
              <a:rPr lang="zh-CN" altLang="zh-CN" sz="3200" b="1">
                <a:solidFill>
                  <a:srgbClr val="0000FF"/>
                </a:solidFill>
                <a:ea typeface="楷体_GB2312" panose="02010609030101010101" pitchFamily="49" charset="-122"/>
              </a:rPr>
              <a:t>资料引入：母亲的病日重一日，日夜都处在昏迷状态之中。然而，一次当她稍清醒后，竟对冰心说：“你的衣服太单薄了，不如穿上我的黑驼绒袍子，省得冻着……”冰心泪如雨下。</a:t>
            </a:r>
            <a:endParaRPr lang="zh-CN" altLang="zh-CN" sz="3200" b="1">
              <a:solidFill>
                <a:srgbClr val="0000FF"/>
              </a:solidFill>
            </a:endParaRPr>
          </a:p>
          <a:p>
            <a:pPr eaLnBrk="1" hangingPunct="1"/>
            <a:r>
              <a:rPr lang="en-US" altLang="zh-CN" sz="3200" b="1">
                <a:solidFill>
                  <a:srgbClr val="0000FF"/>
                </a:solidFill>
                <a:ea typeface="楷体_GB2312" panose="02010609030101010101" pitchFamily="49" charset="-122"/>
              </a:rPr>
              <a:t>   </a:t>
            </a:r>
            <a:r>
              <a:rPr lang="zh-CN" altLang="zh-CN" sz="3200" b="1">
                <a:solidFill>
                  <a:srgbClr val="0000FF"/>
                </a:solidFill>
                <a:ea typeface="楷体_GB2312" panose="02010609030101010101" pitchFamily="49" charset="-122"/>
              </a:rPr>
              <a:t>冰心称她的母亲是“世界上最好母亲中的最好一个。”</a:t>
            </a:r>
            <a:endParaRPr lang="zh-CN" altLang="zh-CN" sz="3200" b="1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363" y="5308600"/>
            <a:ext cx="89312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eaLnBrk="1" hangingPunct="1"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、冰心的母亲在生命垂危之时，还不忘关心自己的女儿。</a:t>
            </a:r>
            <a:endParaRPr lang="zh-CN" altLang="zh-CN" sz="32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388" y="788988"/>
            <a:ext cx="8426450" cy="944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algn="just" eaLnBrk="1" hangingPunct="1"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11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、于是乎，作者发出了发自肺腑的呼唤：（</a:t>
            </a:r>
            <a:r>
              <a:rPr lang="zh-CN" altLang="en-US" sz="2800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文章最后一段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endParaRPr lang="zh-CN" altLang="zh-CN" sz="2800" b="1" kern="100" dirty="0">
              <a:solidFill>
                <a:srgbClr val="00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1125" y="1554163"/>
            <a:ext cx="88534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zh-CN" sz="2800" b="1">
                <a:solidFill>
                  <a:srgbClr val="FF0000"/>
                </a:solidFill>
              </a:rPr>
              <a:t>母亲啊！你是荷叶，我是红莲，心中的雨点来了，除了你，谁是我在无遮拦天空下的荫蔽？</a:t>
            </a:r>
            <a:endParaRPr lang="zh-CN" altLang="zh-CN" sz="2800">
              <a:solidFill>
                <a:srgbClr val="FF0000"/>
              </a:solidFill>
            </a:endParaRPr>
          </a:p>
          <a:p>
            <a:pPr algn="just" eaLnBrk="1" hangingPunct="1"/>
            <a:r>
              <a:rPr lang="zh-CN" altLang="zh-CN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（让我们怀着</a:t>
            </a:r>
            <a:r>
              <a:rPr lang="zh-CN" altLang="en-US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感激</a:t>
            </a:r>
            <a:r>
              <a:rPr lang="zh-CN" altLang="zh-CN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的感情，朗读这一句话）</a:t>
            </a:r>
            <a:endParaRPr lang="zh-CN" altLang="zh-CN" sz="2800" b="1">
              <a:solidFill>
                <a:schemeClr val="accent2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959100"/>
            <a:ext cx="9251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结尾一段运用了什么修辞？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本段在全文中起什么作用？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1750" y="3535363"/>
            <a:ext cx="9034463" cy="2225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运用了比喻、设问，把子女比作红莲，把母亲比作荷叶。 “心中的雨点”暗指人生路上的风风雨雨、坎坷磨难，只有母亲才是保护我们度过人生路上坎坷与磨难的人 。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母亲就是我们生命中永远为我们遮风挡雨的人。</a:t>
            </a:r>
            <a:r>
              <a:rPr lang="zh-CN" altLang="en-US" sz="2800" b="1" kern="100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文章卒章显志，</a:t>
            </a:r>
            <a:r>
              <a:rPr lang="zh-CN" altLang="en-US" sz="28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抒发了对伟大无私的母爱的赞美之情。 </a:t>
            </a:r>
            <a:endParaRPr lang="zh-CN" altLang="en-US" sz="2800" b="1" dirty="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93775" y="5732463"/>
            <a:ext cx="69834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作用：点明主旨，深化文章主题。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4337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矩形 14338"/>
          <p:cNvSpPr/>
          <p:nvPr/>
        </p:nvSpPr>
        <p:spPr>
          <a:xfrm>
            <a:off x="971550" y="1484313"/>
            <a:ext cx="7345363" cy="4076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  <a:spcBef>
                <a:spcPct val="50000"/>
              </a:spcBef>
            </a:pP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en-US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母亲啊！你是荷叶，我是红莲，心中的雨点来了，除了你，谁是我在无遮拦天空下的荫蔽？” 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 “心中的雨点”指什么？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、如何理解“除了你，谁是我在无遮拦天空下的荫蔽？”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、这一句在文章结构上有什么作用？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1" name="矩形 14339"/>
          <p:cNvSpPr/>
          <p:nvPr/>
        </p:nvSpPr>
        <p:spPr>
          <a:xfrm>
            <a:off x="611188" y="404813"/>
            <a:ext cx="2533650" cy="1017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5365" descr="荷花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9050"/>
            <a:ext cx="8877300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611188" y="2060575"/>
            <a:ext cx="835342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、只有母亲是保护自己度过人生路上坎坷与磨难的人。母亲是伟大的，可以使我在痛苦时得到安慰，在孤独时得到快乐，在失望中得到希望，在冷落中得到幸福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611188" y="4797425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点明主旨，深化中心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468313" y="549275"/>
            <a:ext cx="83518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、暗指人生路上的风风雨雨和坎坷磨难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8" y="4921250"/>
            <a:ext cx="87280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+mj-ea"/>
                <a:ea typeface="+mj-ea"/>
              </a:rPr>
              <a:t>    母亲啊</a:t>
            </a:r>
            <a:r>
              <a:rPr lang="en-US" altLang="zh-CN" sz="2800" b="1" dirty="0">
                <a:latin typeface="+mj-ea"/>
                <a:ea typeface="+mj-ea"/>
              </a:rPr>
              <a:t>,</a:t>
            </a:r>
            <a:r>
              <a:rPr lang="zh-CN" altLang="en-US" sz="2800" b="1" dirty="0">
                <a:latin typeface="+mj-ea"/>
                <a:ea typeface="+mj-ea"/>
              </a:rPr>
              <a:t>如果我是芽儿，您就是土壤，天上的风雨来了，除了你，谁能让我健康地成长？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900" y="2492375"/>
            <a:ext cx="86407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Arial" panose="020B0604020202020204" pitchFamily="34" charset="0"/>
              </a:rPr>
              <a:t>母亲啊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>
                <a:latin typeface="Arial" panose="020B0604020202020204" pitchFamily="34" charset="0"/>
              </a:rPr>
              <a:t>如果我是树苗，您就是阳光，自然的风雪来了，除了你，谁是我在严冬中的温暖？ 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" y="3644900"/>
            <a:ext cx="864076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    母亲啊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如果我是小草，您就是露珠，当我在太阳下炙烤时，除了你，谁是为我送来滋润的源泉？ 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75" y="1301750"/>
            <a:ext cx="8910638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母亲啊</a:t>
            </a:r>
            <a:r>
              <a:rPr lang="en-US" altLang="zh-CN" sz="2800" b="1" dirty="0">
                <a:solidFill>
                  <a:srgbClr val="0000FF"/>
                </a:solidFill>
                <a:latin typeface="+mn-ea"/>
                <a:ea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如果我是小船，您就是避风港，狂风暴雨来临时，除了你，谁是我在无遮拦大海中的依靠？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04454" name="TextBox 3"/>
          <p:cNvSpPr txBox="1">
            <a:spLocks noChangeArrowheads="1"/>
          </p:cNvSpPr>
          <p:nvPr/>
        </p:nvSpPr>
        <p:spPr bwMode="auto">
          <a:xfrm>
            <a:off x="1184275" y="593725"/>
            <a:ext cx="5832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00"/>
                </a:solidFill>
                <a:latin typeface="Tahoma" panose="020B0604030504040204" pitchFamily="34" charset="0"/>
                <a:ea typeface="楷体_GB2312" panose="02010609030101010101" pitchFamily="49" charset="-122"/>
              </a:rPr>
              <a:t>感悟母爱</a:t>
            </a:r>
            <a:r>
              <a:rPr lang="zh-CN" altLang="en-US" sz="4000" b="1">
                <a:solidFill>
                  <a:srgbClr val="000000"/>
                </a:solidFill>
                <a:latin typeface="Tahoma" panose="020B0604030504040204" pitchFamily="34" charset="0"/>
                <a:ea typeface="楷体_GB2312" panose="02010609030101010101" pitchFamily="49" charset="-122"/>
                <a:sym typeface="Wingdings" panose="05000000000000000000" pitchFamily="2" charset="2"/>
              </a:rPr>
              <a:t>（仿写句子）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951038"/>
            <a:ext cx="7924800" cy="4525962"/>
          </a:xfrm>
        </p:spPr>
        <p:txBody>
          <a:bodyPr/>
          <a:lstStyle/>
          <a:p>
            <a:pPr algn="just" eaLnBrk="1" hangingPunct="1">
              <a:lnSpc>
                <a:spcPts val="4500"/>
              </a:lnSpc>
            </a:pPr>
            <a:r>
              <a:rPr lang="zh-CN" altLang="en-US" sz="2800" b="1" smtClean="0"/>
              <a:t>孩子怀着一颗感恩的心，宁愿化作一朵圣洁的金色花，悄悄的爱着母亲，带给母亲一份芳香、一片影子、一个惊喜。善良而富有想象力的你们呢？将以怎样的方式回报母亲，为爱你们的母亲做点什么呢？请你按照“假如我变成了 </a:t>
            </a:r>
            <a:r>
              <a:rPr lang="zh-CN" altLang="en-US" sz="2800" b="1" u="sng" smtClean="0"/>
              <a:t>                    </a:t>
            </a:r>
            <a:r>
              <a:rPr lang="zh-CN" altLang="en-US" sz="2800" b="1" smtClean="0"/>
              <a:t>，我要</a:t>
            </a:r>
            <a:r>
              <a:rPr lang="zh-CN" altLang="en-US" sz="2800" b="1" u="sng" smtClean="0"/>
              <a:t>                  </a:t>
            </a:r>
            <a:r>
              <a:rPr lang="zh-CN" altLang="en-US" sz="2800" b="1" smtClean="0"/>
              <a:t>。”句式，表达你对母亲的感恩之情吧。</a:t>
            </a:r>
            <a:endParaRPr lang="zh-CN" altLang="en-US" sz="2800" b="1" smtClean="0"/>
          </a:p>
        </p:txBody>
      </p:sp>
      <p:sp>
        <p:nvSpPr>
          <p:cNvPr id="38915" name="WordArt 4"/>
          <p:cNvSpPr>
            <a:spLocks noChangeArrowheads="1" noChangeShapeType="1" noTextEdit="1"/>
          </p:cNvSpPr>
          <p:nvPr/>
        </p:nvSpPr>
        <p:spPr bwMode="auto">
          <a:xfrm>
            <a:off x="3162300" y="762000"/>
            <a:ext cx="2819400" cy="10207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384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0000FF"/>
                  </a:solidFill>
                  <a:round/>
                </a:ln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4000" kern="10">
              <a:ln w="9525">
                <a:solidFill>
                  <a:srgbClr val="0000FF"/>
                </a:solidFill>
                <a:round/>
              </a:ln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Box 1"/>
          <p:cNvSpPr txBox="1">
            <a:spLocks noChangeArrowheads="1"/>
          </p:cNvSpPr>
          <p:nvPr/>
        </p:nvSpPr>
        <p:spPr bwMode="auto">
          <a:xfrm>
            <a:off x="6350" y="981075"/>
            <a:ext cx="896461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Arial" panose="020B0604020202020204" pitchFamily="34" charset="0"/>
              </a:rPr>
              <a:t>        平时回家帮妈妈做一些力所能及的家务事；平常打个电话去问候妈妈。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pic>
        <p:nvPicPr>
          <p:cNvPr id="10957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646488"/>
            <a:ext cx="1871663" cy="262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8242" name="图片 138241" descr="BJ1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2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文本框 138242"/>
          <p:cNvSpPr txBox="1"/>
          <p:nvPr/>
        </p:nvSpPr>
        <p:spPr>
          <a:xfrm>
            <a:off x="1371600" y="5638800"/>
            <a:ext cx="441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8244" name="矩形 138243"/>
          <p:cNvSpPr/>
          <p:nvPr/>
        </p:nvSpPr>
        <p:spPr>
          <a:xfrm>
            <a:off x="3429000" y="381000"/>
            <a:ext cx="2286000" cy="5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00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母爱的赞歌</a:t>
            </a:r>
            <a:endParaRPr lang="zh-CN" altLang="en-US" sz="3600">
              <a:ln w="19050" cap="flat" cmpd="sng">
                <a:solidFill>
                  <a:srgbClr val="00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8245" name="文本框 138244"/>
          <p:cNvSpPr txBox="1"/>
          <p:nvPr/>
        </p:nvSpPr>
        <p:spPr>
          <a:xfrm>
            <a:off x="1295400" y="1295400"/>
            <a:ext cx="6589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har char="•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谁言寸草心，报得三春晖。（孟郊） 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8246" name="文本框 138245"/>
          <p:cNvSpPr txBox="1"/>
          <p:nvPr/>
        </p:nvSpPr>
        <p:spPr>
          <a:xfrm>
            <a:off x="1295400" y="3962400"/>
            <a:ext cx="6858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har char="•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世界上有一种最动听的声音，那便是母亲的呼唤 。（但丁）</a:t>
            </a:r>
            <a:r>
              <a:rPr lang="zh-CN" altLang="en-US" sz="28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8247" name="文本框 138246"/>
          <p:cNvSpPr txBox="1"/>
          <p:nvPr/>
        </p:nvSpPr>
        <p:spPr>
          <a:xfrm>
            <a:off x="1295400" y="2201863"/>
            <a:ext cx="68580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har char="•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如果说爱是永恒的，那么爱中之爱则是被称为人间第一爱的母爱。母亲的故事未必惊天动地，但足以感天动地。（季羡林）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/>
      <p:bldP spid="138246" grpId="0"/>
      <p:bldP spid="1382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114800" y="1557338"/>
            <a:ext cx="4343400" cy="4462462"/>
          </a:xfrm>
          <a:prstGeom prst="rect">
            <a:avLst/>
          </a:prstGeom>
          <a:noFill/>
          <a:ln w="76200" cmpd="tri">
            <a:solidFill>
              <a:srgbClr val="339131"/>
            </a:solidFill>
            <a:miter lim="800000"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kumimoji="1" lang="zh-CN" altLang="en-US" sz="3200" b="1">
                <a:solidFill>
                  <a:srgbClr val="FF3300"/>
                </a:solidFill>
                <a:latin typeface="+mn-ea"/>
                <a:ea typeface="+mn-ea"/>
              </a:rPr>
              <a:t>泰戈尔</a:t>
            </a:r>
            <a:r>
              <a:rPr kumimoji="1" lang="zh-CN" altLang="en-US" sz="2800">
                <a:solidFill>
                  <a:srgbClr val="CC00FF"/>
                </a:solidFill>
                <a:latin typeface="+mn-ea"/>
                <a:ea typeface="+mn-ea"/>
              </a:rPr>
              <a:t>：</a:t>
            </a:r>
            <a:r>
              <a:rPr lang="zh-CN" altLang="en-US" sz="2800" b="1">
                <a:solidFill>
                  <a:srgbClr val="CC00FF"/>
                </a:solidFill>
                <a:latin typeface="+mn-ea"/>
                <a:ea typeface="+mn-ea"/>
              </a:rPr>
              <a:t>（</a:t>
            </a:r>
            <a:r>
              <a:rPr lang="en-US" altLang="zh-CN" sz="2800" b="1">
                <a:solidFill>
                  <a:srgbClr val="CC00FF"/>
                </a:solidFill>
                <a:latin typeface="+mn-ea"/>
                <a:ea typeface="+mn-ea"/>
              </a:rPr>
              <a:t>1861</a:t>
            </a:r>
            <a:r>
              <a:rPr lang="zh-CN" altLang="en-US" sz="2800" b="1">
                <a:solidFill>
                  <a:srgbClr val="CC00FF"/>
                </a:solidFill>
                <a:latin typeface="+mn-ea"/>
                <a:ea typeface="+mn-ea"/>
              </a:rPr>
              <a:t>～</a:t>
            </a:r>
            <a:r>
              <a:rPr lang="en-US" altLang="zh-CN" sz="2800" b="1">
                <a:solidFill>
                  <a:srgbClr val="CC00FF"/>
                </a:solidFill>
                <a:latin typeface="+mn-ea"/>
                <a:ea typeface="+mn-ea"/>
              </a:rPr>
              <a:t>1941</a:t>
            </a:r>
            <a:r>
              <a:rPr lang="zh-CN" altLang="en-US" sz="2800" b="1">
                <a:solidFill>
                  <a:srgbClr val="CC00FF"/>
                </a:solidFill>
                <a:latin typeface="+mn-ea"/>
                <a:ea typeface="+mn-ea"/>
              </a:rPr>
              <a:t>）</a:t>
            </a:r>
            <a:r>
              <a:rPr kumimoji="1" lang="zh-CN" altLang="en-US" sz="2800" b="1">
                <a:solidFill>
                  <a:srgbClr val="3333FF"/>
                </a:solidFill>
                <a:latin typeface="+mn-ea"/>
                <a:ea typeface="+mn-ea"/>
              </a:rPr>
              <a:t>印度作家、诗人、社会活动家。</a:t>
            </a:r>
            <a:endParaRPr kumimoji="1" lang="zh-CN" altLang="en-US" sz="2800" b="1">
              <a:solidFill>
                <a:srgbClr val="3333FF"/>
              </a:solidFill>
              <a:latin typeface="+mn-ea"/>
              <a:ea typeface="+mn-ea"/>
            </a:endParaRPr>
          </a:p>
          <a:p>
            <a:pPr algn="just">
              <a:defRPr/>
            </a:pP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         在二十世纪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20-40</a:t>
            </a: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年代对中国文坛产生了很大的影响。代表作：</a:t>
            </a:r>
            <a:endParaRPr kumimoji="1" lang="zh-CN" altLang="en-US" sz="2800" b="1">
              <a:solidFill>
                <a:srgbClr val="360036"/>
              </a:solidFill>
              <a:latin typeface="+mn-ea"/>
              <a:ea typeface="+mn-ea"/>
            </a:endParaRPr>
          </a:p>
          <a:p>
            <a:pPr algn="just">
              <a:defRPr/>
            </a:pP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   </a:t>
            </a:r>
            <a:r>
              <a:rPr kumimoji="1" lang="zh-CN" altLang="en-US" sz="2800" b="1">
                <a:solidFill>
                  <a:srgbClr val="0066FF"/>
                </a:solidFill>
                <a:latin typeface="+mn-ea"/>
                <a:ea typeface="+mn-ea"/>
              </a:rPr>
              <a:t>诗集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>
                <a:solidFill>
                  <a:srgbClr val="FF3300"/>
                </a:solidFill>
                <a:latin typeface="+mn-ea"/>
                <a:ea typeface="+mn-ea"/>
              </a:rPr>
              <a:t>新月集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、     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>
                <a:solidFill>
                  <a:srgbClr val="FF3300"/>
                </a:solidFill>
                <a:latin typeface="+mn-ea"/>
                <a:ea typeface="+mn-ea"/>
              </a:rPr>
              <a:t>园丁集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、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>
                <a:solidFill>
                  <a:srgbClr val="FF3300"/>
                </a:solidFill>
                <a:latin typeface="+mn-ea"/>
                <a:ea typeface="+mn-ea"/>
              </a:rPr>
              <a:t>飞鸟集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、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>
                <a:solidFill>
                  <a:srgbClr val="FF3300"/>
                </a:solidFill>
                <a:latin typeface="+mn-ea"/>
                <a:ea typeface="+mn-ea"/>
              </a:rPr>
              <a:t>吉檀迦利</a:t>
            </a:r>
            <a:r>
              <a:rPr kumimoji="1" lang="en-US" altLang="zh-CN" sz="2800" b="1">
                <a:solidFill>
                  <a:srgbClr val="360036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>
                <a:solidFill>
                  <a:srgbClr val="360036"/>
                </a:solidFill>
                <a:latin typeface="+mn-ea"/>
                <a:ea typeface="+mn-ea"/>
              </a:rPr>
              <a:t>。</a:t>
            </a:r>
            <a:r>
              <a:rPr kumimoji="1" lang="en-US" altLang="zh-CN" sz="2800" b="1">
                <a:solidFill>
                  <a:srgbClr val="0066FF"/>
                </a:solidFill>
                <a:latin typeface="+mn-ea"/>
                <a:ea typeface="+mn-ea"/>
              </a:rPr>
              <a:t>1913</a:t>
            </a:r>
            <a:r>
              <a:rPr kumimoji="1" lang="zh-CN" altLang="en-US" sz="2800" b="1">
                <a:solidFill>
                  <a:srgbClr val="0066FF"/>
                </a:solidFill>
                <a:latin typeface="+mn-ea"/>
                <a:ea typeface="+mn-ea"/>
              </a:rPr>
              <a:t>年获得诺贝尔文学奖。</a:t>
            </a:r>
            <a:endParaRPr kumimoji="1" lang="zh-CN" altLang="en-US" sz="2800" b="1">
              <a:solidFill>
                <a:srgbClr val="0066FF"/>
              </a:solidFill>
              <a:latin typeface="+mn-ea"/>
              <a:ea typeface="+mn-ea"/>
            </a:endParaRPr>
          </a:p>
        </p:txBody>
      </p:sp>
      <p:pic>
        <p:nvPicPr>
          <p:cNvPr id="21507" name="Picture 3" descr="xubh-zp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1557338"/>
            <a:ext cx="3257550" cy="442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3200400" y="304800"/>
            <a:ext cx="2366963" cy="990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走近作者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40289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89916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文本框 140290"/>
          <p:cNvSpPr txBox="1"/>
          <p:nvPr/>
        </p:nvSpPr>
        <p:spPr>
          <a:xfrm>
            <a:off x="838200" y="2155825"/>
            <a:ext cx="7775575" cy="7112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请欣赏</a:t>
            </a:r>
            <a:r>
              <a:rPr lang="zh-CN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歌曲《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烛光里的妈妈</a:t>
            </a:r>
            <a:r>
              <a:rPr lang="zh-CN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029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3276600" y="620713"/>
            <a:ext cx="4648200" cy="307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嘻      匿    嗅</a:t>
            </a:r>
            <a:r>
              <a:rPr lang="zh-CN" altLang="en-US" b="1" dirty="0">
                <a:latin typeface="Times New Roman" panose="02020603050405020304" pitchFamily="18" charset="0"/>
              </a:rPr>
              <a:t>             </a:t>
            </a:r>
            <a:r>
              <a:rPr lang="zh-CN" altLang="en-US" sz="4000" b="1" dirty="0">
                <a:latin typeface="Times New Roman" panose="02020603050405020304" pitchFamily="18" charset="0"/>
              </a:rPr>
              <a:t>戈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祷       衍     膝       棚 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56323" name="圆角矩形 56322"/>
          <p:cNvSpPr/>
          <p:nvPr/>
        </p:nvSpPr>
        <p:spPr>
          <a:xfrm>
            <a:off x="914400" y="1295400"/>
            <a:ext cx="1455738" cy="5167313"/>
          </a:xfrm>
          <a:prstGeom prst="roundRect">
            <a:avLst>
              <a:gd name="adj" fmla="val 16667"/>
            </a:avLst>
          </a:prstGeom>
          <a:solidFill>
            <a:srgbClr val="A1C5F5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1143000" y="1447800"/>
            <a:ext cx="925513" cy="4876800"/>
          </a:xfrm>
          <a:prstGeom prst="rect">
            <a:avLst/>
          </a:prstGeom>
          <a:solidFill>
            <a:srgbClr val="6D70EF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</a:rPr>
              <a:t>  </a:t>
            </a:r>
            <a:r>
              <a:rPr lang="zh-CN" altLang="en-US" sz="4800" b="1" dirty="0">
                <a:solidFill>
                  <a:srgbClr val="FF9966"/>
                </a:solidFill>
                <a:latin typeface="华文隶书" pitchFamily="2" charset="-122"/>
                <a:ea typeface="华文隶书" pitchFamily="2" charset="-122"/>
              </a:rPr>
              <a:t>读  准  字  音</a:t>
            </a:r>
            <a:endParaRPr lang="zh-CN" altLang="en-US" sz="4400">
              <a:latin typeface="Times New Roman" panose="02020603050405020304" pitchFamily="18" charset="0"/>
            </a:endParaRPr>
          </a:p>
        </p:txBody>
      </p:sp>
      <p:pic>
        <p:nvPicPr>
          <p:cNvPr id="56325" name="图片 56324" descr="NA01470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4570413"/>
            <a:ext cx="3394075" cy="1676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6326" name="组合 56325"/>
          <p:cNvGrpSpPr/>
          <p:nvPr/>
        </p:nvGrpSpPr>
        <p:grpSpPr>
          <a:xfrm>
            <a:off x="3203575" y="549275"/>
            <a:ext cx="5184775" cy="2225675"/>
            <a:chOff x="2018" y="346"/>
            <a:chExt cx="3266" cy="1402"/>
          </a:xfrm>
        </p:grpSpPr>
        <p:sp>
          <p:nvSpPr>
            <p:cNvPr id="56327" name="矩形 56326"/>
            <p:cNvSpPr/>
            <p:nvPr/>
          </p:nvSpPr>
          <p:spPr>
            <a:xfrm>
              <a:off x="2018" y="1344"/>
              <a:ext cx="326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dǎo      yǎn     xī       </a:t>
              </a:r>
              <a:r>
                <a:rPr lang="en-US" altLang="zh-CN" sz="3600" b="1" err="1">
                  <a:solidFill>
                    <a:srgbClr val="FF3300"/>
                  </a:solidFill>
                  <a:latin typeface="Times New Roman" panose="02020603050405020304" pitchFamily="18" charset="0"/>
                </a:rPr>
                <a:t>péng</a:t>
              </a:r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28" name="矩形 56327"/>
            <p:cNvSpPr/>
            <p:nvPr/>
          </p:nvSpPr>
          <p:spPr>
            <a:xfrm>
              <a:off x="2018" y="346"/>
              <a:ext cx="322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xī      </a:t>
              </a:r>
              <a:r>
                <a:rPr lang="en-US" altLang="en-US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nì</a:t>
              </a:r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     </a:t>
              </a:r>
              <a:r>
                <a:rPr lang="en-US" altLang="zh-CN" sz="3600" b="1" err="1">
                  <a:solidFill>
                    <a:srgbClr val="FF3300"/>
                  </a:solidFill>
                  <a:latin typeface="Times New Roman" panose="02020603050405020304" pitchFamily="18" charset="0"/>
                </a:rPr>
                <a:t>xiù</a:t>
              </a:r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      gē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7" name="组合 26626"/>
          <p:cNvGrpSpPr/>
          <p:nvPr/>
        </p:nvGrpSpPr>
        <p:grpSpPr>
          <a:xfrm>
            <a:off x="1403350" y="2206625"/>
            <a:ext cx="5905500" cy="2678113"/>
            <a:chOff x="884" y="1390"/>
            <a:chExt cx="3720" cy="1687"/>
          </a:xfrm>
        </p:grpSpPr>
        <p:sp>
          <p:nvSpPr>
            <p:cNvPr id="26628" name="文本框 26627"/>
            <p:cNvSpPr txBox="1"/>
            <p:nvPr/>
          </p:nvSpPr>
          <p:spPr>
            <a:xfrm>
              <a:off x="884" y="1390"/>
              <a:ext cx="322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endPara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6629" name="文本框 26628"/>
            <p:cNvSpPr txBox="1"/>
            <p:nvPr/>
          </p:nvSpPr>
          <p:spPr>
            <a:xfrm>
              <a:off x="884" y="1933"/>
              <a:ext cx="335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endPara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6630" name="文本框 26629"/>
            <p:cNvSpPr txBox="1"/>
            <p:nvPr/>
          </p:nvSpPr>
          <p:spPr>
            <a:xfrm>
              <a:off x="884" y="2750"/>
              <a:ext cx="37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endPara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</p:grpSp>
      <p:pic>
        <p:nvPicPr>
          <p:cNvPr id="26631" name="内容占位符 26630" descr="蝴蝶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 rot="14264645">
            <a:off x="1908175" y="26988"/>
            <a:ext cx="1152525" cy="1152525"/>
          </a:xfrm>
          <a:solidFill>
            <a:schemeClr val="lt1"/>
          </a:solidFill>
        </p:spPr>
      </p:pic>
      <p:sp>
        <p:nvSpPr>
          <p:cNvPr id="26632" name="标题 2663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                                                                         </a:t>
            </a:r>
            <a:endParaRPr lang="zh-CN" altLang="en-US" dirty="0"/>
          </a:p>
        </p:txBody>
      </p:sp>
      <p:sp>
        <p:nvSpPr>
          <p:cNvPr id="26634" name="矩形 26633"/>
          <p:cNvSpPr/>
          <p:nvPr/>
        </p:nvSpPr>
        <p:spPr>
          <a:xfrm>
            <a:off x="1763713" y="1773238"/>
            <a:ext cx="4537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</a:rPr>
              <a:t>活泼可爱、热爱母亲 </a:t>
            </a:r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1763713" y="3933825"/>
            <a:ext cx="4392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</a:rPr>
              <a:t>慈爱善良、喜爱孩子</a:t>
            </a:r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6637" name="文本框 26636"/>
          <p:cNvSpPr txBox="1"/>
          <p:nvPr/>
        </p:nvSpPr>
        <p:spPr>
          <a:xfrm rot="-10836056" flipV="1">
            <a:off x="827088" y="260350"/>
            <a:ext cx="28987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整体感知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6638" name="矩形 26637"/>
          <p:cNvSpPr/>
          <p:nvPr/>
        </p:nvSpPr>
        <p:spPr>
          <a:xfrm rot="5400000">
            <a:off x="-200025" y="2333625"/>
            <a:ext cx="1828800" cy="8191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4800">
                <a:solidFill>
                  <a:srgbClr val="CC0000"/>
                </a:solidFill>
                <a:latin typeface="华文行楷" charset="0"/>
                <a:ea typeface="华文行楷" charset="0"/>
              </a:rPr>
              <a:t>想一想</a:t>
            </a:r>
            <a:endParaRPr lang="zh-CN" altLang="en-US" sz="4800">
              <a:solidFill>
                <a:srgbClr val="CC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26639" name="文本框 26638"/>
          <p:cNvSpPr txBox="1"/>
          <p:nvPr/>
        </p:nvSpPr>
        <p:spPr>
          <a:xfrm>
            <a:off x="1676400" y="836613"/>
            <a:ext cx="74676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latin typeface="Arial" panose="020B0604020202020204" pitchFamily="34" charset="0"/>
              </a:rPr>
              <a:t>我从课文读到了一个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en-US" altLang="zh-CN" sz="3600" b="1">
                <a:latin typeface="Arial" panose="020B0604020202020204" pitchFamily="34" charset="0"/>
              </a:rPr>
              <a:t>___________________</a:t>
            </a:r>
            <a:r>
              <a:rPr lang="zh-CN" altLang="en-US" sz="3600" b="1" dirty="0">
                <a:latin typeface="Arial" panose="020B0604020202020204" pitchFamily="34" charset="0"/>
              </a:rPr>
              <a:t>的孩子。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600" b="1" dirty="0">
                <a:latin typeface="Arial" panose="020B0604020202020204" pitchFamily="34" charset="0"/>
              </a:rPr>
              <a:t>我从课文读到了一个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sz="3600" b="1">
              <a:latin typeface="Arial" panose="020B0604020202020204" pitchFamily="34" charset="0"/>
            </a:endParaRPr>
          </a:p>
          <a:p>
            <a:pPr>
              <a:buClrTx/>
            </a:pPr>
            <a:r>
              <a:rPr lang="en-US" altLang="zh-CN" sz="3600" b="1">
                <a:latin typeface="Arial" panose="020B0604020202020204" pitchFamily="34" charset="0"/>
              </a:rPr>
              <a:t>__________________</a:t>
            </a:r>
            <a:r>
              <a:rPr lang="zh-CN" altLang="en-US" sz="3600" b="1" dirty="0">
                <a:latin typeface="Arial" panose="020B0604020202020204" pitchFamily="34" charset="0"/>
              </a:rPr>
              <a:t>的</a:t>
            </a: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妈妈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6640" name="文本框 26639"/>
          <p:cNvSpPr txBox="1"/>
          <p:nvPr/>
        </p:nvSpPr>
        <p:spPr>
          <a:xfrm>
            <a:off x="971550" y="5229225"/>
            <a:ext cx="71278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活泼、可爱、顽皮、撒娇、天真、善良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41" name="文本框 26640"/>
          <p:cNvSpPr txBox="1"/>
          <p:nvPr/>
        </p:nvSpPr>
        <p:spPr>
          <a:xfrm>
            <a:off x="1116013" y="6021388"/>
            <a:ext cx="5426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慈爱、善良、虔诚、勤劳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9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9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39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39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9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9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6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664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erate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0" y="4267200"/>
            <a:ext cx="1905000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图片 46082" descr="dh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0" y="5210175"/>
            <a:ext cx="18288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片 46083" descr="78088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9600"/>
            <a:ext cx="4114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矩形 46084"/>
          <p:cNvSpPr/>
          <p:nvPr/>
        </p:nvSpPr>
        <p:spPr>
          <a:xfrm>
            <a:off x="323850" y="1700213"/>
            <a:ext cx="8424863" cy="4211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为什么我想变成金色花？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、我与妈妈几次嬉戏？具体是什么？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、孩子变成金色花，为什么不让妈妈知道 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、诗人为什么把孩子想象成金色花而非</a:t>
            </a:r>
            <a:r>
              <a:rPr lang="zh-CN" altLang="en-US" sz="3600" b="1" dirty="0">
                <a:latin typeface="Times New Roman" panose="02020603050405020304" pitchFamily="18" charset="0"/>
              </a:rPr>
              <a:t>其他</a:t>
            </a:r>
            <a:r>
              <a:rPr lang="en-US" altLang="zh-CN" sz="3600" b="1">
                <a:latin typeface="Times New Roman" panose="02020603050405020304" pitchFamily="18" charset="0"/>
              </a:rPr>
              <a:t>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0" y="0"/>
            <a:ext cx="36353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  <a:r>
              <a:rPr lang="en-US" altLang="zh-CN" sz="600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endParaRPr lang="en-US" altLang="zh-CN" sz="600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6088" name="五角星 46087">
            <a:hlinkClick r:id="rId5" action="ppaction://hlinksldjump"/>
          </p:cNvPr>
          <p:cNvSpPr/>
          <p:nvPr/>
        </p:nvSpPr>
        <p:spPr>
          <a:xfrm>
            <a:off x="6659563" y="1773238"/>
            <a:ext cx="381000" cy="381000"/>
          </a:xfrm>
          <a:prstGeom prst="star5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089" name="五角星 46088">
            <a:hlinkClick r:id="rId6" action="ppaction://hlinksldjump"/>
          </p:cNvPr>
          <p:cNvSpPr/>
          <p:nvPr/>
        </p:nvSpPr>
        <p:spPr>
          <a:xfrm>
            <a:off x="8172450" y="2636838"/>
            <a:ext cx="381000" cy="381000"/>
          </a:xfrm>
          <a:prstGeom prst="star5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090" name="五角星 46089">
            <a:hlinkClick r:id="rId7" action="ppaction://hlinksldjump"/>
          </p:cNvPr>
          <p:cNvSpPr/>
          <p:nvPr/>
        </p:nvSpPr>
        <p:spPr>
          <a:xfrm>
            <a:off x="3635375" y="4005263"/>
            <a:ext cx="381000" cy="381000"/>
          </a:xfrm>
          <a:prstGeom prst="star5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091" name="五角星 46090">
            <a:hlinkClick r:id="rId8" action="ppaction://hlinksldjump"/>
          </p:cNvPr>
          <p:cNvSpPr/>
          <p:nvPr/>
        </p:nvSpPr>
        <p:spPr>
          <a:xfrm>
            <a:off x="2652713" y="5530533"/>
            <a:ext cx="381000" cy="381000"/>
          </a:xfrm>
          <a:prstGeom prst="star5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4" name="内容占位符 115713" descr="bkarts08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solidFill>
            <a:schemeClr val="lt1"/>
          </a:solidFill>
        </p:spPr>
      </p:pic>
      <p:sp>
        <p:nvSpPr>
          <p:cNvPr id="115717" name="文本框 115716"/>
          <p:cNvSpPr txBox="1"/>
          <p:nvPr/>
        </p:nvSpPr>
        <p:spPr>
          <a:xfrm>
            <a:off x="1908175" y="1916113"/>
            <a:ext cx="6192838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360036"/>
                </a:solidFill>
                <a:latin typeface="幼圆" pitchFamily="49" charset="-122"/>
                <a:ea typeface="幼圆" pitchFamily="49" charset="-122"/>
              </a:rPr>
              <a:t>孩子总想为妈妈做点事，来回报母爱，变成一朵金色花，可以看着妈妈工作，可以让妈妈嗅到花香，可以投影在妈妈读书读到的地方，让妈妈看书不伤眼睛。</a:t>
            </a:r>
            <a:endParaRPr lang="zh-CN" altLang="en-US" sz="4400" b="1" dirty="0">
              <a:solidFill>
                <a:srgbClr val="36003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15718" name="动作按钮: 上一张 115717">
            <a:hlinkClick r:id="rId2" action="ppaction://hlinksldjump"/>
          </p:cNvPr>
          <p:cNvSpPr/>
          <p:nvPr/>
        </p:nvSpPr>
        <p:spPr>
          <a:xfrm>
            <a:off x="8712200" y="6354763"/>
            <a:ext cx="431800" cy="503237"/>
          </a:xfrm>
          <a:prstGeom prst="actionButtonReturn">
            <a:avLst/>
          </a:prstGeom>
          <a:solidFill>
            <a:srgbClr val="CC3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1116013" y="642938"/>
            <a:ext cx="55864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360036"/>
                </a:solidFill>
                <a:latin typeface="Times New Roman" panose="02020603050405020304" pitchFamily="18" charset="0"/>
                <a:sym typeface="Wingdings 2" panose="05020102010507070707" pitchFamily="18" charset="2"/>
              </a:rPr>
              <a:t>  </a:t>
            </a:r>
            <a:r>
              <a:rPr lang="zh-CN" altLang="en-US" sz="2800" b="1" dirty="0">
                <a:solidFill>
                  <a:srgbClr val="36003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我与妈妈一天中进行了三次嬉戏</a:t>
            </a:r>
            <a:endParaRPr lang="zh-CN" altLang="en-US" sz="2800" b="1">
              <a:solidFill>
                <a:srgbClr val="360036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1187450" y="1341438"/>
            <a:ext cx="59102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360036"/>
                </a:solidFill>
                <a:latin typeface="幼圆" pitchFamily="49" charset="-122"/>
                <a:ea typeface="幼圆" pitchFamily="49" charset="-122"/>
              </a:rPr>
              <a:t>     </a:t>
            </a:r>
            <a:r>
              <a:rPr lang="zh-CN" altLang="en-US" sz="36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妈妈               我</a:t>
            </a: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1524000" y="2228850"/>
            <a:ext cx="1689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做祷告时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1752600" y="2971800"/>
            <a:ext cx="1739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读书时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447800" y="3605213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拿灯去牛棚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3276600" y="2286000"/>
            <a:ext cx="2012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360036"/>
                </a:solidFill>
                <a:latin typeface="Times New Roman" panose="02020603050405020304" pitchFamily="18" charset="0"/>
              </a:rPr>
              <a:t>------------------</a:t>
            </a:r>
            <a:endParaRPr lang="en-US" altLang="zh-CN">
              <a:solidFill>
                <a:srgbClr val="36003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5867400" y="227647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360036"/>
                </a:solidFill>
                <a:latin typeface="Times New Roman" panose="02020603050405020304" pitchFamily="18" charset="0"/>
              </a:rPr>
              <a:t>散发香气</a:t>
            </a:r>
            <a:endParaRPr lang="zh-CN" altLang="en-US" sz="2800" b="1">
              <a:solidFill>
                <a:srgbClr val="36003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3124200" y="2971800"/>
            <a:ext cx="2216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360036"/>
                </a:solidFill>
                <a:latin typeface="Times New Roman" panose="02020603050405020304" pitchFamily="18" charset="0"/>
              </a:rPr>
              <a:t>--------------------</a:t>
            </a:r>
            <a:endParaRPr lang="en-US" altLang="zh-CN">
              <a:solidFill>
                <a:srgbClr val="36003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5508625" y="2997200"/>
            <a:ext cx="31734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360036"/>
                </a:solidFill>
                <a:latin typeface="Times New Roman" panose="02020603050405020304" pitchFamily="18" charset="0"/>
              </a:rPr>
              <a:t>将影子投在书页上</a:t>
            </a:r>
            <a:endParaRPr lang="zh-CN" altLang="en-US" sz="2800" b="1">
              <a:solidFill>
                <a:srgbClr val="36003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3276600" y="3657600"/>
            <a:ext cx="170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360036"/>
                </a:solidFill>
                <a:latin typeface="Times New Roman" panose="02020603050405020304" pitchFamily="18" charset="0"/>
              </a:rPr>
              <a:t>---------------</a:t>
            </a:r>
            <a:endParaRPr lang="en-US" altLang="zh-CN">
              <a:solidFill>
                <a:srgbClr val="36003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5030788" y="3667125"/>
            <a:ext cx="23177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360036"/>
                </a:solidFill>
                <a:latin typeface="Times New Roman" panose="02020603050405020304" pitchFamily="18" charset="0"/>
              </a:rPr>
              <a:t>   变回孩子，</a:t>
            </a:r>
            <a:endParaRPr lang="zh-CN" altLang="en-US" sz="2800" b="1" dirty="0">
              <a:solidFill>
                <a:srgbClr val="360036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360036"/>
                </a:solidFill>
                <a:latin typeface="Times New Roman" panose="02020603050405020304" pitchFamily="18" charset="0"/>
              </a:rPr>
              <a:t>求妈妈讲故事</a:t>
            </a:r>
            <a:endParaRPr lang="zh-CN" altLang="en-US" sz="2800" b="1">
              <a:solidFill>
                <a:srgbClr val="36003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17" name="图片 47116" descr="SO0083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0" y="4756150"/>
            <a:ext cx="1646238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8" name="动作按钮: 上一张 47117">
            <a:hlinkClick r:id="rId2" action="ppaction://hlinksldjump"/>
          </p:cNvPr>
          <p:cNvSpPr/>
          <p:nvPr/>
        </p:nvSpPr>
        <p:spPr>
          <a:xfrm>
            <a:off x="8532813" y="6021388"/>
            <a:ext cx="431800" cy="503237"/>
          </a:xfrm>
          <a:prstGeom prst="actionButtonReturn">
            <a:avLst/>
          </a:prstGeom>
          <a:solidFill>
            <a:srgbClr val="CC3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4491</Words>
  <Application>WPS 演示</Application>
  <PresentationFormat>全屏显示(4:3)</PresentationFormat>
  <Paragraphs>363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华文行楷</vt:lpstr>
      <vt:lpstr>Times New Roman</vt:lpstr>
      <vt:lpstr>华文隶书</vt:lpstr>
      <vt:lpstr>华文中宋</vt:lpstr>
      <vt:lpstr>隶书</vt:lpstr>
      <vt:lpstr>华文行楷</vt:lpstr>
      <vt:lpstr>幼圆</vt:lpstr>
      <vt:lpstr>华文新魏</vt:lpstr>
      <vt:lpstr>Wingdings 2</vt:lpstr>
      <vt:lpstr>华文楷体</vt:lpstr>
      <vt:lpstr>黑体</vt:lpstr>
      <vt:lpstr>楷体_GB2312</vt:lpstr>
      <vt:lpstr>Times New Roman</vt:lpstr>
      <vt:lpstr>Tahoma</vt:lpstr>
      <vt:lpstr>微软雅黑</vt:lpstr>
      <vt:lpstr>新宋体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                   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11</dc:creator>
  <cp:lastModifiedBy>Administrator</cp:lastModifiedBy>
  <cp:revision>11</cp:revision>
  <cp:lastPrinted>2113-01-01T00:00:00Z</cp:lastPrinted>
  <dcterms:created xsi:type="dcterms:W3CDTF">2113-01-01T00:00:00Z</dcterms:created>
  <dcterms:modified xsi:type="dcterms:W3CDTF">2018-10-12T07:01:12Z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2052-10.1.0.6065</vt:lpwstr>
  </property>
</Properties>
</file>