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C94EC-B878-473E-8DCB-C7BB0B741747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F36EA-496D-436C-831F-B8E454B182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E:\&#20154;&#25945;&#29256;&#35821;&#25991;\&#19971;&#19978;\6&#25955;&#27493;.mp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mgsrc.baidu.com/image/c0%3Dshijue1%2C0%2C0%2C294%2C40/sign=599f17a1e1c4b7452099bf55a7957462/42a98226cffc1e17d9481db94090f603728de9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-733425"/>
            <a:ext cx="11430000" cy="7591425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kern="2200" baseline="0" dirty="0" smtClean="0">
                <a:latin typeface="宋体"/>
                <a:ea typeface="宋体"/>
              </a:rPr>
              <a:t>《</a:t>
            </a:r>
            <a:r>
              <a:rPr lang="zh-CN" altLang="en-US" b="1" kern="2200" baseline="0" dirty="0" smtClean="0">
                <a:latin typeface="宋体"/>
                <a:ea typeface="宋体"/>
              </a:rPr>
              <a:t>散步</a:t>
            </a:r>
            <a:r>
              <a:rPr lang="en-US" altLang="zh-CN" b="1" kern="2200" baseline="0" dirty="0" smtClean="0">
                <a:latin typeface="宋体"/>
                <a:ea typeface="宋体"/>
              </a:rPr>
              <a:t>》</a:t>
            </a:r>
            <a:endParaRPr lang="zh-CN" altLang="en-US" b="1" kern="2200" baseline="0" dirty="0" smtClean="0">
              <a:latin typeface="宋体"/>
              <a:ea typeface="宋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  授课</a:t>
            </a:r>
            <a:r>
              <a:rPr lang="zh-CN" altLang="en-US" b="1" kern="100" baseline="0" smtClean="0">
                <a:latin typeface="宋体"/>
                <a:ea typeface="宋体"/>
              </a:rPr>
              <a:t>人   </a:t>
            </a:r>
            <a:r>
              <a:rPr lang="zh-CN" altLang="en-US" b="1" kern="100" baseline="0" smtClean="0">
                <a:latin typeface="宋体"/>
                <a:ea typeface="宋体"/>
              </a:rPr>
              <a:t>双庙职业中学</a:t>
            </a:r>
            <a:r>
              <a:rPr lang="zh-CN" altLang="en-US" b="1" kern="100" smtClean="0">
                <a:latin typeface="宋体"/>
                <a:ea typeface="宋体"/>
              </a:rPr>
              <a:t>    荣家训</a:t>
            </a:r>
            <a:endParaRPr lang="zh-CN" altLang="en-US" b="1" kern="100" baseline="0" dirty="0" smtClean="0">
              <a:latin typeface="宋体"/>
              <a:ea typeface="宋体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kern="2200" baseline="0" smtClean="0">
                <a:latin typeface="宋体"/>
                <a:ea typeface="宋体"/>
              </a:rPr>
              <a:t>学生回答后，师生共同评价。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R="0" lvl="0" rtl="0"/>
            <a:r>
              <a:rPr lang="en-US" altLang="zh-CN" b="1" kern="100" baseline="0" dirty="0" smtClean="0">
                <a:latin typeface="宋体"/>
                <a:ea typeface="宋体"/>
              </a:rPr>
              <a:t>2</a:t>
            </a:r>
            <a:r>
              <a:rPr lang="zh-CN" altLang="en-US" b="1" kern="100" baseline="0" dirty="0" smtClean="0">
                <a:latin typeface="宋体"/>
                <a:ea typeface="宋体"/>
              </a:rPr>
              <a:t>、示范：</a:t>
            </a:r>
            <a:r>
              <a:rPr lang="en-US" altLang="zh-CN" b="1" kern="100" baseline="0" dirty="0" smtClean="0">
                <a:latin typeface="宋体"/>
                <a:ea typeface="宋体"/>
              </a:rPr>
              <a:t>a</a:t>
            </a:r>
            <a:r>
              <a:rPr lang="zh-CN" altLang="en-US" b="1" kern="100" baseline="0" dirty="0" smtClean="0">
                <a:latin typeface="宋体"/>
                <a:ea typeface="宋体"/>
              </a:rPr>
              <a:t>文章的开头美，美在“开门见山”，一开始就是“我们在田野上散步”开头有诗意的镜头。</a:t>
            </a:r>
            <a:r>
              <a:rPr lang="en-US" altLang="zh-CN" b="1" kern="100" baseline="0" dirty="0" smtClean="0">
                <a:latin typeface="宋体"/>
                <a:ea typeface="宋体"/>
              </a:rPr>
              <a:t>B</a:t>
            </a:r>
            <a:r>
              <a:rPr lang="zh-CN" altLang="en-US" b="1" kern="100" baseline="0" dirty="0" smtClean="0">
                <a:latin typeface="宋体"/>
                <a:ea typeface="宋体"/>
              </a:rPr>
              <a:t>“这南方初春的田野，大块小块地新绿随意的铺着”（提示：找出写人的写景的句段后，可从用词或修辞等去欣赏。）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  </a:t>
            </a:r>
            <a:r>
              <a:rPr lang="en-US" altLang="zh-CN" b="1" kern="100" baseline="0" dirty="0" smtClean="0">
                <a:latin typeface="宋体"/>
                <a:ea typeface="宋体"/>
              </a:rPr>
              <a:t>3</a:t>
            </a:r>
            <a:r>
              <a:rPr lang="zh-CN" altLang="en-US" b="1" kern="100" baseline="0" dirty="0" smtClean="0">
                <a:latin typeface="宋体"/>
                <a:ea typeface="宋体"/>
              </a:rPr>
              <a:t>、美点寻踪：学生找出自己最喜的句子，并说说为何喜欢？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  </a:t>
            </a:r>
            <a:r>
              <a:rPr lang="en-US" altLang="zh-CN" b="1" kern="100" baseline="0" dirty="0" smtClean="0">
                <a:latin typeface="宋体"/>
                <a:ea typeface="宋体"/>
              </a:rPr>
              <a:t>4</a:t>
            </a:r>
            <a:r>
              <a:rPr lang="zh-CN" altLang="en-US" b="1" kern="100" baseline="0" dirty="0" smtClean="0">
                <a:latin typeface="宋体"/>
                <a:ea typeface="宋体"/>
              </a:rPr>
              <a:t>、学生发言，然后师生评价。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（以下举一些学生发言的例子）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例</a:t>
            </a:r>
            <a:r>
              <a:rPr lang="en-US" altLang="zh-CN" b="1" kern="100" baseline="0" dirty="0" smtClean="0">
                <a:latin typeface="宋体"/>
                <a:ea typeface="宋体"/>
              </a:rPr>
              <a:t>1</a:t>
            </a:r>
            <a:r>
              <a:rPr lang="zh-CN" altLang="en-US" b="1" kern="100" baseline="0" dirty="0" smtClean="0">
                <a:latin typeface="宋体"/>
                <a:ea typeface="宋体"/>
              </a:rPr>
              <a:t>：美在那水波粼粼的鱼塘，你看</a:t>
            </a:r>
            <a:r>
              <a:rPr lang="en-US" altLang="zh-CN" b="1" kern="100" baseline="0" dirty="0" smtClean="0">
                <a:latin typeface="宋体"/>
                <a:ea typeface="宋体"/>
              </a:rPr>
              <a:t>……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  例</a:t>
            </a:r>
            <a:r>
              <a:rPr lang="en-US" altLang="zh-CN" b="1" kern="100" baseline="0" dirty="0" smtClean="0">
                <a:latin typeface="宋体"/>
                <a:ea typeface="宋体"/>
              </a:rPr>
              <a:t>2</a:t>
            </a:r>
            <a:r>
              <a:rPr lang="zh-CN" altLang="en-US" b="1" kern="100" baseline="0" dirty="0" smtClean="0">
                <a:latin typeface="宋体"/>
                <a:ea typeface="宋体"/>
              </a:rPr>
              <a:t>：美在那金色的菜花，你看</a:t>
            </a:r>
            <a:r>
              <a:rPr lang="en-US" altLang="zh-CN" b="1" kern="100" baseline="0" dirty="0" smtClean="0">
                <a:latin typeface="宋体"/>
                <a:ea typeface="宋体"/>
              </a:rPr>
              <a:t>……</a:t>
            </a:r>
            <a:endParaRPr lang="zh-CN" altLang="en-US" b="1" kern="100" baseline="0" dirty="0" smtClean="0"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="1" kern="2200" baseline="0" smtClean="0">
                <a:latin typeface="宋体"/>
                <a:ea typeface="宋体"/>
              </a:rPr>
              <a:t>奇妙的景物描写</a:t>
            </a:r>
            <a:br>
              <a:rPr lang="zh-CN" altLang="en-US" b="1" kern="2200" baseline="0" smtClean="0">
                <a:latin typeface="宋体"/>
                <a:ea typeface="宋体"/>
              </a:rPr>
            </a:br>
            <a:r>
              <a:rPr lang="zh-CN" altLang="en-US" b="1" kern="2200" baseline="0" smtClean="0">
                <a:latin typeface="宋体"/>
                <a:ea typeface="宋体"/>
              </a:rPr>
              <a:t>春天的气息被渲染出来了，幸福的心境被衬托出来了，推动情节发展，细节被铺垫出来了，多元深刻的主题被暗示出来了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="1" kern="2200" baseline="0" dirty="0" smtClean="0">
                <a:latin typeface="宋体"/>
                <a:ea typeface="宋体"/>
              </a:rPr>
              <a:t> </a:t>
            </a:r>
            <a:r>
              <a:rPr lang="en-US" altLang="zh-CN" b="1" kern="2200" baseline="0" dirty="0" smtClean="0">
                <a:latin typeface="宋体"/>
                <a:ea typeface="宋体"/>
              </a:rPr>
              <a:t/>
            </a:r>
            <a:br>
              <a:rPr lang="en-US" altLang="zh-CN" b="1" kern="2200" baseline="0" dirty="0" smtClean="0">
                <a:latin typeface="宋体"/>
                <a:ea typeface="宋体"/>
              </a:rPr>
            </a:br>
            <a:r>
              <a:rPr lang="en-US" altLang="zh-CN" b="1" kern="2200" dirty="0">
                <a:latin typeface="宋体"/>
                <a:ea typeface="宋体"/>
              </a:rPr>
              <a:t/>
            </a:r>
            <a:br>
              <a:rPr lang="en-US" altLang="zh-CN" b="1" kern="2200" dirty="0">
                <a:latin typeface="宋体"/>
                <a:ea typeface="宋体"/>
              </a:rPr>
            </a:br>
            <a:r>
              <a:rPr lang="en-US" altLang="zh-CN" b="1" kern="2200" dirty="0" smtClean="0">
                <a:latin typeface="宋体"/>
                <a:ea typeface="宋体"/>
              </a:rPr>
              <a:t/>
            </a:r>
            <a:br>
              <a:rPr lang="en-US" altLang="zh-CN" b="1" kern="2200" dirty="0" smtClean="0">
                <a:latin typeface="宋体"/>
                <a:ea typeface="宋体"/>
              </a:rPr>
            </a:br>
            <a:r>
              <a:rPr lang="en-US" altLang="zh-CN" b="1" kern="2200" dirty="0">
                <a:latin typeface="宋体"/>
                <a:ea typeface="宋体"/>
              </a:rPr>
              <a:t/>
            </a:r>
            <a:br>
              <a:rPr lang="en-US" altLang="zh-CN" b="1" kern="2200" dirty="0">
                <a:latin typeface="宋体"/>
                <a:ea typeface="宋体"/>
              </a:rPr>
            </a:br>
            <a:r>
              <a:rPr lang="en-US" altLang="zh-CN" b="1" kern="2200" dirty="0" smtClean="0">
                <a:latin typeface="宋体"/>
                <a:ea typeface="宋体"/>
              </a:rPr>
              <a:t/>
            </a:r>
            <a:br>
              <a:rPr lang="en-US" altLang="zh-CN" b="1" kern="2200" dirty="0" smtClean="0">
                <a:latin typeface="宋体"/>
                <a:ea typeface="宋体"/>
              </a:rPr>
            </a:br>
            <a:r>
              <a:rPr lang="en-US" altLang="zh-CN" b="1" kern="2200" dirty="0">
                <a:latin typeface="宋体"/>
                <a:ea typeface="宋体"/>
              </a:rPr>
              <a:t/>
            </a:r>
            <a:br>
              <a:rPr lang="en-US" altLang="zh-CN" b="1" kern="2200" dirty="0">
                <a:latin typeface="宋体"/>
                <a:ea typeface="宋体"/>
              </a:rPr>
            </a:br>
            <a:r>
              <a:rPr lang="en-US" altLang="zh-CN" b="1" kern="2200" dirty="0" smtClean="0">
                <a:latin typeface="宋体"/>
                <a:ea typeface="宋体"/>
              </a:rPr>
              <a:t/>
            </a:r>
            <a:br>
              <a:rPr lang="en-US" altLang="zh-CN" b="1" kern="2200" dirty="0" smtClean="0">
                <a:latin typeface="宋体"/>
                <a:ea typeface="宋体"/>
              </a:rPr>
            </a:br>
            <a:r>
              <a:rPr lang="zh-CN" altLang="en-US" b="1" kern="2200" baseline="0" dirty="0" smtClean="0">
                <a:latin typeface="宋体"/>
                <a:ea typeface="宋体"/>
              </a:rPr>
              <a:t> 例</a:t>
            </a:r>
            <a:r>
              <a:rPr lang="en-US" altLang="zh-CN" b="1" kern="2200" baseline="0" dirty="0" smtClean="0">
                <a:latin typeface="宋体"/>
                <a:ea typeface="宋体"/>
              </a:rPr>
              <a:t>3</a:t>
            </a:r>
            <a:r>
              <a:rPr lang="zh-CN" altLang="en-US" b="1" kern="2200" baseline="0" dirty="0" smtClean="0">
                <a:latin typeface="宋体"/>
                <a:ea typeface="宋体"/>
              </a:rPr>
              <a:t>：美在那无言的细节，你看：我蹲下来，背起了母亲。	</a:t>
            </a:r>
            <a:r>
              <a:rPr lang="en-US" altLang="zh-CN" b="1" kern="2200" baseline="0" dirty="0" smtClean="0">
                <a:latin typeface="宋体"/>
                <a:ea typeface="宋体"/>
              </a:rPr>
              <a:t>……</a:t>
            </a:r>
            <a:r>
              <a:rPr lang="zh-CN" altLang="en-US" b="1" kern="2200" baseline="0" dirty="0" smtClean="0">
                <a:latin typeface="宋体"/>
                <a:ea typeface="宋体"/>
              </a:rPr>
              <a:t>妻子也蹲下来，背起了儿子。（这就是爱，这就是责任，这就是尊老爱幼美好家庭，，结尾点明题旨。句式整齐、对称）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altLang="zh-CN" b="1" kern="2200" baseline="0" dirty="0" smtClean="0">
                <a:latin typeface="宋体"/>
                <a:ea typeface="宋体"/>
              </a:rPr>
              <a:t/>
            </a:r>
            <a:br>
              <a:rPr lang="en-US" altLang="zh-CN" b="1" kern="2200" baseline="0" dirty="0" smtClean="0">
                <a:latin typeface="宋体"/>
                <a:ea typeface="宋体"/>
              </a:rPr>
            </a:br>
            <a:r>
              <a:rPr lang="en-US" altLang="zh-CN" b="1" kern="2200" dirty="0">
                <a:latin typeface="宋体"/>
                <a:ea typeface="宋体"/>
              </a:rPr>
              <a:t/>
            </a:r>
            <a:br>
              <a:rPr lang="en-US" altLang="zh-CN" b="1" kern="2200" dirty="0">
                <a:latin typeface="宋体"/>
                <a:ea typeface="宋体"/>
              </a:rPr>
            </a:br>
            <a:r>
              <a:rPr lang="en-US" altLang="zh-CN" b="1" kern="2200" dirty="0" smtClean="0">
                <a:latin typeface="宋体"/>
                <a:ea typeface="宋体"/>
              </a:rPr>
              <a:t/>
            </a:r>
            <a:br>
              <a:rPr lang="en-US" altLang="zh-CN" b="1" kern="2200" dirty="0" smtClean="0">
                <a:latin typeface="宋体"/>
                <a:ea typeface="宋体"/>
              </a:rPr>
            </a:br>
            <a:r>
              <a:rPr lang="zh-CN" altLang="en-US" b="1" kern="2200" baseline="0" dirty="0" smtClean="0">
                <a:latin typeface="宋体"/>
                <a:ea typeface="宋体"/>
              </a:rPr>
              <a:t>例</a:t>
            </a:r>
            <a:r>
              <a:rPr lang="en-US" altLang="zh-CN" b="1" kern="2200" baseline="0" dirty="0" smtClean="0">
                <a:latin typeface="宋体"/>
                <a:ea typeface="宋体"/>
              </a:rPr>
              <a:t>4</a:t>
            </a:r>
            <a:r>
              <a:rPr lang="zh-CN" altLang="en-US" b="1" kern="2200" baseline="0" dirty="0" smtClean="0">
                <a:latin typeface="宋体"/>
                <a:ea typeface="宋体"/>
              </a:rPr>
              <a:t>：前面也是妈妈和儿子，后面也是妈妈和儿子。（写出孩子的活泼、可爱，聪明）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="1" kern="2200" baseline="0" smtClean="0">
                <a:latin typeface="宋体"/>
                <a:ea typeface="宋体"/>
              </a:rPr>
              <a:t>例</a:t>
            </a:r>
            <a:r>
              <a:rPr lang="en-US" altLang="zh-CN" b="1" kern="2200" baseline="0" smtClean="0">
                <a:latin typeface="宋体"/>
                <a:ea typeface="宋体"/>
              </a:rPr>
              <a:t>5</a:t>
            </a:r>
            <a:r>
              <a:rPr lang="zh-CN" altLang="en-US" b="1" kern="2200" baseline="0" smtClean="0">
                <a:latin typeface="宋体"/>
                <a:ea typeface="宋体"/>
              </a:rPr>
              <a:t>：她现在很听我的话，就像小时候我很听她的话一样。（这个句子主语、谓语调换叫回环把母子关系倒溯几十年，幼童的柔弱乖顺、老人的孤弱依赖；生命的轮回之感尽在其中。语句对称整齐、言简义丰。）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kern="2200" baseline="0" smtClean="0">
                <a:latin typeface="宋体"/>
                <a:ea typeface="宋体"/>
              </a:rPr>
              <a:t> 四、问题探究：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R="0" lvl="0" rtl="0"/>
            <a:r>
              <a:rPr lang="en-US" altLang="zh-CN" b="1" kern="100" baseline="0" smtClean="0">
                <a:latin typeface="宋体"/>
                <a:ea typeface="宋体"/>
              </a:rPr>
              <a:t>1</a:t>
            </a:r>
            <a:r>
              <a:rPr lang="zh-CN" altLang="en-US" b="1" kern="100" baseline="0" smtClean="0">
                <a:latin typeface="宋体"/>
                <a:ea typeface="宋体"/>
              </a:rPr>
              <a:t>、当散步发生分歧时我是怎样处理的？我为什么这样决定？</a:t>
            </a:r>
          </a:p>
          <a:p>
            <a:pPr marR="0" lvl="0" rtl="0"/>
            <a:r>
              <a:rPr lang="zh-CN" altLang="en-US" b="1" kern="100" baseline="0" smtClean="0">
                <a:latin typeface="宋体"/>
                <a:ea typeface="宋体"/>
              </a:rPr>
              <a:t>（委屈孩子决定走大路，儿子小我可以背他，母亲老小路不好走。）</a:t>
            </a:r>
          </a:p>
          <a:p>
            <a:pPr marR="0" lvl="1" rtl="0"/>
            <a:r>
              <a:rPr lang="en-US" altLang="zh-CN" b="1" kern="100" baseline="0" smtClean="0">
                <a:latin typeface="宋体"/>
                <a:ea typeface="宋体"/>
              </a:rPr>
              <a:t>2</a:t>
            </a:r>
            <a:r>
              <a:rPr lang="zh-CN" altLang="en-US" b="1" kern="100" baseline="0" smtClean="0">
                <a:latin typeface="宋体"/>
                <a:ea typeface="宋体"/>
              </a:rPr>
              <a:t>、 “我”本来决定走小路，后来为何又走大路？</a:t>
            </a:r>
          </a:p>
          <a:p>
            <a:pPr marR="0" lvl="1" rtl="0"/>
            <a:r>
              <a:rPr lang="zh-CN" altLang="en-US" b="1" kern="100" baseline="0" smtClean="0">
                <a:latin typeface="宋体"/>
                <a:ea typeface="宋体"/>
              </a:rPr>
              <a:t>这是是母亲的决定，我尊重母亲。这个决定更完美，这才是作者的创作意图。）</a:t>
            </a:r>
          </a:p>
          <a:p>
            <a:pPr marR="0" lvl="2" rtl="0"/>
            <a:r>
              <a:rPr lang="en-US" altLang="zh-CN" b="1" kern="100" baseline="0" smtClean="0">
                <a:latin typeface="宋体"/>
                <a:ea typeface="宋体"/>
              </a:rPr>
              <a:t>3</a:t>
            </a:r>
            <a:r>
              <a:rPr lang="zh-CN" altLang="en-US" b="1" kern="100" baseline="0" smtClean="0">
                <a:latin typeface="宋体"/>
                <a:ea typeface="宋体"/>
              </a:rPr>
              <a:t>、文章结尾作者说“但我和妻子都是慢慢地，稳稳地，走得很仔细，好像我背上的同她背上的加起来，就是整个世界。”你如何理解这句话？</a:t>
            </a:r>
          </a:p>
          <a:p>
            <a:pPr marR="0" lvl="2" rtl="0"/>
            <a:r>
              <a:rPr lang="zh-CN" altLang="en-US" b="1" kern="100" baseline="0" smtClean="0">
                <a:latin typeface="宋体"/>
                <a:ea typeface="宋体"/>
              </a:rPr>
              <a:t>     暗示中年人承受着扶老携幼的责任，对家庭的使命感。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altLang="zh-CN" b="1" kern="2200" baseline="0" smtClean="0">
                <a:latin typeface="宋体"/>
                <a:ea typeface="宋体"/>
              </a:rPr>
              <a:t>4</a:t>
            </a:r>
            <a:r>
              <a:rPr lang="zh-CN" altLang="en-US" b="1" kern="2200" baseline="0" smtClean="0">
                <a:latin typeface="宋体"/>
                <a:ea typeface="宋体"/>
              </a:rPr>
              <a:t>、题目</a:t>
            </a:r>
            <a:r>
              <a:rPr lang="en-US" altLang="zh-CN" b="1" kern="2200" baseline="0" smtClean="0">
                <a:latin typeface="宋体"/>
                <a:ea typeface="宋体"/>
              </a:rPr>
              <a:t>《</a:t>
            </a:r>
            <a:r>
              <a:rPr lang="zh-CN" altLang="en-US" b="1" kern="2200" baseline="0" smtClean="0">
                <a:latin typeface="宋体"/>
                <a:ea typeface="宋体"/>
              </a:rPr>
              <a:t>散步</a:t>
            </a:r>
            <a:r>
              <a:rPr lang="en-US" altLang="zh-CN" b="1" kern="2200" baseline="0" smtClean="0">
                <a:latin typeface="宋体"/>
                <a:ea typeface="宋体"/>
              </a:rPr>
              <a:t>》</a:t>
            </a:r>
            <a:r>
              <a:rPr lang="zh-CN" altLang="en-US" b="1" kern="2200" baseline="0" smtClean="0">
                <a:latin typeface="宋体"/>
                <a:ea typeface="宋体"/>
              </a:rPr>
              <a:t>是从主要事件的角度确定的，请你从另一个角度给本文拟一个标题，并说说你的理由。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kern="2200" baseline="0" smtClean="0">
                <a:latin typeface="宋体"/>
                <a:ea typeface="宋体"/>
              </a:rPr>
              <a:t>五、展开想象   体验感受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kern="100" baseline="0" smtClean="0">
                <a:latin typeface="宋体"/>
                <a:ea typeface="宋体"/>
              </a:rPr>
              <a:t>1</a:t>
            </a:r>
            <a:r>
              <a:rPr lang="zh-CN" altLang="en-US" b="1" kern="100" baseline="0" smtClean="0">
                <a:latin typeface="宋体"/>
                <a:ea typeface="宋体"/>
              </a:rPr>
              <a:t>、如果你是文中的“我”，爽快地毫不犹豫地依从儿子走小路，那么母亲会怎么想？</a:t>
            </a:r>
          </a:p>
          <a:p>
            <a:pPr marR="0" lvl="0" rtl="0"/>
            <a:r>
              <a:rPr lang="en-US" altLang="zh-CN" b="1" kern="100" baseline="0" smtClean="0">
                <a:latin typeface="宋体"/>
                <a:ea typeface="宋体"/>
              </a:rPr>
              <a:t>2</a:t>
            </a:r>
            <a:r>
              <a:rPr lang="zh-CN" altLang="en-US" b="1" kern="100" baseline="0" smtClean="0">
                <a:latin typeface="宋体"/>
                <a:ea typeface="宋体"/>
              </a:rPr>
              <a:t>、看似不起眼的小事，如果处理不当，就会产生家庭矛盾，通过这件事你悟出了什么道理？</a:t>
            </a:r>
          </a:p>
          <a:p>
            <a:pPr marR="0" lvl="1" rtl="0"/>
            <a:r>
              <a:rPr lang="zh-CN" altLang="en-US" b="1" kern="100" baseline="0" smtClean="0">
                <a:latin typeface="宋体"/>
                <a:ea typeface="宋体"/>
              </a:rPr>
              <a:t>互敬互爱、互相谦让，家庭才能和谐。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="1" kern="2200" baseline="0" smtClean="0">
                <a:latin typeface="宋体"/>
                <a:ea typeface="宋体"/>
              </a:rPr>
              <a:t>六、学生质疑，师生共同释疑（略）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kern="100" baseline="0" smtClean="0">
                <a:latin typeface="宋体"/>
                <a:ea typeface="宋体"/>
              </a:rPr>
              <a:t>七、阅读课文，学法实践。：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kern="2200" baseline="0" smtClean="0">
                <a:latin typeface="宋体"/>
                <a:ea typeface="宋体"/>
              </a:rPr>
              <a:t>附板书设计：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kern="100" baseline="0" smtClean="0">
                <a:latin typeface="宋体"/>
                <a:ea typeface="宋体"/>
              </a:rPr>
              <a:t>散    步</a:t>
            </a:r>
          </a:p>
          <a:p>
            <a:pPr marR="0" lvl="0" rtl="0"/>
            <a:r>
              <a:rPr lang="zh-CN" altLang="en-US" b="1" kern="100" baseline="0" smtClean="0">
                <a:latin typeface="宋体"/>
                <a:ea typeface="宋体"/>
              </a:rPr>
              <a:t>莫怀戚</a:t>
            </a:r>
          </a:p>
          <a:p>
            <a:pPr marR="0" lvl="0" rtl="0"/>
            <a:endParaRPr lang="zh-CN" altLang="en-US" b="1" kern="100" baseline="0" smtClean="0">
              <a:latin typeface="宋体"/>
              <a:ea typeface="宋体"/>
            </a:endParaRPr>
          </a:p>
          <a:p>
            <a:pPr marR="0" lvl="0" rtl="0"/>
            <a:r>
              <a:rPr lang="zh-CN" altLang="en-US" b="1" kern="100" baseline="0" smtClean="0">
                <a:latin typeface="宋体"/>
                <a:ea typeface="宋体"/>
              </a:rPr>
              <a:t>我   妻子</a:t>
            </a:r>
          </a:p>
          <a:p>
            <a:pPr marR="0" lvl="0" rtl="0"/>
            <a:r>
              <a:rPr lang="zh-CN" altLang="en-US" b="1" kern="100" baseline="0" smtClean="0">
                <a:latin typeface="宋体"/>
                <a:ea typeface="宋体"/>
              </a:rPr>
              <a:t>母  亲       散步    	                     </a:t>
            </a:r>
          </a:p>
          <a:p>
            <a:pPr marR="0" lvl="0" rtl="0"/>
            <a:r>
              <a:rPr lang="zh-CN" altLang="en-US" b="1" kern="100" baseline="0" smtClean="0">
                <a:latin typeface="宋体"/>
                <a:ea typeface="宋体"/>
              </a:rPr>
              <a:t>儿  子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kern="2200" baseline="0" dirty="0" smtClean="0">
                <a:latin typeface="宋体"/>
                <a:ea typeface="宋体"/>
              </a:rPr>
              <a:t>教学目的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 </a:t>
            </a:r>
            <a:r>
              <a:rPr lang="en-US" altLang="zh-CN" b="1" kern="100" baseline="0" dirty="0" smtClean="0">
                <a:latin typeface="宋体"/>
                <a:ea typeface="宋体"/>
              </a:rPr>
              <a:t>1</a:t>
            </a:r>
            <a:r>
              <a:rPr lang="zh-CN" altLang="en-US" b="1" kern="100" baseline="0" dirty="0" smtClean="0">
                <a:latin typeface="宋体"/>
                <a:ea typeface="宋体"/>
              </a:rPr>
              <a:t>、多角度理解课文的思想感情</a:t>
            </a:r>
          </a:p>
          <a:p>
            <a:pPr marR="0" lvl="0" rtl="0"/>
            <a:r>
              <a:rPr lang="en-US" altLang="zh-CN" b="1" kern="100" baseline="0" dirty="0" smtClean="0">
                <a:latin typeface="宋体"/>
                <a:ea typeface="宋体"/>
              </a:rPr>
              <a:t>2</a:t>
            </a:r>
            <a:r>
              <a:rPr lang="zh-CN" altLang="en-US" b="1" kern="100" baseline="0" dirty="0" smtClean="0">
                <a:latin typeface="宋体"/>
                <a:ea typeface="宋体"/>
              </a:rPr>
              <a:t>、学习朗读，把握课文的感情基调，训练与其、节奏的技巧</a:t>
            </a:r>
          </a:p>
          <a:p>
            <a:pPr marR="0" lvl="0" rtl="0"/>
            <a:r>
              <a:rPr lang="en-US" altLang="zh-CN" b="1" kern="100" baseline="0" dirty="0" smtClean="0">
                <a:latin typeface="宋体"/>
                <a:ea typeface="宋体"/>
              </a:rPr>
              <a:t>3</a:t>
            </a:r>
            <a:r>
              <a:rPr lang="zh-CN" altLang="en-US" b="1" kern="100" baseline="0" dirty="0" smtClean="0">
                <a:latin typeface="宋体"/>
                <a:ea typeface="宋体"/>
              </a:rPr>
              <a:t>、理解本文的语言特点“对称句”、“回环句”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kern="2200" baseline="0" smtClean="0">
                <a:latin typeface="宋体"/>
                <a:ea typeface="宋体"/>
              </a:rPr>
              <a:t>教学重点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1" kern="100" baseline="0" smtClean="0">
                <a:latin typeface="宋体"/>
                <a:ea typeface="宋体"/>
              </a:rPr>
              <a:t>1</a:t>
            </a:r>
            <a:r>
              <a:rPr lang="zh-CN" altLang="en-US" b="1" kern="100" baseline="0" smtClean="0">
                <a:latin typeface="宋体"/>
                <a:ea typeface="宋体"/>
              </a:rPr>
              <a:t>、整体感知、品味课文，让学生明白尊老爱幼是中华民族的传统美德，体味课文表现的人性美。</a:t>
            </a:r>
          </a:p>
          <a:p>
            <a:pPr marR="0" lvl="0" rtl="0"/>
            <a:r>
              <a:rPr lang="zh-CN" altLang="en-US" b="1" kern="100" baseline="0" smtClean="0">
                <a:latin typeface="宋体"/>
                <a:ea typeface="宋体"/>
              </a:rPr>
              <a:t>难点：理解课文的最后一句话的含义。</a:t>
            </a:r>
          </a:p>
          <a:p>
            <a:pPr marR="0" lvl="0" rtl="0"/>
            <a:r>
              <a:rPr lang="zh-CN" altLang="en-US" b="1" kern="100" baseline="0" smtClean="0">
                <a:latin typeface="宋体"/>
                <a:ea typeface="宋体"/>
              </a:rPr>
              <a:t>教学设想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3"/>
            <a:ext cx="9525000" cy="631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="1" kern="2200" baseline="0" dirty="0" smtClean="0">
                <a:latin typeface="宋体"/>
                <a:ea typeface="宋体"/>
              </a:rPr>
              <a:t>一、	学生初读</a:t>
            </a:r>
            <a:r>
              <a:rPr lang="zh-CN" altLang="en-US" b="1" kern="2200" baseline="0" dirty="0" smtClean="0">
                <a:solidFill>
                  <a:srgbClr val="1E1E1E"/>
                </a:solidFill>
                <a:latin typeface="宋体"/>
                <a:ea typeface="宋体"/>
              </a:rPr>
              <a:t>课文、整体感知 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R="0" lvl="0" rtl="0"/>
            <a:r>
              <a:rPr lang="zh-CN" altLang="en-US" b="1" kern="100" baseline="0" dirty="0" smtClean="0">
                <a:solidFill>
                  <a:srgbClr val="1E1E1E"/>
                </a:solidFill>
                <a:latin typeface="宋体"/>
                <a:ea typeface="宋体"/>
              </a:rPr>
              <a:t>（一）学生自己 轻声朗读，思考回答下边问题：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（</a:t>
            </a:r>
            <a:r>
              <a:rPr lang="en-US" altLang="zh-CN" b="1" kern="100" baseline="0" dirty="0" smtClean="0">
                <a:latin typeface="宋体"/>
                <a:ea typeface="宋体"/>
              </a:rPr>
              <a:t>1</a:t>
            </a:r>
            <a:r>
              <a:rPr lang="zh-CN" altLang="en-US" b="1" kern="100" baseline="0" dirty="0" smtClean="0">
                <a:latin typeface="宋体"/>
                <a:ea typeface="宋体"/>
              </a:rPr>
              <a:t>）文中写了一件什么事？有哪些人？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（</a:t>
            </a:r>
            <a:r>
              <a:rPr lang="en-US" altLang="zh-CN" b="1" kern="100" baseline="0" dirty="0" smtClean="0">
                <a:latin typeface="宋体"/>
                <a:ea typeface="宋体"/>
              </a:rPr>
              <a:t>2</a:t>
            </a:r>
            <a:r>
              <a:rPr lang="zh-CN" altLang="en-US" b="1" kern="100" baseline="0" dirty="0" smtClean="0">
                <a:latin typeface="宋体"/>
                <a:ea typeface="宋体"/>
              </a:rPr>
              <a:t>）从文中的字里行间，你看到了一个怎样的家庭？请给这个家庭以及每个家庭成员一个恰当的评价。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（        ）的家庭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（        ）的我         （         ）的母亲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（       ）的妻子        （         ）的儿子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="1" kern="2200" baseline="0" dirty="0" smtClean="0">
                <a:solidFill>
                  <a:srgbClr val="1E1E1E"/>
                </a:solidFill>
                <a:latin typeface="宋体"/>
                <a:ea typeface="宋体"/>
              </a:rPr>
              <a:t>（二）你喜欢这样家庭氛围吗？你最想给谁点赞？为什么？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（略）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学生回答后，教师小结： 看来大家都喜欢这样的家庭。当然，如此温馨家庭，是数不胜数，人们常说，家是爱的港湾，平平淡淡的生活，往往蕴含着亲情的琼浆，即使是一次极平常的散步，也能让人体会温馨的亲情。现在就让我们一同走向那初春的田野，去感受一家祖孙三代相亲相爱、和和美美</a:t>
            </a:r>
            <a:r>
              <a:rPr lang="en-US" altLang="zh-CN" b="1" kern="100" baseline="0" dirty="0" smtClean="0">
                <a:latin typeface="宋体"/>
                <a:ea typeface="宋体"/>
              </a:rPr>
              <a:t>……</a:t>
            </a:r>
            <a:endParaRPr lang="zh-CN" altLang="en-US" b="1" kern="100" baseline="0" dirty="0" smtClean="0">
              <a:latin typeface="宋体"/>
              <a:ea typeface="宋体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algn="l" rtl="0"/>
            <a:r>
              <a:rPr lang="zh-CN" altLang="en-US" b="1" kern="2200" baseline="0" dirty="0" smtClean="0">
                <a:latin typeface="宋体"/>
                <a:ea typeface="宋体"/>
              </a:rPr>
              <a:t> 二、全体听读课文，进一步感知内容。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要求：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 </a:t>
            </a:r>
            <a:r>
              <a:rPr lang="en-US" altLang="zh-CN" b="1" kern="100" baseline="0" dirty="0" smtClean="0">
                <a:latin typeface="宋体"/>
                <a:ea typeface="宋体"/>
              </a:rPr>
              <a:t>1</a:t>
            </a:r>
            <a:r>
              <a:rPr lang="zh-CN" altLang="en-US" b="1" kern="100" baseline="0" dirty="0" smtClean="0">
                <a:latin typeface="宋体"/>
                <a:ea typeface="宋体"/>
              </a:rPr>
              <a:t>、注意字音、停顿、抑扬顿挫，轻重缓意。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读准下列字音：熬 （</a:t>
            </a:r>
            <a:r>
              <a:rPr lang="en-US" altLang="zh-CN" b="1" kern="100" baseline="0" dirty="0" smtClean="0">
                <a:latin typeface="宋体"/>
                <a:ea typeface="宋体"/>
              </a:rPr>
              <a:t>ǎo</a:t>
            </a:r>
            <a:r>
              <a:rPr lang="zh-CN" altLang="en-US" b="1" kern="100" baseline="0" dirty="0" smtClean="0">
                <a:latin typeface="宋体"/>
                <a:ea typeface="宋体"/>
              </a:rPr>
              <a:t> ） 	粼（</a:t>
            </a:r>
            <a:r>
              <a:rPr lang="en-US" altLang="zh-CN" b="1" kern="100" baseline="0" dirty="0" smtClean="0">
                <a:latin typeface="宋体"/>
                <a:ea typeface="宋体"/>
              </a:rPr>
              <a:t>lín</a:t>
            </a:r>
            <a:r>
              <a:rPr lang="zh-CN" altLang="en-US" b="1" kern="100" baseline="0" dirty="0" smtClean="0">
                <a:latin typeface="宋体"/>
                <a:ea typeface="宋体"/>
              </a:rPr>
              <a:t>）	霎（</a:t>
            </a:r>
            <a:r>
              <a:rPr lang="en-US" altLang="zh-CN" b="1" kern="100" baseline="0" dirty="0" smtClean="0">
                <a:latin typeface="宋体"/>
                <a:ea typeface="宋体"/>
              </a:rPr>
              <a:t>shà</a:t>
            </a:r>
            <a:r>
              <a:rPr lang="zh-CN" altLang="en-US" b="1" kern="100" baseline="0" dirty="0" smtClean="0">
                <a:latin typeface="宋体"/>
                <a:ea typeface="宋体"/>
              </a:rPr>
              <a:t>）		咕（</a:t>
            </a:r>
            <a:r>
              <a:rPr lang="en-US" altLang="zh-CN" b="1" kern="100" baseline="0" dirty="0" smtClean="0">
                <a:latin typeface="宋体"/>
                <a:ea typeface="宋体"/>
              </a:rPr>
              <a:t>gū</a:t>
            </a:r>
            <a:r>
              <a:rPr lang="zh-CN" altLang="en-US" b="1" kern="100" baseline="0" dirty="0" smtClean="0">
                <a:latin typeface="宋体"/>
                <a:ea typeface="宋体"/>
              </a:rPr>
              <a:t>）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 </a:t>
            </a:r>
            <a:r>
              <a:rPr lang="en-US" altLang="zh-CN" b="1" kern="100" baseline="0" dirty="0" smtClean="0">
                <a:latin typeface="宋体"/>
                <a:ea typeface="宋体"/>
              </a:rPr>
              <a:t>2</a:t>
            </a:r>
            <a:r>
              <a:rPr lang="zh-CN" altLang="en-US" b="1" kern="100" baseline="0" dirty="0" smtClean="0">
                <a:latin typeface="宋体"/>
                <a:ea typeface="宋体"/>
              </a:rPr>
              <a:t>、就你对文章内容的感知，从你喜爱或理解的角度，请你给文章拟个副标题并简述理由吗？</a:t>
            </a:r>
            <a:r>
              <a:rPr lang="en-US" altLang="zh-CN" b="1" kern="100" baseline="0" dirty="0" smtClean="0">
                <a:latin typeface="宋体"/>
                <a:ea typeface="宋体"/>
              </a:rPr>
              <a:t>A</a:t>
            </a:r>
            <a:r>
              <a:rPr lang="zh-CN" altLang="en-US" b="1" kern="100" baseline="0" dirty="0" smtClean="0">
                <a:latin typeface="宋体"/>
                <a:ea typeface="宋体"/>
              </a:rPr>
              <a:t>（亲情）</a:t>
            </a:r>
            <a:r>
              <a:rPr lang="en-US" altLang="zh-CN" b="1" kern="100" baseline="0" dirty="0" smtClean="0">
                <a:latin typeface="宋体"/>
                <a:ea typeface="宋体"/>
              </a:rPr>
              <a:t>B</a:t>
            </a:r>
            <a:r>
              <a:rPr lang="zh-CN" altLang="en-US" b="1" kern="100" baseline="0" dirty="0" smtClean="0">
                <a:latin typeface="宋体"/>
                <a:ea typeface="宋体"/>
              </a:rPr>
              <a:t>三代</a:t>
            </a:r>
            <a:r>
              <a:rPr lang="en-US" altLang="zh-CN" b="1" kern="100" baseline="0" dirty="0" smtClean="0">
                <a:latin typeface="宋体"/>
                <a:ea typeface="宋体"/>
              </a:rPr>
              <a:t>C</a:t>
            </a:r>
            <a:r>
              <a:rPr lang="zh-CN" altLang="en-US" b="1" kern="100" baseline="0" dirty="0" smtClean="0">
                <a:latin typeface="宋体"/>
                <a:ea typeface="宋体"/>
              </a:rPr>
              <a:t>温馨的家庭	</a:t>
            </a:r>
            <a:r>
              <a:rPr lang="en-US" altLang="zh-CN" b="1" kern="100" baseline="0" dirty="0" smtClean="0">
                <a:latin typeface="宋体"/>
                <a:ea typeface="宋体"/>
              </a:rPr>
              <a:t>D</a:t>
            </a:r>
            <a:r>
              <a:rPr lang="zh-CN" altLang="en-US" b="1" kern="100" baseline="0" dirty="0" smtClean="0">
                <a:latin typeface="宋体"/>
                <a:ea typeface="宋体"/>
              </a:rPr>
              <a:t>一家人）</a:t>
            </a:r>
            <a:r>
              <a:rPr lang="en-US" altLang="zh-CN" b="1" kern="100" baseline="0" dirty="0" smtClean="0">
                <a:latin typeface="宋体"/>
                <a:ea typeface="宋体"/>
              </a:rPr>
              <a:t>……</a:t>
            </a:r>
            <a:endParaRPr lang="zh-CN" altLang="en-US" b="1" kern="100" baseline="0" dirty="0" smtClean="0">
              <a:latin typeface="宋体"/>
              <a:ea typeface="宋体"/>
            </a:endParaRPr>
          </a:p>
        </p:txBody>
      </p:sp>
      <p:pic>
        <p:nvPicPr>
          <p:cNvPr id="4" name="6散步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347864" y="548680"/>
            <a:ext cx="1584176" cy="158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2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altLang="zh-CN" b="1" kern="2200" baseline="0" dirty="0" smtClean="0">
                <a:solidFill>
                  <a:srgbClr val="1E1E1E"/>
                </a:solidFill>
                <a:latin typeface="宋体"/>
                <a:ea typeface="宋体"/>
              </a:rPr>
              <a:t>3</a:t>
            </a:r>
            <a:r>
              <a:rPr lang="zh-CN" altLang="en-US" b="1" kern="2200" baseline="0" dirty="0" smtClean="0">
                <a:solidFill>
                  <a:srgbClr val="1E1E1E"/>
                </a:solidFill>
                <a:latin typeface="宋体"/>
                <a:ea typeface="宋体"/>
              </a:rPr>
              <a:t>、文中的一家四口人，你最喜欢哪一个？为什么？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（以下举学生部分发言）</a:t>
            </a:r>
          </a:p>
          <a:p>
            <a:pPr marR="0" lvl="0" rtl="0"/>
            <a:r>
              <a:rPr lang="zh-CN" altLang="en-US" b="1" kern="100" baseline="0" dirty="0" smtClean="0">
                <a:latin typeface="宋体"/>
                <a:ea typeface="宋体"/>
              </a:rPr>
              <a:t>喜欢文中“我”，因为他有责任感，孝敬老人</a:t>
            </a:r>
            <a:r>
              <a:rPr lang="en-US" altLang="zh-CN" b="1" kern="100" baseline="0" dirty="0" smtClean="0">
                <a:latin typeface="宋体"/>
                <a:ea typeface="宋体"/>
              </a:rPr>
              <a:t>……</a:t>
            </a:r>
          </a:p>
          <a:p>
            <a:pPr marR="0" lvl="0" rtl="0"/>
            <a:r>
              <a:rPr lang="zh-CN" altLang="en-US" b="1" kern="100" baseline="0" dirty="0" smtClean="0">
                <a:solidFill>
                  <a:srgbClr val="1E1E1E"/>
                </a:solidFill>
                <a:latin typeface="宋体"/>
                <a:ea typeface="宋体"/>
              </a:rPr>
              <a:t>喜欢文中的“母亲”， 虽然自己腿脚不灵便，但她深爱孙子，宁愿受累而选择了大路。</a:t>
            </a:r>
          </a:p>
          <a:p>
            <a:pPr marR="0" lvl="0" rtl="0"/>
            <a:r>
              <a:rPr lang="zh-CN" altLang="en-US" b="1" kern="100" baseline="0" dirty="0" smtClean="0">
                <a:solidFill>
                  <a:srgbClr val="1E1E1E"/>
                </a:solidFill>
                <a:latin typeface="宋体"/>
                <a:ea typeface="宋体"/>
              </a:rPr>
              <a:t>喜欢文中“‘我’的儿子”他聪明，可爱，听话</a:t>
            </a:r>
            <a:r>
              <a:rPr lang="en-US" altLang="zh-CN" b="1" kern="100" baseline="0" dirty="0" smtClean="0">
                <a:solidFill>
                  <a:srgbClr val="1E1E1E"/>
                </a:solidFill>
                <a:latin typeface="宋体"/>
                <a:ea typeface="宋体"/>
              </a:rPr>
              <a:t>……</a:t>
            </a:r>
          </a:p>
          <a:p>
            <a:pPr marR="0" lvl="0" rtl="0"/>
            <a:r>
              <a:rPr lang="zh-CN" altLang="en-US" b="1" kern="100" baseline="0" dirty="0" smtClean="0">
                <a:solidFill>
                  <a:srgbClr val="1E1E1E"/>
                </a:solidFill>
                <a:latin typeface="宋体"/>
                <a:ea typeface="宋体"/>
              </a:rPr>
              <a:t>学生讨论交流回答后，师生评价。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6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kern="2200" baseline="0" smtClean="0">
                <a:latin typeface="宋体"/>
                <a:ea typeface="宋体"/>
              </a:rPr>
              <a:t>4</a:t>
            </a:r>
            <a:r>
              <a:rPr lang="zh-CN" altLang="en-US" b="1" kern="2200" baseline="0" smtClean="0">
                <a:latin typeface="宋体"/>
                <a:ea typeface="宋体"/>
              </a:rPr>
              <a:t>、请复述课文内容。（略）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1" kern="2200" baseline="0" smtClean="0">
                <a:latin typeface="宋体"/>
                <a:ea typeface="宋体"/>
              </a:rPr>
              <a:t>三、品读文段，美点寻踪。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1" kern="100" baseline="0" smtClean="0">
                <a:latin typeface="宋体"/>
                <a:ea typeface="宋体"/>
              </a:rPr>
              <a:t> </a:t>
            </a:r>
            <a:r>
              <a:rPr lang="en-US" altLang="zh-CN" b="1" kern="100" baseline="0" smtClean="0">
                <a:latin typeface="宋体"/>
                <a:ea typeface="宋体"/>
              </a:rPr>
              <a:t>1</a:t>
            </a:r>
            <a:r>
              <a:rPr lang="zh-CN" altLang="en-US" b="1" kern="100" baseline="0" smtClean="0">
                <a:latin typeface="宋体"/>
                <a:ea typeface="宋体"/>
              </a:rPr>
              <a:t>、学生自读课文，找出课文中自己认为写得最恰当、最生动形象的给人以强烈美感、句段，并从思想内容、文章的自身语言和结构特色等方面说说美在哪。		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1296</Words>
  <Application>Microsoft Office PowerPoint</Application>
  <PresentationFormat>全屏显示(4:3)</PresentationFormat>
  <Paragraphs>66</Paragraphs>
  <Slides>19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《散步》</vt:lpstr>
      <vt:lpstr>教学目的</vt:lpstr>
      <vt:lpstr>教学重点</vt:lpstr>
      <vt:lpstr>一、 学生初读课文、整体感知 。</vt:lpstr>
      <vt:lpstr>（二）你喜欢这样家庭氛围吗？你最想给谁点赞？为什么？</vt:lpstr>
      <vt:lpstr> 二、全体听读课文，进一步感知内容。</vt:lpstr>
      <vt:lpstr>3、文中的一家四口人，你最喜欢哪一个？为什么？</vt:lpstr>
      <vt:lpstr>4、请复述课文内容。（略）</vt:lpstr>
      <vt:lpstr>三、品读文段，美点寻踪。</vt:lpstr>
      <vt:lpstr>学生回答后，师生共同评价。</vt:lpstr>
      <vt:lpstr>奇妙的景物描写 春天的气息被渲染出来了，幸福的心境被衬托出来了，推动情节发展，细节被铺垫出来了，多元深刻的主题被暗示出来了</vt:lpstr>
      <vt:lpstr>         例3：美在那无言的细节，你看：我蹲下来，背起了母亲。 ……妻子也蹲下来，背起了儿子。（这就是爱，这就是责任，这就是尊老爱幼美好家庭，，结尾点明题旨。句式整齐、对称）</vt:lpstr>
      <vt:lpstr>   例4：前面也是妈妈和儿子，后面也是妈妈和儿子。（写出孩子的活泼、可爱，聪明）</vt:lpstr>
      <vt:lpstr>例5：她现在很听我的话，就像小时候我很听她的话一样。（这个句子主语、谓语调换叫回环把母子关系倒溯几十年，幼童的柔弱乖顺、老人的孤弱依赖；生命的轮回之感尽在其中。语句对称整齐、言简义丰。）</vt:lpstr>
      <vt:lpstr> 四、问题探究：</vt:lpstr>
      <vt:lpstr>4、题目《散步》是从主要事件的角度确定的，请你从另一个角度给本文拟一个标题，并说说你的理由。</vt:lpstr>
      <vt:lpstr>五、展开想象   体验感受</vt:lpstr>
      <vt:lpstr>六、学生质疑，师生共同释疑（略）</vt:lpstr>
      <vt:lpstr>附板书设计：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dc:description>语文备课大师【全免费】</dc:description>
  <cp:lastModifiedBy>xbany</cp:lastModifiedBy>
  <cp:revision>语文备课大师【全免费】</cp:revision>
  <dcterms:created xsi:type="dcterms:W3CDTF">2018-08-13T10:19:36Z</dcterms:created>
  <dcterms:modified xsi:type="dcterms:W3CDTF">2018-09-14T21:30:52Z</dcterms:modified>
</cp:coreProperties>
</file>