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70485"/>
            <a:ext cx="12131675" cy="6739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53230" y="1122680"/>
            <a:ext cx="43237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000" b="1">
                <a:solidFill>
                  <a:srgbClr val="FF0000"/>
                </a:solidFill>
              </a:rPr>
              <a:t>咏  雪</a:t>
            </a:r>
            <a:endParaRPr lang="zh-CN" altLang="zh-CN" sz="8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3230" y="2803525"/>
            <a:ext cx="2882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《世说新语》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1755" y="24130"/>
            <a:ext cx="5525135" cy="6738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6890" y="60325"/>
            <a:ext cx="6522720" cy="67379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86550" y="365125"/>
            <a:ext cx="4667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柳絮因风起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1085" y="365125"/>
            <a:ext cx="4071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雪花飘落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625" y="-93345"/>
            <a:ext cx="12095480" cy="6927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7370" y="488315"/>
            <a:ext cx="5643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明确第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题：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200" y="1441450"/>
            <a:ext cx="98583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</a:rPr>
              <a:t>作用：</a:t>
            </a:r>
            <a:endParaRPr lang="zh-CN" altLang="en-US" sz="4000" b="1">
              <a:solidFill>
                <a:srgbClr val="00B050"/>
              </a:solidFill>
            </a:endParaRPr>
          </a:p>
          <a:p>
            <a:r>
              <a:rPr lang="zh-CN" altLang="en-US" sz="4000" b="1"/>
              <a:t>（</a:t>
            </a:r>
            <a:r>
              <a:rPr lang="en-US" altLang="zh-CN" sz="4000" b="1"/>
              <a:t>1</a:t>
            </a:r>
            <a:r>
              <a:rPr lang="zh-CN" altLang="en-US" sz="4000" b="1"/>
              <a:t>）表达了对谢道韫的赞许和敬佩之情；</a:t>
            </a:r>
            <a:endParaRPr lang="zh-CN" altLang="en-US" sz="4000" b="1"/>
          </a:p>
          <a:p>
            <a:endParaRPr lang="zh-CN" altLang="en-US" sz="4000" b="1"/>
          </a:p>
          <a:p>
            <a:r>
              <a:rPr lang="zh-CN" altLang="en-US" sz="4000" b="1"/>
              <a:t>（</a:t>
            </a:r>
            <a:r>
              <a:rPr lang="en-US" altLang="zh-CN" sz="4000" b="1"/>
              <a:t>2</a:t>
            </a:r>
            <a:r>
              <a:rPr lang="zh-CN" altLang="en-US" sz="4000" b="1"/>
              <a:t>）暗示了谢太傅更赞赏谢道韫的才华。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" y="60325"/>
            <a:ext cx="12024360" cy="6737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2000" y="368935"/>
            <a:ext cx="8786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五、总结课文内容：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125" y="1297305"/>
            <a:ext cx="1095375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      </a:t>
            </a:r>
            <a:r>
              <a:rPr lang="zh-CN" altLang="en-US" sz="4000" b="1"/>
              <a:t>本文言简意赅地勾勒了疾风骤雪、纷纷扬扬的大雪天，谢家子女即景赋诗咏雪的情景，展示了一幅古代家庭文化生活</a:t>
            </a:r>
            <a:r>
              <a:rPr lang="zh-CN" altLang="en-US" sz="4000" b="1">
                <a:solidFill>
                  <a:srgbClr val="FF0000"/>
                </a:solidFill>
              </a:rPr>
              <a:t>轻松、和谐、温馨</a:t>
            </a:r>
            <a:r>
              <a:rPr lang="zh-CN" altLang="en-US" sz="4000" b="1"/>
              <a:t>的画面。课文通过</a:t>
            </a:r>
            <a:r>
              <a:rPr lang="zh-CN" altLang="en-US" sz="4000" b="1">
                <a:solidFill>
                  <a:srgbClr val="FF0000"/>
                </a:solidFill>
              </a:rPr>
              <a:t>神态、语言</a:t>
            </a:r>
            <a:r>
              <a:rPr lang="zh-CN" altLang="en-US" sz="4000" b="1"/>
              <a:t>的描写和身份</a:t>
            </a:r>
            <a:r>
              <a:rPr lang="zh-CN" altLang="en-US" sz="4000" b="1">
                <a:solidFill>
                  <a:srgbClr val="FF0000"/>
                </a:solidFill>
              </a:rPr>
              <a:t>补叙</a:t>
            </a:r>
            <a:r>
              <a:rPr lang="zh-CN" altLang="en-US" sz="4000" b="1"/>
              <a:t>，赞赏了谢道韫的文学才华。</a:t>
            </a:r>
            <a:endParaRPr lang="zh-CN" altLang="en-US" sz="4000" b="1"/>
          </a:p>
        </p:txBody>
      </p:sp>
      <p:sp>
        <p:nvSpPr>
          <p:cNvPr id="7" name="文本框 6"/>
          <p:cNvSpPr txBox="1"/>
          <p:nvPr/>
        </p:nvSpPr>
        <p:spPr>
          <a:xfrm>
            <a:off x="838200" y="4798060"/>
            <a:ext cx="75196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六、作业布置：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     </a:t>
            </a:r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做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同步练习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设计的题目。</a:t>
            </a:r>
            <a:endParaRPr lang="zh-CN" altLang="en-US" sz="40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765" y="72390"/>
            <a:ext cx="5955030" cy="6809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630" y="71755"/>
            <a:ext cx="6238875" cy="68103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3180" y="-45720"/>
            <a:ext cx="12181840" cy="68802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335" y="48895"/>
            <a:ext cx="12115800" cy="6762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0" y="1577975"/>
            <a:ext cx="10515600" cy="1325563"/>
          </a:xfrm>
        </p:spPr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070" y="86360"/>
            <a:ext cx="12085955" cy="6774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2440" y="353060"/>
            <a:ext cx="82346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一、了解作品《世说新语》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440" y="1087755"/>
            <a:ext cx="113303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《世说新语》又名《世语》，内容主要是记录魏晋名士的逸闻轶事和玄言清谈，也可以说这是一部记录魏晋风流的故事集，是中国魏晋南北朝时期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笔记小说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的代表作。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075" y="3255010"/>
            <a:ext cx="113296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</a:t>
            </a:r>
            <a:r>
              <a:rPr lang="zh-CN" altLang="en-US" sz="3600" b="1"/>
              <a:t>《世说新语》是由南朝宋临川王刘义庆组织一批文人编写的，梁代刘峻作注。全书原八卷，刘峻注本分为十卷，今传本皆作上、中、下三卷，分为</a:t>
            </a:r>
            <a:r>
              <a:rPr lang="zh-CN" altLang="en-US" sz="3600" b="1">
                <a:solidFill>
                  <a:srgbClr val="FF0000"/>
                </a:solidFill>
              </a:rPr>
              <a:t>德行、言语、政事、文学、方正、雅量</a:t>
            </a:r>
            <a:r>
              <a:rPr lang="zh-CN" altLang="en-US" sz="3600" b="1"/>
              <a:t>等三十六门，全书共一千多则，记述自汉末到刘宋时名士贵族的轶闻轶事，主要为有关人物评论、清谈玄言和机智应对的故事。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610" y="76200"/>
            <a:ext cx="12082145" cy="6706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2775" y="245745"/>
            <a:ext cx="102850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二、一读课文，读准字音，把握好节奏、语气、感情。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140" y="1691005"/>
            <a:ext cx="115246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教师范读课文。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40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要求学生注意字音，朗读的节奏、语气、感情。</a:t>
            </a:r>
            <a:r>
              <a:rPr lang="en-US" altLang="zh-CN" sz="40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4000" b="1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让同学自由的朗读课文。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分小组赛读课文。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2555" y="-22860"/>
            <a:ext cx="11946255" cy="6904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8200" y="365125"/>
            <a:ext cx="5969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4.</a:t>
            </a:r>
            <a:r>
              <a:rPr lang="zh-CN" altLang="en-US" sz="4000" b="1"/>
              <a:t>给下列红色的字注音。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08100" y="2177415"/>
            <a:ext cx="916114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俄</a:t>
            </a:r>
            <a:r>
              <a:rPr lang="zh-CN" altLang="en-US" sz="4000" b="1"/>
              <a:t>而                    雪</a:t>
            </a:r>
            <a:r>
              <a:rPr lang="zh-CN" altLang="en-US" sz="4000" b="1">
                <a:solidFill>
                  <a:srgbClr val="FF0000"/>
                </a:solidFill>
              </a:rPr>
              <a:t>骤                         撒</a:t>
            </a:r>
            <a:r>
              <a:rPr lang="zh-CN" altLang="en-US" sz="4000" b="1">
                <a:solidFill>
                  <a:srgbClr val="002060"/>
                </a:solidFill>
              </a:rPr>
              <a:t>盐</a:t>
            </a:r>
            <a:endParaRPr lang="zh-CN" altLang="en-US" sz="4000" b="1">
              <a:solidFill>
                <a:srgbClr val="002060"/>
              </a:solidFill>
            </a:endParaRPr>
          </a:p>
          <a:p>
            <a:endParaRPr lang="zh-CN" altLang="en-US" sz="4000" b="1">
              <a:solidFill>
                <a:srgbClr val="00206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差</a:t>
            </a:r>
            <a:r>
              <a:rPr lang="zh-CN" altLang="en-US" sz="4000" b="1">
                <a:solidFill>
                  <a:srgbClr val="002060"/>
                </a:solidFill>
              </a:rPr>
              <a:t>可</a:t>
            </a:r>
            <a:r>
              <a:rPr lang="zh-CN" altLang="en-US" sz="4000" b="1">
                <a:solidFill>
                  <a:srgbClr val="FF0000"/>
                </a:solidFill>
              </a:rPr>
              <a:t>拟                 </a:t>
            </a:r>
            <a:r>
              <a:rPr lang="zh-CN" altLang="en-US" sz="4000" b="1">
                <a:solidFill>
                  <a:srgbClr val="002060"/>
                </a:solidFill>
              </a:rPr>
              <a:t>无</a:t>
            </a:r>
            <a:r>
              <a:rPr lang="zh-CN" altLang="en-US" sz="4000" b="1">
                <a:solidFill>
                  <a:srgbClr val="FF0000"/>
                </a:solidFill>
              </a:rPr>
              <a:t>奕                        </a:t>
            </a:r>
            <a:r>
              <a:rPr lang="zh-CN" altLang="en-US" sz="4000" b="1">
                <a:solidFill>
                  <a:srgbClr val="002060"/>
                </a:solidFill>
              </a:rPr>
              <a:t>王</a:t>
            </a:r>
            <a:r>
              <a:rPr lang="zh-CN" altLang="en-US" sz="4000" b="1">
                <a:solidFill>
                  <a:srgbClr val="FF0000"/>
                </a:solidFill>
              </a:rPr>
              <a:t>凝</a:t>
            </a:r>
            <a:r>
              <a:rPr lang="zh-CN" altLang="en-US" sz="4000" b="1">
                <a:solidFill>
                  <a:srgbClr val="002060"/>
                </a:solidFill>
              </a:rPr>
              <a:t>之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8755" y="1470660"/>
            <a:ext cx="1262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0"/>
              </a:rPr>
              <a:t>é</a:t>
            </a:r>
            <a:endParaRPr lang="zh-CN" altLang="en-US" sz="40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5855" y="1470660"/>
            <a:ext cx="1240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zh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charset="0"/>
              </a:rPr>
              <a:t>òu</a:t>
            </a:r>
            <a:endParaRPr lang="en-US" altLang="zh-CN" sz="40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86470" y="1470660"/>
            <a:ext cx="2066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s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ặ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8100" y="3795395"/>
            <a:ext cx="24453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 n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ῐ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5595" y="3795395"/>
            <a:ext cx="1400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ὶ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54770" y="3795395"/>
            <a:ext cx="2399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í</a:t>
            </a:r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60" y="47625"/>
            <a:ext cx="12145645" cy="6762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7675" y="365125"/>
            <a:ext cx="10906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</a:rPr>
              <a:t>三、二读课文，理解翻译课文内容。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200" y="1071880"/>
            <a:ext cx="8609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解释下列红色的字词。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3160" y="1965325"/>
            <a:ext cx="18605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内集：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</a:rPr>
              <a:t>文</a:t>
            </a:r>
            <a:r>
              <a:rPr lang="zh-CN" altLang="en-US" sz="3600" b="1">
                <a:solidFill>
                  <a:srgbClr val="FF0000"/>
                </a:solidFill>
              </a:rPr>
              <a:t>义：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俄而：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</a:rPr>
              <a:t>雪</a:t>
            </a:r>
            <a:r>
              <a:rPr lang="zh-CN" altLang="en-US" sz="3600" b="1">
                <a:solidFill>
                  <a:srgbClr val="FF0000"/>
                </a:solidFill>
              </a:rPr>
              <a:t>骤：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</a:rPr>
              <a:t>欣</a:t>
            </a:r>
            <a:r>
              <a:rPr lang="zh-CN" altLang="en-US" sz="3600" b="1">
                <a:solidFill>
                  <a:srgbClr val="FF0000"/>
                </a:solidFill>
              </a:rPr>
              <a:t>然：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</a:rPr>
              <a:t>差可</a:t>
            </a:r>
            <a:r>
              <a:rPr lang="zh-CN" altLang="en-US" sz="3600" b="1">
                <a:solidFill>
                  <a:srgbClr val="FF0000"/>
                </a:solidFill>
              </a:rPr>
              <a:t>拟 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</a:rPr>
              <a:t>未</a:t>
            </a:r>
            <a:r>
              <a:rPr lang="zh-CN" altLang="en-US" sz="3600" b="1">
                <a:solidFill>
                  <a:srgbClr val="FF0000"/>
                </a:solidFill>
              </a:rPr>
              <a:t>若  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因</a:t>
            </a:r>
            <a:r>
              <a:rPr lang="zh-CN" altLang="en-US" sz="3600" b="1">
                <a:solidFill>
                  <a:schemeClr val="tx1"/>
                </a:solidFill>
              </a:rPr>
              <a:t>风</a:t>
            </a:r>
            <a:r>
              <a:rPr lang="zh-CN" altLang="en-US" sz="3600" b="1">
                <a:solidFill>
                  <a:srgbClr val="FF0000"/>
                </a:solidFill>
              </a:rPr>
              <a:t> ：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3860" y="1965325"/>
            <a:ext cx="47986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把家人聚集在一起。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义理、道理。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不久，一会儿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急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……的样子。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相比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比得上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趁、乘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47625"/>
            <a:ext cx="12077065" cy="6762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7685" y="365125"/>
            <a:ext cx="9850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2.</a:t>
            </a:r>
            <a:r>
              <a:rPr lang="zh-CN" altLang="en-US" sz="3600" b="1"/>
              <a:t>用现代汉语翻译下列句子。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711200" y="1396365"/>
            <a:ext cx="98501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）撒盐空中差可拟。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）未若柳絮因风起。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）即公大兄无奕女，左将军王凝之妻也。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5110" y="2177415"/>
            <a:ext cx="787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和把盐撒在空中大体可以相比。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15110" y="3783965"/>
            <a:ext cx="7164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不如比作柳絮乘风满天飞舞。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360" y="5365750"/>
            <a:ext cx="108724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（谢道韫）就是谢太傅的大哥谢无奕的女儿、左将军王凝之的妻子。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" y="82550"/>
            <a:ext cx="12053570" cy="6692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365125"/>
            <a:ext cx="8931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翻译课文内容。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200" y="1071880"/>
            <a:ext cx="107226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学法指导：</a:t>
            </a:r>
            <a:r>
              <a:rPr lang="zh-CN" altLang="en-US" sz="4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）结合文下注释及工具书进行；（</a:t>
            </a:r>
            <a:r>
              <a:rPr lang="en-US" altLang="zh-CN" sz="4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）小组合作学习完成。</a:t>
            </a:r>
            <a:endParaRPr lang="zh-CN" altLang="en-US" sz="40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020" y="2567305"/>
            <a:ext cx="118357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译文：</a:t>
            </a:r>
            <a:r>
              <a:rPr lang="zh-CN" altLang="en-US" sz="3600" b="1">
                <a:solidFill>
                  <a:srgbClr val="FF0000"/>
                </a:solidFill>
              </a:rPr>
              <a:t>一个寒冷的雪天，谢太傅把家人聚会在一起，跟子侄辈的人一起谈论文章的义理。忽然间，雪下得急了，谢太傅高兴地说：“这纷纷扬扬的大雪像什么呢?”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　　他哥哥的长子胡儿说：“跟把盐撒在空中大体可以相比。”他哥哥的女儿道韫说：“不如比作柳絮乘风满天飞舞。”太傅高兴得笑了起来。（谢道韫）是太傅的大哥谢无奕的女儿、左将军王凝之的妻子。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48260"/>
            <a:ext cx="12099925" cy="6761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4965" y="225425"/>
            <a:ext cx="11364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四、三读课文，思考、讨论以下问题。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210" y="932180"/>
            <a:ext cx="110553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撒盐空中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柳絮因风起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来比喻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白雪纷飞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，你认为哪个比喻更好？为什么？你还可以用哪些事物来比喻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雪花飘落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课文结尾交代了谢道韫的身份，有什么作用？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195" y="47625"/>
            <a:ext cx="12119610" cy="6762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2620" y="198120"/>
            <a:ext cx="8334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明确第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>
                <a:solidFill>
                  <a:srgbClr val="FF0000"/>
                </a:solidFill>
              </a:rPr>
              <a:t>题：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620" y="904875"/>
            <a:ext cx="112160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示例一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撒盐空中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这一比喻更好。因为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雪的颜色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下落之态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都跟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空中撒盐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更相似；而柳絮呈灰白色，在风中往往向上飘扬，跟雪花飘落方式不同。所以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撒盐空中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这一比喻更好。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255" y="3211830"/>
            <a:ext cx="109061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示例二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柳絮因风起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这一比喻更好。因为用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柳絮飘飞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作比喻，给人以春天即将到来的感觉，想象奇特，富有诗意；而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撒盐空中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这一比喻恰恰缺少了这种意境。所以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柳絮因风起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这一比喻更好。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200" y="5518785"/>
            <a:ext cx="113182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还可以用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鹅毛飘飞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蒲公英的孩子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梨花飘落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等来比喻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雪花飘落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1374</Words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2017-10-19T05:06:15Z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