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51" r:id="rId3"/>
    <p:sldId id="380" r:id="rId4"/>
    <p:sldId id="326" r:id="rId5"/>
    <p:sldId id="331" r:id="rId6"/>
    <p:sldId id="381" r:id="rId7"/>
    <p:sldId id="330" r:id="rId8"/>
    <p:sldId id="382" r:id="rId9"/>
    <p:sldId id="333" r:id="rId10"/>
    <p:sldId id="337" r:id="rId11"/>
    <p:sldId id="336" r:id="rId12"/>
    <p:sldId id="335" r:id="rId13"/>
    <p:sldId id="339" r:id="rId14"/>
    <p:sldId id="340" r:id="rId15"/>
    <p:sldId id="338" r:id="rId16"/>
    <p:sldId id="318" r:id="rId17"/>
    <p:sldId id="319" r:id="rId18"/>
    <p:sldId id="341" r:id="rId19"/>
    <p:sldId id="306" r:id="rId20"/>
    <p:sldId id="291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08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056" y="-78"/>
      </p:cViewPr>
      <p:guideLst>
        <p:guide orient="horz" pos="2160"/>
        <p:guide pos="2857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0" name="Picture 22"/>
          <p:cNvPicPr preferRelativeResize="0"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656330" y="2297847"/>
            <a:ext cx="4708525" cy="3099271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072" name="Text Box 4"/>
          <p:cNvSpPr>
            <a:spLocks noChangeArrowheads="1"/>
          </p:cNvSpPr>
          <p:nvPr/>
        </p:nvSpPr>
        <p:spPr bwMode="auto">
          <a:xfrm>
            <a:off x="0" y="836712"/>
            <a:ext cx="4648200" cy="2400657"/>
          </a:xfrm>
          <a:prstGeom prst="rect">
            <a:avLst/>
          </a:prstGeom>
          <a:noFill/>
          <a:ln w="9525"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dist="89803" dir="13500000" algn="ctr" rotWithShape="0">
              <a:srgbClr val="00FF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sz="6000" b="1" dirty="0">
                <a:solidFill>
                  <a:srgbClr val="CC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散文诗两</a:t>
            </a:r>
            <a:r>
              <a:rPr lang="zh-CN" sz="6000" b="1" dirty="0" smtClean="0">
                <a:solidFill>
                  <a:srgbClr val="CC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</a:t>
            </a:r>
            <a:endParaRPr lang="en-US" altLang="zh-CN" sz="6000" b="1" dirty="0" smtClean="0">
              <a:solidFill>
                <a:srgbClr val="CC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zh-CN" sz="6000" b="1" dirty="0">
              <a:solidFill>
                <a:srgbClr val="CC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73" name="Text Box 8"/>
          <p:cNvSpPr>
            <a:spLocks noChangeArrowheads="1"/>
          </p:cNvSpPr>
          <p:nvPr/>
        </p:nvSpPr>
        <p:spPr bwMode="auto">
          <a:xfrm>
            <a:off x="251520" y="2708920"/>
            <a:ext cx="4538662" cy="515847"/>
          </a:xfrm>
          <a:prstGeom prst="rect">
            <a:avLst/>
          </a:prstGeom>
          <a:noFill/>
          <a:ln w="9525" cap="flat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zh-CN" sz="4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《金色花》</a:t>
            </a:r>
            <a:endParaRPr lang="zh-CN" sz="48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7584" y="26064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七年级语文</a:t>
            </a:r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  新课标</a:t>
            </a:r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2" grpId="0"/>
      <p:bldP spid="207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3240360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188640"/>
            <a:ext cx="33583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荷花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母亲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467544" y="980728"/>
            <a:ext cx="4156907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感知课文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初读印象。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467544" y="1446729"/>
            <a:ext cx="8151590" cy="46166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文中都写了哪些时候的红莲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①雷雨到来之前的红莲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雷雨越下越大时的红莲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 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被荷叶覆盖时的红莲。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文中写了莲花、荷叶、母亲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文章主要赞美的是哪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一个呢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母亲。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395536" y="5373216"/>
            <a:ext cx="2808312" cy="720080"/>
          </a:xfrm>
          <a:prstGeom prst="wedgeEllipseCallout">
            <a:avLst>
              <a:gd name="adj1" fmla="val 51885"/>
              <a:gd name="adj2" fmla="val -70835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323528" y="2276872"/>
            <a:ext cx="4896544" cy="1728192"/>
          </a:xfrm>
          <a:prstGeom prst="wedgeRoundRectCallout">
            <a:avLst>
              <a:gd name="adj1" fmla="val 36124"/>
              <a:gd name="adj2" fmla="val -59195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3240360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87624" y="188640"/>
            <a:ext cx="3430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荷花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母亲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598071" y="1340768"/>
            <a:ext cx="8545929" cy="38942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作者用大量的笔墨写莲花和荷叶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对赞美母亲有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什么作用呢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为抒发对母亲的赞美之情设置生动的情景。写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莲花和荷叶是写景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写母亲是抒情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两者结合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使情因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景美而更真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景因情真而更美。使文章达到生动形象、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情景交融的艺术境界。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467544" y="1412776"/>
            <a:ext cx="8136904" cy="1152128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395536" y="2780928"/>
            <a:ext cx="8424936" cy="2448272"/>
          </a:xfrm>
          <a:prstGeom prst="wedgeRoundRectCallout">
            <a:avLst>
              <a:gd name="adj1" fmla="val -3106"/>
              <a:gd name="adj2" fmla="val -55149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430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430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3240360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188640"/>
            <a:ext cx="33583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荷花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母亲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611560" y="908720"/>
            <a:ext cx="362791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研读课文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探究主旨。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683568" y="1484784"/>
            <a:ext cx="7468711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为什么要写与祖父赏莲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写“三蒂莲”初开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与大家庭中添了“三个姊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妹”映衬着写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暗示花即是人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花瑞即人祥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为下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文以花比喻子女做好充分的铺垫。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467544" y="1412776"/>
            <a:ext cx="7776864" cy="936104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395536" y="2708920"/>
            <a:ext cx="7992888" cy="2376264"/>
          </a:xfrm>
          <a:prstGeom prst="wedgeRoundRectCallout">
            <a:avLst>
              <a:gd name="adj1" fmla="val -50"/>
              <a:gd name="adj2" fmla="val -59355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45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5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450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3240360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188640"/>
            <a:ext cx="33583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荷花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母亲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4932040" y="260648"/>
            <a:ext cx="362791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研读课文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探究主旨。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473037" y="980728"/>
            <a:ext cx="8670963" cy="489364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为什么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4~6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自然段中作者情绪的变化总是和花的处境的变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化呼应着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作者情绪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烦闷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不适意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不宁的心绪散尽。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“烦闷”是因为半夜的雨让白莲凋谢了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白瓣儿像小船一样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飘散在水面上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开得正艳的红莲会不会遭遇白莲的命运呢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“不适意”的原因是雷雨越下越大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红莲被打得左右倾斜。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“我”无法可想。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“不宁的心绪散尽”是因为母亲唤“我”回屋的同时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红莲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旁边的大荷叶正倾侧下来覆盖在红莲上面。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作者情绪的变化与红莲的命运紧紧地连在一起。花本无情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人有情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荷叶因有保护红莲这一伟大的举动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形象更美更高大了。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那么像荷叶一样的母亲呢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这样文章由景自然生出对母亲的赞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美之情。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251520" y="980728"/>
            <a:ext cx="8640960" cy="4968552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7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7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47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47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47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47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471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471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471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4710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4710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4710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4710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3240360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87624" y="188640"/>
            <a:ext cx="3430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荷花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母亲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755576" y="980728"/>
            <a:ext cx="362791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研读课文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探究主旨。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611560" y="1468995"/>
            <a:ext cx="8252580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文章结尾段运用了什么修辞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这一段在全文中起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什么作用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运用比喻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把子女比作红莲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把母亲比作荷叶。抒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发了对伟大无私的母爱的赞美之情。点明主旨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深化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情感。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467544" y="1628800"/>
            <a:ext cx="8280920" cy="1296144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对角圆角矩形 9"/>
          <p:cNvSpPr/>
          <p:nvPr/>
        </p:nvSpPr>
        <p:spPr>
          <a:xfrm>
            <a:off x="539552" y="3284984"/>
            <a:ext cx="8136904" cy="2160240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6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60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460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460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460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201622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拓展延伸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38998" y="908720"/>
            <a:ext cx="8905002" cy="45405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荷叶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·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母亲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借助一种具体的形象抒发对母亲的爱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请你也用这种手法写一段话或一首诗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表现对母亲的爱。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示例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1: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母亲是伞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我是伞下的孩子。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示例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2: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母亲是春雨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我是幼苗。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示例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3: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母亲是挺拔的树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我是树上的果儿。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示例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4: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母亲是灯塔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我是夜航的船儿。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179512" y="1052736"/>
            <a:ext cx="8712968" cy="1296144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对角圆角矩形 9"/>
          <p:cNvSpPr/>
          <p:nvPr/>
        </p:nvSpPr>
        <p:spPr>
          <a:xfrm>
            <a:off x="179512" y="2564904"/>
            <a:ext cx="8640960" cy="3168352"/>
          </a:xfrm>
          <a:prstGeom prst="round2Diag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71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布置作业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7" name="Picture 1" descr="C:\Users\李伟\Desktop\美图秀秀图片\u=572777046,2729038527&amp;fm=21&amp;gp=0_副本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980728"/>
            <a:ext cx="8424936" cy="6696744"/>
          </a:xfrm>
          <a:prstGeom prst="rect">
            <a:avLst/>
          </a:prstGeom>
          <a:noFill/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187624" y="1916832"/>
            <a:ext cx="7074373" cy="26015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搜集泰戈尔的三首诗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——《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孩童之道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开始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》《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纸船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理解诗歌含义。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回家做一件实事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让父母感受一下你对他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们的爱。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板书设计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971600" y="2420888"/>
            <a:ext cx="126188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金色花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5580112" y="2276872"/>
            <a:ext cx="1620957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母子情深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03848" y="1556792"/>
            <a:ext cx="1261884" cy="1955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散香气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投身影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捉迷藏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2915816" y="1844824"/>
            <a:ext cx="144016" cy="1440160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左大括号 10"/>
          <p:cNvSpPr/>
          <p:nvPr/>
        </p:nvSpPr>
        <p:spPr>
          <a:xfrm flipH="1">
            <a:off x="4788024" y="1844824"/>
            <a:ext cx="216024" cy="1440160"/>
          </a:xfrm>
          <a:prstGeom prst="leftBrace">
            <a:avLst>
              <a:gd name="adj1" fmla="val 8333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48131" grpId="0"/>
      <p:bldP spid="9" grpId="0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板书设计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059832" y="1124744"/>
            <a:ext cx="1778051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荷叶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·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母亲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00192" y="2996952"/>
            <a:ext cx="54373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托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寄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情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1772816"/>
            <a:ext cx="3124573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见荷花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忆荷花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绘荷花：雨打红莲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荷叶护莲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95936" y="4941168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母亲护我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下箭头 11"/>
          <p:cNvSpPr/>
          <p:nvPr/>
        </p:nvSpPr>
        <p:spPr>
          <a:xfrm>
            <a:off x="4427984" y="4437112"/>
            <a:ext cx="504056" cy="360040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左大括号 12"/>
          <p:cNvSpPr/>
          <p:nvPr/>
        </p:nvSpPr>
        <p:spPr>
          <a:xfrm flipH="1">
            <a:off x="5580112" y="1988840"/>
            <a:ext cx="360040" cy="3240360"/>
          </a:xfrm>
          <a:prstGeom prst="leftBrace">
            <a:avLst>
              <a:gd name="adj1" fmla="val 8333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164288" y="2996952"/>
            <a:ext cx="54373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以花喻人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60232" y="234888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花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32240" y="486916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下箭头 17"/>
          <p:cNvSpPr/>
          <p:nvPr/>
        </p:nvSpPr>
        <p:spPr>
          <a:xfrm>
            <a:off x="6948264" y="3068960"/>
            <a:ext cx="72008" cy="1584176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Administrator\Desktop\PPT模板结尾3副本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等腰三角形 2"/>
          <p:cNvSpPr/>
          <p:nvPr/>
        </p:nvSpPr>
        <p:spPr>
          <a:xfrm>
            <a:off x="7956550" y="5084763"/>
            <a:ext cx="647700" cy="50482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7956550" y="5589588"/>
            <a:ext cx="696913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返回</a:t>
            </a:r>
            <a:endParaRPr lang="zh-CN" altLang="en-US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41985"/>
          <p:cNvSpPr txBox="1"/>
          <p:nvPr/>
        </p:nvSpPr>
        <p:spPr>
          <a:xfrm>
            <a:off x="395288" y="2060575"/>
            <a:ext cx="7272337" cy="2433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120000"/>
              </a:spcBef>
            </a:pPr>
            <a:r>
              <a:rPr lang="zh-CN" altLang="en-US" sz="48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匿</a:t>
            </a:r>
            <a:r>
              <a:rPr lang="zh-CN" altLang="en-US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笑  花</a:t>
            </a:r>
            <a:r>
              <a:rPr lang="zh-CN" altLang="en-US" sz="48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瓣</a:t>
            </a:r>
            <a:r>
              <a:rPr lang="zh-CN" altLang="en-US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48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沐</a:t>
            </a:r>
            <a:r>
              <a:rPr lang="zh-CN" altLang="en-US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浴  </a:t>
            </a:r>
            <a:r>
              <a:rPr lang="zh-CN" altLang="en-US" sz="48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祷</a:t>
            </a:r>
            <a:r>
              <a:rPr lang="zh-CN" altLang="en-US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告</a:t>
            </a:r>
            <a:endParaRPr lang="zh-CN" altLang="en-US" sz="4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120000"/>
              </a:spcBef>
            </a:pPr>
            <a:r>
              <a:rPr lang="zh-CN" altLang="en-US" sz="48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嗅</a:t>
            </a:r>
            <a:r>
              <a:rPr lang="zh-CN" altLang="en-US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到  罗</a:t>
            </a:r>
            <a:r>
              <a:rPr lang="zh-CN" altLang="en-US" sz="48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摩衍</a:t>
            </a:r>
            <a:r>
              <a:rPr lang="zh-CN" altLang="en-US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那  </a:t>
            </a:r>
            <a:r>
              <a:rPr lang="zh-CN" altLang="en-US" sz="48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膝</a:t>
            </a:r>
            <a:r>
              <a:rPr lang="zh-CN" altLang="en-US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上</a:t>
            </a:r>
            <a:endParaRPr lang="zh-CN" altLang="en-US" sz="4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987" name="文本框 41986"/>
          <p:cNvSpPr txBox="1"/>
          <p:nvPr/>
        </p:nvSpPr>
        <p:spPr>
          <a:xfrm>
            <a:off x="468313" y="1628775"/>
            <a:ext cx="8651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err="1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nì</a:t>
            </a:r>
            <a:endParaRPr lang="en-US" altLang="zh-CN" sz="4000" b="1">
              <a:solidFill>
                <a:srgbClr val="008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8" name="文本框 41987"/>
          <p:cNvSpPr txBox="1"/>
          <p:nvPr/>
        </p:nvSpPr>
        <p:spPr>
          <a:xfrm>
            <a:off x="2627313" y="1635125"/>
            <a:ext cx="12969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err="1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bàn</a:t>
            </a:r>
            <a:endParaRPr lang="en-US" altLang="zh-CN" sz="4000" b="1">
              <a:solidFill>
                <a:srgbClr val="008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9" name="文本框 41988"/>
          <p:cNvSpPr txBox="1"/>
          <p:nvPr/>
        </p:nvSpPr>
        <p:spPr>
          <a:xfrm>
            <a:off x="4211638" y="1635125"/>
            <a:ext cx="7191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err="1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mù</a:t>
            </a:r>
            <a:endParaRPr lang="en-US" altLang="zh-CN" sz="4000" b="1">
              <a:solidFill>
                <a:srgbClr val="008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90" name="文本框 41989"/>
          <p:cNvSpPr txBox="1"/>
          <p:nvPr/>
        </p:nvSpPr>
        <p:spPr>
          <a:xfrm>
            <a:off x="5724525" y="1628775"/>
            <a:ext cx="12969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err="1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dǎo</a:t>
            </a:r>
            <a:endParaRPr lang="en-US" altLang="zh-CN" sz="4000" b="1">
              <a:solidFill>
                <a:srgbClr val="008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91" name="文本框 41990"/>
          <p:cNvSpPr txBox="1"/>
          <p:nvPr/>
        </p:nvSpPr>
        <p:spPr>
          <a:xfrm>
            <a:off x="323850" y="3219450"/>
            <a:ext cx="10810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err="1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xiù</a:t>
            </a:r>
            <a:endParaRPr lang="en-US" altLang="zh-CN" sz="4000" b="1">
              <a:solidFill>
                <a:srgbClr val="008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92" name="文本框 41991"/>
          <p:cNvSpPr txBox="1"/>
          <p:nvPr/>
        </p:nvSpPr>
        <p:spPr>
          <a:xfrm>
            <a:off x="2771775" y="3219450"/>
            <a:ext cx="7905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err="1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mó</a:t>
            </a:r>
            <a:endParaRPr lang="en-US" altLang="zh-CN" sz="4000" b="1">
              <a:solidFill>
                <a:srgbClr val="008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93" name="文本框 41992"/>
          <p:cNvSpPr txBox="1"/>
          <p:nvPr/>
        </p:nvSpPr>
        <p:spPr>
          <a:xfrm>
            <a:off x="3421063" y="3213100"/>
            <a:ext cx="10795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err="1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yǎn</a:t>
            </a:r>
            <a:endParaRPr lang="en-US" altLang="zh-CN" sz="4000" b="1">
              <a:solidFill>
                <a:srgbClr val="008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94" name="文本框 41993"/>
          <p:cNvSpPr txBox="1"/>
          <p:nvPr/>
        </p:nvSpPr>
        <p:spPr>
          <a:xfrm>
            <a:off x="5364163" y="3213100"/>
            <a:ext cx="7921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err="1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xī</a:t>
            </a:r>
            <a:endParaRPr lang="en-US" altLang="zh-CN" sz="4000" b="1">
              <a:solidFill>
                <a:srgbClr val="008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95" name="文本框 41994"/>
          <p:cNvSpPr txBox="1"/>
          <p:nvPr/>
        </p:nvSpPr>
        <p:spPr>
          <a:xfrm>
            <a:off x="539750" y="404813"/>
            <a:ext cx="3743325" cy="823912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800" b="1" dirty="0">
                <a:latin typeface="Arial" panose="020B0604020202020204" pitchFamily="34" charset="0"/>
                <a:ea typeface="楷体" panose="02010609060101010101" pitchFamily="49" charset="-122"/>
              </a:rPr>
              <a:t>读 准 字 音</a:t>
            </a:r>
            <a:endParaRPr lang="zh-CN" altLang="en-US" sz="48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88" grpId="0"/>
      <p:bldP spid="41989" grpId="0"/>
      <p:bldP spid="41990" grpId="0"/>
      <p:bldP spid="41991" grpId="0"/>
      <p:bldP spid="41992" grpId="0"/>
      <p:bldP spid="41993" grpId="0"/>
      <p:bldP spid="4199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1268760"/>
            <a:ext cx="8443337" cy="38942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泰戈尔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(1861-1941),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印度著名诗人、作家、艺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术家和社会活动家。代表作有诗集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新月集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》《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园丁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集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》《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飞鸟集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等。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1913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年获诺贝尔文学奖。他是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一位多产作家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他共写了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50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多部诗集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 12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部中长篇小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说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,100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多篇短篇小说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,20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多部剧本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创作了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1500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多幅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画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写了难以统计的众多歌曲等。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251520" y="1052736"/>
            <a:ext cx="8568952" cy="4464496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http://p3.so.qhimg.com/bdr/_240_/t01ea5b2c5fe93399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4581128"/>
            <a:ext cx="2095872" cy="13498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9"/>
            <a:ext cx="266429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188640"/>
            <a:ext cx="28421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金色花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995936" y="476672"/>
            <a:ext cx="233910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整体感知。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467544" y="871329"/>
            <a:ext cx="8061325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介绍金色花。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金色花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印度圣树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开金黄色碎花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神圣而又美丽。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278111" y="2456538"/>
            <a:ext cx="7463790" cy="3322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2.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读课文。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　舒缓、温馨、深情的。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3.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讨论归纳。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金色花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写了“我”和妈妈的哪几次嬉戏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179512" y="980728"/>
            <a:ext cx="8712968" cy="5184576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直接连接符 44033"/>
          <p:cNvSpPr/>
          <p:nvPr/>
        </p:nvSpPr>
        <p:spPr>
          <a:xfrm>
            <a:off x="2484438" y="3068638"/>
            <a:ext cx="1371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035" name="直接连接符 44034"/>
          <p:cNvSpPr/>
          <p:nvPr/>
        </p:nvSpPr>
        <p:spPr>
          <a:xfrm>
            <a:off x="2411413" y="4797425"/>
            <a:ext cx="1371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036" name="直接连接符 44035"/>
          <p:cNvSpPr/>
          <p:nvPr/>
        </p:nvSpPr>
        <p:spPr>
          <a:xfrm>
            <a:off x="2411413" y="3933825"/>
            <a:ext cx="1371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037" name="标题 44036"/>
          <p:cNvSpPr>
            <a:spLocks noGrp="1"/>
          </p:cNvSpPr>
          <p:nvPr>
            <p:ph type="title"/>
          </p:nvPr>
        </p:nvSpPr>
        <p:spPr>
          <a:xfrm>
            <a:off x="1258888" y="692150"/>
            <a:ext cx="4103687" cy="1079500"/>
          </a:xfrm>
        </p:spPr>
        <p:txBody>
          <a:bodyPr anchor="ctr"/>
          <a:p>
            <a:r>
              <a:rPr lang="zh-CN" altLang="en-US" dirty="0"/>
              <a:t>三次嬉戏：</a:t>
            </a:r>
            <a:endParaRPr lang="zh-CN" altLang="en-US" dirty="0"/>
          </a:p>
        </p:txBody>
      </p:sp>
      <p:sp>
        <p:nvSpPr>
          <p:cNvPr id="44038" name="文本占位符 44037"/>
          <p:cNvSpPr>
            <a:spLocks noGrp="1"/>
          </p:cNvSpPr>
          <p:nvPr>
            <p:ph type="body" sz="half" idx="1"/>
          </p:nvPr>
        </p:nvSpPr>
        <p:spPr>
          <a:xfrm>
            <a:off x="395288" y="2276475"/>
            <a:ext cx="3313112" cy="3168650"/>
          </a:xfrm>
        </p:spPr>
        <p:txBody>
          <a:bodyPr/>
          <a:p>
            <a:r>
              <a:rPr lang="zh-CN" altLang="en-US" sz="2800" b="1" dirty="0"/>
              <a:t>妈妈</a:t>
            </a:r>
            <a:endParaRPr lang="zh-CN" altLang="en-US" sz="2800" b="1" dirty="0"/>
          </a:p>
          <a:p>
            <a:r>
              <a:rPr lang="en-US" altLang="zh-CN" sz="2800" b="1"/>
              <a:t>1</a:t>
            </a:r>
            <a:r>
              <a:rPr lang="zh-CN" altLang="en-US" sz="2800" b="1" dirty="0"/>
              <a:t>、祷告时</a:t>
            </a:r>
            <a:endParaRPr lang="zh-CN" altLang="en-US" sz="2800" b="1" dirty="0"/>
          </a:p>
          <a:p>
            <a:endParaRPr lang="zh-CN" altLang="en-US" sz="2800" b="1" dirty="0"/>
          </a:p>
          <a:p>
            <a:r>
              <a:rPr lang="en-US" altLang="zh-CN" sz="2800" b="1"/>
              <a:t>2</a:t>
            </a:r>
            <a:r>
              <a:rPr lang="zh-CN" altLang="en-US" sz="2800" b="1" dirty="0"/>
              <a:t>、看书时</a:t>
            </a:r>
            <a:endParaRPr lang="zh-CN" altLang="en-US" sz="2800" b="1" dirty="0"/>
          </a:p>
          <a:p>
            <a:r>
              <a:rPr lang="zh-CN" altLang="en-US" sz="2800" b="1" dirty="0"/>
              <a:t> </a:t>
            </a:r>
            <a:endParaRPr lang="zh-CN" altLang="en-US" sz="2800" b="1" dirty="0"/>
          </a:p>
          <a:p>
            <a:r>
              <a:rPr lang="en-US" altLang="zh-CN" sz="2800" b="1"/>
              <a:t>3</a:t>
            </a:r>
            <a:r>
              <a:rPr lang="zh-CN" altLang="en-US" sz="2800" b="1" dirty="0"/>
              <a:t>、到牛棚</a:t>
            </a:r>
            <a:endParaRPr lang="zh-CN" altLang="en-US" sz="2800" b="1" dirty="0"/>
          </a:p>
        </p:txBody>
      </p:sp>
      <p:sp>
        <p:nvSpPr>
          <p:cNvPr id="44039" name="文本占位符 44038"/>
          <p:cNvSpPr>
            <a:spLocks noGrp="1"/>
          </p:cNvSpPr>
          <p:nvPr>
            <p:ph type="body" sz="half" idx="2"/>
          </p:nvPr>
        </p:nvSpPr>
        <p:spPr>
          <a:xfrm>
            <a:off x="3779838" y="2276475"/>
            <a:ext cx="2735262" cy="3235325"/>
          </a:xfrm>
        </p:spPr>
        <p:txBody>
          <a:bodyPr/>
          <a:p>
            <a:r>
              <a:rPr lang="zh-CN" altLang="en-US" sz="2800" b="1" dirty="0"/>
              <a:t>孩子</a:t>
            </a:r>
            <a:endParaRPr lang="zh-CN" altLang="en-US" sz="2800" b="1" dirty="0"/>
          </a:p>
          <a:p>
            <a:r>
              <a:rPr lang="zh-CN" altLang="en-US" sz="2800" b="1" dirty="0"/>
              <a:t>散花香</a:t>
            </a:r>
            <a:endParaRPr lang="zh-CN" altLang="en-US" sz="2800" b="1" dirty="0"/>
          </a:p>
          <a:p>
            <a:endParaRPr lang="zh-CN" altLang="en-US" sz="2800" b="1" dirty="0"/>
          </a:p>
          <a:p>
            <a:r>
              <a:rPr lang="zh-CN" altLang="en-US" sz="2800" b="1" dirty="0"/>
              <a:t>投阴影</a:t>
            </a:r>
            <a:endParaRPr lang="zh-CN" altLang="en-US" sz="2800" b="1" dirty="0"/>
          </a:p>
          <a:p>
            <a:endParaRPr lang="zh-CN" altLang="en-US" sz="2800" b="1" dirty="0"/>
          </a:p>
          <a:p>
            <a:r>
              <a:rPr lang="zh-CN" altLang="en-US" sz="2800" b="1" dirty="0"/>
              <a:t>现原形</a:t>
            </a:r>
            <a:endParaRPr lang="zh-CN" altLang="en-US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03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03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>
                                            <p:txEl>
                                              <p:charRg st="3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038">
                                            <p:txEl>
                                              <p:charRg st="3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038">
                                            <p:txEl>
                                              <p:charRg st="3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038">
                                            <p:txEl>
                                              <p:charRg st="3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038">
                                            <p:txEl>
                                              <p:charRg st="3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>
                                            <p:txEl>
                                              <p:charRg st="1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038">
                                            <p:txEl>
                                              <p:charRg st="1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038">
                                            <p:txEl>
                                              <p:charRg st="1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038">
                                            <p:txEl>
                                              <p:charRg st="1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038">
                                            <p:txEl>
                                              <p:charRg st="1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>
                                            <p:txEl>
                                              <p:charRg st="16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038">
                                            <p:txEl>
                                              <p:charRg st="16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038">
                                            <p:txEl>
                                              <p:charRg st="16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038">
                                            <p:txEl>
                                              <p:charRg st="16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038">
                                            <p:txEl>
                                              <p:charRg st="16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>
                                            <p:txEl>
                                              <p:charRg st="18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038">
                                            <p:txEl>
                                              <p:charRg st="18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038">
                                            <p:txEl>
                                              <p:charRg st="18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038">
                                            <p:txEl>
                                              <p:charRg st="18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038">
                                            <p:txEl>
                                              <p:charRg st="18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03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03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03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403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>
                                            <p:txEl>
                                              <p:charRg st="3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039">
                                            <p:txEl>
                                              <p:charRg st="3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039">
                                            <p:txEl>
                                              <p:charRg st="3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039">
                                            <p:txEl>
                                              <p:charRg st="3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4039">
                                            <p:txEl>
                                              <p:charRg st="3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039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039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039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039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4039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4039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4039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4039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7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0" dur="2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3" dur="2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 build="p"/>
      <p:bldP spid="4403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9"/>
            <a:ext cx="266429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188640"/>
            <a:ext cx="28421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金色花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3995936" y="476672"/>
            <a:ext cx="233910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倾情诵读。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466909" y="1129076"/>
            <a:ext cx="6698615" cy="34150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诗歌塑造了一个怎样的孩子和一个怎样的妈妈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我看到了一个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　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的孩子。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可爱善良、孝顺父母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 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我们看到了一个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　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的妈妈。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宽容慈祥、疼爱孩子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 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0" name="对角圆角矩形 9"/>
          <p:cNvSpPr/>
          <p:nvPr/>
        </p:nvSpPr>
        <p:spPr>
          <a:xfrm>
            <a:off x="323528" y="980728"/>
            <a:ext cx="8424936" cy="4680520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标题 50177"/>
          <p:cNvSpPr>
            <a:spLocks noGrp="1"/>
          </p:cNvSpPr>
          <p:nvPr>
            <p:ph type="title"/>
          </p:nvPr>
        </p:nvSpPr>
        <p:spPr>
          <a:xfrm>
            <a:off x="468313" y="330200"/>
            <a:ext cx="2303462" cy="793750"/>
          </a:xfrm>
          <a:solidFill>
            <a:schemeClr val="accent1"/>
          </a:solidFill>
        </p:spPr>
        <p:txBody>
          <a:bodyPr anchor="ctr"/>
          <a:p>
            <a:r>
              <a:rPr lang="zh-CN" altLang="en-US" dirty="0"/>
              <a:t>总结：</a:t>
            </a:r>
            <a:endParaRPr lang="zh-CN" altLang="en-US" dirty="0"/>
          </a:p>
        </p:txBody>
      </p:sp>
      <p:sp>
        <p:nvSpPr>
          <p:cNvPr id="50179" name="文本占位符 50178"/>
          <p:cNvSpPr>
            <a:spLocks noGrp="1"/>
          </p:cNvSpPr>
          <p:nvPr>
            <p:ph type="body" idx="1"/>
          </p:nvPr>
        </p:nvSpPr>
        <p:spPr>
          <a:xfrm>
            <a:off x="457200" y="1280160"/>
            <a:ext cx="8229600" cy="4525963"/>
          </a:xfrm>
        </p:spPr>
        <p:txBody>
          <a:bodyPr/>
          <a:p>
            <a:pPr marL="0" indent="0">
              <a:buNone/>
            </a:pPr>
            <a:r>
              <a:rPr lang="en-US" altLang="zh-CN" sz="3000" b="1" dirty="0">
                <a:ea typeface="楷体" panose="02010609060101010101" pitchFamily="49" charset="-122"/>
              </a:rPr>
              <a:t>     </a:t>
            </a:r>
            <a:r>
              <a:rPr lang="en-US" altLang="zh-CN" sz="4400" b="1" dirty="0"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ea typeface="楷体" panose="02010609060101010101" pitchFamily="49" charset="-122"/>
              </a:rPr>
              <a:t>真正的爱是无需用语言去表达的。一花一世界。一朵金色花的绽放，那优美的姿态，那淡淡的芬芳，那小小的身影，便是世界最深情的语言，便是爱最真挚的诠释和体现，所以说：</a:t>
            </a:r>
            <a:r>
              <a:rPr lang="zh-CN" altLang="en-US" sz="4400" b="1" dirty="0">
                <a:solidFill>
                  <a:srgbClr val="FF3300"/>
                </a:solidFill>
                <a:ea typeface="楷体" panose="02010609060101010101" pitchFamily="49" charset="-122"/>
              </a:rPr>
              <a:t>花开无声，大爱无言</a:t>
            </a:r>
            <a:r>
              <a:rPr lang="zh-CN" altLang="en-US" sz="4400" b="1" dirty="0">
                <a:solidFill>
                  <a:srgbClr val="FF3300"/>
                </a:solidFill>
                <a:ea typeface="楷体" panose="02010609060101010101" pitchFamily="49" charset="-122"/>
              </a:rPr>
              <a:t>。</a:t>
            </a:r>
            <a:endParaRPr lang="zh-CN" altLang="en-US" sz="4400" b="1" dirty="0">
              <a:solidFill>
                <a:srgbClr val="FF33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9"/>
            <a:ext cx="266429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188640"/>
            <a:ext cx="28421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金色花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3995936" y="476672"/>
            <a:ext cx="233910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四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创意表达。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323528" y="980728"/>
            <a:ext cx="8424936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如果你忽然具备了文中小男孩的神力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你准备变作什么来表达你对母亲的满怀爱意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请用“我要变作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……”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说话。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:(1)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我要变作一条清清的溪流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在妈妈工作累时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让妈妈来到我身边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听我唱一支欢快的歌曲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抖落满身的疲惫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我要在妈妈口渴时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让妈妈品尝我甘甜的水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使她重新容光焕发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!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我要变作一朵小小的白云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我要紧紧跟随着妈妈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使妈妈不管走到哪儿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都免受烈日无情的炙烤。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(3)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我要变作一股清风抚摸着妈妈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我要变作水中的涟漪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当妈妈沐浴时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把妈妈吻了又吻。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251520" y="980728"/>
            <a:ext cx="8496944" cy="4968552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3240360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32863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荷花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母亲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755576" y="1556792"/>
            <a:ext cx="372409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反复诵读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熟悉内容。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755576" y="2089185"/>
            <a:ext cx="6955750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快速默读课文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初步了解课文内容。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要求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:①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标出生字、生词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查阅工具书。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②抓住要点概括作者对莲的情感态度。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再读课文。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男女生交叉朗读、个人自由朗读等各种方式结合。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进行朗读评价。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467544" y="1124744"/>
            <a:ext cx="7992888" cy="4968552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40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40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409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0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1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2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3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4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2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3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4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5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6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7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8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9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1925</Words>
  <PresentationFormat>全屏显示(4:3)</PresentationFormat>
  <Paragraphs>212</Paragraphs>
  <Slides>19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微软雅黑</vt:lpstr>
      <vt:lpstr>楷体</vt:lpstr>
      <vt:lpstr>Times New Roman</vt:lpstr>
      <vt:lpstr>Times New Roman</vt:lpstr>
      <vt:lpstr>Arial Unicode MS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三次嬉戏：</vt:lpstr>
      <vt:lpstr>PowerPoint 演示文稿</vt:lpstr>
      <vt:lpstr>总结：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123</cp:lastModifiedBy>
  <dcterms:created xsi:type="dcterms:W3CDTF">2015-11-21T07:20:00Z</dcterms:created>
  <dcterms:modified xsi:type="dcterms:W3CDTF">2017-09-29T06:08:23Z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