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68" r:id="rId4"/>
    <p:sldId id="258" r:id="rId5"/>
    <p:sldId id="319" r:id="rId6"/>
    <p:sldId id="270" r:id="rId7"/>
    <p:sldId id="269" r:id="rId8"/>
    <p:sldId id="271" r:id="rId9"/>
    <p:sldId id="261" r:id="rId10"/>
    <p:sldId id="330" r:id="rId11"/>
    <p:sldId id="331" r:id="rId12"/>
    <p:sldId id="333" r:id="rId13"/>
    <p:sldId id="314" r:id="rId14"/>
    <p:sldId id="334" r:id="rId15"/>
    <p:sldId id="317" r:id="rId16"/>
    <p:sldId id="335" r:id="rId17"/>
    <p:sldId id="265" r:id="rId1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90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8" name="图片 3" descr="86cd5edcde1a36dae45d24645262c5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" y="-48895"/>
            <a:ext cx="12092305" cy="695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667001" y="2479675"/>
            <a:ext cx="6254115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800" b="1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333399">
                    <a:lumMod val="40000"/>
                    <a:lumOff val="60000"/>
                  </a:srgbClr>
                </a:solidFill>
                <a:cs typeface="+mn-ea"/>
              </a:rPr>
              <a:t>7</a:t>
            </a:r>
            <a:r>
              <a:rPr lang="zh-CN" altLang="en-US" sz="4800" b="1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333399">
                    <a:lumMod val="40000"/>
                    <a:lumOff val="60000"/>
                  </a:srgbClr>
                </a:solidFill>
                <a:cs typeface="+mn-ea"/>
              </a:rPr>
              <a:t>、散文诗二首</a:t>
            </a:r>
            <a:endParaRPr lang="zh-CN" altLang="en-US" sz="4800" b="1" noProof="1">
              <a:ln w="22225">
                <a:solidFill>
                  <a:srgbClr val="333399"/>
                </a:solidFill>
                <a:prstDash val="solid"/>
              </a:ln>
              <a:solidFill>
                <a:srgbClr val="333399">
                  <a:lumMod val="40000"/>
                  <a:lumOff val="60000"/>
                </a:srgbClr>
              </a:solidFill>
            </a:endParaRPr>
          </a:p>
        </p:txBody>
      </p:sp>
      <p:pic>
        <p:nvPicPr>
          <p:cNvPr id="4" name="毛阿敏-奉献(伴奏版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70846" y="3602038"/>
            <a:ext cx="443753" cy="4437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32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032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思考探究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/>
              <a:t>问题一：是谁让我的心情从</a:t>
            </a:r>
            <a:r>
              <a:rPr lang="en-US" altLang="zh-CN" sz="3200"/>
              <a:t>“</a:t>
            </a:r>
            <a:r>
              <a:rPr lang="zh-CN" altLang="en-US" sz="3200"/>
              <a:t>烦闷</a:t>
            </a:r>
            <a:r>
              <a:rPr lang="en-US" altLang="zh-CN" sz="3200"/>
              <a:t>”</a:t>
            </a:r>
            <a:r>
              <a:rPr lang="zh-CN" altLang="en-US" sz="3200"/>
              <a:t>变为</a:t>
            </a:r>
            <a:r>
              <a:rPr lang="en-US" altLang="zh-CN" sz="3200"/>
              <a:t>“</a:t>
            </a:r>
            <a:r>
              <a:rPr lang="zh-CN" altLang="en-US" sz="3200"/>
              <a:t>不宁的心绪散尽了</a:t>
            </a:r>
            <a:r>
              <a:rPr lang="en-US" altLang="zh-CN" sz="3200"/>
              <a:t>”</a:t>
            </a:r>
            <a:r>
              <a:rPr lang="zh-CN" altLang="en-US" sz="3200"/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z="4000" dirty="0">
                <a:solidFill>
                  <a:prstClr val="black"/>
                </a:solidFill>
              </a:rPr>
              <a:t>问题二：荷叶既然能让作者联想到母亲，文中哪一句最能抒发作者的情感？找出</a:t>
            </a:r>
            <a:r>
              <a:rPr lang="zh-CN" altLang="en-US" sz="4000" dirty="0" smtClean="0">
                <a:solidFill>
                  <a:prstClr val="black"/>
                </a:solidFill>
              </a:rPr>
              <a:t>来并试着朗读出来。</a:t>
            </a:r>
            <a:endParaRPr lang="zh-CN" altLang="en-US" sz="4000" dirty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075765" y="4101353"/>
            <a:ext cx="10905565" cy="112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母亲啊！你是荷叶，我是红莲。心中</a:t>
            </a:r>
            <a:r>
              <a:rPr lang="zh-CN" altLang="en-US" sz="3600" dirty="0" smtClean="0"/>
              <a:t>的雨点</a:t>
            </a:r>
            <a:r>
              <a:rPr lang="zh-CN" altLang="en-US" sz="3200" dirty="0" smtClean="0"/>
              <a:t>来了，除了你，谁是我在无遮拦天空下的荫蔽？</a:t>
            </a:r>
            <a:endParaRPr lang="zh-CN" altLang="en-US" sz="3200" dirty="0"/>
          </a:p>
        </p:txBody>
      </p:sp>
      <p:sp>
        <p:nvSpPr>
          <p:cNvPr id="6" name="文本框 5"/>
          <p:cNvSpPr txBox="1"/>
          <p:nvPr/>
        </p:nvSpPr>
        <p:spPr>
          <a:xfrm>
            <a:off x="941295" y="318429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思考探究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/>
              <a:t>心中的雨点指的是什么？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/>
                </a:solidFill>
              </a:rPr>
              <a:t>思考探究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sz="4400" dirty="0" smtClean="0">
              <a:solidFill>
                <a:srgbClr val="55490F"/>
              </a:solidFill>
              <a:latin typeface="宋体" panose="02010600030101010101" pitchFamily="2" charset="-122"/>
            </a:endParaRPr>
          </a:p>
          <a:p>
            <a:r>
              <a:rPr lang="zh-CN" altLang="en-US" sz="4400" dirty="0" smtClean="0">
                <a:solidFill>
                  <a:srgbClr val="55490F"/>
                </a:solidFill>
                <a:latin typeface="宋体" panose="02010600030101010101" pitchFamily="2" charset="-122"/>
              </a:rPr>
              <a:t>这</a:t>
            </a:r>
            <a:r>
              <a:rPr lang="zh-CN" altLang="en-US" sz="4400" dirty="0">
                <a:solidFill>
                  <a:srgbClr val="55490F"/>
                </a:solidFill>
                <a:latin typeface="宋体" panose="02010600030101010101" pitchFamily="2" charset="-122"/>
              </a:rPr>
              <a:t>是一朵</a:t>
            </a:r>
            <a:r>
              <a:rPr lang="zh-CN" altLang="en-US" sz="4400" u="sng" dirty="0">
                <a:solidFill>
                  <a:srgbClr val="55490F"/>
                </a:solidFill>
                <a:latin typeface="宋体" panose="02010600030101010101" pitchFamily="2" charset="-122"/>
              </a:rPr>
              <a:t>            </a:t>
            </a:r>
            <a:r>
              <a:rPr lang="zh-CN" altLang="en-US" sz="4400" dirty="0">
                <a:solidFill>
                  <a:srgbClr val="55490F"/>
                </a:solidFill>
                <a:latin typeface="宋体" panose="02010600030101010101" pitchFamily="2" charset="-122"/>
              </a:rPr>
              <a:t>的红莲；这是</a:t>
            </a:r>
            <a:r>
              <a:rPr lang="zh-CN" altLang="en-US" sz="4400" dirty="0" smtClean="0">
                <a:solidFill>
                  <a:srgbClr val="55490F"/>
                </a:solidFill>
                <a:latin typeface="宋体" panose="02010600030101010101" pitchFamily="2" charset="-122"/>
              </a:rPr>
              <a:t>一</a:t>
            </a:r>
            <a:endParaRPr lang="en-US" altLang="zh-CN" sz="4400" dirty="0" smtClean="0">
              <a:solidFill>
                <a:srgbClr val="55490F"/>
              </a:solidFill>
              <a:latin typeface="宋体" panose="02010600030101010101" pitchFamily="2" charset="-122"/>
            </a:endParaRPr>
          </a:p>
          <a:p>
            <a:endParaRPr lang="en-US" altLang="zh-CN" sz="4400" dirty="0" smtClean="0">
              <a:solidFill>
                <a:srgbClr val="55490F"/>
              </a:solidFill>
              <a:latin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400" dirty="0" smtClean="0">
                <a:solidFill>
                  <a:srgbClr val="55490F"/>
                </a:solidFill>
                <a:latin typeface="宋体" panose="02010600030101010101" pitchFamily="2" charset="-122"/>
              </a:rPr>
              <a:t>张</a:t>
            </a:r>
            <a:r>
              <a:rPr lang="zh-CN" altLang="en-US" sz="4400" u="sng" dirty="0">
                <a:solidFill>
                  <a:srgbClr val="55490F"/>
                </a:solidFill>
                <a:latin typeface="宋体" panose="02010600030101010101" pitchFamily="2" charset="-122"/>
              </a:rPr>
              <a:t>            </a:t>
            </a:r>
            <a:r>
              <a:rPr lang="zh-CN" altLang="en-US" sz="4400" dirty="0">
                <a:solidFill>
                  <a:srgbClr val="55490F"/>
                </a:solidFill>
                <a:latin typeface="宋体" panose="02010600030101010101" pitchFamily="2" charset="-122"/>
              </a:rPr>
              <a:t>的荷叶。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49680" y="1775460"/>
            <a:ext cx="3901440" cy="2011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荷叶</a:t>
            </a:r>
          </a:p>
          <a:p>
            <a:endParaRPr lang="zh-CN" altLang="en-US"/>
          </a:p>
          <a:p>
            <a:r>
              <a:rPr lang="zh-CN" altLang="en-US" sz="3600"/>
              <a:t>倾侧</a:t>
            </a:r>
          </a:p>
          <a:p>
            <a:r>
              <a:rPr lang="zh-CN" altLang="en-US" sz="3600"/>
              <a:t>覆盖</a:t>
            </a:r>
          </a:p>
        </p:txBody>
      </p:sp>
      <p:sp>
        <p:nvSpPr>
          <p:cNvPr id="5" name="右中括号 4"/>
          <p:cNvSpPr/>
          <p:nvPr/>
        </p:nvSpPr>
        <p:spPr>
          <a:xfrm>
            <a:off x="2423160" y="2796540"/>
            <a:ext cx="351155" cy="944245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02280" y="2796540"/>
            <a:ext cx="266700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遮风挡雨</a:t>
            </a:r>
          </a:p>
          <a:p>
            <a:r>
              <a:rPr lang="zh-CN" altLang="en-US" sz="3600"/>
              <a:t>保护红莲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315200" y="1775460"/>
            <a:ext cx="431292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母亲</a:t>
            </a:r>
          </a:p>
          <a:p>
            <a:r>
              <a:rPr lang="zh-CN" altLang="en-US" sz="3600"/>
              <a:t>勇敢慈怜</a:t>
            </a:r>
          </a:p>
          <a:p>
            <a:r>
              <a:rPr lang="zh-CN" altLang="en-US" sz="3600"/>
              <a:t>伟大</a:t>
            </a:r>
          </a:p>
          <a:p>
            <a:r>
              <a:rPr lang="zh-CN" altLang="en-US" sz="3600"/>
              <a:t>无私</a:t>
            </a:r>
          </a:p>
        </p:txBody>
      </p:sp>
      <p:cxnSp>
        <p:nvCxnSpPr>
          <p:cNvPr id="8" name="直接箭头连接符 7"/>
          <p:cNvCxnSpPr/>
          <p:nvPr/>
        </p:nvCxnSpPr>
        <p:spPr>
          <a:xfrm>
            <a:off x="2499360" y="2125980"/>
            <a:ext cx="4754880" cy="152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249680" y="4716780"/>
            <a:ext cx="35814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细小的物象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315200" y="4716780"/>
            <a:ext cx="35356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情感</a:t>
            </a: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3779520" y="4998720"/>
            <a:ext cx="347472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双括号 11"/>
          <p:cNvSpPr/>
          <p:nvPr/>
        </p:nvSpPr>
        <p:spPr>
          <a:xfrm>
            <a:off x="3261360" y="5890260"/>
            <a:ext cx="4053840" cy="579120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借物喻人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dirty="0" smtClean="0"/>
              <a:t>请你说一说你的母亲（父亲）是怎样照顾你的？你应该做哪些回报他们？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地震中的母爱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7500" lnSpcReduction="20000"/>
          </a:bodyPr>
          <a:lstStyle/>
          <a:p>
            <a:r>
              <a:rPr lang="zh-CN" altLang="en-US"/>
              <a:t>地震中的真实故事,(一位伟大的母亲)抢救人员发现她的时候，她已经死了，是被垮塌下来的房子压死的，透过那一堆废墟的的间隙可以看到她死亡的姿势，双膝跪着，整个上身向前匍匐着，双手扶着地支撑着身体，有些象古人行跪拜礼，只是身体被压的变形了，看上去有些诡异。救援人员从废墟的空隙伸手进去确认了她已经死亡，又在冲着废墟喊了几声，用撬棍在在砖头上敲了几下，里面没有任何回应。当人群走到下一个建筑物的时候，救援队长忽然往回跑，边跑变喊“快过来”。他又来到她的尸体前，费力的把手伸进女人的身子底下摸索，他摸了几下高声的喊“有人，有个孩子 ，还活着”。 经过一番努力，人们小心的把挡着她的废墟清理开，在她的身体下面躺着她的孩子，包在一个红色带黄花的小被子里，大概有3、4个月大，因为母亲身体庇护着，他毫发未伤，抱出来的时候，他还安静的睡着，他熟睡的脸让所有在场的人感到很温暖。 随行的医生过来解开被子准备做些检查，发现有一部手机塞在被子里，医生下意识的看了下手机屏幕，发现屏幕上是一条已经写好的短信“亲爱的宝贝，如果你能活着，一定要记住我爱你”，看惯了生离死别的医生却在这一刻落泪了，手机传递着，每个看到短信的人都落泪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73729" descr="SO00828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1" y="5030788"/>
            <a:ext cx="1306513" cy="182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文本框 73730"/>
          <p:cNvSpPr txBox="1">
            <a:spLocks noChangeArrowheads="1"/>
          </p:cNvSpPr>
          <p:nvPr/>
        </p:nvSpPr>
        <p:spPr bwMode="auto">
          <a:xfrm>
            <a:off x="1631951" y="1196975"/>
            <a:ext cx="8893175" cy="3083921"/>
          </a:xfrm>
          <a:prstGeom prst="rect">
            <a:avLst/>
          </a:prstGeom>
          <a:noFill/>
          <a:ln w="76200" cmpd="tri">
            <a:solidFill>
              <a:srgbClr val="66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3600" b="1" dirty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、搜集积累表达母爱歌颂母亲的诗歌、名言等。</a:t>
            </a:r>
          </a:p>
          <a:p>
            <a:pPr fontAlgn="base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3600" dirty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3600" dirty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 课外</a:t>
            </a:r>
            <a:r>
              <a:rPr lang="zh-CN" altLang="en-US" sz="3600" dirty="0" smtClean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阅读</a:t>
            </a:r>
            <a:r>
              <a:rPr lang="en-US" altLang="zh-CN" sz="3600" dirty="0" smtClean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600" dirty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繁星</a:t>
            </a:r>
            <a:r>
              <a:rPr lang="en-US" altLang="zh-CN" sz="3600" dirty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》《</a:t>
            </a:r>
            <a:r>
              <a:rPr lang="zh-CN" altLang="en-US" sz="3600" dirty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春水</a:t>
            </a:r>
            <a:r>
              <a:rPr lang="en-US" altLang="zh-CN" sz="3600" dirty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600" dirty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等诗集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3600" b="1" dirty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3600" b="1" dirty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、选择你喜欢的方式，把自己对父母的爱付诸行动。</a:t>
            </a:r>
          </a:p>
        </p:txBody>
      </p:sp>
      <p:sp>
        <p:nvSpPr>
          <p:cNvPr id="45060" name="椭圆 73731" descr="粉色砂纸"/>
          <p:cNvSpPr>
            <a:spLocks noChangeArrowheads="1"/>
          </p:cNvSpPr>
          <p:nvPr/>
        </p:nvSpPr>
        <p:spPr bwMode="auto">
          <a:xfrm>
            <a:off x="1703388" y="138113"/>
            <a:ext cx="2362200" cy="914400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400" b="1">
                <a:solidFill>
                  <a:srgbClr val="660066"/>
                </a:solidFill>
                <a:ea typeface="华文琥珀" panose="02010800040101010101" pitchFamily="2" charset="-122"/>
              </a:rPr>
              <a:t>作  业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8914" name="图片 47107" descr="图片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7" t="6975" r="7047" b="7173"/>
          <a:stretch>
            <a:fillRect/>
          </a:stretch>
        </p:blipFill>
        <p:spPr bwMode="auto">
          <a:xfrm>
            <a:off x="838200" y="365125"/>
            <a:ext cx="5414010" cy="3522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图片 47108" descr="2007022811582166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210" y="3630295"/>
            <a:ext cx="5413375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文本框 47109"/>
          <p:cNvSpPr txBox="1">
            <a:spLocks noChangeArrowheads="1"/>
          </p:cNvSpPr>
          <p:nvPr/>
        </p:nvSpPr>
        <p:spPr bwMode="auto">
          <a:xfrm>
            <a:off x="7030403" y="1327468"/>
            <a:ext cx="4500562" cy="823912"/>
          </a:xfrm>
          <a:prstGeom prst="rect">
            <a:avLst/>
          </a:prstGeom>
          <a:noFill/>
          <a:ln>
            <a:noFill/>
          </a:ln>
          <a:effectLst>
            <a:outerShdw dist="35921" dir="13500000" algn="ctr" rotWithShape="0">
              <a:srgbClr val="33CC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zh-CN" sz="4800" b="1" dirty="0" smtClean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800" b="1" dirty="0" smtClean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荷叶</a:t>
            </a:r>
            <a:r>
              <a:rPr lang="en-US" altLang="zh-CN" sz="4800" b="1" dirty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800" b="1" dirty="0" smtClean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母亲</a:t>
            </a:r>
            <a:r>
              <a:rPr lang="en-US" altLang="zh-CN" sz="4800" b="1" dirty="0" smtClean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4800" b="1" dirty="0">
              <a:solidFill>
                <a:srgbClr val="CC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7575" y="4426947"/>
            <a:ext cx="3802511" cy="16490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学习目标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1</a:t>
            </a:r>
            <a:r>
              <a:rPr lang="zh-CN" altLang="en-US" sz="3600" dirty="0"/>
              <a:t>了解作者及作品</a:t>
            </a:r>
          </a:p>
          <a:p>
            <a:r>
              <a:rPr lang="en-US" altLang="zh-CN" sz="3600" dirty="0"/>
              <a:t>2</a:t>
            </a:r>
            <a:r>
              <a:rPr lang="zh-CN" altLang="en-US" sz="3600" dirty="0"/>
              <a:t>掌握</a:t>
            </a:r>
            <a:r>
              <a:rPr lang="zh-CN" altLang="zh-CN" sz="3600" dirty="0"/>
              <a:t>本课的生字新词，正确理解词意</a:t>
            </a:r>
          </a:p>
          <a:p>
            <a:r>
              <a:rPr lang="en-US" altLang="zh-CN" sz="3600" dirty="0"/>
              <a:t>3</a:t>
            </a:r>
            <a:r>
              <a:rPr lang="zh-CN" altLang="en-US" sz="3600" dirty="0"/>
              <a:t>能够正确流利有感情的朗读课文</a:t>
            </a:r>
          </a:p>
          <a:p>
            <a:r>
              <a:rPr lang="en-US" altLang="zh-CN" sz="3600" dirty="0"/>
              <a:t>4</a:t>
            </a:r>
            <a:r>
              <a:rPr lang="zh-CN" altLang="en-US" sz="3600" dirty="0"/>
              <a:t>在朗读中感受母爱以及作品所呈现的美好意境和语言风格。</a:t>
            </a:r>
          </a:p>
          <a:p>
            <a:r>
              <a:rPr lang="en-US" altLang="zh-CN" sz="3600" dirty="0" smtClean="0"/>
              <a:t>5</a:t>
            </a:r>
            <a:r>
              <a:rPr lang="zh-CN" altLang="en-US" sz="3600" dirty="0"/>
              <a:t>掌握</a:t>
            </a:r>
            <a:r>
              <a:rPr lang="zh-CN" altLang="en-US" sz="3600" dirty="0" smtClean="0"/>
              <a:t>借物喻人的艺术手法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图片 107522" descr="bingxin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8203" y="1171575"/>
            <a:ext cx="2286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文本框 107523"/>
          <p:cNvSpPr txBox="1">
            <a:spLocks noChangeArrowheads="1"/>
          </p:cNvSpPr>
          <p:nvPr/>
        </p:nvSpPr>
        <p:spPr bwMode="auto">
          <a:xfrm>
            <a:off x="1774825" y="1"/>
            <a:ext cx="3276600" cy="87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zh-CN" sz="4800" b="1">
                <a:solidFill>
                  <a:srgbClr val="FF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了解冰心</a:t>
            </a:r>
          </a:p>
        </p:txBody>
      </p:sp>
      <p:pic>
        <p:nvPicPr>
          <p:cNvPr id="39941" name="图片 107524" descr="a630951_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9467" r="25999"/>
          <a:stretch>
            <a:fillRect/>
          </a:stretch>
        </p:blipFill>
        <p:spPr bwMode="auto">
          <a:xfrm>
            <a:off x="6766560" y="4587240"/>
            <a:ext cx="19050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图片 107525" descr="2835085220070623191847968_000_2_640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" t="6184" r="36909" b="6184"/>
          <a:stretch>
            <a:fillRect/>
          </a:stretch>
        </p:blipFill>
        <p:spPr bwMode="auto">
          <a:xfrm>
            <a:off x="3550920" y="4663440"/>
            <a:ext cx="21336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图片 107526" descr="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108" y="1171575"/>
            <a:ext cx="22860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107521"/>
          <p:cNvSpPr txBox="1">
            <a:spLocks noChangeArrowheads="1"/>
          </p:cNvSpPr>
          <p:nvPr/>
        </p:nvSpPr>
        <p:spPr bwMode="auto">
          <a:xfrm>
            <a:off x="1711960" y="1090930"/>
            <a:ext cx="9046845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冰心，</a:t>
            </a:r>
            <a:r>
              <a:rPr lang="en-US" altLang="zh-CN" b="1" dirty="0">
                <a:solidFill>
                  <a:srgbClr val="000000"/>
                </a:solidFill>
              </a:rPr>
              <a:t>(1900---</a:t>
            </a:r>
            <a:r>
              <a:rPr lang="en-US" altLang="zh-CN" b="1" dirty="0" smtClean="0">
                <a:solidFill>
                  <a:srgbClr val="000000"/>
                </a:solidFill>
              </a:rPr>
              <a:t>1999)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现代散文家、小说家、诗人、儿童文学作家。原名</a:t>
            </a:r>
            <a:r>
              <a:rPr lang="zh-CN" altLang="en-US" b="1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谢婉莹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。冰心是其笔名。主要作品有：小说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两个家庭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斯人独憔悴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超人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；散文集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往事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；诗集</a:t>
            </a:r>
            <a:r>
              <a:rPr lang="en-US" altLang="zh-CN" b="1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b="1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繁星</a:t>
            </a:r>
            <a:r>
              <a:rPr lang="en-US" altLang="zh-CN" b="1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b="1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b="1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b="1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春水</a:t>
            </a:r>
            <a:r>
              <a:rPr lang="en-US" altLang="zh-CN" b="1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；儿童文学作品</a:t>
            </a:r>
            <a:r>
              <a:rPr lang="en-US" altLang="zh-CN" b="1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b="1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寄小读者</a:t>
            </a:r>
            <a:r>
              <a:rPr lang="en-US" altLang="zh-CN" b="1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初读课文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指名同学朗读</a:t>
            </a:r>
            <a:r>
              <a:rPr lang="zh-CN" altLang="en-US" dirty="0"/>
              <a:t>课文</a:t>
            </a:r>
          </a:p>
          <a:p>
            <a:endParaRPr lang="zh-CN" altLang="en-US" dirty="0"/>
          </a:p>
          <a:p>
            <a:pPr marL="0" indent="0">
              <a:buNone/>
            </a:pPr>
            <a:r>
              <a:rPr lang="zh-CN" altLang="en-US" dirty="0" smtClean="0"/>
              <a:t>     注意：朗读的评价标准</a:t>
            </a:r>
            <a:endParaRPr lang="en-US" altLang="zh-CN" sz="5400" dirty="0" smtClean="0"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zh-CN" altLang="en-US" sz="5400" dirty="0" smtClean="0">
              <a:latin typeface="Arial" panose="020B0604020202020204" pitchFamily="34" charset="0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4968240" y="2659380"/>
            <a:ext cx="154305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486400" y="2756647"/>
            <a:ext cx="3485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声音洪亮，读音正确，</a:t>
            </a:r>
          </a:p>
          <a:p>
            <a:r>
              <a:rPr lang="zh-CN" altLang="zh-CN" dirty="0"/>
              <a:t>语速适中，感情真挚。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613709"/>
            <a:ext cx="10934700" cy="126555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读一读下列</a:t>
            </a:r>
            <a:r>
              <a:rPr lang="zh-CN" altLang="en-US" dirty="0"/>
              <a:t>生</a:t>
            </a:r>
            <a:r>
              <a:rPr lang="zh-CN" altLang="en-US" dirty="0" smtClean="0"/>
              <a:t>字词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206625"/>
            <a:ext cx="10515600" cy="24771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dirty="0" smtClean="0"/>
              <a:t>蒂</a:t>
            </a:r>
            <a:r>
              <a:rPr lang="en-US" altLang="zh-CN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                        </a:t>
            </a:r>
            <a:r>
              <a:rPr lang="zh-CN" altLang="zh-CN" sz="4000" dirty="0" smtClean="0"/>
              <a:t>姊妹</a:t>
            </a:r>
            <a:r>
              <a:rPr lang="en-US" altLang="zh-CN" sz="4000" b="1" dirty="0" smtClean="0"/>
              <a:t>                  </a:t>
            </a:r>
            <a:r>
              <a:rPr lang="en-US" altLang="zh-CN" sz="4000" dirty="0" smtClean="0"/>
              <a:t>     </a:t>
            </a:r>
            <a:r>
              <a:rPr lang="zh-CN" altLang="en-US" sz="4000" dirty="0" smtClean="0"/>
              <a:t>菡 萏    </a:t>
            </a:r>
            <a:endParaRPr lang="en-US" altLang="zh-CN" sz="4000" dirty="0"/>
          </a:p>
          <a:p>
            <a:pPr marL="0" indent="0">
              <a:buNone/>
            </a:pPr>
            <a:endParaRPr lang="en-US" altLang="zh-CN" sz="4000" dirty="0"/>
          </a:p>
          <a:p>
            <a:pPr marL="0" indent="0">
              <a:buNone/>
            </a:pPr>
            <a:r>
              <a:rPr lang="zh-CN" altLang="en-US" sz="4000" dirty="0" smtClean="0"/>
              <a:t>徘徊</a:t>
            </a:r>
            <a:r>
              <a:rPr lang="zh-CN" altLang="en-US" sz="4000" dirty="0"/>
              <a:t> </a:t>
            </a:r>
            <a:r>
              <a:rPr lang="zh-CN" altLang="en-US" sz="4000" dirty="0" smtClean="0"/>
              <a:t>                </a:t>
            </a:r>
            <a:r>
              <a:rPr lang="en-US" altLang="zh-CN" sz="4000" dirty="0" smtClean="0"/>
              <a:t>    </a:t>
            </a:r>
            <a:r>
              <a:rPr lang="zh-CN" altLang="en-US" sz="4000" dirty="0" smtClean="0"/>
              <a:t> 攲斜                    荫蔽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674594" y="152044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预习检查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10729" y="2206625"/>
            <a:ext cx="14253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cs typeface="Arial" panose="020B0604020202020204" pitchFamily="34" charset="0"/>
              </a:rPr>
              <a:t>（</a:t>
            </a:r>
            <a:r>
              <a:rPr lang="en-US" altLang="zh-CN" sz="4000" b="1" cap="none" spc="0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cs typeface="Arial" panose="020B0604020202020204" pitchFamily="34" charset="0"/>
              </a:rPr>
              <a:t>dì</a:t>
            </a:r>
            <a:r>
              <a:rPr lang="zh-CN" altLang="en-U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cs typeface="Arial" panose="020B0604020202020204" pitchFamily="34" charset="0"/>
              </a:rPr>
              <a:t>）</a:t>
            </a:r>
            <a:r>
              <a:rPr lang="en-US" altLang="zh-CN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      </a:t>
            </a:r>
            <a:endParaRPr lang="zh-CN" altLang="en-US" sz="40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34034" y="2135889"/>
            <a:ext cx="271901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（</a:t>
            </a:r>
            <a:r>
              <a:rPr lang="en-US" altLang="zh-CN" sz="4000" b="1" cap="none" spc="0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zĭm</a:t>
            </a:r>
            <a:r>
              <a:rPr lang="en-US" altLang="zh-CN" sz="4000" b="1" cap="none" spc="0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è</a:t>
            </a:r>
            <a:r>
              <a:rPr lang="en-US" altLang="zh-CN" sz="4000" b="1" cap="none" spc="0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i</a:t>
            </a:r>
            <a:r>
              <a:rPr lang="zh-CN" altLang="en-U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）</a:t>
            </a:r>
            <a:r>
              <a:rPr lang="en-US" altLang="zh-CN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  </a:t>
            </a:r>
            <a:endParaRPr lang="zh-CN" altLang="en-US" sz="40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43977" y="2135889"/>
            <a:ext cx="214674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(</a:t>
            </a:r>
            <a:r>
              <a:rPr lang="en-US" altLang="zh-CN" sz="40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h</a:t>
            </a:r>
            <a:r>
              <a:rPr lang="en-US" altLang="zh-CN" sz="40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ȧ</a:t>
            </a:r>
            <a:r>
              <a:rPr lang="en-US" altLang="zh-CN" sz="40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nd</a:t>
            </a:r>
            <a:r>
              <a:rPr lang="en-US" altLang="zh-CN" sz="40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cs typeface="Arial" panose="020B0604020202020204" pitchFamily="34" charset="0"/>
              </a:rPr>
              <a:t>à</a:t>
            </a:r>
            <a:r>
              <a:rPr lang="en-US" altLang="zh-CN" sz="40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n</a:t>
            </a:r>
            <a:r>
              <a:rPr lang="en-US" altLang="zh-CN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)</a:t>
            </a:r>
            <a:endParaRPr lang="zh-CN" altLang="en-US" sz="40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0729" y="3524613"/>
            <a:ext cx="302358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（</a:t>
            </a:r>
            <a:r>
              <a:rPr lang="en-US" altLang="zh-CN" sz="40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páihuái</a:t>
            </a:r>
            <a:r>
              <a:rPr lang="en-US" altLang="zh-CN" sz="4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)    </a:t>
            </a:r>
            <a:r>
              <a:rPr lang="zh-CN" altLang="en-US" sz="4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endParaRPr lang="zh-CN" altLang="en-US" sz="40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34034" y="3524613"/>
            <a:ext cx="288889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（</a:t>
            </a:r>
            <a:r>
              <a:rPr lang="en-US" altLang="zh-CN" sz="40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qīxié</a:t>
            </a:r>
            <a:r>
              <a:rPr lang="zh-CN" altLang="en-US" sz="4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）    </a:t>
            </a:r>
            <a:endParaRPr lang="zh-CN" altLang="en-US" sz="40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28561" y="3524613"/>
            <a:ext cx="22621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（</a:t>
            </a:r>
            <a:r>
              <a:rPr lang="en-US" altLang="zh-CN" sz="40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yīnbì</a:t>
            </a:r>
            <a:r>
              <a:rPr lang="zh-CN" altLang="en-US" sz="4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）</a:t>
            </a:r>
            <a:endParaRPr lang="zh-CN" altLang="en-US" sz="40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6859" y="365125"/>
            <a:ext cx="10936941" cy="724087"/>
          </a:xfrm>
        </p:spPr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zh-CN" altLang="en-US" sz="67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Calibri" panose="020F0502020204030204"/>
                <a:ea typeface="楷体_GB2312" pitchFamily="49" charset="-122"/>
              </a:rPr>
              <a:t>再读课文</a:t>
            </a:r>
            <a:r>
              <a:rPr lang="zh-CN" altLang="en-US" sz="3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Calibri" panose="020F0502020204030204"/>
                <a:ea typeface="楷体_GB2312" pitchFamily="49" charset="-122"/>
              </a:rPr>
              <a:t/>
            </a:r>
            <a:br>
              <a:rPr lang="zh-CN" altLang="en-US" sz="3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Calibri" panose="020F0502020204030204"/>
                <a:ea typeface="楷体_GB2312" pitchFamily="49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55490F"/>
                </a:solidFill>
                <a:latin typeface="宋体" panose="02010600030101010101" pitchFamily="2" charset="-122"/>
              </a:rPr>
              <a:t>请同学</a:t>
            </a:r>
            <a:r>
              <a:rPr lang="zh-CN" altLang="en-US" sz="3600" dirty="0">
                <a:solidFill>
                  <a:srgbClr val="55490F"/>
                </a:solidFill>
                <a:latin typeface="宋体" panose="02010600030101010101" pitchFamily="2" charset="-122"/>
              </a:rPr>
              <a:t>默读</a:t>
            </a:r>
            <a:r>
              <a:rPr lang="zh-CN" altLang="en-US" sz="3600" dirty="0" smtClean="0">
                <a:solidFill>
                  <a:srgbClr val="55490F"/>
                </a:solidFill>
                <a:latin typeface="宋体" panose="02010600030101010101" pitchFamily="2" charset="-122"/>
              </a:rPr>
              <a:t>课文</a:t>
            </a:r>
            <a:endParaRPr lang="en-US" altLang="zh-CN" sz="3600" dirty="0" smtClean="0">
              <a:solidFill>
                <a:srgbClr val="55490F"/>
              </a:solidFill>
              <a:latin typeface="宋体" panose="02010600030101010101" pitchFamily="2" charset="-122"/>
            </a:endParaRPr>
          </a:p>
          <a:p>
            <a:r>
              <a:rPr lang="zh-CN" altLang="en-US" sz="3600" dirty="0" smtClean="0"/>
              <a:t>按要求填写表格</a:t>
            </a:r>
            <a:endParaRPr lang="en-US" altLang="zh-CN" sz="3600" dirty="0" smtClean="0"/>
          </a:p>
          <a:p>
            <a:pPr marL="0" indent="0">
              <a:buNone/>
            </a:pPr>
            <a:endParaRPr lang="zh-CN" alt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文本占位符 75778"/>
          <p:cNvSpPr>
            <a:spLocks noGrp="1" noChangeArrowheads="1"/>
          </p:cNvSpPr>
          <p:nvPr/>
        </p:nvSpPr>
        <p:spPr>
          <a:xfrm>
            <a:off x="451485" y="1081405"/>
            <a:ext cx="9592310" cy="13525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Tx/>
              <a:buNone/>
            </a:pPr>
            <a:endParaRPr lang="en-US" altLang="zh-CN" sz="2800" b="1" dirty="0" smtClean="0">
              <a:solidFill>
                <a:srgbClr val="CC00FF"/>
              </a:solidFill>
              <a:ea typeface="仿宋_GB2312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sz="2800" dirty="0" smtClean="0">
                <a:sym typeface="+mn-ea"/>
              </a:rPr>
              <a:t>边读边画出描写红莲的句子以及描写“我”心情的词语</a:t>
            </a:r>
            <a:endParaRPr lang="zh-CN" altLang="en-US" sz="2800" dirty="0" smtClean="0"/>
          </a:p>
          <a:p>
            <a:pPr eaLnBrk="1" hangingPunct="1">
              <a:buFontTx/>
              <a:buNone/>
            </a:pPr>
            <a:endParaRPr lang="zh-CN" altLang="en-US" sz="2800" b="1" dirty="0">
              <a:solidFill>
                <a:srgbClr val="CC00FF"/>
              </a:solidFill>
              <a:ea typeface="仿宋_GB2312" pitchFamily="49" charset="-122"/>
            </a:endParaRPr>
          </a:p>
          <a:p>
            <a:pPr marL="0" indent="0" eaLnBrk="1" hangingPunct="1">
              <a:buNone/>
            </a:pPr>
            <a:endParaRPr lang="zh-CN" altLang="en-US" sz="2800" b="1" dirty="0">
              <a:solidFill>
                <a:srgbClr val="CC00FF"/>
              </a:solidFill>
              <a:ea typeface="仿宋_GB2312" pitchFamily="49" charset="-122"/>
            </a:endParaRPr>
          </a:p>
        </p:txBody>
      </p:sp>
      <p:graphicFrame>
        <p:nvGraphicFramePr>
          <p:cNvPr id="75853" name="内容占位符 75852"/>
          <p:cNvGraphicFramePr>
            <a:graphicFrameLocks noGrp="1"/>
          </p:cNvGraphicFramePr>
          <p:nvPr>
            <p:ph idx="1"/>
          </p:nvPr>
        </p:nvGraphicFramePr>
        <p:xfrm>
          <a:off x="451485" y="2780030"/>
          <a:ext cx="11319510" cy="4104005"/>
        </p:xfrm>
        <a:graphic>
          <a:graphicData uri="http://schemas.openxmlformats.org/drawingml/2006/table">
            <a:tbl>
              <a:tblPr/>
              <a:tblGrid>
                <a:gridCol w="2353310"/>
                <a:gridCol w="4169410"/>
                <a:gridCol w="2859405"/>
                <a:gridCol w="1937385"/>
              </a:tblGrid>
              <a:tr h="62039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环   境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红  莲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心情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01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/>
                        <a:t>一写红莲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188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/>
                        <a:t>二写红莲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dirty="0" smtClean="0"/>
                        <a:t>   雷声</a:t>
                      </a:r>
                      <a:r>
                        <a:rPr lang="zh-CN" altLang="en-US" dirty="0"/>
                        <a:t>作了雨越下越大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/>
                        <a:t>三写红莲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 smtClean="0"/>
                        <a:t>   雨</a:t>
                      </a:r>
                      <a:r>
                        <a:rPr lang="zh-CN" altLang="en-US" dirty="0"/>
                        <a:t>肆意地下着；在大荷叶的覆盖下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160058" y="3524885"/>
            <a:ext cx="3438861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繁杂的雨声浓阴的天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97856" y="3524885"/>
            <a:ext cx="19800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开满、亭亭</a:t>
            </a:r>
          </a:p>
        </p:txBody>
      </p:sp>
      <p:sp>
        <p:nvSpPr>
          <p:cNvPr id="3" name="矩形 2"/>
          <p:cNvSpPr/>
          <p:nvPr/>
        </p:nvSpPr>
        <p:spPr>
          <a:xfrm>
            <a:off x="10261920" y="3526641"/>
            <a:ext cx="11079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烦闷</a:t>
            </a:r>
            <a:endParaRPr lang="zh-CN" altLang="en-US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48125" y="4424082"/>
            <a:ext cx="264720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左右倚斜，无依无靠</a:t>
            </a:r>
          </a:p>
        </p:txBody>
      </p:sp>
      <p:sp>
        <p:nvSpPr>
          <p:cNvPr id="6" name="矩形 5"/>
          <p:cNvSpPr/>
          <p:nvPr/>
        </p:nvSpPr>
        <p:spPr>
          <a:xfrm>
            <a:off x="7586896" y="5877277"/>
            <a:ext cx="15696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不动摇</a:t>
            </a:r>
          </a:p>
        </p:txBody>
      </p:sp>
      <p:sp>
        <p:nvSpPr>
          <p:cNvPr id="7" name="矩形 6"/>
          <p:cNvSpPr/>
          <p:nvPr/>
        </p:nvSpPr>
        <p:spPr>
          <a:xfrm>
            <a:off x="8287870" y="4554260"/>
            <a:ext cx="491866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不适意</a:t>
            </a:r>
          </a:p>
        </p:txBody>
      </p:sp>
      <p:sp>
        <p:nvSpPr>
          <p:cNvPr id="8" name="矩形 7"/>
          <p:cNvSpPr/>
          <p:nvPr/>
        </p:nvSpPr>
        <p:spPr>
          <a:xfrm>
            <a:off x="9695328" y="5520323"/>
            <a:ext cx="205272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不宁的</a:t>
            </a:r>
            <a:r>
              <a:rPr lang="zh-CN" altLang="en-US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心绪</a:t>
            </a:r>
            <a:endParaRPr lang="en-US" altLang="zh-CN" sz="28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散尽、感动</a:t>
            </a:r>
            <a:endParaRPr lang="zh-CN" alt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823</Words>
  <Application>Microsoft Office PowerPoint</Application>
  <PresentationFormat>宽屏</PresentationFormat>
  <Paragraphs>79</Paragraphs>
  <Slides>17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仿宋_GB2312</vt:lpstr>
      <vt:lpstr>黑体</vt:lpstr>
      <vt:lpstr>华文琥珀</vt:lpstr>
      <vt:lpstr>楷体_GB2312</vt:lpstr>
      <vt:lpstr>隶书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学习目标</vt:lpstr>
      <vt:lpstr>PowerPoint 演示文稿</vt:lpstr>
      <vt:lpstr>PowerPoint 演示文稿</vt:lpstr>
      <vt:lpstr>初读课文</vt:lpstr>
      <vt:lpstr> 读一读下列生字词</vt:lpstr>
      <vt:lpstr>再读课文 </vt:lpstr>
      <vt:lpstr>PowerPoint 演示文稿</vt:lpstr>
      <vt:lpstr>思考探究 </vt:lpstr>
      <vt:lpstr>PowerPoint 演示文稿</vt:lpstr>
      <vt:lpstr>PowerPoint 演示文稿</vt:lpstr>
      <vt:lpstr>思考探究</vt:lpstr>
      <vt:lpstr>PowerPoint 演示文稿</vt:lpstr>
      <vt:lpstr>PowerPoint 演示文稿</vt:lpstr>
      <vt:lpstr>地震中的母爱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dc:description>语文备课大师【全免费】</dc:description>
  <cp:lastModifiedBy>admin</cp:lastModifiedBy>
  <cp:revision>语文备课大师【全免费】</cp:revision>
  <dcterms:created xsi:type="dcterms:W3CDTF">2016-10-25T12:51:00Z</dcterms:created>
  <dcterms:modified xsi:type="dcterms:W3CDTF">2016-12-21T06:40:59Z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