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heme/themeOverride12.xml" ContentType="application/vnd.openxmlformats-officedocument.themeOverride+xml"/>
  <Override PartName="/ppt/theme/themeOverride30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Override19.xml" ContentType="application/vnd.openxmlformats-officedocument.themeOverride+xml"/>
  <Override PartName="/docProps/custom.xml" ContentType="application/vnd.openxmlformats-officedocument.custom-properties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theme/themeOverride15.xml" ContentType="application/vnd.openxmlformats-officedocument.themeOverride+xml"/>
  <Override PartName="/ppt/theme/themeOverride24.xml" ContentType="application/vnd.openxmlformats-officedocument.themeOverride+xml"/>
  <Override PartName="/ppt/theme/themeOverride26.xml" ContentType="application/vnd.openxmlformats-officedocument.themeOverr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13.xml" ContentType="application/vnd.openxmlformats-officedocument.themeOverride+xml"/>
  <Override PartName="/ppt/theme/themeOverride22.xml" ContentType="application/vnd.openxmlformats-officedocument.themeOverr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0.xml" ContentType="application/vnd.openxmlformats-officedocument.themeOverride+xml"/>
  <Override PartName="/ppt/theme/themeOverride31.xml" ContentType="application/vnd.openxmlformats-officedocument.themeOverride+xml"/>
  <Default Extension="mp3" ContentType="audio/mp3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4.xml" ContentType="application/vnd.openxmlformats-officedocument.themeOverr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Override29.xml" ContentType="application/vnd.openxmlformats-officedocument.themeOverride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Default Extension="gif" ContentType="image/gif"/>
  <Override PartName="/ppt/theme/themeOverride27.xml" ContentType="application/vnd.openxmlformats-officedocument.themeOverride+xml"/>
  <Override PartName="/ppt/theme/themeOverride16.xml" ContentType="application/vnd.openxmlformats-officedocument.themeOverride+xml"/>
  <Override PartName="/ppt/theme/themeOverride25.xml" ContentType="application/vnd.openxmlformats-officedocument.themeOverr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Override9.xml" ContentType="application/vnd.openxmlformats-officedocument.themeOverride+xml"/>
  <Override PartName="/ppt/theme/themeOverride14.xml" ContentType="application/vnd.openxmlformats-officedocument.themeOverride+xml"/>
  <Override PartName="/ppt/theme/themeOverride23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4"/>
  </p:notesMasterIdLst>
  <p:handoutMasterIdLst>
    <p:handoutMasterId r:id="rId35"/>
  </p:handoutMasterIdLst>
  <p:sldIdLst>
    <p:sldId id="382" r:id="rId3"/>
    <p:sldId id="383" r:id="rId4"/>
    <p:sldId id="384" r:id="rId5"/>
    <p:sldId id="315" r:id="rId6"/>
    <p:sldId id="258" r:id="rId7"/>
    <p:sldId id="260" r:id="rId8"/>
    <p:sldId id="365" r:id="rId9"/>
    <p:sldId id="366" r:id="rId10"/>
    <p:sldId id="259" r:id="rId11"/>
    <p:sldId id="357" r:id="rId12"/>
    <p:sldId id="358" r:id="rId13"/>
    <p:sldId id="359" r:id="rId14"/>
    <p:sldId id="368" r:id="rId15"/>
    <p:sldId id="369" r:id="rId16"/>
    <p:sldId id="360" r:id="rId17"/>
    <p:sldId id="361" r:id="rId18"/>
    <p:sldId id="362" r:id="rId19"/>
    <p:sldId id="367" r:id="rId20"/>
    <p:sldId id="363" r:id="rId21"/>
    <p:sldId id="370" r:id="rId22"/>
    <p:sldId id="371" r:id="rId23"/>
    <p:sldId id="388" r:id="rId24"/>
    <p:sldId id="389" r:id="rId25"/>
    <p:sldId id="390" r:id="rId26"/>
    <p:sldId id="391" r:id="rId27"/>
    <p:sldId id="392" r:id="rId28"/>
    <p:sldId id="393" r:id="rId29"/>
    <p:sldId id="394" r:id="rId30"/>
    <p:sldId id="395" r:id="rId31"/>
    <p:sldId id="396" r:id="rId32"/>
    <p:sldId id="397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00"/>
    <a:srgbClr val="FFCC99"/>
    <a:srgbClr val="CCFF33"/>
    <a:srgbClr val="FFCCFF"/>
    <a:srgbClr val="66FFFF"/>
    <a:srgbClr val="99FFCC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/>
    <p:restoredTop sz="92893"/>
  </p:normalViewPr>
  <p:slideViewPr>
    <p:cSldViewPr showGuides="1">
      <p:cViewPr varScale="1">
        <p:scale>
          <a:sx n="105" d="100"/>
          <a:sy n="105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页眉占位符 15667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6675" name="日期占位符 15667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820" name="幻灯片图像占位符 156675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156676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第五级</a:t>
            </a:r>
          </a:p>
        </p:txBody>
      </p:sp>
      <p:sp>
        <p:nvSpPr>
          <p:cNvPr id="156678" name="页脚占位符 15667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6679" name="灯片编号占位符 15667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zh-CN" sz="1200" dirty="0"/>
              <a:pPr lvl="0" algn="r" eaLnBrk="1" hangingPunct="1"/>
              <a:t>‹#›</a:t>
            </a:fld>
            <a:endParaRPr lang="zh-CN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zh-CN" dirty="0"/>
          </a:p>
        </p:txBody>
      </p:sp>
      <p:sp>
        <p:nvSpPr>
          <p:cNvPr id="35844" name="灯片编号占位符 1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351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文本占位符 135170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5172" name="日期占位符 13517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Clr>
                <a:srgbClr val="000000"/>
              </a:buClr>
              <a:defRPr sz="1400" noProof="1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173" name="页脚占位符 1351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Clr>
                <a:srgbClr val="000000"/>
              </a:buClr>
              <a:defRPr sz="1400" noProof="1">
                <a:latin typeface="Times New Roman" panose="0202060305040502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174" name="灯片编号占位符 1351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zh-CN" dirty="0"/>
              <a:pPr lvl="0" eaLnBrk="1" hangingPunct="1"/>
              <a:t>‹#›</a:t>
            </a:fld>
            <a:endParaRPr lang="zh-CN" altLang="zh-CN" dirty="0"/>
          </a:p>
        </p:txBody>
      </p:sp>
      <p:pic>
        <p:nvPicPr>
          <p:cNvPr id="2055" name="图片 135174" descr="学英语报社社标s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8318500" y="6564313"/>
            <a:ext cx="646113" cy="2492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7%20Section%20A%20(1a-2d)&#35838;&#20214;&#23453;&#65288;&#21547;&#32032;&#26448;&#65289;\U7%20Section%20A%201b.mp3" TargetMode="Externa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1.png"/><Relationship Id="rId4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7\Unit%207%20Section%20A%20(1a-2d)\U7%20Section%20A%201b.mp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7%20Section%20A%20(1a-2d)&#35838;&#20214;&#23453;&#65288;&#21547;&#32032;&#26448;&#65289;\U7%20Section%20A%202a.mp3" TargetMode="Externa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11.png"/><Relationship Id="rId4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7\Unit%207%20Section%20A%20(1a-2d)\U7%20Section%20A%202a.mp3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7%20Section%20A%20(1a-2d)&#35838;&#20214;&#23453;&#65288;&#21547;&#32032;&#26448;&#65289;\U7%20Section%20A%202b.mp3" TargetMode="Externa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1.png"/><Relationship Id="rId5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7\Unit%207%20Section%20A%20(1a-2d)\U7%20Section%20A%202b.mp3" TargetMode="External"/><Relationship Id="rId4" Type="http://schemas.openxmlformats.org/officeDocument/2006/relationships/notesSlide" Target="../notesSlides/notesSlid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dministrator\&#26700;&#38754;\&#32039;&#24613;&#20462;&#25913;\19&#26149;&#20843;&#33521;&#19979;(RJ)--1.&#31934;&#21697;&#25945;&#23398;&#35838;&#20214;\&#12304;&#20154;&#25945;&#29256;&#12305;&#26032;&#30446;&#26631;2019&#24180;&#20843;&#19979;&#65306;Unit%207%20Section%20A%20(1a-2d)&#35838;&#20214;&#23453;&#65288;&#21547;&#32032;&#26448;&#65289;\U7%20Section%20A%202d.mp3" TargetMode="Externa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1.png"/><Relationship Id="rId5" Type="http://schemas.microsoft.com/office/2007/relationships/media" Target="file:///C:\Users\Administrator\Desktop\18&#26149;&#20248;&#32764;&#25945;&#19982;&#23398;&#20843;&#24180;&#32423;&#33521;&#35821;&#19979;&#20809;&#30424;&#65288;RJ&#65289;\1.%20&#31934;&#21697;&#25945;&#23398;&#35838;&#20214;\Unit%207\Unit%207%20Section%20A%20(1a-2d)\U7%20Section%20A%202d.mp3" TargetMode="External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zhidao.baidu.com/search?word=%E9%9B%86%E5%90%88%E5%90%8D%E8%AF%8D&amp;fr=qb_search_exp&amp;ie=utf8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zhidao.baidu.com/search?word=%E5%AE%9A%E5%86%A0%E8%AF%8D&amp;fr=qb_search_exp&amp;ie=utf8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Relationship Id="rId5" Type="http://schemas.openxmlformats.org/officeDocument/2006/relationships/hyperlink" Target="http://zhidao.baidu.com/search?word=%E7%AC%AC%E4%B8%89%E4%BA%BA%E7%A7%B0%E5%8D%95%E6%95%B0&amp;fr=qb_search_exp&amp;ie=utf8" TargetMode="External"/><Relationship Id="rId4" Type="http://schemas.openxmlformats.org/officeDocument/2006/relationships/hyperlink" Target="http://zhidao.baidu.com/search?word=%E8%B0%93%E8%AF%AD%E5%8A%A8%E8%AF%8D&amp;fr=qb_search_exp&amp;ie=utf8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zhidao.baidu.com/search?word=%E8%B0%93%E8%AF%AD%E5%8A%A8%E8%AF%8D&amp;fr=qb_search_exp&amp;ie=utf8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zhidao.baidu.com/search?word=%E5%8A%A0%E6%8B%BF%E5%A4%A7&amp;fr=qb_search_exp&amp;ie=utf8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18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Relationship Id="rId4" Type="http://schemas.openxmlformats.org/officeDocument/2006/relationships/image" Target="../media/image18.gi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NULL" TargetMode="Externa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TextEdit="1"/>
          </p:cNvSpPr>
          <p:nvPr/>
        </p:nvSpPr>
        <p:spPr>
          <a:xfrm>
            <a:off x="1763713" y="1338263"/>
            <a:ext cx="56165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6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3"/>
          <p:cNvSpPr txBox="1"/>
          <p:nvPr/>
        </p:nvSpPr>
        <p:spPr>
          <a:xfrm>
            <a:off x="5364163" y="3425825"/>
            <a:ext cx="3024187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zh-CN" sz="3600" b="1" dirty="0">
                <a:solidFill>
                  <a:srgbClr val="00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八年级（下）</a:t>
            </a:r>
          </a:p>
        </p:txBody>
      </p:sp>
      <p:pic>
        <p:nvPicPr>
          <p:cNvPr id="3076" name="Picture 4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825" y="3138488"/>
            <a:ext cx="4114800" cy="293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WordArt 7"/>
          <p:cNvSpPr>
            <a:spLocks noTextEdit="1"/>
          </p:cNvSpPr>
          <p:nvPr/>
        </p:nvSpPr>
        <p:spPr>
          <a:xfrm rot="-1038596">
            <a:off x="1316038" y="5048250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66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66FF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Go</a:t>
            </a:r>
          </a:p>
        </p:txBody>
      </p:sp>
      <p:sp>
        <p:nvSpPr>
          <p:cNvPr id="3078" name="WordArt 8"/>
          <p:cNvSpPr>
            <a:spLocks noTextEdit="1"/>
          </p:cNvSpPr>
          <p:nvPr/>
        </p:nvSpPr>
        <p:spPr>
          <a:xfrm rot="-597107">
            <a:off x="1981200" y="48355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CC33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CC3300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for</a:t>
            </a:r>
          </a:p>
        </p:txBody>
      </p:sp>
      <p:sp>
        <p:nvSpPr>
          <p:cNvPr id="3079" name="WordArt 9"/>
          <p:cNvSpPr>
            <a:spLocks noTextEdit="1"/>
          </p:cNvSpPr>
          <p:nvPr/>
        </p:nvSpPr>
        <p:spPr>
          <a:xfrm rot="-808854">
            <a:off x="2667000" y="4683125"/>
            <a:ext cx="5334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3600" b="1" i="1">
                <a:ln w="9525" cap="flat" cmpd="sng">
                  <a:solidFill>
                    <a:srgbClr val="3333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3399"/>
                </a:solidFill>
                <a:effectLst>
                  <a:outerShdw dist="107763" dir="2699999" algn="ctr" rotWithShape="0">
                    <a:srgbClr val="B2B2B2">
                      <a:alpha val="50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it!</a:t>
            </a:r>
          </a:p>
        </p:txBody>
      </p:sp>
      <p:sp>
        <p:nvSpPr>
          <p:cNvPr id="15" name="矩形 14"/>
          <p:cNvSpPr/>
          <p:nvPr/>
        </p:nvSpPr>
        <p:spPr>
          <a:xfrm>
            <a:off x="899592" y="1338972"/>
            <a:ext cx="7560840" cy="10156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150" normalizeH="0" baseline="0" noProof="0" dirty="0">
                <a:ln w="11430"/>
                <a:solidFill>
                  <a:srgbClr val="00808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学练优英语教学课件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331788" y="790575"/>
            <a:ext cx="1114425" cy="792163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tint val="66667"/>
                  <a:invGamma/>
                </a:srgbClr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CCCC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1a</a:t>
            </a:r>
          </a:p>
        </p:txBody>
      </p:sp>
      <p:sp>
        <p:nvSpPr>
          <p:cNvPr id="12291" name="Text Box 40"/>
          <p:cNvSpPr txBox="1"/>
          <p:nvPr/>
        </p:nvSpPr>
        <p:spPr>
          <a:xfrm>
            <a:off x="1484313" y="862013"/>
            <a:ext cx="72009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GB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Match the facts you know.</a:t>
            </a:r>
          </a:p>
        </p:txBody>
      </p:sp>
      <p:graphicFrame>
        <p:nvGraphicFramePr>
          <p:cNvPr id="150551" name="表格 150550"/>
          <p:cNvGraphicFramePr/>
          <p:nvPr/>
        </p:nvGraphicFramePr>
        <p:xfrm>
          <a:off x="609600" y="1905000"/>
          <a:ext cx="8137525" cy="4410075"/>
        </p:xfrm>
        <a:graphic>
          <a:graphicData uri="http://schemas.openxmlformats.org/drawingml/2006/table">
            <a:tbl>
              <a:tblPr/>
              <a:tblGrid>
                <a:gridCol w="2895600"/>
                <a:gridCol w="5241925"/>
              </a:tblGrid>
              <a:tr h="11890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 dirty="0" err="1">
                          <a:latin typeface="Times New Roman" panose="02020603050405020304" pitchFamily="18" charset="0"/>
                        </a:rPr>
                        <a:t>Qomolangma</a:t>
                      </a:r>
                      <a:endParaRPr lang="zh-CN" altLang="en-US" sz="3600" b="1" dirty="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about 9,600,000 square kilometers in size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The Sahara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1,025 meters deep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The Caspian Sea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 dirty="0">
                          <a:latin typeface="Times New Roman" panose="02020603050405020304" pitchFamily="18" charset="0"/>
                        </a:rPr>
                        <a:t>6,671 kilometers long</a:t>
                      </a:r>
                      <a:endParaRPr lang="zh-CN" altLang="en-US" sz="3600" b="1" dirty="0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The Nile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>
                          <a:latin typeface="Times New Roman" panose="02020603050405020304" pitchFamily="18" charset="0"/>
                        </a:rPr>
                        <a:t>8,844.43 meters high</a:t>
                      </a:r>
                      <a:endParaRPr lang="zh-CN" altLang="en-US" sz="3600" b="1">
                        <a:latin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0556" name="直接连接符 150555"/>
          <p:cNvSpPr/>
          <p:nvPr/>
        </p:nvSpPr>
        <p:spPr>
          <a:xfrm>
            <a:off x="3048000" y="2514600"/>
            <a:ext cx="457200" cy="30480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57" name="直接连接符 150556"/>
          <p:cNvSpPr/>
          <p:nvPr/>
        </p:nvSpPr>
        <p:spPr>
          <a:xfrm flipV="1">
            <a:off x="2895600" y="2438400"/>
            <a:ext cx="685800" cy="10668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58" name="直接连接符 150557"/>
          <p:cNvSpPr/>
          <p:nvPr/>
        </p:nvSpPr>
        <p:spPr>
          <a:xfrm flipV="1">
            <a:off x="3200400" y="3581400"/>
            <a:ext cx="457200" cy="9144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59" name="直接连接符 150558"/>
          <p:cNvSpPr/>
          <p:nvPr/>
        </p:nvSpPr>
        <p:spPr>
          <a:xfrm flipV="1">
            <a:off x="2514600" y="4572000"/>
            <a:ext cx="1066800" cy="12192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0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0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255588" y="790575"/>
            <a:ext cx="1114425" cy="792163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tint val="66667"/>
                  <a:invGamma/>
                </a:srgbClr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CCCC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1b</a:t>
            </a:r>
          </a:p>
        </p:txBody>
      </p:sp>
      <p:sp>
        <p:nvSpPr>
          <p:cNvPr id="13315" name="Text Box 40"/>
          <p:cNvSpPr txBox="1"/>
          <p:nvPr/>
        </p:nvSpPr>
        <p:spPr>
          <a:xfrm>
            <a:off x="1560513" y="633413"/>
            <a:ext cx="72009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GB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Listen and complete the sentences.</a:t>
            </a:r>
          </a:p>
        </p:txBody>
      </p:sp>
      <p:sp>
        <p:nvSpPr>
          <p:cNvPr id="13316" name="文本框 151555"/>
          <p:cNvSpPr txBox="1"/>
          <p:nvPr/>
        </p:nvSpPr>
        <p:spPr>
          <a:xfrm>
            <a:off x="255588" y="2157413"/>
            <a:ext cx="8748712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1. Qomolangma is _________ than any other mountain in the world.</a:t>
            </a: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The Sahara is __________ desert in the world.</a:t>
            </a: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3. The Caspian Sea is ___________ of all the salt lakes.</a:t>
            </a: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4. The Nile is _________ river in the world.</a:t>
            </a:r>
          </a:p>
        </p:txBody>
      </p:sp>
      <p:sp>
        <p:nvSpPr>
          <p:cNvPr id="151561" name="文本框 151560"/>
          <p:cNvSpPr txBox="1"/>
          <p:nvPr/>
        </p:nvSpPr>
        <p:spPr>
          <a:xfrm>
            <a:off x="4267200" y="2133600"/>
            <a:ext cx="2362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higher</a:t>
            </a:r>
          </a:p>
        </p:txBody>
      </p:sp>
      <p:sp>
        <p:nvSpPr>
          <p:cNvPr id="151562" name="文本框 151561"/>
          <p:cNvSpPr txBox="1"/>
          <p:nvPr/>
        </p:nvSpPr>
        <p:spPr>
          <a:xfrm>
            <a:off x="3657600" y="3200400"/>
            <a:ext cx="289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the biggest</a:t>
            </a:r>
          </a:p>
        </p:txBody>
      </p:sp>
      <p:sp>
        <p:nvSpPr>
          <p:cNvPr id="151563" name="文本框 151562"/>
          <p:cNvSpPr txBox="1"/>
          <p:nvPr/>
        </p:nvSpPr>
        <p:spPr>
          <a:xfrm>
            <a:off x="4648200" y="4267200"/>
            <a:ext cx="289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the deepest</a:t>
            </a:r>
          </a:p>
        </p:txBody>
      </p:sp>
      <p:sp>
        <p:nvSpPr>
          <p:cNvPr id="151564" name="文本框 151563"/>
          <p:cNvSpPr txBox="1"/>
          <p:nvPr/>
        </p:nvSpPr>
        <p:spPr>
          <a:xfrm>
            <a:off x="2895600" y="5410200"/>
            <a:ext cx="289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the longest</a:t>
            </a:r>
          </a:p>
        </p:txBody>
      </p:sp>
      <p:pic>
        <p:nvPicPr>
          <p:cNvPr id="3" name="U7 Section A 1b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277100" y="714375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97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1561" grpId="0"/>
      <p:bldP spid="151562" grpId="0"/>
      <p:bldP spid="151563" grpId="0"/>
      <p:bldP spid="1515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40"/>
          <p:cNvSpPr txBox="1"/>
          <p:nvPr/>
        </p:nvSpPr>
        <p:spPr>
          <a:xfrm>
            <a:off x="1331913" y="1171575"/>
            <a:ext cx="7793037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GB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Use the information in 1b to make conversations</a:t>
            </a:r>
            <a:r>
              <a:rPr lang="en-US" altLang="en-GB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.</a:t>
            </a:r>
          </a:p>
        </p:txBody>
      </p:sp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179388" y="1243013"/>
            <a:ext cx="1114425" cy="792163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tint val="66667"/>
                  <a:invGamma/>
                </a:srgbClr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CCCC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1c</a:t>
            </a:r>
          </a:p>
        </p:txBody>
      </p:sp>
      <p:sp>
        <p:nvSpPr>
          <p:cNvPr id="16388" name="文本框 152579"/>
          <p:cNvSpPr txBox="1">
            <a:spLocks noChangeArrowheads="1"/>
          </p:cNvSpPr>
          <p:nvPr/>
        </p:nvSpPr>
        <p:spPr bwMode="auto">
          <a:xfrm>
            <a:off x="914400" y="3278188"/>
            <a:ext cx="7613650" cy="213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altLang="zh-CN" sz="40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What is the highest mountain in the world?</a:t>
            </a:r>
          </a:p>
          <a:p>
            <a:pPr marR="0" defTabSz="914400">
              <a:lnSpc>
                <a:spcPct val="110000"/>
              </a:lnSpc>
              <a:spcBef>
                <a:spcPct val="5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altLang="zh-CN" sz="40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Qomolangma.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63843" descr="answer-boy-color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48400" y="2819400"/>
            <a:ext cx="225742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63844" descr="boy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752600"/>
            <a:ext cx="2181225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46" name="椭圆形标注 163845"/>
          <p:cNvSpPr/>
          <p:nvPr/>
        </p:nvSpPr>
        <p:spPr>
          <a:xfrm>
            <a:off x="1905000" y="838200"/>
            <a:ext cx="4216400" cy="2362200"/>
          </a:xfrm>
          <a:prstGeom prst="wedgeEllipseCallout">
            <a:avLst>
              <a:gd name="adj1" fmla="val -55931"/>
              <a:gd name="adj2" fmla="val 33940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What is the longest river in the world?</a:t>
            </a:r>
          </a:p>
        </p:txBody>
      </p:sp>
      <p:sp>
        <p:nvSpPr>
          <p:cNvPr id="163847" name="云形标注 163846"/>
          <p:cNvSpPr/>
          <p:nvPr/>
        </p:nvSpPr>
        <p:spPr>
          <a:xfrm flipH="1">
            <a:off x="2813050" y="3962400"/>
            <a:ext cx="3352800" cy="1447800"/>
          </a:xfrm>
          <a:prstGeom prst="cloudCallout">
            <a:avLst>
              <a:gd name="adj1" fmla="val -81111"/>
              <a:gd name="adj2" fmla="val 5131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The Nile.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6" grpId="0" bldLvl="0" animBg="1"/>
      <p:bldP spid="16384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65889" descr="answer-boy-color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3200" y="2743200"/>
            <a:ext cx="225742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165890" descr="boy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" y="1600200"/>
            <a:ext cx="2181225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5892" name="椭圆形标注 165891"/>
          <p:cNvSpPr/>
          <p:nvPr/>
        </p:nvSpPr>
        <p:spPr>
          <a:xfrm>
            <a:off x="2057400" y="533400"/>
            <a:ext cx="4953000" cy="2362200"/>
          </a:xfrm>
          <a:prstGeom prst="wedgeEllipseCallout">
            <a:avLst>
              <a:gd name="adj1" fmla="val -55931"/>
              <a:gd name="adj2" fmla="val 33940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What is the deepest desert in the world?</a:t>
            </a:r>
          </a:p>
        </p:txBody>
      </p:sp>
      <p:sp>
        <p:nvSpPr>
          <p:cNvPr id="165893" name="云形标注 165892"/>
          <p:cNvSpPr/>
          <p:nvPr/>
        </p:nvSpPr>
        <p:spPr>
          <a:xfrm flipH="1">
            <a:off x="2667000" y="3581400"/>
            <a:ext cx="4038600" cy="1676400"/>
          </a:xfrm>
          <a:prstGeom prst="cloudCallout">
            <a:avLst>
              <a:gd name="adj1" fmla="val -66042"/>
              <a:gd name="adj2" fmla="val 621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The Sahara.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2" grpId="0" bldLvl="0" animBg="1"/>
      <p:bldP spid="16589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179388" y="709613"/>
            <a:ext cx="1114425" cy="792163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tint val="66667"/>
                  <a:invGamma/>
                </a:srgbClr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CCCC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2a</a:t>
            </a:r>
          </a:p>
        </p:txBody>
      </p:sp>
      <p:sp>
        <p:nvSpPr>
          <p:cNvPr id="17411" name="Text Box 40"/>
          <p:cNvSpPr txBox="1"/>
          <p:nvPr/>
        </p:nvSpPr>
        <p:spPr>
          <a:xfrm>
            <a:off x="1331913" y="561975"/>
            <a:ext cx="7488237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GB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Listen and number the facts [1-4] in the order you hear them.</a:t>
            </a:r>
            <a:endParaRPr lang="en-US" altLang="zh-CN"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2" name="文本框 153603"/>
          <p:cNvSpPr txBox="1"/>
          <p:nvPr/>
        </p:nvSpPr>
        <p:spPr>
          <a:xfrm>
            <a:off x="539750" y="2924175"/>
            <a:ext cx="8137525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_____ The Yangtze River is about _____ kilometers long and the Yellow River is ________ kilometers long.</a:t>
            </a: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_____ China has the biggest population in the world. It’s a lot bigger than the population of the US.</a:t>
            </a:r>
          </a:p>
        </p:txBody>
      </p:sp>
      <p:sp>
        <p:nvSpPr>
          <p:cNvPr id="17413" name="文本框 153604"/>
          <p:cNvSpPr txBox="1"/>
          <p:nvPr/>
        </p:nvSpPr>
        <p:spPr>
          <a:xfrm>
            <a:off x="539750" y="1997075"/>
            <a:ext cx="8064500" cy="679450"/>
          </a:xfrm>
          <a:prstGeom prst="rect">
            <a:avLst/>
          </a:prstGeom>
          <a:solidFill>
            <a:srgbClr val="FFFF99"/>
          </a:solidFill>
          <a:ln w="38100" cap="flat" cmpd="sng">
            <a:solidFill>
              <a:srgbClr val="800080"/>
            </a:solidFill>
            <a:prstDash val="sysDot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latin typeface="Times New Roman" panose="02020603050405020304" pitchFamily="18" charset="0"/>
              </a:rPr>
              <a:t>6,300      5,000        5,464       300</a:t>
            </a:r>
          </a:p>
        </p:txBody>
      </p:sp>
      <p:sp>
        <p:nvSpPr>
          <p:cNvPr id="17414" name="文本框 153609"/>
          <p:cNvSpPr txBox="1"/>
          <p:nvPr/>
        </p:nvSpPr>
        <p:spPr>
          <a:xfrm>
            <a:off x="2727325" y="40608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11" name="文本框 153610"/>
          <p:cNvSpPr txBox="1"/>
          <p:nvPr/>
        </p:nvSpPr>
        <p:spPr>
          <a:xfrm>
            <a:off x="762000" y="2895600"/>
            <a:ext cx="930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53612" name="文本框 153611"/>
          <p:cNvSpPr txBox="1"/>
          <p:nvPr/>
        </p:nvSpPr>
        <p:spPr>
          <a:xfrm>
            <a:off x="762000" y="4572000"/>
            <a:ext cx="930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</a:p>
        </p:txBody>
      </p:sp>
      <p:pic>
        <p:nvPicPr>
          <p:cNvPr id="3" name="U7 Section A 2a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6886575" y="1057275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63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3611" grpId="0"/>
      <p:bldP spid="1536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54625"/>
          <p:cNvSpPr txBox="1"/>
          <p:nvPr/>
        </p:nvSpPr>
        <p:spPr>
          <a:xfrm>
            <a:off x="615950" y="1712913"/>
            <a:ext cx="8137525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_____ China is over ________ years old. It has a much longer history than the US. The US is not even _________ years old.</a:t>
            </a: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_____ China is almost as big as the US, but it is the biggest country in Asia.</a:t>
            </a:r>
          </a:p>
        </p:txBody>
      </p:sp>
      <p:sp>
        <p:nvSpPr>
          <p:cNvPr id="154627" name="文本框 154626"/>
          <p:cNvSpPr txBox="1"/>
          <p:nvPr/>
        </p:nvSpPr>
        <p:spPr>
          <a:xfrm>
            <a:off x="762000" y="1676400"/>
            <a:ext cx="930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54628" name="文本框 154627"/>
          <p:cNvSpPr txBox="1"/>
          <p:nvPr/>
        </p:nvSpPr>
        <p:spPr>
          <a:xfrm>
            <a:off x="762000" y="3886200"/>
            <a:ext cx="930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3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7" grpId="0"/>
      <p:bldP spid="1546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/>
          <p:nvPr/>
        </p:nvSpPr>
        <p:spPr>
          <a:xfrm>
            <a:off x="1331913" y="793750"/>
            <a:ext cx="75977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Listen again and fill in the blanks in 2a with numbers in the box.</a:t>
            </a:r>
          </a:p>
        </p:txBody>
      </p:sp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179388" y="1019175"/>
            <a:ext cx="1114425" cy="792163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tint val="66667"/>
                  <a:invGamma/>
                </a:srgbClr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CCCC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2b</a:t>
            </a:r>
          </a:p>
        </p:txBody>
      </p:sp>
      <p:sp>
        <p:nvSpPr>
          <p:cNvPr id="19460" name="文本框 155651"/>
          <p:cNvSpPr txBox="1"/>
          <p:nvPr/>
        </p:nvSpPr>
        <p:spPr>
          <a:xfrm>
            <a:off x="457200" y="2667000"/>
            <a:ext cx="8137525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_____ The Yangtze River is about _____ kilometers long and the Yellow River is ________ kilometers long.</a:t>
            </a: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_____ China has the biggest population in the world. It’s a lot bigger than the population of the US.</a:t>
            </a:r>
          </a:p>
        </p:txBody>
      </p:sp>
      <p:sp>
        <p:nvSpPr>
          <p:cNvPr id="155657" name="文本框 155656"/>
          <p:cNvSpPr txBox="1"/>
          <p:nvPr/>
        </p:nvSpPr>
        <p:spPr>
          <a:xfrm>
            <a:off x="7162800" y="266700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6,300</a:t>
            </a:r>
          </a:p>
        </p:txBody>
      </p:sp>
      <p:sp>
        <p:nvSpPr>
          <p:cNvPr id="155658" name="文本框 155657"/>
          <p:cNvSpPr txBox="1"/>
          <p:nvPr/>
        </p:nvSpPr>
        <p:spPr>
          <a:xfrm>
            <a:off x="685800" y="373380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5,464</a:t>
            </a:r>
          </a:p>
        </p:txBody>
      </p:sp>
      <p:pic>
        <p:nvPicPr>
          <p:cNvPr id="3" name="U7 Section A 2b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72450" y="1485900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782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55657" grpId="0"/>
      <p:bldP spid="1556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62819"/>
          <p:cNvSpPr txBox="1"/>
          <p:nvPr/>
        </p:nvSpPr>
        <p:spPr>
          <a:xfrm>
            <a:off x="533400" y="1676400"/>
            <a:ext cx="8137525" cy="3387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latin typeface="Times New Roman" panose="02020603050405020304" pitchFamily="18" charset="0"/>
              </a:rPr>
              <a:t>_____ China is over ________ years old. It has a much longer history than the US. The US is not even _________ years old.</a:t>
            </a: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_____ China is almost as big as the US, but it is the biggest country in Asia.</a:t>
            </a:r>
          </a:p>
        </p:txBody>
      </p:sp>
      <p:sp>
        <p:nvSpPr>
          <p:cNvPr id="162821" name="文本框 162820"/>
          <p:cNvSpPr txBox="1"/>
          <p:nvPr/>
        </p:nvSpPr>
        <p:spPr>
          <a:xfrm>
            <a:off x="4800600" y="167640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5,000</a:t>
            </a:r>
          </a:p>
        </p:txBody>
      </p:sp>
      <p:sp>
        <p:nvSpPr>
          <p:cNvPr id="162822" name="文本框 162821"/>
          <p:cNvSpPr txBox="1"/>
          <p:nvPr/>
        </p:nvSpPr>
        <p:spPr>
          <a:xfrm>
            <a:off x="4495800" y="2743200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300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1" grpId="0"/>
      <p:bldP spid="1628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7"/>
          <p:cNvSpPr txBox="1"/>
          <p:nvPr/>
        </p:nvSpPr>
        <p:spPr>
          <a:xfrm>
            <a:off x="1600200" y="381000"/>
            <a:ext cx="734377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Make conversations using the information in 2a.</a:t>
            </a:r>
          </a:p>
        </p:txBody>
      </p:sp>
      <p:sp>
        <p:nvSpPr>
          <p:cNvPr id="2" name="Oval 4"/>
          <p:cNvSpPr>
            <a:spLocks noChangeArrowheads="1"/>
          </p:cNvSpPr>
          <p:nvPr/>
        </p:nvSpPr>
        <p:spPr bwMode="auto">
          <a:xfrm>
            <a:off x="457200" y="609600"/>
            <a:ext cx="982663" cy="792163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tint val="66667"/>
                  <a:invGamma/>
                </a:srgbClr>
              </a:gs>
              <a:gs pos="100000">
                <a:srgbClr val="33CCCC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33CCCC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宋体" panose="02010600030101010101" pitchFamily="2" charset="-122"/>
                <a:cs typeface="+mn-cs"/>
              </a:rPr>
              <a:t>2c</a:t>
            </a:r>
          </a:p>
        </p:txBody>
      </p:sp>
      <p:sp>
        <p:nvSpPr>
          <p:cNvPr id="24580" name="文本框 158723"/>
          <p:cNvSpPr txBox="1">
            <a:spLocks noChangeArrowheads="1"/>
          </p:cNvSpPr>
          <p:nvPr/>
        </p:nvSpPr>
        <p:spPr bwMode="auto">
          <a:xfrm>
            <a:off x="381000" y="1600200"/>
            <a:ext cx="4349750" cy="452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A: </a:t>
            </a:r>
            <a:r>
              <a:rPr kumimoji="0" lang="en-US" altLang="zh-CN" sz="3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Did you know that China is one of the oldest countries in the world?</a:t>
            </a: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3600" b="1" kern="1200" cap="none" spc="0" normalizeH="0" baseline="0" noProof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B: </a:t>
            </a:r>
            <a:r>
              <a:rPr kumimoji="0" lang="en-US" altLang="zh-CN" sz="3600" b="1" kern="1200" cap="none" spc="0" normalizeH="0" baseline="0" noProof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Yes, I did. It’s much older than my country.</a:t>
            </a:r>
          </a:p>
        </p:txBody>
      </p:sp>
      <p:pic>
        <p:nvPicPr>
          <p:cNvPr id="24581" name="Picture 5" descr="C:\Users\Administrator\Desktop\China-Podcast-Cov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0600" y="2286000"/>
            <a:ext cx="41148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/>
          <p:nvPr/>
        </p:nvSpPr>
        <p:spPr>
          <a:xfrm>
            <a:off x="0" y="0"/>
            <a:ext cx="9144000" cy="1557338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rgbClr val="00808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099" name="Text Box 33"/>
          <p:cNvSpPr txBox="1"/>
          <p:nvPr/>
        </p:nvSpPr>
        <p:spPr>
          <a:xfrm>
            <a:off x="5435600" y="549275"/>
            <a:ext cx="3671888" cy="849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学练优八年级英语下（</a:t>
            </a:r>
            <a:r>
              <a:rPr lang="en-US" altLang="zh-CN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RJ</a:t>
            </a:r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           教学课件</a:t>
            </a:r>
          </a:p>
        </p:txBody>
      </p:sp>
      <p:pic>
        <p:nvPicPr>
          <p:cNvPr id="4100" name="Picture 9" descr="E:\李梦莲\模版\优翼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6550" y="549275"/>
            <a:ext cx="1800225" cy="660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257425" y="4767263"/>
            <a:ext cx="4705350" cy="962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Section A (1a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  <a:sym typeface="+mn-ea"/>
              </a:rPr>
              <a:t>-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微软雅黑" panose="020B0503020204020204" pitchFamily="34" charset="-122"/>
                <a:cs typeface="+mn-cs"/>
              </a:rPr>
              <a:t>2d)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138113" y="2343150"/>
            <a:ext cx="86868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6000" b="1" dirty="0">
                <a:latin typeface="Times New Roman" panose="02020603050405020304" pitchFamily="18" charset="0"/>
              </a:rPr>
              <a:t>Unit 7  What's the highest mountain in the world?</a:t>
            </a:r>
            <a:endParaRPr lang="en-US" altLang="zh-CN" sz="6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6" name="矩形 166915"/>
          <p:cNvSpPr/>
          <p:nvPr/>
        </p:nvSpPr>
        <p:spPr>
          <a:xfrm>
            <a:off x="228600" y="795655"/>
            <a:ext cx="8684895" cy="80454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  <a:t>Please read the conversation in 2d.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22531" name="文本框 166916"/>
          <p:cNvSpPr txBox="1"/>
          <p:nvPr/>
        </p:nvSpPr>
        <p:spPr>
          <a:xfrm>
            <a:off x="152400" y="1981200"/>
            <a:ext cx="7232650" cy="7620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"/>
              </a:spcBef>
            </a:pPr>
            <a:r>
              <a:rPr lang="en-US" altLang="zh-CN" sz="40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What’s the conversation about?</a:t>
            </a:r>
          </a:p>
        </p:txBody>
      </p:sp>
      <p:sp>
        <p:nvSpPr>
          <p:cNvPr id="166918" name="文本框 166917"/>
          <p:cNvSpPr txBox="1"/>
          <p:nvPr/>
        </p:nvSpPr>
        <p:spPr>
          <a:xfrm>
            <a:off x="228600" y="3814763"/>
            <a:ext cx="41148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latin typeface="Times New Roman" panose="02020603050405020304" pitchFamily="18" charset="0"/>
              </a:rPr>
              <a:t>It’s about a tour to </a:t>
            </a:r>
            <a:r>
              <a:rPr lang="en-US" altLang="zh-CN" sz="40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the Ming Great Wall</a:t>
            </a:r>
            <a:r>
              <a:rPr lang="en-US" altLang="zh-CN" sz="4000" b="1" dirty="0">
                <a:latin typeface="Times New Roman" panose="02020603050405020304" pitchFamily="18" charset="0"/>
              </a:rPr>
              <a:t>.</a:t>
            </a:r>
          </a:p>
        </p:txBody>
      </p:sp>
      <p:pic>
        <p:nvPicPr>
          <p:cNvPr id="166920" name="图片 166919" descr="002-greatwall011s960x6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14838" y="2987675"/>
            <a:ext cx="4473575" cy="335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U7 Section A 2d.mp3">
            <a:hlinkClick r:id="" action="ppaction://media"/>
          </p:cNvPr>
          <p:cNvPicPr>
            <a:picLocks noRo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553325" y="2081213"/>
            <a:ext cx="619125" cy="61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6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37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69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40" name="矩形 167939"/>
          <p:cNvSpPr/>
          <p:nvPr/>
        </p:nvSpPr>
        <p:spPr>
          <a:xfrm>
            <a:off x="381000" y="762000"/>
            <a:ext cx="8534400" cy="8382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norm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  <a:t>Read again and answer the questions in 2d</a:t>
            </a: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</a:rPr>
              <a:t>.</a:t>
            </a:r>
            <a:endParaRPr kumimoji="0" lang="zh-CN" altLang="en-US" sz="4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23555" name="文本框 167940"/>
          <p:cNvSpPr txBox="1"/>
          <p:nvPr/>
        </p:nvSpPr>
        <p:spPr>
          <a:xfrm>
            <a:off x="304800" y="2362200"/>
            <a:ext cx="8477250" cy="38560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lstStyle/>
          <a:p>
            <a:pPr marL="342900" indent="-342900">
              <a:lnSpc>
                <a:spcPct val="110000"/>
              </a:lnSpc>
              <a:spcBef>
                <a:spcPct val="5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1. How long is the Ming Great Wall?</a:t>
            </a:r>
          </a:p>
          <a:p>
            <a:pPr marL="342900" indent="-342900">
              <a:lnSpc>
                <a:spcPct val="110000"/>
              </a:lnSpc>
              <a:spcBef>
                <a:spcPct val="5000"/>
              </a:spcBef>
            </a:pPr>
            <a:endParaRPr lang="en-US" altLang="zh-CN" sz="36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  <a:spcBef>
                <a:spcPct val="5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2. What does the guide say about the wall?</a:t>
            </a:r>
          </a:p>
          <a:p>
            <a:pPr marL="342900" indent="-342900">
              <a:lnSpc>
                <a:spcPct val="110000"/>
              </a:lnSpc>
              <a:spcBef>
                <a:spcPct val="5000"/>
              </a:spcBef>
            </a:pPr>
            <a:endParaRPr lang="en-US" altLang="zh-CN" sz="36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  <a:spcBef>
                <a:spcPct val="5000"/>
              </a:spcBef>
            </a:pPr>
            <a:endParaRPr lang="en-US" altLang="zh-CN" sz="36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  <a:p>
            <a:pPr marL="342900" indent="-342900">
              <a:lnSpc>
                <a:spcPct val="110000"/>
              </a:lnSpc>
              <a:spcBef>
                <a:spcPct val="5000"/>
              </a:spcBef>
            </a:pPr>
            <a:endParaRPr lang="en-US" altLang="zh-CN" sz="3600" b="1" dirty="0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7942" name="文本框 167941"/>
          <p:cNvSpPr txBox="1"/>
          <p:nvPr/>
        </p:nvSpPr>
        <p:spPr>
          <a:xfrm>
            <a:off x="838200" y="3048000"/>
            <a:ext cx="701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It’s about 8,850 kilometers long.</a:t>
            </a:r>
          </a:p>
        </p:txBody>
      </p:sp>
      <p:sp>
        <p:nvSpPr>
          <p:cNvPr id="167943" name="文本框 167942"/>
          <p:cNvSpPr txBox="1"/>
          <p:nvPr/>
        </p:nvSpPr>
        <p:spPr>
          <a:xfrm>
            <a:off x="838200" y="4419600"/>
            <a:ext cx="70104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It’s quite tall and wide. / It’s the longest wall in the world. </a:t>
            </a:r>
          </a:p>
          <a:p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…</a:t>
            </a:r>
          </a:p>
        </p:txBody>
      </p:sp>
      <p:pic>
        <p:nvPicPr>
          <p:cNvPr id="23558" name="Picture 6" descr="C:\Users\Administrator\Desktop\26a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0" y="4572000"/>
            <a:ext cx="1981200" cy="1981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7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2" grpId="0"/>
      <p:bldP spid="1679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20833"/>
          <p:cNvSpPr txBox="1"/>
          <p:nvPr/>
        </p:nvSpPr>
        <p:spPr>
          <a:xfrm>
            <a:off x="722313" y="609600"/>
            <a:ext cx="7431087" cy="1006475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 dirty="0">
                <a:latin typeface="Times New Roman" panose="02020603050405020304" pitchFamily="18" charset="0"/>
              </a:rPr>
              <a:t>Language points </a:t>
            </a:r>
          </a:p>
        </p:txBody>
      </p:sp>
      <p:sp>
        <p:nvSpPr>
          <p:cNvPr id="120835" name="文本框 120834"/>
          <p:cNvSpPr txBox="1"/>
          <p:nvPr/>
        </p:nvSpPr>
        <p:spPr>
          <a:xfrm>
            <a:off x="403225" y="3598863"/>
            <a:ext cx="8569325" cy="2722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表示人口“多”要用</a:t>
            </a:r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large</a:t>
            </a:r>
            <a:r>
              <a:rPr lang="zh-CN" altLang="en-US" sz="3600" b="1" dirty="0">
                <a:latin typeface="Times New Roman" panose="02020603050405020304" pitchFamily="18" charset="0"/>
              </a:rPr>
              <a:t>或</a:t>
            </a:r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big</a:t>
            </a:r>
            <a:r>
              <a:rPr lang="zh-CN" altLang="en-US" sz="3600" b="1" dirty="0">
                <a:latin typeface="Times New Roman" panose="02020603050405020304" pitchFamily="18" charset="0"/>
              </a:rPr>
              <a:t>；</a:t>
            </a: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表示人口“少”要用</a:t>
            </a:r>
            <a:r>
              <a:rPr lang="en-US" altLang="zh-CN" sz="3600" b="1" dirty="0">
                <a:solidFill>
                  <a:srgbClr val="3333FF"/>
                </a:solidFill>
                <a:latin typeface="Times New Roman" panose="02020603050405020304" pitchFamily="18" charset="0"/>
              </a:rPr>
              <a:t>small</a:t>
            </a:r>
            <a:r>
              <a:rPr lang="zh-CN" altLang="en-US" sz="3600" b="1" dirty="0">
                <a:latin typeface="Times New Roman" panose="02020603050405020304" pitchFamily="18" charset="0"/>
              </a:rPr>
              <a:t>。 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China has the largest population in the world.</a:t>
            </a:r>
          </a:p>
        </p:txBody>
      </p:sp>
      <p:sp>
        <p:nvSpPr>
          <p:cNvPr id="24580" name="标题 120835"/>
          <p:cNvSpPr>
            <a:spLocks noGrp="1" noRot="1"/>
          </p:cNvSpPr>
          <p:nvPr>
            <p:ph type="title"/>
          </p:nvPr>
        </p:nvSpPr>
        <p:spPr>
          <a:xfrm>
            <a:off x="533400" y="2149475"/>
            <a:ext cx="8359775" cy="1014413"/>
          </a:xfrm>
          <a:ln/>
        </p:spPr>
        <p:txBody>
          <a:bodyPr vert="horz" wrap="square" lIns="91440" tIns="45720" rIns="91440" bIns="45720" anchor="ctr"/>
          <a:lstStyle/>
          <a:p>
            <a:pPr algn="l" eaLnBrk="1" hangingPunct="1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population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意为“人口数量”，“人口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，是一个</a:t>
            </a:r>
            <a:r>
              <a:rPr lang="zh-CN" altLang="en-US" sz="4000" b="1" dirty="0">
                <a:solidFill>
                  <a:schemeClr val="tx1"/>
                </a:solidFill>
                <a:latin typeface="Times New Roman" panose="02020603050405020304" pitchFamily="18" charset="0"/>
                <a:hlinkClick r:id="rId3"/>
              </a:rPr>
              <a:t>集合名词 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内容占位符 116738"/>
          <p:cNvSpPr>
            <a:spLocks noGrp="1" noRot="1"/>
          </p:cNvSpPr>
          <p:nvPr>
            <p:ph idx="1"/>
          </p:nvPr>
        </p:nvSpPr>
        <p:spPr>
          <a:xfrm>
            <a:off x="152400" y="857250"/>
            <a:ext cx="9144000" cy="70294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population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常与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hlinkClick r:id="rId3"/>
              </a:rPr>
              <a:t>定冠词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连用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作主语用时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hlinkClick r:id="rId4"/>
              </a:rPr>
              <a:t>谓语动词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常用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  <a:hlinkClick r:id="rId5"/>
              </a:rPr>
              <a:t>第三人称单数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形式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The </a:t>
            </a: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world’s 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population  ___increasing__________________.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全世界的人口增长得越来越快。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The population of China is about 1,300,000,000.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中国人口大约有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13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亿。</a:t>
            </a:r>
          </a:p>
        </p:txBody>
      </p:sp>
      <p:sp>
        <p:nvSpPr>
          <p:cNvPr id="116740" name="文本框 116739"/>
          <p:cNvSpPr txBox="1"/>
          <p:nvPr/>
        </p:nvSpPr>
        <p:spPr>
          <a:xfrm>
            <a:off x="2955925" y="2652713"/>
            <a:ext cx="4392613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1" kern="1200" cap="none" spc="0" normalizeH="0" baseline="0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faster and faster</a:t>
            </a:r>
          </a:p>
        </p:txBody>
      </p:sp>
      <p:sp>
        <p:nvSpPr>
          <p:cNvPr id="116741" name="文本框 116740"/>
          <p:cNvSpPr txBox="1"/>
          <p:nvPr/>
        </p:nvSpPr>
        <p:spPr>
          <a:xfrm>
            <a:off x="111125" y="2652713"/>
            <a:ext cx="9366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1" kern="1200" cap="none" spc="0" normalizeH="0" baseline="0" noProof="1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is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16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167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/>
      <p:bldP spid="1167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7" name="文本占位符 118786"/>
          <p:cNvSpPr>
            <a:spLocks noGrp="1" noRot="1"/>
          </p:cNvSpPr>
          <p:nvPr>
            <p:ph idx="1"/>
          </p:nvPr>
        </p:nvSpPr>
        <p:spPr>
          <a:xfrm>
            <a:off x="255588" y="1771650"/>
            <a:ext cx="8507413" cy="320992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当主语是表示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“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人口的百分之几、几分之几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”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时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  <a:hlinkClick r:id="rId3"/>
              </a:rPr>
              <a:t>谓语动词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用复数形式 。</a:t>
            </a: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eg: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中国大约有百分之七十的人口是农民。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About seventy percent of the population in China </a:t>
            </a:r>
            <a:r>
              <a:rPr kumimoji="0" lang="en-US" altLang="zh-CN" sz="3600" b="1" i="0" u="sng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are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farmers.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文本占位符 119810"/>
          <p:cNvSpPr>
            <a:spLocks noGrp="1" noRot="1"/>
          </p:cNvSpPr>
          <p:nvPr>
            <p:ph idx="1"/>
          </p:nvPr>
        </p:nvSpPr>
        <p:spPr>
          <a:xfrm>
            <a:off x="228600" y="701675"/>
            <a:ext cx="8643938" cy="55768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询问某国、某地有多少人口时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,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“How large...?”;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在问具体人口时用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“What...?”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你们家乡有多少人口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?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/>
            </a:r>
            <a:b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</a:b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  <a:hlinkClick r:id="rId3"/>
              </a:rPr>
              <a:t>加拿大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的人口数是多少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?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36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9812" name="文本框 119811"/>
          <p:cNvSpPr txBox="1"/>
          <p:nvPr/>
        </p:nvSpPr>
        <p:spPr>
          <a:xfrm>
            <a:off x="555625" y="4000500"/>
            <a:ext cx="748823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How large is the population of your hometown?</a:t>
            </a:r>
            <a:r>
              <a:rPr kumimoji="0" lang="en-US" altLang="zh-CN" sz="3600" kern="1200" cap="none" spc="0" normalizeH="0" baseline="0" noProof="1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119813" name="文本框 119812"/>
          <p:cNvSpPr txBox="1"/>
          <p:nvPr/>
        </p:nvSpPr>
        <p:spPr>
          <a:xfrm>
            <a:off x="552450" y="5546725"/>
            <a:ext cx="8569325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kern="1200" cap="none" spc="0" normalizeH="0" baseline="0" noProof="1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What is the population of Canada?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2" grpId="0"/>
      <p:bldP spid="1198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09569"/>
          <p:cNvGrpSpPr/>
          <p:nvPr/>
        </p:nvGrpSpPr>
        <p:grpSpPr>
          <a:xfrm>
            <a:off x="457200" y="914400"/>
            <a:ext cx="3276600" cy="842963"/>
            <a:chOff x="1519" y="1525"/>
            <a:chExt cx="1769" cy="651"/>
          </a:xfrm>
        </p:grpSpPr>
        <p:grpSp>
          <p:nvGrpSpPr>
            <p:cNvPr id="28676" name="组合 109570"/>
            <p:cNvGrpSpPr/>
            <p:nvPr/>
          </p:nvGrpSpPr>
          <p:grpSpPr>
            <a:xfrm>
              <a:off x="1519" y="1525"/>
              <a:ext cx="1769" cy="651"/>
              <a:chOff x="1519" y="1525"/>
              <a:chExt cx="1769" cy="651"/>
            </a:xfrm>
          </p:grpSpPr>
          <p:pic>
            <p:nvPicPr>
              <p:cNvPr id="28678" name="图片 109571" descr="57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018" y="1525"/>
                <a:ext cx="1270" cy="6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8679" name="图片 109572" descr="29(1)[1]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19" y="1570"/>
                <a:ext cx="635" cy="5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8677" name="文本框 109573"/>
            <p:cNvSpPr txBox="1"/>
            <p:nvPr/>
          </p:nvSpPr>
          <p:spPr>
            <a:xfrm>
              <a:off x="2154" y="1617"/>
              <a:ext cx="1089" cy="4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Practice</a:t>
              </a:r>
            </a:p>
          </p:txBody>
        </p:sp>
      </p:grpSp>
      <p:sp>
        <p:nvSpPr>
          <p:cNvPr id="109575" name="矩形 109574"/>
          <p:cNvSpPr/>
          <p:nvPr/>
        </p:nvSpPr>
        <p:spPr>
          <a:xfrm>
            <a:off x="457200" y="2060575"/>
            <a:ext cx="8423275" cy="4038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这个城市的人口是</a:t>
            </a:r>
            <a:r>
              <a:rPr lang="en-US" altLang="zh-CN" sz="3600" b="1" dirty="0">
                <a:latin typeface="Times New Roman" panose="02020603050405020304" pitchFamily="18" charset="0"/>
              </a:rPr>
              <a:t>600</a:t>
            </a:r>
            <a:r>
              <a:rPr lang="zh-CN" altLang="en-US" sz="3600" b="1" dirty="0">
                <a:latin typeface="Times New Roman" panose="02020603050405020304" pitchFamily="18" charset="0"/>
              </a:rPr>
              <a:t>万。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The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population </a:t>
            </a:r>
            <a:r>
              <a:rPr lang="en-US" altLang="zh-CN" sz="3600" b="1" dirty="0">
                <a:latin typeface="Times New Roman" panose="02020603050405020304" pitchFamily="18" charset="0"/>
              </a:rPr>
              <a:t>of this city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is</a:t>
            </a:r>
            <a:r>
              <a:rPr lang="en-US" altLang="zh-CN" sz="3600" b="1" dirty="0">
                <a:latin typeface="Times New Roman" panose="02020603050405020304" pitchFamily="18" charset="0"/>
              </a:rPr>
              <a:t> six million</a:t>
            </a:r>
            <a:r>
              <a:rPr lang="zh-CN" altLang="en-US" sz="3600" b="1" dirty="0">
                <a:latin typeface="Times New Roman" panose="02020603050405020304" pitchFamily="18" charset="0"/>
              </a:rPr>
              <a:t>．</a:t>
            </a:r>
          </a:p>
          <a:p>
            <a:pPr>
              <a:lnSpc>
                <a:spcPct val="120000"/>
              </a:lnSpc>
            </a:pP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latin typeface="Times New Roman" panose="02020603050405020304" pitchFamily="18" charset="0"/>
              </a:rPr>
              <a:t>中国的人口比美国的人口多很多。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The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population </a:t>
            </a:r>
            <a:r>
              <a:rPr lang="en-US" altLang="zh-CN" sz="3600" b="1" dirty="0">
                <a:latin typeface="Times New Roman" panose="02020603050405020304" pitchFamily="18" charset="0"/>
              </a:rPr>
              <a:t>of China is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much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larger than </a:t>
            </a:r>
            <a:r>
              <a:rPr lang="en-US" altLang="zh-CN" sz="3600" b="1" dirty="0">
                <a:latin typeface="Times New Roman" panose="02020603050405020304" pitchFamily="18" charset="0"/>
              </a:rPr>
              <a:t>that of the USA.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9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95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95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95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内容占位符 91137"/>
          <p:cNvSpPr>
            <a:spLocks noGrp="1" noRot="1"/>
          </p:cNvSpPr>
          <p:nvPr>
            <p:ph idx="1"/>
          </p:nvPr>
        </p:nvSpPr>
        <p:spPr>
          <a:xfrm>
            <a:off x="304800" y="1365250"/>
            <a:ext cx="8686800" cy="4044950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2. Did you know that China is one of the oldest countries in the world? </a:t>
            </a: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that China is…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是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know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的宾语从句。</a:t>
            </a:r>
            <a:r>
              <a:rPr lang="zh-CN" altLang="en-US" sz="3600" b="1" dirty="0">
                <a:latin typeface="Times New Roman" panose="02020603050405020304" pitchFamily="18" charset="0"/>
              </a:rPr>
              <a:t>尽管主句的动词是过去时态，但由于宾语从句陈述的是客观事实，所以从句仍用一般现在时。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占位符 92161"/>
          <p:cNvSpPr>
            <a:spLocks noGrp="1" noRot="1"/>
          </p:cNvSpPr>
          <p:nvPr>
            <p:ph idx="1"/>
          </p:nvPr>
        </p:nvSpPr>
        <p:spPr>
          <a:xfrm>
            <a:off x="228600" y="303213"/>
            <a:ext cx="8686800" cy="750887"/>
          </a:xfrm>
          <a:ln/>
        </p:spPr>
        <p:txBody>
          <a:bodyPr vert="horz" wrap="square" lIns="91440" tIns="45720" rIns="91440" bIns="45720" anchor="t">
            <a:spAutoFit/>
          </a:bodyPr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3. It’s much older than my country.</a:t>
            </a:r>
          </a:p>
        </p:txBody>
      </p:sp>
      <p:sp>
        <p:nvSpPr>
          <p:cNvPr id="92163" name="矩形 92162"/>
          <p:cNvSpPr/>
          <p:nvPr/>
        </p:nvSpPr>
        <p:spPr>
          <a:xfrm>
            <a:off x="609600" y="1066800"/>
            <a:ext cx="7772400" cy="1819275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much higher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</a:rPr>
              <a:t>意为“高得多”。在形容比较级前还可以用</a:t>
            </a:r>
            <a:r>
              <a:rPr lang="en-US" altLang="zh-CN" sz="3600" b="1" dirty="0">
                <a:latin typeface="Times New Roman" panose="02020603050405020304" pitchFamily="18" charset="0"/>
              </a:rPr>
              <a:t>much, even, a little, still ,a lot, less</a:t>
            </a:r>
            <a:r>
              <a:rPr lang="zh-CN" altLang="en-US" sz="3600" b="1" dirty="0">
                <a:latin typeface="Times New Roman" panose="02020603050405020304" pitchFamily="18" charset="0"/>
              </a:rPr>
              <a:t>等修饰词表示程度。</a:t>
            </a:r>
          </a:p>
        </p:txBody>
      </p:sp>
      <p:grpSp>
        <p:nvGrpSpPr>
          <p:cNvPr id="2" name="组合 92163"/>
          <p:cNvGrpSpPr/>
          <p:nvPr/>
        </p:nvGrpSpPr>
        <p:grpSpPr>
          <a:xfrm>
            <a:off x="457200" y="3048000"/>
            <a:ext cx="3276600" cy="842963"/>
            <a:chOff x="1519" y="1525"/>
            <a:chExt cx="1769" cy="651"/>
          </a:xfrm>
        </p:grpSpPr>
        <p:grpSp>
          <p:nvGrpSpPr>
            <p:cNvPr id="30726" name="组合 92164"/>
            <p:cNvGrpSpPr/>
            <p:nvPr/>
          </p:nvGrpSpPr>
          <p:grpSpPr>
            <a:xfrm>
              <a:off x="1519" y="1525"/>
              <a:ext cx="1769" cy="651"/>
              <a:chOff x="1519" y="1525"/>
              <a:chExt cx="1769" cy="651"/>
            </a:xfrm>
          </p:grpSpPr>
          <p:pic>
            <p:nvPicPr>
              <p:cNvPr id="30728" name="图片 92165" descr="57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2018" y="1525"/>
                <a:ext cx="1270" cy="65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0729" name="图片 92166" descr="29(1)[1]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19" y="1570"/>
                <a:ext cx="635" cy="54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0727" name="文本框 92167"/>
            <p:cNvSpPr txBox="1"/>
            <p:nvPr/>
          </p:nvSpPr>
          <p:spPr>
            <a:xfrm>
              <a:off x="2154" y="1617"/>
              <a:ext cx="1089" cy="4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Practice</a:t>
              </a:r>
            </a:p>
          </p:txBody>
        </p:sp>
      </p:grpSp>
      <p:sp>
        <p:nvSpPr>
          <p:cNvPr id="92169" name="矩形 92168"/>
          <p:cNvSpPr/>
          <p:nvPr/>
        </p:nvSpPr>
        <p:spPr>
          <a:xfrm>
            <a:off x="533400" y="3810000"/>
            <a:ext cx="79248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Times New Roman" panose="02020603050405020304" pitchFamily="18" charset="0"/>
              </a:rPr>
              <a:t>他比我跑得更快。</a:t>
            </a: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He runs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even faster</a:t>
            </a:r>
            <a:r>
              <a:rPr lang="en-US" altLang="zh-CN" sz="3600" b="1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than</a:t>
            </a:r>
            <a:r>
              <a:rPr lang="en-US" altLang="zh-CN" sz="3600" b="1" dirty="0">
                <a:latin typeface="Times New Roman" panose="02020603050405020304" pitchFamily="18" charset="0"/>
              </a:rPr>
              <a:t> I. </a:t>
            </a: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日本土地面积只比德国大一点儿。 </a:t>
            </a: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Japan is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 little larger than</a:t>
            </a:r>
            <a:r>
              <a:rPr lang="en-US" altLang="zh-CN" sz="3600" b="1" dirty="0">
                <a:latin typeface="Times New Roman" panose="02020603050405020304" pitchFamily="18" charset="0"/>
              </a:rPr>
              <a:t> Germany in area.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2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2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占位符 98305"/>
          <p:cNvSpPr>
            <a:spLocks noGrp="1" noRot="1"/>
          </p:cNvSpPr>
          <p:nvPr>
            <p:ph idx="1"/>
          </p:nvPr>
        </p:nvSpPr>
        <p:spPr>
          <a:xfrm>
            <a:off x="381000" y="1371600"/>
            <a:ext cx="8686800" cy="579120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1. The p________ in our hometown is very large.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2. We t____ by car every summer.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3. We have to make plans to p _____ the endangered animals.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4. They came to a _____ (</a:t>
            </a:r>
            <a:r>
              <a:rPr lang="zh-CN" altLang="en-US" sz="3600" b="1" dirty="0">
                <a:latin typeface="Times New Roman" panose="02020603050405020304" pitchFamily="18" charset="0"/>
              </a:rPr>
              <a:t>宽阔的</a:t>
            </a:r>
            <a:r>
              <a:rPr lang="en-US" altLang="zh-CN" sz="3600" b="1" dirty="0">
                <a:latin typeface="Times New Roman" panose="02020603050405020304" pitchFamily="18" charset="0"/>
              </a:rPr>
              <a:t>) river.</a:t>
            </a:r>
          </a:p>
          <a:p>
            <a:pPr eaLnBrk="1" hangingPunct="1">
              <a:lnSpc>
                <a:spcPct val="110000"/>
              </a:lnSpc>
              <a:spcBef>
                <a:spcPct val="10000"/>
              </a:spcBef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5. Some _______ (</a:t>
            </a:r>
            <a:r>
              <a:rPr lang="zh-CN" altLang="en-US" sz="3600" b="1" dirty="0">
                <a:latin typeface="Times New Roman" panose="02020603050405020304" pitchFamily="18" charset="0"/>
              </a:rPr>
              <a:t>古老的</a:t>
            </a:r>
            <a:r>
              <a:rPr lang="en-US" altLang="zh-CN" sz="3600" b="1" dirty="0">
                <a:latin typeface="Times New Roman" panose="02020603050405020304" pitchFamily="18" charset="0"/>
              </a:rPr>
              <a:t>) towns have walls around them.</a:t>
            </a:r>
          </a:p>
        </p:txBody>
      </p:sp>
      <p:sp>
        <p:nvSpPr>
          <p:cNvPr id="98307" name="文本框 98306"/>
          <p:cNvSpPr txBox="1"/>
          <p:nvPr/>
        </p:nvSpPr>
        <p:spPr>
          <a:xfrm>
            <a:off x="1981200" y="1371600"/>
            <a:ext cx="2057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opulation</a:t>
            </a:r>
          </a:p>
        </p:txBody>
      </p:sp>
      <p:sp>
        <p:nvSpPr>
          <p:cNvPr id="98308" name="文本框 98307"/>
          <p:cNvSpPr txBox="1"/>
          <p:nvPr/>
        </p:nvSpPr>
        <p:spPr>
          <a:xfrm>
            <a:off x="1828800" y="2667000"/>
            <a:ext cx="12969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our</a:t>
            </a:r>
          </a:p>
        </p:txBody>
      </p:sp>
      <p:sp>
        <p:nvSpPr>
          <p:cNvPr id="98309" name="文本框 98308"/>
          <p:cNvSpPr txBox="1"/>
          <p:nvPr/>
        </p:nvSpPr>
        <p:spPr>
          <a:xfrm>
            <a:off x="6165850" y="3352800"/>
            <a:ext cx="1912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rotect</a:t>
            </a:r>
          </a:p>
        </p:txBody>
      </p:sp>
      <p:sp>
        <p:nvSpPr>
          <p:cNvPr id="98310" name="文本框 98309"/>
          <p:cNvSpPr txBox="1"/>
          <p:nvPr/>
        </p:nvSpPr>
        <p:spPr>
          <a:xfrm>
            <a:off x="4038600" y="4572000"/>
            <a:ext cx="28098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wide</a:t>
            </a:r>
          </a:p>
        </p:txBody>
      </p:sp>
      <p:sp>
        <p:nvSpPr>
          <p:cNvPr id="31751" name="矩形 98310"/>
          <p:cNvSpPr/>
          <p:nvPr/>
        </p:nvSpPr>
        <p:spPr>
          <a:xfrm>
            <a:off x="381000" y="674688"/>
            <a:ext cx="5635625" cy="6937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9933FF"/>
                </a:solidFill>
                <a:latin typeface="Times New Roman" panose="02020603050405020304" pitchFamily="18" charset="0"/>
              </a:rPr>
              <a:t>Quiz:  </a:t>
            </a:r>
            <a:r>
              <a:rPr lang="zh-CN" altLang="en-US" sz="3600" b="1" dirty="0">
                <a:solidFill>
                  <a:srgbClr val="9933FF"/>
                </a:solidFill>
                <a:latin typeface="Times New Roman" panose="02020603050405020304" pitchFamily="18" charset="0"/>
              </a:rPr>
              <a:t>根据提示完成句子。</a:t>
            </a:r>
          </a:p>
        </p:txBody>
      </p:sp>
      <p:sp>
        <p:nvSpPr>
          <p:cNvPr id="98312" name="文本框 98311"/>
          <p:cNvSpPr txBox="1"/>
          <p:nvPr/>
        </p:nvSpPr>
        <p:spPr>
          <a:xfrm>
            <a:off x="2174875" y="5226050"/>
            <a:ext cx="2473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ancient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/>
      <p:bldP spid="98309" grpId="0"/>
      <p:bldP spid="98310" grpId="0"/>
      <p:bldP spid="983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80897" descr="BAN_16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188" y="1412875"/>
            <a:ext cx="8064500" cy="158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80898"/>
          <p:cNvSpPr txBox="1"/>
          <p:nvPr/>
        </p:nvSpPr>
        <p:spPr>
          <a:xfrm>
            <a:off x="827088" y="1412875"/>
            <a:ext cx="79930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 b="1" dirty="0">
                <a:solidFill>
                  <a:srgbClr val="FF7B2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Read and learn</a:t>
            </a:r>
          </a:p>
        </p:txBody>
      </p:sp>
      <p:sp>
        <p:nvSpPr>
          <p:cNvPr id="5124" name="文本框 80899"/>
          <p:cNvSpPr txBox="1"/>
          <p:nvPr/>
        </p:nvSpPr>
        <p:spPr>
          <a:xfrm>
            <a:off x="1547813" y="3860800"/>
            <a:ext cx="5911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6600FF"/>
                </a:solidFill>
                <a:latin typeface="Arial" panose="020B0604020202020204" pitchFamily="34" charset="0"/>
              </a:rPr>
              <a:t>Words and expressions</a:t>
            </a:r>
          </a:p>
        </p:txBody>
      </p:sp>
      <p:pic>
        <p:nvPicPr>
          <p:cNvPr id="3" name="Unit 7 Words and Expressions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2120" y="4736465"/>
            <a:ext cx="619125" cy="61912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199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61445"/>
          <p:cNvSpPr txBox="1"/>
          <p:nvPr/>
        </p:nvSpPr>
        <p:spPr>
          <a:xfrm>
            <a:off x="457200" y="3124200"/>
            <a:ext cx="7713663" cy="2747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1. To memorize the important phrases 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     and sentences.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2. To make some dialogs about asking </a:t>
            </a: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latin typeface="Times New Roman" panose="02020603050405020304" pitchFamily="18" charset="0"/>
              </a:rPr>
              <a:t>     the size of objects.</a:t>
            </a:r>
          </a:p>
        </p:txBody>
      </p:sp>
      <p:sp>
        <p:nvSpPr>
          <p:cNvPr id="32771" name="矩形 39940"/>
          <p:cNvSpPr/>
          <p:nvPr/>
        </p:nvSpPr>
        <p:spPr>
          <a:xfrm>
            <a:off x="2286000" y="1676400"/>
            <a:ext cx="4862513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6600" b="1" i="1" dirty="0">
                <a:solidFill>
                  <a:srgbClr val="0000FF"/>
                </a:solidFill>
                <a:latin typeface="Arial" panose="020B0604020202020204" pitchFamily="34" charset="0"/>
              </a:rPr>
              <a:t>Homework</a:t>
            </a:r>
          </a:p>
        </p:txBody>
      </p:sp>
      <p:pic>
        <p:nvPicPr>
          <p:cNvPr id="32772" name="Picture 4" descr="C:\Users\Administrator\Desktop\logo-WYLC2_10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6600" y="609600"/>
            <a:ext cx="274320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9725" y="2412361"/>
            <a:ext cx="8384540" cy="155448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Thank you!</a:t>
            </a:r>
            <a:endParaRPr kumimoji="0" lang="en-US" altLang="zh-CN" sz="96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矩形 71681"/>
          <p:cNvSpPr>
            <a:spLocks noChangeArrowheads="1"/>
          </p:cNvSpPr>
          <p:nvPr/>
        </p:nvSpPr>
        <p:spPr bwMode="auto">
          <a:xfrm>
            <a:off x="228600" y="3429000"/>
            <a:ext cx="8763000" cy="2727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Which is the highest mountain in the world?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Which is the longest river in the world?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Which is the longest river in Asia?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…</a:t>
            </a:r>
          </a:p>
        </p:txBody>
      </p:sp>
      <p:sp>
        <p:nvSpPr>
          <p:cNvPr id="6147" name="矩形 71682"/>
          <p:cNvSpPr/>
          <p:nvPr/>
        </p:nvSpPr>
        <p:spPr>
          <a:xfrm>
            <a:off x="381000" y="990600"/>
            <a:ext cx="655161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6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Lead in</a:t>
            </a:r>
          </a:p>
        </p:txBody>
      </p:sp>
      <p:sp>
        <p:nvSpPr>
          <p:cNvPr id="2" name="爆炸形 2 1"/>
          <p:cNvSpPr/>
          <p:nvPr/>
        </p:nvSpPr>
        <p:spPr>
          <a:xfrm rot="1380000">
            <a:off x="4292600" y="315913"/>
            <a:ext cx="3962400" cy="3581400"/>
          </a:xfrm>
          <a:prstGeom prst="irregularSeal2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9" name="文本框 2"/>
          <p:cNvSpPr txBox="1"/>
          <p:nvPr/>
        </p:nvSpPr>
        <p:spPr>
          <a:xfrm>
            <a:off x="5119688" y="1257300"/>
            <a:ext cx="2424112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latin typeface="Times New Roman" panose="02020603050405020304" pitchFamily="18" charset="0"/>
              </a:rPr>
              <a:t>Do you know?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6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6146" descr="5A7400EA0C3C3D47010C3C9F87C7006B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36638" y="711200"/>
            <a:ext cx="7070725" cy="530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6147"/>
          <p:cNvSpPr>
            <a:spLocks noTextEdit="1"/>
          </p:cNvSpPr>
          <p:nvPr/>
        </p:nvSpPr>
        <p:spPr>
          <a:xfrm>
            <a:off x="4787900" y="4797425"/>
            <a:ext cx="3725863" cy="17414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Qomolangma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C:\Users\Administrator\Desktop\shutterstock_934042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5400" y="609600"/>
            <a:ext cx="6629400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6"/>
          <p:cNvSpPr>
            <a:spLocks noTextEdit="1"/>
          </p:cNvSpPr>
          <p:nvPr/>
        </p:nvSpPr>
        <p:spPr>
          <a:xfrm>
            <a:off x="4648200" y="4419600"/>
            <a:ext cx="3725863" cy="17414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the Sahara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Administrator\Desktop\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762000"/>
            <a:ext cx="6248400" cy="495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4"/>
          <p:cNvSpPr>
            <a:spLocks noTextEdit="1"/>
          </p:cNvSpPr>
          <p:nvPr/>
        </p:nvSpPr>
        <p:spPr>
          <a:xfrm>
            <a:off x="4572000" y="4724400"/>
            <a:ext cx="4259263" cy="17414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the Caspian Sea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C:\Users\Administrator\Desktop\iStock_17009561_LA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200" y="762000"/>
            <a:ext cx="739140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4"/>
          <p:cNvSpPr>
            <a:spLocks noTextEdit="1"/>
          </p:cNvSpPr>
          <p:nvPr/>
        </p:nvSpPr>
        <p:spPr>
          <a:xfrm>
            <a:off x="685800" y="4724400"/>
            <a:ext cx="2819400" cy="1143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the Nile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Users\Administrator\Desktop\qutang-gor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609600"/>
            <a:ext cx="7315200" cy="502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矩形 4"/>
          <p:cNvSpPr>
            <a:spLocks noTextEdit="1"/>
          </p:cNvSpPr>
          <p:nvPr/>
        </p:nvSpPr>
        <p:spPr>
          <a:xfrm>
            <a:off x="0" y="4572000"/>
            <a:ext cx="4030663" cy="17414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the Yangtze River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0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3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4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5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6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7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8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19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0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2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3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4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5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6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7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8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9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0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1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5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6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7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8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9.xml><?xml version="1.0" encoding="utf-8"?>
<a:themeOverride xmlns:a="http://schemas.openxmlformats.org/drawingml/2006/main">
  <a:clrScheme name="默认设计模板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1143</Words>
  <Application>Microsoft Office PowerPoint</Application>
  <PresentationFormat>On-screen Show (4:3)</PresentationFormat>
  <Paragraphs>143</Paragraphs>
  <Slides>31</Slides>
  <Notes>1</Notes>
  <HiddenSlides>0</HiddenSlides>
  <MMClips>5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默认设计模板</vt:lpstr>
      <vt:lpstr>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population：意为“人口数量”，“人口”，是一个集合名词 .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xbany</cp:lastModifiedBy>
  <cp:revision>301</cp:revision>
  <dcterms:created xsi:type="dcterms:W3CDTF">2016-10-15T07:40:18Z</dcterms:created>
  <dcterms:modified xsi:type="dcterms:W3CDTF">2019-02-17T05:27:13Z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2052-10.1.0.7520</vt:lpwstr>
  </property>
</Properties>
</file>