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43" r:id="rId2"/>
    <p:sldId id="444" r:id="rId3"/>
    <p:sldId id="471" r:id="rId4"/>
    <p:sldId id="350" r:id="rId5"/>
    <p:sldId id="448" r:id="rId6"/>
    <p:sldId id="348" r:id="rId7"/>
    <p:sldId id="446" r:id="rId8"/>
    <p:sldId id="397" r:id="rId9"/>
    <p:sldId id="312" r:id="rId10"/>
    <p:sldId id="326" r:id="rId11"/>
    <p:sldId id="272" r:id="rId12"/>
    <p:sldId id="327" r:id="rId13"/>
    <p:sldId id="307" r:id="rId14"/>
    <p:sldId id="321" r:id="rId15"/>
    <p:sldId id="354" r:id="rId16"/>
    <p:sldId id="314" r:id="rId17"/>
    <p:sldId id="277" r:id="rId18"/>
    <p:sldId id="316" r:id="rId19"/>
    <p:sldId id="318" r:id="rId20"/>
    <p:sldId id="353" r:id="rId21"/>
    <p:sldId id="351" r:id="rId22"/>
    <p:sldId id="352" r:id="rId23"/>
    <p:sldId id="420" r:id="rId24"/>
    <p:sldId id="322" r:id="rId25"/>
    <p:sldId id="357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000066"/>
    <a:srgbClr val="FF0000"/>
    <a:srgbClr val="FFFF00"/>
    <a:srgbClr val="0066CC"/>
    <a:srgbClr val="FF3300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098" y="-84"/>
      </p:cViewPr>
      <p:guideLst>
        <p:guide orient="horz" pos="2211"/>
        <p:guide pos="2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F:\&#38518;&#25991;&#23071;\&#37197;&#22871;&#20809;&#30424;\17&#26149;&#26032;&#30446;&#26631;&#20843;&#33521;&#19979;&#36890;&#29992;&#20809;&#30424;\1.%20&#31934;&#21697;&#25945;&#23398;&#35838;&#20214;\Unit%208%20Have%20%20you%20read%20Treasure%20Island%20yet\U8%20Section%20B%201b.mp3" TargetMode="Externa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22.png"/><Relationship Id="rId4" Type="http://schemas.microsoft.com/office/2007/relationships/media" Target="file:///F:\&#38518;&#25991;&#23071;\&#37197;&#22871;&#20809;&#30424;\17&#26149;&#26032;&#30446;&#26631;&#20843;&#33521;&#19979;&#36890;&#29992;&#20809;&#30424;\1.%20&#31934;&#21697;&#25945;&#23398;&#35838;&#20214;\Unit%208%20Have%20%20you%20read%20Treasure%20Island%20yet\U8%20Section%20B%201b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8%20Section%20A%20(1a-2d)&#35838;&#20214;&#23453;&#65288;&#21547;&#32032;&#26448;&#65289;\U8%20Section%20A%202a.mp3" TargetMode="Externa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24.gif"/><Relationship Id="rId5" Type="http://schemas.openxmlformats.org/officeDocument/2006/relationships/image" Target="../media/image22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8\Unit%208%20Section%20A%20(1a-2d)\U8%20Section%20A%202a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8%20Section%20A%20(1a-2d)&#35838;&#20214;&#23453;&#65288;&#21547;&#32032;&#26448;&#65289;\U8%20Section%20A%202b.mp3" TargetMode="Externa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2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8\Unit%208%20Section%20A%20(1a-2d)\U8%20Section%20A%202b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8%20Section%20A%20(1a-2d)&#35838;&#20214;&#23453;&#65288;&#21547;&#32032;&#26448;&#65289;\U8%20Section%20A%202d.mp3" TargetMode="Externa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8\Unit%208%20Section%20A%20(1a-2d)\U8%20Section%20A%202d.mp3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2054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2055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2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/>
          <p:nvPr/>
        </p:nvSpPr>
        <p:spPr>
          <a:xfrm>
            <a:off x="327025" y="909638"/>
            <a:ext cx="6654800" cy="700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Let’s learn the new words. 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55588" y="2419350"/>
            <a:ext cx="8361362" cy="36004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treasure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n.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珠宝，财富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（不可数名词）；珍藏品（可数名词）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e.g. They went to there to look for   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treasure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他们去那儿寻宝。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 This museum has many art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treasures</a:t>
            </a:r>
            <a:r>
              <a:rPr lang="en-US" altLang="zh-CN" sz="3200" b="1" dirty="0">
                <a:latin typeface="Times New Roman" panose="02020603050405020304" pitchFamily="18" charset="0"/>
              </a:rPr>
              <a:t>.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         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zh-CN" altLang="en-US" sz="3200" b="1" i="1" dirty="0">
                <a:latin typeface="Times New Roman" panose="02020603050405020304" pitchFamily="18" charset="0"/>
              </a:rPr>
              <a:t>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这家博物馆收藏了许多艺术珍品。 </a:t>
            </a:r>
          </a:p>
        </p:txBody>
      </p:sp>
      <p:pic>
        <p:nvPicPr>
          <p:cNvPr id="11268" name="图片 11267" descr="?id=1512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9900" y="488950"/>
            <a:ext cx="2092325" cy="209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1901825" y="4365625"/>
            <a:ext cx="5203825" cy="18462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island 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n.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岛（可数名词）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e.g.</a:t>
            </a: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an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island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一个岛屿 </a:t>
            </a:r>
          </a:p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   Treasure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Island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Times New Roman" panose="02020603050405020304" pitchFamily="18" charset="0"/>
              </a:rPr>
              <a:t>宝岛</a:t>
            </a:r>
          </a:p>
        </p:txBody>
      </p:sp>
      <p:pic>
        <p:nvPicPr>
          <p:cNvPr id="12291" name="图片 1229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1188" y="725488"/>
            <a:ext cx="5118100" cy="3122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3313"/>
          <p:cNvSpPr>
            <a:spLocks noGrp="1"/>
          </p:cNvSpPr>
          <p:nvPr>
            <p:ph idx="1"/>
          </p:nvPr>
        </p:nvSpPr>
        <p:spPr>
          <a:xfrm>
            <a:off x="255588" y="693738"/>
            <a:ext cx="8686800" cy="532765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classic 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n.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名著；经典著作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（可数名词）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e.g. I like reading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classics</a:t>
            </a:r>
            <a:r>
              <a:rPr lang="en-US" altLang="zh-CN" b="1" dirty="0">
                <a:latin typeface="Times New Roman" panose="02020603050405020304" pitchFamily="18" charset="0"/>
              </a:rPr>
              <a:t>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       我喜欢阅读名著。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4.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page 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n.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页（可数名词）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e.g. five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pages</a:t>
            </a:r>
            <a:r>
              <a:rPr lang="en-US" altLang="zh-CN" b="1" dirty="0">
                <a:latin typeface="Times New Roman" panose="02020603050405020304" pitchFamily="18" charset="0"/>
              </a:rPr>
              <a:t>   5</a:t>
            </a:r>
            <a:r>
              <a:rPr lang="zh-CN" altLang="en-US" b="1" dirty="0">
                <a:latin typeface="Times New Roman" panose="02020603050405020304" pitchFamily="18" charset="0"/>
              </a:rPr>
              <a:t>页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     on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page </a:t>
            </a:r>
            <a:r>
              <a:rPr lang="en-US" altLang="zh-CN" b="1" dirty="0">
                <a:latin typeface="Times New Roman" panose="02020603050405020304" pitchFamily="18" charset="0"/>
              </a:rPr>
              <a:t>5   </a:t>
            </a:r>
            <a:r>
              <a:rPr lang="zh-CN" altLang="en-US" b="1" dirty="0">
                <a:latin typeface="Times New Roman" panose="02020603050405020304" pitchFamily="18" charset="0"/>
              </a:rPr>
              <a:t>在第五页上</a:t>
            </a:r>
          </a:p>
        </p:txBody>
      </p:sp>
      <p:pic>
        <p:nvPicPr>
          <p:cNvPr id="13315" name="图片 133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3950" y="693738"/>
            <a:ext cx="2460625" cy="329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03950" y="3992563"/>
            <a:ext cx="2460625" cy="2317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3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14">
                                            <p:txEl>
                                              <p:charRg st="3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4">
                                            <p:txEl>
                                              <p:charRg st="66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35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314">
                                            <p:txEl>
                                              <p:charRg st="135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14337"/>
          <p:cNvSpPr>
            <a:spLocks noGrp="1"/>
          </p:cNvSpPr>
          <p:nvPr>
            <p:ph idx="1"/>
          </p:nvPr>
        </p:nvSpPr>
        <p:spPr>
          <a:xfrm>
            <a:off x="254000" y="2273300"/>
            <a:ext cx="8424863" cy="4319588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5.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hurry  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v.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匆忙，赶快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词组：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in a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hurry</a:t>
            </a:r>
            <a:r>
              <a:rPr lang="en-US" altLang="zh-CN" b="1" dirty="0">
                <a:latin typeface="Times New Roman" panose="02020603050405020304" pitchFamily="18" charset="0"/>
              </a:rPr>
              <a:t> (</a:t>
            </a:r>
            <a:r>
              <a:rPr lang="en-US" altLang="zh-CN" b="1" i="1" dirty="0">
                <a:latin typeface="Times New Roman" panose="02020603050405020304" pitchFamily="18" charset="0"/>
              </a:rPr>
              <a:t>n</a:t>
            </a:r>
            <a:r>
              <a:rPr lang="en-US" altLang="zh-CN" b="1" dirty="0">
                <a:latin typeface="Times New Roman" panose="02020603050405020304" pitchFamily="18" charset="0"/>
              </a:rPr>
              <a:t>.) </a:t>
            </a:r>
            <a:r>
              <a:rPr lang="zh-CN" altLang="en-US" b="1" dirty="0">
                <a:latin typeface="Times New Roman" panose="02020603050405020304" pitchFamily="18" charset="0"/>
              </a:rPr>
              <a:t>匆忙地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hurry</a:t>
            </a:r>
            <a:r>
              <a:rPr lang="en-US" altLang="zh-CN" b="1" dirty="0">
                <a:latin typeface="Times New Roman" panose="02020603050405020304" pitchFamily="18" charset="0"/>
              </a:rPr>
              <a:t> to do sth. </a:t>
            </a:r>
            <a:r>
              <a:rPr lang="zh-CN" altLang="en-US" b="1" dirty="0">
                <a:latin typeface="Times New Roman" panose="02020603050405020304" pitchFamily="18" charset="0"/>
              </a:rPr>
              <a:t>匆忙地做某事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hurry</a:t>
            </a:r>
            <a:r>
              <a:rPr lang="en-US" altLang="zh-CN" b="1" dirty="0">
                <a:latin typeface="Times New Roman" panose="02020603050405020304" pitchFamily="18" charset="0"/>
              </a:rPr>
              <a:t> to+</a:t>
            </a:r>
            <a:r>
              <a:rPr lang="zh-CN" altLang="en-US" b="1" dirty="0">
                <a:latin typeface="Times New Roman" panose="02020603050405020304" pitchFamily="18" charset="0"/>
              </a:rPr>
              <a:t>地点   匆忙地赶到某地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hurry</a:t>
            </a:r>
            <a:r>
              <a:rPr lang="en-US" altLang="zh-CN" b="1" dirty="0">
                <a:latin typeface="Times New Roman" panose="02020603050405020304" pitchFamily="18" charset="0"/>
              </a:rPr>
              <a:t> up </a:t>
            </a:r>
            <a:r>
              <a:rPr lang="zh-CN" altLang="en-US" b="1" dirty="0">
                <a:latin typeface="Times New Roman" panose="02020603050405020304" pitchFamily="18" charset="0"/>
              </a:rPr>
              <a:t>快点    赶快</a:t>
            </a:r>
          </a:p>
        </p:txBody>
      </p:sp>
      <p:pic>
        <p:nvPicPr>
          <p:cNvPr id="14339" name="图片 14338" descr="2011091617122051747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05375" y="960438"/>
            <a:ext cx="3956050" cy="2646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15361"/>
          <p:cNvSpPr>
            <a:spLocks noGrp="1"/>
          </p:cNvSpPr>
          <p:nvPr>
            <p:ph idx="1"/>
          </p:nvPr>
        </p:nvSpPr>
        <p:spPr>
          <a:xfrm>
            <a:off x="828675" y="982663"/>
            <a:ext cx="7540625" cy="5400675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6. 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due  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adj.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预定的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到期的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e.g.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</a:rPr>
              <a:t>The plane is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due</a:t>
            </a:r>
            <a:r>
              <a:rPr lang="en-US" altLang="zh-CN" b="1" dirty="0">
                <a:latin typeface="Times New Roman" panose="02020603050405020304" pitchFamily="18" charset="0"/>
              </a:rPr>
              <a:t> at London at five.    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       飞机定于五点到达伦敦。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        I am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due</a:t>
            </a:r>
            <a:r>
              <a:rPr lang="en-US" altLang="zh-CN" b="1" dirty="0">
                <a:latin typeface="Times New Roman" panose="02020603050405020304" pitchFamily="18" charset="0"/>
              </a:rPr>
              <a:t> to speak tomorrow.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        我预定明天讲话。                       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短语：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due to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由于</a:t>
            </a:r>
            <a:r>
              <a:rPr lang="zh-CN" altLang="en-US" b="1" dirty="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e.g.</a:t>
            </a:r>
            <a:r>
              <a:rPr lang="zh-CN" altLang="en-US" b="1" dirty="0">
                <a:latin typeface="Times New Roman" panose="02020603050405020304" pitchFamily="18" charset="0"/>
              </a:rPr>
              <a:t>  </a:t>
            </a:r>
            <a:r>
              <a:rPr lang="en-US" altLang="zh-CN" b="1" dirty="0">
                <a:latin typeface="Times New Roman" panose="02020603050405020304" pitchFamily="18" charset="0"/>
              </a:rPr>
              <a:t>a mistake </a:t>
            </a:r>
            <a:r>
              <a:rPr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due to</a:t>
            </a:r>
            <a:r>
              <a:rPr lang="en-US" altLang="zh-CN" b="1" dirty="0">
                <a:latin typeface="Times New Roman" panose="02020603050405020304" pitchFamily="18" charset="0"/>
              </a:rPr>
              <a:t> carelessness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       由于粗心而犯的错误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53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385"/>
          <p:cNvSpPr txBox="1"/>
          <p:nvPr/>
        </p:nvSpPr>
        <p:spPr>
          <a:xfrm>
            <a:off x="398463" y="1485900"/>
            <a:ext cx="2622550" cy="4770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treasure     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n.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island         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n.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classic        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n.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page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n.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hurry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v.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hurry up</a:t>
            </a:r>
            <a:endParaRPr lang="en-US" altLang="zh-CN" sz="32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due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adj.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3279775" y="1485900"/>
            <a:ext cx="5568950" cy="4770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珠宝；财富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岛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经典作品；名著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（书刊或纸张的）页，面，张</a:t>
            </a: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匆忙；赶快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赶快；急忙（做某事）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预期；预定</a:t>
            </a:r>
          </a:p>
        </p:txBody>
      </p:sp>
      <p:sp>
        <p:nvSpPr>
          <p:cNvPr id="16388" name="文本框 16387"/>
          <p:cNvSpPr txBox="1"/>
          <p:nvPr/>
        </p:nvSpPr>
        <p:spPr>
          <a:xfrm>
            <a:off x="323850" y="476250"/>
            <a:ext cx="83534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New Words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内容占位符 17409"/>
          <p:cNvGraphicFramePr>
            <a:graphicFrameLocks noGrp="1"/>
          </p:cNvGraphicFramePr>
          <p:nvPr>
            <p:ph idx="4294967295"/>
          </p:nvPr>
        </p:nvGraphicFramePr>
        <p:xfrm>
          <a:off x="973138" y="1412875"/>
          <a:ext cx="7231063" cy="4886325"/>
        </p:xfrm>
        <a:graphic>
          <a:graphicData uri="http://schemas.openxmlformats.org/drawingml/2006/table">
            <a:tbl>
              <a:tblPr/>
              <a:tblGrid>
                <a:gridCol w="1609725"/>
                <a:gridCol w="1236663"/>
                <a:gridCol w="1914525"/>
                <a:gridCol w="2470150"/>
              </a:tblGrid>
              <a:tr h="8953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Book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Title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Name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Have they </a:t>
                      </a:r>
                    </a:p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read it?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What do they think of it?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x-none" sz="28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Nick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Judy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x-none" sz="28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Sandy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Alan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x-none" sz="28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Kate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800" b="1" dirty="0">
                          <a:latin typeface="Times New Roman" panose="02020603050405020304" pitchFamily="18" charset="0"/>
                        </a:rPr>
                        <a:t>Harry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8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49" name="文本框 17457"/>
          <p:cNvSpPr txBox="1"/>
          <p:nvPr/>
        </p:nvSpPr>
        <p:spPr>
          <a:xfrm>
            <a:off x="111125" y="622300"/>
            <a:ext cx="8564563" cy="7080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Arial" panose="020B0604020202020204" pitchFamily="34" charset="0"/>
              </a:rPr>
              <a:t>1b Listen and complete the chart.</a:t>
            </a:r>
          </a:p>
        </p:txBody>
      </p:sp>
      <p:pic>
        <p:nvPicPr>
          <p:cNvPr id="2" name="U8 Section B 1b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89938" y="693738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标注 13"/>
          <p:cNvSpPr/>
          <p:nvPr/>
        </p:nvSpPr>
        <p:spPr>
          <a:xfrm>
            <a:off x="900113" y="2349500"/>
            <a:ext cx="7323137" cy="3381375"/>
          </a:xfrm>
          <a:prstGeom prst="wedgeRectCallout">
            <a:avLst>
              <a:gd name="adj1" fmla="val -15343"/>
              <a:gd name="adj2" fmla="val 21338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A: Have you read 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Little Women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yet?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B: No, I haven’t. Have you?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A: Yes, I have already read it.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B: What’s it like?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A: It’s fantastic.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TextBox 6"/>
          <p:cNvSpPr txBox="1"/>
          <p:nvPr/>
        </p:nvSpPr>
        <p:spPr>
          <a:xfrm>
            <a:off x="182563" y="765175"/>
            <a:ext cx="101504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1c Practice the conversation. Then </a:t>
            </a: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</a:rPr>
              <a:t>     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talk about the other books in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1a.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altLang="zh-CN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pic>
        <p:nvPicPr>
          <p:cNvPr id="19460" name="Picture 4" descr="C:\Users\Administrator\Desktop\littlewom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025" y="3933825"/>
            <a:ext cx="1901825" cy="237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19457"/>
          <p:cNvSpPr>
            <a:spLocks noGrp="1"/>
          </p:cNvSpPr>
          <p:nvPr>
            <p:ph idx="1"/>
          </p:nvPr>
        </p:nvSpPr>
        <p:spPr>
          <a:xfrm>
            <a:off x="601663" y="2278063"/>
            <a:ext cx="8229600" cy="3998912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spcBef>
                <a:spcPct val="10000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</a:t>
            </a:r>
            <a:r>
              <a:rPr lang="en-US" altLang="zh-CN" b="1" i="1" dirty="0">
                <a:latin typeface="Times New Roman" panose="02020603050405020304" pitchFamily="18" charset="0"/>
              </a:rPr>
              <a:t>Treasure Island</a:t>
            </a:r>
            <a:r>
              <a:rPr lang="en-US" altLang="zh-CN" b="1" dirty="0">
                <a:latin typeface="Times New Roman" panose="02020603050405020304" pitchFamily="18" charset="0"/>
              </a:rPr>
              <a:t>                 Mark / Tina</a:t>
            </a:r>
          </a:p>
          <a:p>
            <a:pPr eaLnBrk="1" hangingPunct="1">
              <a:lnSpc>
                <a:spcPct val="120000"/>
              </a:lnSpc>
              <a:spcBef>
                <a:spcPct val="10000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2. </a:t>
            </a:r>
            <a:r>
              <a:rPr lang="en-US" altLang="zh-CN" b="1" i="1" dirty="0">
                <a:latin typeface="Times New Roman" panose="02020603050405020304" pitchFamily="18" charset="0"/>
              </a:rPr>
              <a:t>Olive Twist</a:t>
            </a:r>
            <a:r>
              <a:rPr lang="en-US" altLang="zh-CN" b="1" dirty="0">
                <a:latin typeface="Times New Roman" panose="02020603050405020304" pitchFamily="18" charset="0"/>
              </a:rPr>
              <a:t>                        Mark / Tina </a:t>
            </a:r>
          </a:p>
          <a:p>
            <a:pPr eaLnBrk="1" hangingPunct="1">
              <a:lnSpc>
                <a:spcPct val="120000"/>
              </a:lnSpc>
              <a:spcBef>
                <a:spcPct val="10000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</a:t>
            </a:r>
            <a:r>
              <a:rPr lang="en-US" altLang="zh-CN" b="1" i="1" dirty="0">
                <a:latin typeface="Times New Roman" panose="02020603050405020304" pitchFamily="18" charset="0"/>
              </a:rPr>
              <a:t>Robinson Crusoe</a:t>
            </a:r>
            <a:r>
              <a:rPr lang="en-US" altLang="zh-CN" b="1" dirty="0">
                <a:latin typeface="Times New Roman" panose="02020603050405020304" pitchFamily="18" charset="0"/>
              </a:rPr>
              <a:t>              Mark / Tina </a:t>
            </a:r>
          </a:p>
          <a:p>
            <a:pPr eaLnBrk="1" hangingPunct="1">
              <a:lnSpc>
                <a:spcPct val="120000"/>
              </a:lnSpc>
              <a:spcBef>
                <a:spcPct val="10000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4. </a:t>
            </a:r>
            <a:r>
              <a:rPr lang="en-US" altLang="zh-CN" b="1" i="1" dirty="0">
                <a:latin typeface="Times New Roman" panose="02020603050405020304" pitchFamily="18" charset="0"/>
              </a:rPr>
              <a:t>Tom Sawyer</a:t>
            </a:r>
            <a:r>
              <a:rPr lang="en-US" altLang="zh-CN" b="1" dirty="0">
                <a:latin typeface="Times New Roman" panose="02020603050405020304" pitchFamily="18" charset="0"/>
              </a:rPr>
              <a:t>                     Mark / Tina </a:t>
            </a:r>
          </a:p>
        </p:txBody>
      </p:sp>
      <p:sp>
        <p:nvSpPr>
          <p:cNvPr id="19459" name="标题 19458"/>
          <p:cNvSpPr>
            <a:spLocks noGrp="1"/>
          </p:cNvSpPr>
          <p:nvPr>
            <p:ph type="title"/>
          </p:nvPr>
        </p:nvSpPr>
        <p:spPr>
          <a:xfrm>
            <a:off x="327025" y="693738"/>
            <a:ext cx="7843838" cy="1152525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15000"/>
              </a:lnSpc>
            </a:pPr>
            <a:r>
              <a:rPr lang="en-US" altLang="zh-CN" sz="4000" b="1" dirty="0">
                <a:solidFill>
                  <a:srgbClr val="0000CC"/>
                </a:solidFill>
              </a:rPr>
              <a:t>2a Listen. Who has read these </a:t>
            </a:r>
            <a:br>
              <a:rPr lang="en-US" altLang="zh-CN" sz="4000" b="1" dirty="0">
                <a:solidFill>
                  <a:srgbClr val="0000CC"/>
                </a:solidFill>
              </a:rPr>
            </a:br>
            <a:r>
              <a:rPr lang="en-US" altLang="zh-CN" sz="4000" b="1" dirty="0">
                <a:solidFill>
                  <a:srgbClr val="0000CC"/>
                </a:solidFill>
              </a:rPr>
              <a:t>     books? Circle the names.</a:t>
            </a:r>
          </a:p>
        </p:txBody>
      </p:sp>
      <p:sp>
        <p:nvSpPr>
          <p:cNvPr id="19460" name="椭圆 19459"/>
          <p:cNvSpPr/>
          <p:nvPr/>
        </p:nvSpPr>
        <p:spPr>
          <a:xfrm>
            <a:off x="6735763" y="2349500"/>
            <a:ext cx="908050" cy="655638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1" name="椭圆 19460"/>
          <p:cNvSpPr/>
          <p:nvPr/>
        </p:nvSpPr>
        <p:spPr>
          <a:xfrm>
            <a:off x="6662738" y="3425825"/>
            <a:ext cx="981075" cy="6127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2" name="椭圆 19461"/>
          <p:cNvSpPr/>
          <p:nvPr/>
        </p:nvSpPr>
        <p:spPr>
          <a:xfrm>
            <a:off x="5264150" y="3463925"/>
            <a:ext cx="1247775" cy="5746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3" name="椭圆 19462"/>
          <p:cNvSpPr/>
          <p:nvPr/>
        </p:nvSpPr>
        <p:spPr>
          <a:xfrm>
            <a:off x="6686550" y="4518025"/>
            <a:ext cx="958850" cy="59531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4" name="椭圆 19463"/>
          <p:cNvSpPr/>
          <p:nvPr/>
        </p:nvSpPr>
        <p:spPr>
          <a:xfrm>
            <a:off x="5337175" y="4591050"/>
            <a:ext cx="1173163" cy="50165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9465" name="椭圆 19464"/>
          <p:cNvSpPr/>
          <p:nvPr/>
        </p:nvSpPr>
        <p:spPr>
          <a:xfrm>
            <a:off x="6510338" y="5567363"/>
            <a:ext cx="990600" cy="58261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" name="U8 Section A 2a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83525" y="642938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7" name="Picture 11" descr="C:\Users\Administrator\Desktop\Students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475" y="3429000"/>
            <a:ext cx="1428750" cy="1123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7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4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20481"/>
          <p:cNvSpPr>
            <a:spLocks noGrp="1"/>
          </p:cNvSpPr>
          <p:nvPr>
            <p:ph idx="1"/>
          </p:nvPr>
        </p:nvSpPr>
        <p:spPr>
          <a:xfrm>
            <a:off x="327025" y="1989138"/>
            <a:ext cx="8747125" cy="4392612"/>
          </a:xfrm>
          <a:ln w="28575">
            <a:solidFill>
              <a:srgbClr val="FFC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450850" indent="-45085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1. </a:t>
            </a:r>
            <a:r>
              <a:rPr lang="en-US" altLang="zh-CN" b="1" i="1" dirty="0">
                <a:latin typeface="Times New Roman" panose="02020603050405020304" pitchFamily="18" charset="0"/>
              </a:rPr>
              <a:t>Oliver Twist</a:t>
            </a:r>
            <a:r>
              <a:rPr lang="en-US" altLang="zh-CN" b="1" dirty="0">
                <a:latin typeface="Times New Roman" panose="02020603050405020304" pitchFamily="18" charset="0"/>
              </a:rPr>
              <a:t> is about a boy who goes out to sea and finds an island full of treasures.  (    )</a:t>
            </a:r>
          </a:p>
          <a:p>
            <a:pPr marL="450850" indent="-45085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2. </a:t>
            </a:r>
            <a:r>
              <a:rPr lang="en-US" altLang="zh-CN" b="1" i="1" dirty="0">
                <a:latin typeface="Times New Roman" panose="02020603050405020304" pitchFamily="18" charset="0"/>
              </a:rPr>
              <a:t>Robinson Crusoe</a:t>
            </a:r>
            <a:r>
              <a:rPr lang="en-US" altLang="zh-CN" b="1" dirty="0">
                <a:latin typeface="Times New Roman" panose="02020603050405020304" pitchFamily="18" charset="0"/>
              </a:rPr>
              <a:t> is a classic.      (    )</a:t>
            </a:r>
          </a:p>
          <a:p>
            <a:pPr marL="450850" indent="-45085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3. Tina thinks that </a:t>
            </a:r>
            <a:r>
              <a:rPr lang="en-US" altLang="zh-CN" b="1" i="1" dirty="0">
                <a:latin typeface="Times New Roman" panose="02020603050405020304" pitchFamily="18" charset="0"/>
              </a:rPr>
              <a:t>Treasure Island</a:t>
            </a:r>
            <a:r>
              <a:rPr lang="en-US" altLang="zh-CN" b="1" dirty="0">
                <a:latin typeface="Times New Roman" panose="02020603050405020304" pitchFamily="18" charset="0"/>
              </a:rPr>
              <a:t> is a fantastic book.                             (    )</a:t>
            </a:r>
          </a:p>
          <a:p>
            <a:pPr marL="450850" indent="-45085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4. </a:t>
            </a:r>
            <a:r>
              <a:rPr lang="en-US" altLang="zh-CN" b="1" i="1" dirty="0">
                <a:latin typeface="Times New Roman" panose="02020603050405020304" pitchFamily="18" charset="0"/>
              </a:rPr>
              <a:t>Tom Sawyer</a:t>
            </a:r>
            <a:r>
              <a:rPr lang="en-US" altLang="zh-CN" b="1" dirty="0">
                <a:latin typeface="Times New Roman" panose="02020603050405020304" pitchFamily="18" charset="0"/>
              </a:rPr>
              <a:t> is about a boy who lives in the United Kingdom.                   (    )</a:t>
            </a:r>
          </a:p>
        </p:txBody>
      </p:sp>
      <p:sp>
        <p:nvSpPr>
          <p:cNvPr id="20483" name="TextBox 5"/>
          <p:cNvSpPr txBox="1"/>
          <p:nvPr/>
        </p:nvSpPr>
        <p:spPr>
          <a:xfrm>
            <a:off x="111125" y="477838"/>
            <a:ext cx="8915400" cy="1296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2b Listen again and write T for true and F for false.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7377113" y="2563813"/>
            <a:ext cx="504825" cy="7508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5940425" y="5456238"/>
            <a:ext cx="503238" cy="75088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6448425" y="3171825"/>
            <a:ext cx="638175" cy="750888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</a:p>
        </p:txBody>
      </p:sp>
      <p:sp>
        <p:nvSpPr>
          <p:cNvPr id="20487" name="文本框 20486"/>
          <p:cNvSpPr txBox="1"/>
          <p:nvPr/>
        </p:nvSpPr>
        <p:spPr>
          <a:xfrm>
            <a:off x="4840288" y="4322763"/>
            <a:ext cx="504825" cy="7524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</a:p>
        </p:txBody>
      </p:sp>
      <p:pic>
        <p:nvPicPr>
          <p:cNvPr id="2" name="U8 Section A 2b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049588" y="115570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7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4" grpId="0" bldLvl="0" animBg="1"/>
      <p:bldP spid="20485" grpId="0" bldLvl="0" animBg="1"/>
      <p:bldP spid="20486" grpId="0" bldLvl="0" animBg="1"/>
      <p:bldP spid="2048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75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3076" name="Picture 9" descr="E:\李梦莲\模版\优翼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7425" y="4767263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Rectangle 4"/>
          <p:cNvSpPr/>
          <p:nvPr/>
        </p:nvSpPr>
        <p:spPr>
          <a:xfrm>
            <a:off x="209550" y="2343150"/>
            <a:ext cx="8686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Unit 8  Have you read</a:t>
            </a:r>
          </a:p>
          <a:p>
            <a:pPr algn="ctr" eaLnBrk="0" hangingPunct="0"/>
            <a:r>
              <a:rPr lang="en-US" altLang="zh-CN" sz="6000" b="1" i="1" dirty="0">
                <a:latin typeface="Times New Roman" panose="02020603050405020304" pitchFamily="18" charset="0"/>
              </a:rPr>
              <a:t>Treasure Island</a:t>
            </a:r>
            <a:r>
              <a:rPr lang="en-US" altLang="zh-CN" sz="6000" b="1" dirty="0">
                <a:latin typeface="Times New Roman" panose="02020603050405020304" pitchFamily="18" charset="0"/>
              </a:rPr>
              <a:t> yet?</a:t>
            </a:r>
            <a:endParaRPr lang="en-US" altLang="zh-CN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398463" y="1557338"/>
            <a:ext cx="7751763" cy="496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Has Tina read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Treasure Island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?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she has. She thinks it’s fantastic.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What’s it about?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It’s about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 boy who goes out to sea and  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finds an island full of treasures.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are you reading now?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I’ve just finished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Robinson Crusoe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</a:t>
            </a:r>
          </a:p>
        </p:txBody>
      </p:sp>
      <p:sp>
        <p:nvSpPr>
          <p:cNvPr id="21507" name="矩形 21507"/>
          <p:cNvSpPr/>
          <p:nvPr/>
        </p:nvSpPr>
        <p:spPr>
          <a:xfrm>
            <a:off x="349250" y="504825"/>
            <a:ext cx="8623300" cy="12001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</a:rPr>
              <a:t>2c Use the information in 2a and 2b to talk about the books.</a:t>
            </a:r>
          </a:p>
        </p:txBody>
      </p:sp>
      <p:pic>
        <p:nvPicPr>
          <p:cNvPr id="6" name="图片 225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24750" y="1052513"/>
            <a:ext cx="1619250" cy="2520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325438" y="1487488"/>
            <a:ext cx="8458200" cy="422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Amy: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Steve,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have you decided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which book  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to write about for English class?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Steve: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Little Women.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I’ve already finished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reading it!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Amy: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Wow, you’re fast! What’s it about?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Steve: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It’s about four sisters growing up. It was  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really good, so I couldn’t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put it down.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Which book did you choose?</a:t>
            </a:r>
          </a:p>
        </p:txBody>
      </p:sp>
      <p:sp>
        <p:nvSpPr>
          <p:cNvPr id="22531" name="Rectangle 6"/>
          <p:cNvSpPr/>
          <p:nvPr/>
        </p:nvSpPr>
        <p:spPr>
          <a:xfrm>
            <a:off x="327025" y="620713"/>
            <a:ext cx="67564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2d Role-play the conversation.</a:t>
            </a:r>
          </a:p>
        </p:txBody>
      </p:sp>
      <p:pic>
        <p:nvPicPr>
          <p:cNvPr id="2" name="U8 Section A 2d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481888" y="6921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252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64388" y="4508500"/>
            <a:ext cx="1728787" cy="220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184150" y="981075"/>
            <a:ext cx="8716963" cy="5016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Amy: 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chose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Treasure Island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 but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 haven’t 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finished reading it yet.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I’m only on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age 25.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Steve: Have you at least read the back of the 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book to see what it’s about?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Amy: Yes, I have. It looks interesting.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Steve: You should hurry up. The book report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is  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due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in two weeks.</a:t>
            </a: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Amy: Yes, I know. I’ll read quickly.</a:t>
            </a:r>
          </a:p>
        </p:txBody>
      </p:sp>
      <p:pic>
        <p:nvPicPr>
          <p:cNvPr id="3" name="图片 225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80288" y="4581525"/>
            <a:ext cx="1619250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5601"/>
          <p:cNvSpPr txBox="1"/>
          <p:nvPr/>
        </p:nvSpPr>
        <p:spPr>
          <a:xfrm>
            <a:off x="1368425" y="1344613"/>
            <a:ext cx="19812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Quiz</a:t>
            </a:r>
          </a:p>
        </p:txBody>
      </p:sp>
      <p:sp>
        <p:nvSpPr>
          <p:cNvPr id="24579" name="勾2 229"/>
          <p:cNvSpPr/>
          <p:nvPr/>
        </p:nvSpPr>
        <p:spPr>
          <a:xfrm>
            <a:off x="773113" y="1339850"/>
            <a:ext cx="630237" cy="704850"/>
          </a:xfrm>
          <a:custGeom>
            <a:avLst/>
            <a:gdLst>
              <a:gd name="txL" fmla="*/ 0 w 1360"/>
              <a:gd name="txT" fmla="*/ 0 h 1360"/>
              <a:gd name="txR" fmla="*/ 1360 w 1360"/>
              <a:gd name="txB" fmla="*/ 1360 h 1360"/>
            </a:gdLst>
            <a:ahLst/>
            <a:cxnLst>
              <a:cxn ang="0">
                <a:pos x="38463" y="660279"/>
              </a:cxn>
              <a:cxn ang="0">
                <a:pos x="546360" y="99508"/>
              </a:cxn>
              <a:cxn ang="0">
                <a:pos x="459239" y="200571"/>
              </a:cxn>
              <a:cxn ang="0">
                <a:pos x="380923" y="313036"/>
              </a:cxn>
              <a:cxn ang="0">
                <a:pos x="346167" y="370565"/>
              </a:cxn>
              <a:cxn ang="0">
                <a:pos x="316972" y="427574"/>
              </a:cxn>
              <a:cxn ang="0">
                <a:pos x="292875" y="483030"/>
              </a:cxn>
              <a:cxn ang="0">
                <a:pos x="273412" y="537966"/>
              </a:cxn>
              <a:cxn ang="0">
                <a:pos x="234949" y="567508"/>
              </a:cxn>
              <a:cxn ang="0">
                <a:pos x="214559" y="574764"/>
              </a:cxn>
              <a:cxn ang="0">
                <a:pos x="206681" y="548850"/>
              </a:cxn>
              <a:cxn ang="0">
                <a:pos x="192315" y="506870"/>
              </a:cxn>
              <a:cxn ang="0">
                <a:pos x="177949" y="468000"/>
              </a:cxn>
              <a:cxn ang="0">
                <a:pos x="164510" y="436385"/>
              </a:cxn>
              <a:cxn ang="0">
                <a:pos x="152925" y="409435"/>
              </a:cxn>
              <a:cxn ang="0">
                <a:pos x="142267" y="390777"/>
              </a:cxn>
              <a:cxn ang="0">
                <a:pos x="120950" y="364864"/>
              </a:cxn>
              <a:cxn ang="0">
                <a:pos x="97779" y="355016"/>
              </a:cxn>
              <a:cxn ang="0">
                <a:pos x="113999" y="339986"/>
              </a:cxn>
              <a:cxn ang="0">
                <a:pos x="128364" y="330139"/>
              </a:cxn>
              <a:cxn ang="0">
                <a:pos x="141340" y="322884"/>
              </a:cxn>
              <a:cxn ang="0">
                <a:pos x="153852" y="321329"/>
              </a:cxn>
              <a:cxn ang="0">
                <a:pos x="170998" y="328066"/>
              </a:cxn>
              <a:cxn ang="0">
                <a:pos x="188608" y="346724"/>
              </a:cxn>
              <a:cxn ang="0">
                <a:pos x="206681" y="377820"/>
              </a:cxn>
              <a:cxn ang="0">
                <a:pos x="226144" y="421355"/>
              </a:cxn>
              <a:cxn ang="0">
                <a:pos x="266924" y="405807"/>
              </a:cxn>
              <a:cxn ang="0">
                <a:pos x="327631" y="306299"/>
              </a:cxn>
              <a:cxn ang="0">
                <a:pos x="396215" y="212492"/>
              </a:cxn>
              <a:cxn ang="0">
                <a:pos x="472678" y="125422"/>
              </a:cxn>
              <a:cxn ang="0">
                <a:pos x="38463" y="83442"/>
              </a:cxn>
              <a:cxn ang="0">
                <a:pos x="619579" y="0"/>
              </a:cxn>
              <a:cxn ang="0">
                <a:pos x="609847" y="40943"/>
              </a:cxn>
              <a:cxn ang="0">
                <a:pos x="585750" y="704850"/>
              </a:cxn>
              <a:cxn ang="0">
                <a:pos x="0" y="39907"/>
              </a:cxn>
              <a:cxn ang="0">
                <a:pos x="593628" y="18140"/>
              </a:cxn>
              <a:cxn ang="0">
                <a:pos x="619579" y="0"/>
              </a:cxn>
            </a:cxnLst>
            <a:rect l="txL" t="txT" r="txR" b="tx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文本框 25603"/>
          <p:cNvSpPr txBox="1"/>
          <p:nvPr/>
        </p:nvSpPr>
        <p:spPr>
          <a:xfrm>
            <a:off x="1116013" y="3062288"/>
            <a:ext cx="6911975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完成《学练优》</a:t>
            </a:r>
            <a:r>
              <a:rPr lang="zh-CN" altLang="en-US" sz="4400" b="1" dirty="0">
                <a:latin typeface="Times New Roman" panose="02020603050405020304" pitchFamily="18" charset="0"/>
                <a:sym typeface="Times New Roman" panose="02020603050405020304" pitchFamily="18" charset="0"/>
              </a:rPr>
              <a:t>Unit 8 </a:t>
            </a:r>
            <a:r>
              <a:rPr lang="zh-CN" altLang="en-US" sz="4400" b="1" dirty="0">
                <a:latin typeface="宋体" panose="02010600030101010101" pitchFamily="2" charset="-122"/>
                <a:sym typeface="宋体" panose="02010600030101010101" pitchFamily="2" charset="-122"/>
              </a:rPr>
              <a:t>第一课时部分。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6625"/>
          <p:cNvSpPr txBox="1"/>
          <p:nvPr/>
        </p:nvSpPr>
        <p:spPr>
          <a:xfrm>
            <a:off x="1331913" y="1989138"/>
            <a:ext cx="5761037" cy="366712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5603" name="文本框 26626"/>
          <p:cNvSpPr txBox="1"/>
          <p:nvPr/>
        </p:nvSpPr>
        <p:spPr>
          <a:xfrm>
            <a:off x="758825" y="3498850"/>
            <a:ext cx="7669213" cy="1846263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800" b="1" dirty="0">
                <a:latin typeface="Arial" panose="020B0604020202020204" pitchFamily="34" charset="0"/>
              </a:rPr>
              <a:t>Learn the new words and expressions by heart.</a:t>
            </a:r>
          </a:p>
        </p:txBody>
      </p:sp>
      <p:sp>
        <p:nvSpPr>
          <p:cNvPr id="25604" name="矩形 26627"/>
          <p:cNvSpPr/>
          <p:nvPr/>
        </p:nvSpPr>
        <p:spPr>
          <a:xfrm>
            <a:off x="2195513" y="1989138"/>
            <a:ext cx="4857750" cy="1189037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en-US" altLang="zh-CN" sz="7200" b="1" i="1" dirty="0">
                <a:solidFill>
                  <a:srgbClr val="0000FF"/>
                </a:solidFill>
                <a:latin typeface="Arial" panose="020B0604020202020204" pitchFamily="34" charset="0"/>
              </a:rPr>
              <a:t>Homework</a:t>
            </a:r>
          </a:p>
        </p:txBody>
      </p:sp>
      <p:pic>
        <p:nvPicPr>
          <p:cNvPr id="25605" name="Picture 5" descr="C:\Users\Administrator\Desktop\logo-WYLC2_1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475" y="981075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412361"/>
            <a:ext cx="8384540" cy="15544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80897" descr="BAN_1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4100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8 Words and Expressions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2120" y="3119120"/>
            <a:ext cx="619125" cy="6191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17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占位符 5121"/>
          <p:cNvSpPr>
            <a:spLocks noGrp="1"/>
          </p:cNvSpPr>
          <p:nvPr>
            <p:ph idx="1"/>
          </p:nvPr>
        </p:nvSpPr>
        <p:spPr>
          <a:xfrm>
            <a:off x="1025525" y="2190750"/>
            <a:ext cx="7058025" cy="3787775"/>
          </a:xfrm>
          <a:ln/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3600" b="1" dirty="0"/>
              <a:t>Do you often read English books?</a:t>
            </a:r>
          </a:p>
          <a:p>
            <a:pPr eaLnBrk="1" hangingPunct="1"/>
            <a:r>
              <a:rPr lang="en-US" altLang="zh-CN" sz="3600" b="1" dirty="0"/>
              <a:t>What classic books have you already read?</a:t>
            </a:r>
          </a:p>
          <a:p>
            <a:pPr eaLnBrk="1" hangingPunct="1"/>
            <a:r>
              <a:rPr lang="en-US" altLang="zh-CN" sz="3600" b="1" dirty="0"/>
              <a:t>What’s it about?</a:t>
            </a:r>
          </a:p>
          <a:p>
            <a:pPr eaLnBrk="1" hangingPunct="1"/>
            <a:r>
              <a:rPr lang="en-US" altLang="zh-CN" sz="3600" b="1" dirty="0"/>
              <a:t>And what’s it like?</a:t>
            </a:r>
          </a:p>
        </p:txBody>
      </p:sp>
      <p:sp>
        <p:nvSpPr>
          <p:cNvPr id="5123" name="录像机 512"/>
          <p:cNvSpPr/>
          <p:nvPr/>
        </p:nvSpPr>
        <p:spPr>
          <a:xfrm>
            <a:off x="469900" y="838200"/>
            <a:ext cx="555625" cy="496888"/>
          </a:xfrm>
          <a:custGeom>
            <a:avLst/>
            <a:gdLst>
              <a:gd name="txL" fmla="*/ 0 w 3710374"/>
              <a:gd name="txT" fmla="*/ 0 h 2848566"/>
              <a:gd name="txR" fmla="*/ 3710374 w 3710374"/>
              <a:gd name="txB" fmla="*/ 2848566 h 2848566"/>
            </a:gdLst>
            <a:ahLst/>
            <a:cxnLst>
              <a:cxn ang="0">
                <a:pos x="19902" y="205415"/>
              </a:cxn>
              <a:cxn ang="0">
                <a:pos x="39804" y="228598"/>
              </a:cxn>
              <a:cxn ang="0">
                <a:pos x="39804" y="317990"/>
              </a:cxn>
              <a:cxn ang="0">
                <a:pos x="19902" y="341172"/>
              </a:cxn>
              <a:cxn ang="0">
                <a:pos x="0" y="317990"/>
              </a:cxn>
              <a:cxn ang="0">
                <a:pos x="0" y="228598"/>
              </a:cxn>
              <a:cxn ang="0">
                <a:pos x="19902" y="205415"/>
              </a:cxn>
              <a:cxn ang="0">
                <a:pos x="550574" y="177033"/>
              </a:cxn>
              <a:cxn ang="0">
                <a:pos x="555533" y="196427"/>
              </a:cxn>
              <a:cxn ang="0">
                <a:pos x="555533" y="476871"/>
              </a:cxn>
              <a:cxn ang="0">
                <a:pos x="539734" y="485635"/>
              </a:cxn>
              <a:cxn ang="0">
                <a:pos x="464297" y="413947"/>
              </a:cxn>
              <a:cxn ang="0">
                <a:pos x="446741" y="413947"/>
              </a:cxn>
              <a:cxn ang="0">
                <a:pos x="446741" y="469593"/>
              </a:cxn>
              <a:cxn ang="0">
                <a:pos x="423309" y="496888"/>
              </a:cxn>
              <a:cxn ang="0">
                <a:pos x="81290" y="496888"/>
              </a:cxn>
              <a:cxn ang="0">
                <a:pos x="57858" y="469593"/>
              </a:cxn>
              <a:cxn ang="0">
                <a:pos x="57858" y="220064"/>
              </a:cxn>
              <a:cxn ang="0">
                <a:pos x="81290" y="192769"/>
              </a:cxn>
              <a:cxn ang="0">
                <a:pos x="423309" y="192769"/>
              </a:cxn>
              <a:cxn ang="0">
                <a:pos x="446741" y="220064"/>
              </a:cxn>
              <a:cxn ang="0">
                <a:pos x="446741" y="256570"/>
              </a:cxn>
              <a:cxn ang="0">
                <a:pos x="463533" y="256570"/>
              </a:cxn>
              <a:cxn ang="0">
                <a:pos x="541991" y="182404"/>
              </a:cxn>
              <a:cxn ang="0">
                <a:pos x="550574" y="177033"/>
              </a:cxn>
              <a:cxn ang="0">
                <a:pos x="339338" y="0"/>
              </a:cxn>
              <a:cxn ang="0">
                <a:pos x="417817" y="91417"/>
              </a:cxn>
              <a:cxn ang="0">
                <a:pos x="339338" y="182833"/>
              </a:cxn>
              <a:cxn ang="0">
                <a:pos x="260858" y="91417"/>
              </a:cxn>
              <a:cxn ang="0">
                <a:pos x="339338" y="0"/>
              </a:cxn>
              <a:cxn ang="0">
                <a:pos x="156025" y="0"/>
              </a:cxn>
              <a:cxn ang="0">
                <a:pos x="234504" y="91417"/>
              </a:cxn>
              <a:cxn ang="0">
                <a:pos x="156025" y="182833"/>
              </a:cxn>
              <a:cxn ang="0">
                <a:pos x="77545" y="91417"/>
              </a:cxn>
              <a:cxn ang="0">
                <a:pos x="156025" y="0"/>
              </a:cxn>
            </a:cxnLst>
            <a:rect l="txL" t="txT" r="txR" b="tx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rgbClr val="CCFF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Text Box 7"/>
          <p:cNvSpPr txBox="1"/>
          <p:nvPr/>
        </p:nvSpPr>
        <p:spPr>
          <a:xfrm>
            <a:off x="1117600" y="838200"/>
            <a:ext cx="23828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8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Lead in</a:t>
            </a:r>
          </a:p>
        </p:txBody>
      </p:sp>
      <p:pic>
        <p:nvPicPr>
          <p:cNvPr id="5125" name="Picture 6" descr="C:\Users\Administrator\Desktop\funny-big-bang-theory-sheldon-reads-comic-book-animated-gi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063" y="549275"/>
            <a:ext cx="3240087" cy="172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内容占位符 6" descr="alice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35300" y="3765550"/>
            <a:ext cx="2454275" cy="2670175"/>
          </a:xfrm>
          <a:ln/>
        </p:spPr>
      </p:pic>
      <p:pic>
        <p:nvPicPr>
          <p:cNvPr id="6147" name="图片 7" descr="9bf4ed24983f67c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125" y="3921125"/>
            <a:ext cx="2211388" cy="258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8" descr="c11615d313a223e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35300" y="420688"/>
            <a:ext cx="2454275" cy="2881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9" descr="oli.jpg"/>
          <p:cNvPicPr>
            <a:picLocks noChangeAspect="1"/>
          </p:cNvPicPr>
          <p:nvPr/>
        </p:nvPicPr>
        <p:blipFill>
          <a:blip r:embed="rId6" cstate="print"/>
          <a:srcRect b="10738"/>
          <a:stretch>
            <a:fillRect/>
          </a:stretch>
        </p:blipFill>
        <p:spPr>
          <a:xfrm>
            <a:off x="5797550" y="420688"/>
            <a:ext cx="2565400" cy="2874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10" descr="treasur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5125" y="420688"/>
            <a:ext cx="2476500" cy="2817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矩形 11"/>
          <p:cNvSpPr/>
          <p:nvPr/>
        </p:nvSpPr>
        <p:spPr>
          <a:xfrm>
            <a:off x="247650" y="3238500"/>
            <a:ext cx="843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i="1" dirty="0">
                <a:latin typeface="Arial" panose="020B0604020202020204" pitchFamily="34" charset="0"/>
              </a:rPr>
              <a:t>-Have you </a:t>
            </a:r>
            <a:r>
              <a:rPr lang="zh-CN" altLang="en-US" sz="3600" b="1" i="1" dirty="0">
                <a:latin typeface="Arial" panose="020B0604020202020204" pitchFamily="34" charset="0"/>
              </a:rPr>
              <a:t>read</a:t>
            </a:r>
            <a:r>
              <a:rPr lang="en-US" altLang="zh-CN" sz="3600" b="1" i="1" dirty="0">
                <a:latin typeface="Arial" panose="020B0604020202020204" pitchFamily="34" charset="0"/>
              </a:rPr>
              <a:t> these books? -...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pic>
        <p:nvPicPr>
          <p:cNvPr id="6152" name="Picture 13" descr="Robinson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99200" y="3848100"/>
            <a:ext cx="2051050" cy="2652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1"/>
          <p:cNvSpPr/>
          <p:nvPr/>
        </p:nvSpPr>
        <p:spPr>
          <a:xfrm>
            <a:off x="347663" y="5468938"/>
            <a:ext cx="366871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i="1" dirty="0">
                <a:latin typeface="Arial" panose="020B0604020202020204" pitchFamily="34" charset="0"/>
              </a:rPr>
              <a:t>Dream of the Red Chamber</a:t>
            </a:r>
          </a:p>
        </p:txBody>
      </p:sp>
      <p:sp>
        <p:nvSpPr>
          <p:cNvPr id="2" name="TextBox 9"/>
          <p:cNvSpPr txBox="1"/>
          <p:nvPr/>
        </p:nvSpPr>
        <p:spPr>
          <a:xfrm>
            <a:off x="660400" y="519113"/>
            <a:ext cx="7823200" cy="6397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</a:rPr>
              <a:t>I have already read </a:t>
            </a:r>
            <a:r>
              <a:rPr lang="en-US" altLang="en-US" sz="3600" b="1" i="1" dirty="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7174" name="矩形 12"/>
          <p:cNvSpPr/>
          <p:nvPr/>
        </p:nvSpPr>
        <p:spPr>
          <a:xfrm>
            <a:off x="5213350" y="5510213"/>
            <a:ext cx="3556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i="1" dirty="0">
                <a:latin typeface="Arial" panose="020B0604020202020204" pitchFamily="34" charset="0"/>
              </a:rPr>
              <a:t>The Story by the Water Margin</a:t>
            </a:r>
          </a:p>
        </p:txBody>
      </p:sp>
      <p:pic>
        <p:nvPicPr>
          <p:cNvPr id="7177" name="Picture 9" descr="C:\Users\Administrator\Desktop\20130710220642-5444850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263" y="1125538"/>
            <a:ext cx="3095625" cy="446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Picture 10" descr="C:\Users\Administrator\Desktop\013000002579761228909466568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650" y="1196975"/>
            <a:ext cx="3240088" cy="439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4"/>
          <p:cNvSpPr/>
          <p:nvPr/>
        </p:nvSpPr>
        <p:spPr>
          <a:xfrm>
            <a:off x="103188" y="5754688"/>
            <a:ext cx="4171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i="1" dirty="0">
                <a:latin typeface="Arial" panose="020B0604020202020204" pitchFamily="34" charset="0"/>
              </a:rPr>
              <a:t>Journey to the West.</a:t>
            </a:r>
          </a:p>
        </p:txBody>
      </p:sp>
      <p:sp>
        <p:nvSpPr>
          <p:cNvPr id="2" name="TextBox 9"/>
          <p:cNvSpPr txBox="1"/>
          <p:nvPr/>
        </p:nvSpPr>
        <p:spPr>
          <a:xfrm>
            <a:off x="636588" y="519113"/>
            <a:ext cx="7823200" cy="6397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Arial" panose="020B0604020202020204" pitchFamily="34" charset="0"/>
              </a:rPr>
              <a:t>I have already read </a:t>
            </a:r>
            <a:r>
              <a:rPr lang="en-US" altLang="en-US" sz="3600" b="1" i="1" dirty="0">
                <a:latin typeface="Arial" panose="020B0604020202020204" pitchFamily="34" charset="0"/>
              </a:rPr>
              <a:t>...</a:t>
            </a:r>
          </a:p>
        </p:txBody>
      </p:sp>
      <p:sp>
        <p:nvSpPr>
          <p:cNvPr id="8198" name="矩形 13"/>
          <p:cNvSpPr/>
          <p:nvPr/>
        </p:nvSpPr>
        <p:spPr>
          <a:xfrm>
            <a:off x="4518025" y="5438775"/>
            <a:ext cx="40767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i="1" dirty="0">
                <a:latin typeface="Arial" panose="020B0604020202020204" pitchFamily="34" charset="0"/>
              </a:rPr>
              <a:t>The Romance of the Three Kingdoms</a:t>
            </a:r>
          </a:p>
        </p:txBody>
      </p:sp>
      <p:pic>
        <p:nvPicPr>
          <p:cNvPr id="8199" name="Picture 7" descr="C:\Users\Administrator\Desktop\a00009943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28775"/>
            <a:ext cx="4032250" cy="410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Picture 8" descr="C:\Users\Administrator\Desktop\22900079-1_u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3" y="1341438"/>
            <a:ext cx="3455987" cy="4103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/>
          <p:cNvSpPr txBox="1"/>
          <p:nvPr/>
        </p:nvSpPr>
        <p:spPr>
          <a:xfrm>
            <a:off x="1254125" y="366713"/>
            <a:ext cx="8280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1a. Check (√) the ones you know.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19" name="齿轮1 501"/>
          <p:cNvSpPr/>
          <p:nvPr/>
        </p:nvSpPr>
        <p:spPr>
          <a:xfrm rot="720000">
            <a:off x="901700" y="1052513"/>
            <a:ext cx="704850" cy="498475"/>
          </a:xfrm>
          <a:custGeom>
            <a:avLst/>
            <a:gdLst>
              <a:gd name="txL" fmla="*/ 0 w 2063518"/>
              <a:gd name="txT" fmla="*/ 0 h 1276454"/>
              <a:gd name="txR" fmla="*/ 2063518 w 2063518"/>
              <a:gd name="txB" fmla="*/ 1276454 h 1276454"/>
            </a:gdLst>
            <a:ahLst/>
            <a:cxnLst>
              <a:cxn ang="0">
                <a:pos x="463079" y="325395"/>
              </a:cxn>
              <a:cxn ang="0">
                <a:pos x="651466" y="325395"/>
              </a:cxn>
              <a:cxn ang="0">
                <a:pos x="545186" y="156507"/>
              </a:cxn>
              <a:cxn ang="0">
                <a:pos x="574612" y="190575"/>
              </a:cxn>
              <a:cxn ang="0">
                <a:pos x="642969" y="187138"/>
              </a:cxn>
              <a:cxn ang="0">
                <a:pos x="646356" y="234859"/>
              </a:cxn>
              <a:cxn ang="0">
                <a:pos x="700653" y="282461"/>
              </a:cxn>
              <a:cxn ang="0">
                <a:pos x="676417" y="321506"/>
              </a:cxn>
              <a:cxn ang="0">
                <a:pos x="691247" y="397873"/>
              </a:cxn>
              <a:cxn ang="0">
                <a:pos x="650729" y="409973"/>
              </a:cxn>
              <a:cxn ang="0">
                <a:pos x="619154" y="479372"/>
              </a:cxn>
              <a:cxn ang="0">
                <a:pos x="581312" y="458865"/>
              </a:cxn>
              <a:cxn ang="0">
                <a:pos x="518105" y="488824"/>
              </a:cxn>
              <a:cxn ang="0">
                <a:pos x="500646" y="445305"/>
              </a:cxn>
              <a:cxn ang="0">
                <a:pos x="435383" y="421806"/>
              </a:cxn>
              <a:cxn ang="0">
                <a:pos x="446477" y="375638"/>
              </a:cxn>
              <a:cxn ang="0">
                <a:pos x="409695" y="309676"/>
              </a:cxn>
              <a:cxn ang="0">
                <a:pos x="444150" y="282461"/>
              </a:cxn>
              <a:cxn ang="0">
                <a:pos x="453059" y="204902"/>
              </a:cxn>
              <a:cxn ang="0">
                <a:pos x="494755" y="209374"/>
              </a:cxn>
              <a:cxn ang="0">
                <a:pos x="545186" y="156507"/>
              </a:cxn>
              <a:cxn ang="0">
                <a:pos x="80077" y="253332"/>
              </a:cxn>
              <a:cxn ang="0">
                <a:pos x="362656" y="253332"/>
              </a:cxn>
              <a:cxn ang="0">
                <a:pos x="203238" y="0"/>
              </a:cxn>
              <a:cxn ang="0">
                <a:pos x="247375" y="51101"/>
              </a:cxn>
              <a:cxn ang="0">
                <a:pos x="349911" y="45946"/>
              </a:cxn>
              <a:cxn ang="0">
                <a:pos x="354992" y="117528"/>
              </a:cxn>
              <a:cxn ang="0">
                <a:pos x="436437" y="188930"/>
              </a:cxn>
              <a:cxn ang="0">
                <a:pos x="400083" y="247499"/>
              </a:cxn>
              <a:cxn ang="0">
                <a:pos x="422329" y="362048"/>
              </a:cxn>
              <a:cxn ang="0">
                <a:pos x="361551" y="380199"/>
              </a:cxn>
              <a:cxn ang="0">
                <a:pos x="314189" y="484297"/>
              </a:cxn>
              <a:cxn ang="0">
                <a:pos x="257425" y="453537"/>
              </a:cxn>
              <a:cxn ang="0">
                <a:pos x="162616" y="498475"/>
              </a:cxn>
              <a:cxn ang="0">
                <a:pos x="136427" y="433196"/>
              </a:cxn>
              <a:cxn ang="0">
                <a:pos x="38533" y="397948"/>
              </a:cxn>
              <a:cxn ang="0">
                <a:pos x="55173" y="328696"/>
              </a:cxn>
              <a:cxn ang="0">
                <a:pos x="0" y="229753"/>
              </a:cxn>
              <a:cxn ang="0">
                <a:pos x="51683" y="188931"/>
              </a:cxn>
              <a:cxn ang="0">
                <a:pos x="65047" y="72591"/>
              </a:cxn>
              <a:cxn ang="0">
                <a:pos x="127590" y="79301"/>
              </a:cxn>
              <a:cxn ang="0">
                <a:pos x="203238" y="0"/>
              </a:cxn>
            </a:cxnLst>
            <a:rect l="txL" t="txT" r="txR" b="tx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99CCFF">
              <a:alpha val="100000"/>
            </a:srgbClr>
          </a:solidFill>
          <a:ln w="9525" cap="flat" cmpd="sng">
            <a:solidFill>
              <a:srgbClr val="3366FF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Text Box 7"/>
          <p:cNvSpPr txBox="1"/>
          <p:nvPr/>
        </p:nvSpPr>
        <p:spPr>
          <a:xfrm>
            <a:off x="1763713" y="1017588"/>
            <a:ext cx="48212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探究点一</a:t>
            </a:r>
            <a:r>
              <a:rPr lang="zh-CN" altLang="en-US" sz="4000" b="1" dirty="0">
                <a:solidFill>
                  <a:srgbClr val="FF33CC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49" charset="-122"/>
              </a:rPr>
              <a:t>New words</a:t>
            </a:r>
            <a:endParaRPr lang="zh-CN" altLang="en-US" sz="40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250825" y="1916113"/>
            <a:ext cx="8542338" cy="399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Times New Roman" panose="02020603050405020304" pitchFamily="18" charset="0"/>
              </a:rPr>
              <a:t>____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Alice in Wonderland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a. fantastic 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____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Little Women 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        b. exciting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____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Treasure Island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     c. wonderful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____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Oliver Twist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           d. interesting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____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Robinson Crusoe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   e. educational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____ </a:t>
            </a:r>
            <a:r>
              <a:rPr lang="en-US" altLang="zh-CN" sz="3200" b="1" i="1" dirty="0">
                <a:latin typeface="Times New Roman" panose="02020603050405020304" pitchFamily="18" charset="0"/>
              </a:rPr>
              <a:t>Tom Sawyer 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          f. terrible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                                                    g. boring</a:t>
            </a:r>
          </a:p>
          <a:p>
            <a:r>
              <a:rPr lang="en-US" altLang="zh-CN" sz="3200" b="1" dirty="0">
                <a:latin typeface="Times New Roman" panose="02020603050405020304" pitchFamily="18" charset="0"/>
              </a:rPr>
              <a:t>                                                    h. uninteresting</a:t>
            </a:r>
          </a:p>
        </p:txBody>
      </p:sp>
      <p:pic>
        <p:nvPicPr>
          <p:cNvPr id="9" name="Picture 6" descr="C:\Users\Administrator\Desktop\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415182">
            <a:off x="6726238" y="766763"/>
            <a:ext cx="2043112" cy="111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315913" y="622300"/>
            <a:ext cx="8370887" cy="1584325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4000" b="1" dirty="0">
                <a:solidFill>
                  <a:srgbClr val="0000FF"/>
                </a:solidFill>
              </a:rPr>
              <a:t>1a Have you read these books? </a:t>
            </a:r>
            <a:br>
              <a:rPr lang="en-US" altLang="zh-CN" sz="4000" b="1" dirty="0">
                <a:solidFill>
                  <a:srgbClr val="0000FF"/>
                </a:solidFill>
              </a:rPr>
            </a:br>
            <a:r>
              <a:rPr lang="en-US" altLang="zh-CN" sz="4000" b="1" dirty="0">
                <a:solidFill>
                  <a:srgbClr val="0000FF"/>
                </a:solidFill>
              </a:rPr>
              <a:t>     Check (√) the ones you know.</a:t>
            </a:r>
          </a:p>
        </p:txBody>
      </p:sp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685800" y="2852738"/>
            <a:ext cx="7729538" cy="3233737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___ </a:t>
            </a:r>
            <a:r>
              <a:rPr lang="en-US" altLang="zh-CN" b="1" i="1" dirty="0">
                <a:latin typeface="Times New Roman" panose="02020603050405020304" pitchFamily="18" charset="0"/>
              </a:rPr>
              <a:t>Alice in Wonderland  ___ Little Women</a:t>
            </a:r>
          </a:p>
          <a:p>
            <a:pPr eaLnBrk="1" hangingPunct="1">
              <a:buNone/>
            </a:pPr>
            <a:endParaRPr lang="en-US" altLang="zh-CN" b="1" i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b="1" i="1" dirty="0">
                <a:latin typeface="Times New Roman" panose="02020603050405020304" pitchFamily="18" charset="0"/>
              </a:rPr>
              <a:t>___ Treasure Island        ___ Olive Twist</a:t>
            </a:r>
          </a:p>
          <a:p>
            <a:pPr eaLnBrk="1" hangingPunct="1">
              <a:buNone/>
            </a:pPr>
            <a:endParaRPr lang="en-US" altLang="zh-CN" b="1" i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b="1" i="1" dirty="0">
                <a:latin typeface="Times New Roman" panose="02020603050405020304" pitchFamily="18" charset="0"/>
              </a:rPr>
              <a:t>___ Robinson Crusoe    ___ Tom Sawyer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1045</Words>
  <Application>Microsoft Office PowerPoint</Application>
  <PresentationFormat>On-screen Show (4:3)</PresentationFormat>
  <Paragraphs>155</Paragraphs>
  <Slides>25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默认设计模板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1a Have you read these books?       Check (√) the ones you know.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2a Listen. Who has read these       books? Circle the names.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xbany</cp:lastModifiedBy>
  <cp:revision>318</cp:revision>
  <dcterms:created xsi:type="dcterms:W3CDTF">2013-11-03T12:59:44Z</dcterms:created>
  <dcterms:modified xsi:type="dcterms:W3CDTF">2019-02-17T05:27:57Z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