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256" r:id="rId4"/>
    <p:sldId id="267" r:id="rId5"/>
    <p:sldId id="258" r:id="rId6"/>
    <p:sldId id="273" r:id="rId7"/>
    <p:sldId id="292" r:id="rId8"/>
    <p:sldId id="269" r:id="rId9"/>
    <p:sldId id="276" r:id="rId10"/>
    <p:sldId id="291" r:id="rId11"/>
    <p:sldId id="278" r:id="rId12"/>
    <p:sldId id="281" r:id="rId13"/>
    <p:sldId id="282" r:id="rId14"/>
    <p:sldId id="261" r:id="rId15"/>
    <p:sldId id="287" r:id="rId16"/>
    <p:sldId id="288" r:id="rId17"/>
    <p:sldId id="289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771"/>
  </p:normalViewPr>
  <p:slideViewPr>
    <p:cSldViewPr showGuides="1">
      <p:cViewPr varScale="1">
        <p:scale>
          <a:sx n="68" d="100"/>
          <a:sy n="68" d="100"/>
        </p:scale>
        <p:origin x="-9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4" name="任意多边形 44033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4035" name="标题 44034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defRPr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4036" name="副标题 44035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0" algn="ctr">
              <a:buNone/>
              <a:defRPr sz="28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4037" name="日期占位符 44036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4038" name="页脚占位符 4403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4039" name="灯片编号占位符 4403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4040" name="组合 44039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44041" name="任意多边形 44040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42" name="任意多边形 44041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43" name="任意多边形 44042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4044" name="组合 44043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44045" name="任意多边形 44044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46" name="任意多边形 44045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47" name="任意多边形 44046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48" name="任意多边形 44047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49" name="任意多边形 44048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44050" name="组合 44049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44051" name="任意多边形 44050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52" name="任意多边形 44051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053" name="任意多边形 44052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4054" name="组合 44053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44055" name="任意多边形 44054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56" name="任意多边形 44055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57" name="任意多边形 44056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58" name="任意多边形 44057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avLst/>
                <a:gdLst/>
                <a:ahLst/>
                <a:cxnLst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059" name="任意多边形 44058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44060" name="任意多边形 44059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61" name="任意多边形 44060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3010" name="任意多边形 43009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3011" name="标题 43010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3012" name="文本占位符 43011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3013" name="日期占位符 43012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014" name="页脚占位符 43013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3015" name="灯片编号占位符 43014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3016" name="任意多边形 43015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3017" name="任意多边形 43016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43018" name="组合 43017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3019" name="任意多边形 43018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0" name="任意多边形 43019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1" name="任意多边形 43020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2" name="任意多边形 43021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3" name="任意多边形 43022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4" name="任意多边形 43023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5" name="任意多边形 43024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6" name="任意多边形 43025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27" name="任意多边形 43026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43028" name="组合 43027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3029" name="组合 43028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3030" name="任意多边形 43029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31" name="任意多边形 43030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32" name="任意多边形 43031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43033" name="任意多边形 43032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034" name="任意多边形 43033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3035" name="任意多边形 43034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43036" name="组合 43035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3037" name="任意多边形 43036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38" name="任意多边形 43037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39" name="任意多边形 43038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40" name="任意多边形 43039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41" name="任意多边形 43040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42" name="任意多边形 43041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43" name="任意多边形 43042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44" name="任意多边形 43043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</p:grpSp>
      <p:grpSp>
        <p:nvGrpSpPr>
          <p:cNvPr id="43045" name="组合 43044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3046" name="任意多边形 43045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47" name="任意多边形 43046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3048" name="组合 43047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43049" name="组合 43048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3050" name="任意多边形 43049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43051" name="组合 43050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3052" name="任意多边形 43051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53" name="任意多边形 43052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54" name="任意多边形 43053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avLst/>
                  <a:gdLst/>
                  <a:ahLst/>
                  <a:cxnLst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55" name="任意多边形 43054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56" name="任意多边形 43055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avLst/>
                  <a:gdLst/>
                  <a:ahLst/>
                  <a:cxnLst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57" name="任意多边形 43056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58" name="任意多边形 43057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3059" name="任意多边形 43058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avLst/>
                  <a:gdLst/>
                  <a:ahLst/>
                  <a:cxnLst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43060" name="直接连接符 43059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4754" name="标题 7475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4755" name="文本占位符 7475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4756" name="日期占位符 7475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4757" name="页脚占位符 7475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4758" name="灯片编号占位符 7475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omic Sans MS" panose="030F0702030302020204" pitchFamily="66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hyperlink" Target="file:///E:\&#25945;&#23398;\&#21021;&#20013;\&#20843;&#24180;&#32423;&#25945;&#26696;\&#20843;&#24180;&#32423;&#19979;&#20876;&#25945;&#26696;\ppt\&#20061;%20&#30005;&#21644;&#30913;ppt\&#31532;&#19971;&#33410;&#30913;&#29983;&#30005;\&#22885;&#26031;&#29305;&#23454;&#39564;.swf" TargetMode="Externa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标题 2051"/>
          <p:cNvSpPr>
            <a:spLocks noGrp="1"/>
          </p:cNvSpPr>
          <p:nvPr>
            <p:ph type="ctrTitle"/>
          </p:nvPr>
        </p:nvSpPr>
        <p:spPr>
          <a:ln/>
        </p:spPr>
        <p:txBody>
          <a:bodyPr anchor="b"/>
          <a:p>
            <a:pPr defTabSz="914400">
              <a:buSzPct val="100000"/>
            </a:pPr>
            <a:r>
              <a:rPr lang="zh-CN" altLang="en-US" sz="9600" kern="1200" baseline="0" dirty="0">
                <a:solidFill>
                  <a:srgbClr val="FF3300"/>
                </a:solidFill>
                <a:latin typeface="Comic Sans MS" panose="030F0702030302020204" pitchFamily="66" charset="0"/>
                <a:ea typeface="黑体" panose="02010609060101010101" pitchFamily="49" charset="-122"/>
              </a:rPr>
              <a:t>磁生电</a:t>
            </a:r>
            <a:endParaRPr lang="zh-CN" altLang="en-US" sz="9600" kern="1200" baseline="0" dirty="0">
              <a:solidFill>
                <a:srgbClr val="FF3300"/>
              </a:solidFill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文本占位符 76801"/>
          <p:cNvSpPr>
            <a:spLocks noGrp="1"/>
          </p:cNvSpPr>
          <p:nvPr>
            <p:ph type="body" idx="1"/>
          </p:nvPr>
        </p:nvSpPr>
        <p:spPr>
          <a:xfrm>
            <a:off x="0" y="609600"/>
            <a:ext cx="8991600" cy="6248400"/>
          </a:xfrm>
          <a:ln/>
        </p:spPr>
        <p:txBody>
          <a:bodyPr/>
          <a:p>
            <a:pPr>
              <a:buNone/>
            </a:pPr>
            <a:r>
              <a:rPr lang="en-US" altLang="zh-CN"/>
              <a:t> </a:t>
            </a:r>
            <a:r>
              <a:rPr lang="en-US" altLang="zh-CN" b="1" dirty="0"/>
              <a:t>      </a:t>
            </a:r>
            <a:r>
              <a:rPr lang="zh-CN" altLang="en-US" b="1" dirty="0"/>
              <a:t>当导体切割磁感线运动的方向或磁感线的方向变得相反时，导体中的感应电流方向也变得相反。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当导体切割磁感线运动的方向和磁感线的方向同时变得相反时，导体中的感应电流方向不变。</a:t>
            </a:r>
            <a:endParaRPr lang="zh-CN" altLang="en-US" b="1" dirty="0"/>
          </a:p>
          <a:p>
            <a:pPr>
              <a:buNone/>
            </a:pP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>
                                            <p:txEl>
                                              <p:charRg st="5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>
                                            <p:txEl>
                                              <p:charRg st="5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>
                                            <p:txEl>
                                              <p:charRg st="5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文本框 77825"/>
          <p:cNvSpPr txBox="1"/>
          <p:nvPr/>
        </p:nvSpPr>
        <p:spPr>
          <a:xfrm>
            <a:off x="684213" y="333375"/>
            <a:ext cx="80645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omic Sans MS" panose="030F0702030302020204" pitchFamily="66" charset="0"/>
              </a:rPr>
              <a:t>（多选题）图中所示的</a:t>
            </a:r>
            <a:r>
              <a:rPr lang="en-US" altLang="zh-CN" sz="3200" b="1" dirty="0">
                <a:latin typeface="Comic Sans MS" panose="030F0702030302020204" pitchFamily="66" charset="0"/>
              </a:rPr>
              <a:t>a</a:t>
            </a:r>
            <a:r>
              <a:rPr lang="zh-CN" altLang="en-US" sz="3200" b="1" dirty="0">
                <a:latin typeface="Comic Sans MS" panose="030F0702030302020204" pitchFamily="66" charset="0"/>
              </a:rPr>
              <a:t>表示垂直纸面的一根导线，它是闭合电路的一部分。它在磁场中按箭头方向运动时，在下列哪种情况下会产生感应电流（                 ）</a:t>
            </a:r>
            <a:endParaRPr lang="zh-CN" altLang="en-US" sz="3200" b="1" dirty="0">
              <a:latin typeface="Comic Sans MS" panose="030F0702030302020204" pitchFamily="66" charset="0"/>
            </a:endParaRPr>
          </a:p>
          <a:p>
            <a:endParaRPr lang="zh-CN" altLang="en-US" dirty="0">
              <a:latin typeface="Comic Sans MS" panose="030F0702030302020204" pitchFamily="66" charset="0"/>
            </a:endParaRPr>
          </a:p>
          <a:p>
            <a:endParaRPr lang="zh-CN" altLang="en-US" dirty="0">
              <a:latin typeface="Comic Sans MS" panose="030F0702030302020204" pitchFamily="66" charset="0"/>
            </a:endParaRPr>
          </a:p>
          <a:p>
            <a:r>
              <a:rPr lang="zh-CN" altLang="en-US" dirty="0">
                <a:latin typeface="Comic Sans MS" panose="030F0702030302020204" pitchFamily="66" charset="0"/>
              </a:rPr>
              <a:t>            </a:t>
            </a:r>
            <a:r>
              <a:rPr lang="en-US" altLang="zh-CN" sz="3600" b="1">
                <a:latin typeface="Comic Sans MS" panose="030F0702030302020204" pitchFamily="66" charset="0"/>
              </a:rPr>
              <a:t>A        B        C       D</a:t>
            </a:r>
            <a:endParaRPr lang="en-US" altLang="zh-CN" sz="3600" b="1">
              <a:latin typeface="Comic Sans MS" panose="030F0702030302020204" pitchFamily="66" charset="0"/>
            </a:endParaRPr>
          </a:p>
        </p:txBody>
      </p:sp>
      <p:pic>
        <p:nvPicPr>
          <p:cNvPr id="77827" name="图片 77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3644900"/>
            <a:ext cx="6769100" cy="2481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8" name="文本框 77827"/>
          <p:cNvSpPr txBox="1"/>
          <p:nvPr/>
        </p:nvSpPr>
        <p:spPr>
          <a:xfrm>
            <a:off x="6659563" y="249237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77829" name="文本框 77828"/>
          <p:cNvSpPr txBox="1"/>
          <p:nvPr/>
        </p:nvSpPr>
        <p:spPr>
          <a:xfrm>
            <a:off x="5076825" y="1916113"/>
            <a:ext cx="12255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Comic Sans MS" panose="030F0702030302020204" pitchFamily="66" charset="0"/>
              </a:rPr>
              <a:t>C</a:t>
            </a:r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66" charset="0"/>
              </a:rPr>
              <a:t>、</a:t>
            </a:r>
            <a:r>
              <a:rPr lang="en-US" altLang="zh-CN" sz="3200" b="1">
                <a:solidFill>
                  <a:schemeClr val="tx2"/>
                </a:solidFill>
                <a:latin typeface="Comic Sans MS" panose="030F0702030302020204" pitchFamily="66" charset="0"/>
              </a:rPr>
              <a:t>D</a:t>
            </a:r>
            <a:endParaRPr lang="en-US" altLang="zh-CN" sz="3200" b="1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48129"/>
          <p:cNvSpPr txBox="1"/>
          <p:nvPr/>
        </p:nvSpPr>
        <p:spPr>
          <a:xfrm>
            <a:off x="2700338" y="2708275"/>
            <a:ext cx="6048375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英国物理学家法拉第经过十年的探索，在</a:t>
            </a:r>
            <a:r>
              <a:rPr lang="en-US" altLang="zh-CN" sz="2800" b="1" dirty="0">
                <a:latin typeface="宋体" panose="02010600030101010101" pitchFamily="2" charset="-122"/>
              </a:rPr>
              <a:t>1831</a:t>
            </a:r>
            <a:r>
              <a:rPr lang="zh-CN" altLang="en-US" sz="2800" b="1" dirty="0">
                <a:latin typeface="宋体" panose="02010600030101010101" pitchFamily="2" charset="-122"/>
              </a:rPr>
              <a:t>年取得突破，发现了利用磁场产生电流的条件和规律。法拉第的发现，进一步揭示了电与磁之间的联系。根据这个发现，后来发明了发电机，使人类大规模用电成为可能，开辟了电气化的时代。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8131" name="标题 48130"/>
          <p:cNvSpPr>
            <a:spLocks noGrp="1"/>
          </p:cNvSpPr>
          <p:nvPr>
            <p:ph type="title"/>
          </p:nvPr>
        </p:nvSpPr>
        <p:spPr>
          <a:xfrm>
            <a:off x="3563938" y="692150"/>
            <a:ext cx="2941637" cy="1143000"/>
          </a:xfrm>
          <a:ln/>
        </p:spPr>
        <p:txBody>
          <a:bodyPr anchor="b"/>
          <a:p>
            <a:r>
              <a:rPr lang="zh-CN" altLang="en-US" sz="6600" dirty="0">
                <a:solidFill>
                  <a:srgbClr val="008000"/>
                </a:solidFill>
                <a:ea typeface="华文琥珀" pitchFamily="2" charset="-122"/>
              </a:rPr>
              <a:t>法拉第</a:t>
            </a:r>
            <a:endParaRPr lang="zh-CN" altLang="en-US" sz="6600" dirty="0">
              <a:solidFill>
                <a:srgbClr val="008000"/>
              </a:solidFill>
              <a:ea typeface="华文琥珀" pitchFamily="2" charset="-122"/>
            </a:endParaRPr>
          </a:p>
        </p:txBody>
      </p:sp>
      <p:pic>
        <p:nvPicPr>
          <p:cNvPr id="48132" name="内容占位符 48131" descr="Untitled-3"/>
          <p:cNvPicPr>
            <a:picLocks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250825" y="1484313"/>
            <a:ext cx="2205038" cy="3168650"/>
          </a:xfrm>
          <a:ln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文本占位符 82945"/>
          <p:cNvSpPr>
            <a:spLocks noGrp="1"/>
          </p:cNvSpPr>
          <p:nvPr>
            <p:ph type="body" idx="1"/>
          </p:nvPr>
        </p:nvSpPr>
        <p:spPr>
          <a:xfrm>
            <a:off x="971550" y="908050"/>
            <a:ext cx="7416800" cy="4652963"/>
          </a:xfrm>
          <a:ln/>
        </p:spPr>
        <p:txBody>
          <a:bodyPr/>
          <a:p>
            <a:pPr>
              <a:buNone/>
            </a:pPr>
            <a:r>
              <a:rPr lang="en-US" altLang="zh-CN" sz="2800" dirty="0"/>
              <a:t> </a:t>
            </a:r>
            <a:endParaRPr lang="en-US" altLang="zh-CN" sz="2800" dirty="0"/>
          </a:p>
          <a:p>
            <a:pPr>
              <a:buNone/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、交 流 </a:t>
            </a:r>
            <a:r>
              <a:rPr lang="en-US" altLang="zh-CN" sz="2800" b="1" dirty="0"/>
              <a:t>(AC) </a:t>
            </a:r>
            <a:r>
              <a:rPr lang="zh-CN" altLang="en-US" sz="2800" b="1" dirty="0"/>
              <a:t>和直流  </a:t>
            </a:r>
            <a:r>
              <a:rPr lang="en-US" altLang="zh-CN" sz="2800" b="1"/>
              <a:t>(DC) </a:t>
            </a:r>
            <a:endParaRPr lang="en-US" altLang="zh-CN" sz="2800" b="1"/>
          </a:p>
          <a:p>
            <a:pPr>
              <a:buNone/>
            </a:pPr>
            <a:r>
              <a:rPr lang="zh-CN" altLang="en-US" sz="2800" b="1" dirty="0"/>
              <a:t>交变电流：大小和方向随时间作周期性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            变化的电流。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直流电：方向不随时间变化的电流。</a:t>
            </a:r>
            <a:endParaRPr lang="zh-CN" altLang="en-US" sz="2800" b="1" dirty="0"/>
          </a:p>
          <a:p>
            <a:pPr>
              <a:buNone/>
            </a:pPr>
            <a:endParaRPr lang="zh-CN" altLang="en-US" sz="2800" b="1" dirty="0"/>
          </a:p>
          <a:p>
            <a:pPr>
              <a:buNone/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、交变电流的几个参数（</a:t>
            </a:r>
            <a:r>
              <a:rPr lang="zh-CN" altLang="en-US" sz="2800" b="1" dirty="0">
                <a:solidFill>
                  <a:srgbClr val="FF0000"/>
                </a:solidFill>
              </a:rPr>
              <a:t>记住</a:t>
            </a:r>
            <a:r>
              <a:rPr lang="zh-CN" altLang="en-US" sz="2800" b="1" dirty="0"/>
              <a:t>）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）频率</a:t>
            </a:r>
            <a:r>
              <a:rPr lang="zh-CN" altLang="en-US" sz="2800" b="1" dirty="0">
                <a:sym typeface="Wingdings" panose="05000000000000000000" pitchFamily="2" charset="2"/>
              </a:rPr>
              <a:t>：电流在</a:t>
            </a:r>
            <a:r>
              <a:rPr lang="en-US" altLang="zh-CN" sz="2800" b="1" dirty="0"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sym typeface="Wingdings" panose="05000000000000000000" pitchFamily="2" charset="2"/>
              </a:rPr>
              <a:t>秒内周期性变化的</a:t>
            </a:r>
            <a:endParaRPr lang="zh-CN" altLang="en-US" sz="2800" b="1" dirty="0">
              <a:sym typeface="Wingdings" panose="05000000000000000000" pitchFamily="2" charset="2"/>
            </a:endParaRPr>
          </a:p>
          <a:p>
            <a:pPr>
              <a:buNone/>
            </a:pPr>
            <a:r>
              <a:rPr lang="zh-CN" altLang="en-US" sz="2800" b="1" dirty="0">
                <a:sym typeface="Wingdings" panose="05000000000000000000" pitchFamily="2" charset="2"/>
              </a:rPr>
              <a:t>             次数。</a:t>
            </a:r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46">
                                            <p:txEl>
                                              <p:charRg st="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46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42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46">
                                            <p:txEl>
                                              <p:charRg st="42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46">
                                            <p:txEl>
                                              <p:charRg st="61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946">
                                            <p:txEl>
                                              <p:charRg st="79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95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946">
                                            <p:txEl>
                                              <p:charRg st="95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charRg st="114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946">
                                            <p:txEl>
                                              <p:charRg st="114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占位符 83969"/>
          <p:cNvSpPr>
            <a:spLocks noGrp="1"/>
          </p:cNvSpPr>
          <p:nvPr>
            <p:ph type="body" sz="half" idx="1"/>
          </p:nvPr>
        </p:nvSpPr>
        <p:spPr>
          <a:xfrm>
            <a:off x="827088" y="1196975"/>
            <a:ext cx="7559675" cy="4378325"/>
          </a:xfrm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b="1" dirty="0"/>
              <a:t>符号：</a:t>
            </a:r>
            <a:r>
              <a:rPr lang="en-US" altLang="zh-CN" b="1"/>
              <a:t>f   </a:t>
            </a:r>
            <a:endParaRPr lang="en-US" altLang="zh-CN" b="1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单位 ：</a:t>
            </a:r>
            <a:r>
              <a:rPr lang="en-US" altLang="zh-CN" b="1" dirty="0"/>
              <a:t>Hz  </a:t>
            </a:r>
            <a:r>
              <a:rPr lang="zh-CN" altLang="en-US" b="1" dirty="0"/>
              <a:t>（赫兹简称赫）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我国电网以交流供电，频率为</a:t>
            </a:r>
            <a:r>
              <a:rPr lang="en-US" altLang="zh-CN" b="1">
                <a:solidFill>
                  <a:srgbClr val="FF0000"/>
                </a:solidFill>
              </a:rPr>
              <a:t>50Hz</a:t>
            </a: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（</a:t>
            </a:r>
            <a:r>
              <a:rPr lang="en-US" altLang="zh-CN" b="1" dirty="0"/>
              <a:t>2</a:t>
            </a:r>
            <a:r>
              <a:rPr lang="zh-CN" altLang="en-US" b="1" dirty="0"/>
              <a:t>）周期：交流周期性变化一次的时间。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符号：</a:t>
            </a:r>
            <a:r>
              <a:rPr lang="en-US" altLang="zh-CN" b="1"/>
              <a:t>T</a:t>
            </a:r>
            <a:endParaRPr lang="en-US" altLang="zh-CN" b="1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单位：</a:t>
            </a:r>
            <a:r>
              <a:rPr lang="en-US" altLang="zh-CN" b="1"/>
              <a:t>s</a:t>
            </a:r>
            <a:endParaRPr lang="en-US" altLang="zh-CN" b="1"/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我国电网以交流供电，周期为</a:t>
            </a:r>
            <a:r>
              <a:rPr lang="en-US" altLang="zh-CN" b="1">
                <a:solidFill>
                  <a:srgbClr val="FF0000"/>
                </a:solidFill>
              </a:rPr>
              <a:t>0.02S</a:t>
            </a:r>
            <a:r>
              <a:rPr lang="en-US" altLang="zh-CN" b="1"/>
              <a:t>         </a:t>
            </a:r>
            <a:endParaRPr lang="en-US" altLang="zh-CN" b="1"/>
          </a:p>
          <a:p>
            <a:pPr>
              <a:lnSpc>
                <a:spcPct val="80000"/>
              </a:lnSpc>
              <a:buNone/>
            </a:pPr>
            <a:r>
              <a:rPr lang="en-US" altLang="zh-CN"/>
              <a:t>   </a:t>
            </a:r>
            <a:endParaRPr lang="en-US" altLang="zh-CN"/>
          </a:p>
        </p:txBody>
      </p:sp>
      <p:graphicFrame>
        <p:nvGraphicFramePr>
          <p:cNvPr id="83971" name="内容占位符 83970"/>
          <p:cNvGraphicFramePr/>
          <p:nvPr>
            <p:ph sz="half" idx="2"/>
          </p:nvPr>
        </p:nvGraphicFramePr>
        <p:xfrm>
          <a:off x="3203575" y="5084763"/>
          <a:ext cx="1884363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31800" imgH="419100" progId="Equation.3">
                  <p:embed/>
                </p:oleObj>
              </mc:Choice>
              <mc:Fallback>
                <p:oleObj name="" r:id="rId1" imgW="431800" imgH="4191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3575" y="5084763"/>
                        <a:ext cx="1884363" cy="11017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3970">
                                            <p:txEl>
                                              <p:charRg st="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3970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43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3970">
                                            <p:txEl>
                                              <p:charRg st="43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6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3970">
                                            <p:txEl>
                                              <p:charRg st="63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6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3970">
                                            <p:txEl>
                                              <p:charRg st="68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73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3970">
                                            <p:txEl>
                                              <p:charRg st="73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charRg st="10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3970">
                                            <p:txEl>
                                              <p:charRg st="101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文本占位符 84993"/>
          <p:cNvSpPr>
            <a:spLocks noGrp="1"/>
          </p:cNvSpPr>
          <p:nvPr>
            <p:ph type="body" idx="1"/>
          </p:nvPr>
        </p:nvSpPr>
        <p:spPr>
          <a:xfrm>
            <a:off x="755650" y="762000"/>
            <a:ext cx="6840538" cy="6096000"/>
          </a:xfrm>
          <a:ln/>
        </p:spPr>
        <p:txBody>
          <a:bodyPr/>
          <a:p>
            <a:pPr marL="609600" indent="-609600">
              <a:buNone/>
            </a:pPr>
            <a:r>
              <a:rPr lang="en-US" altLang="zh-CN" b="1" dirty="0"/>
              <a:t>3 </a:t>
            </a:r>
            <a:r>
              <a:rPr lang="zh-CN" altLang="en-US" b="1" dirty="0"/>
              <a:t>发电机：</a:t>
            </a:r>
            <a:endParaRPr lang="zh-CN" altLang="en-US" b="1" dirty="0"/>
          </a:p>
          <a:p>
            <a:pPr marL="609600" indent="-609600">
              <a:buAutoNum type="arabicParenBoth"/>
            </a:pPr>
            <a:r>
              <a:rPr lang="zh-CN" altLang="en-US" b="1" dirty="0"/>
              <a:t>结构： 线圈、磁极、</a:t>
            </a:r>
            <a:r>
              <a:rPr lang="en-US" altLang="zh-CN" b="1" dirty="0"/>
              <a:t>2</a:t>
            </a:r>
            <a:r>
              <a:rPr lang="zh-CN" altLang="en-US" b="1" dirty="0"/>
              <a:t>个铜环、  </a:t>
            </a:r>
            <a:endParaRPr lang="zh-CN" altLang="en-US" b="1" dirty="0"/>
          </a:p>
          <a:p>
            <a:pPr marL="609600" indent="-609600">
              <a:buNone/>
            </a:pPr>
            <a:r>
              <a:rPr lang="zh-CN" altLang="en-US" b="1" dirty="0"/>
              <a:t>           电刷、定子和转子。</a:t>
            </a:r>
            <a:endParaRPr lang="zh-CN" altLang="en-US" b="1" dirty="0"/>
          </a:p>
          <a:p>
            <a:pPr marL="609600" indent="-609600">
              <a:buNone/>
            </a:pPr>
            <a:r>
              <a:rPr lang="en-US" altLang="zh-CN" b="1" dirty="0"/>
              <a:t>(2) </a:t>
            </a:r>
            <a:r>
              <a:rPr lang="zh-CN" altLang="en-US" b="1" dirty="0"/>
              <a:t>大型发电机采用“旋转磁极式发</a:t>
            </a:r>
            <a:endParaRPr lang="zh-CN" altLang="en-US" b="1" dirty="0"/>
          </a:p>
          <a:p>
            <a:pPr marL="609600" indent="-609600">
              <a:buNone/>
            </a:pPr>
            <a:r>
              <a:rPr lang="zh-CN" altLang="en-US" b="1" dirty="0"/>
              <a:t>    电机” 用电磁铁代替永磁铁。</a:t>
            </a:r>
            <a:endParaRPr lang="zh-CN" altLang="en-US" b="1" dirty="0"/>
          </a:p>
          <a:p>
            <a:pPr marL="609600" indent="-609600">
              <a:buNone/>
            </a:pPr>
            <a:r>
              <a:rPr lang="en-US" altLang="zh-CN" b="1" dirty="0"/>
              <a:t>(3)</a:t>
            </a:r>
            <a:r>
              <a:rPr lang="zh-CN" altLang="en-US" b="1" dirty="0"/>
              <a:t>工作过程及原理：电磁感应。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charRg st="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4994">
                                            <p:txEl>
                                              <p:charRg st="7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charRg st="25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4994">
                                            <p:txEl>
                                              <p:charRg st="25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4994">
                                            <p:txEl>
                                              <p:charRg st="46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charRg st="65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4994">
                                            <p:txEl>
                                              <p:charRg st="65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charRg st="84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4994">
                                            <p:txEl>
                                              <p:charRg st="84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6" name="矩形 54275"/>
          <p:cNvSpPr/>
          <p:nvPr/>
        </p:nvSpPr>
        <p:spPr>
          <a:xfrm>
            <a:off x="250825" y="1268413"/>
            <a:ext cx="2808288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</a:pPr>
            <a:r>
              <a:rPr lang="en-US" altLang="zh-CN" sz="3200" b="1"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通电导线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1"/>
              </a:buClr>
            </a:pP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的周围有磁场。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323850" y="3716338"/>
            <a:ext cx="280828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Arial" panose="020B0604020202020204" pitchFamily="34" charset="0"/>
              </a:rPr>
              <a:t>2</a:t>
            </a:r>
            <a:r>
              <a:rPr lang="en-US" altLang="zh-CN" sz="2800" b="1">
                <a:latin typeface="Arial" panose="020B0604020202020204" pitchFamily="34" charset="0"/>
              </a:rPr>
              <a:t>.</a:t>
            </a: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磁场的方向跟电流的方向有关</a:t>
            </a:r>
            <a:endParaRPr lang="zh-CN" altLang="en-US" sz="28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54278" name="图片 54277" descr="pic_123789"/>
          <p:cNvPicPr>
            <a:picLocks noChangeAspect="1"/>
          </p:cNvPicPr>
          <p:nvPr/>
        </p:nvPicPr>
        <p:blipFill>
          <a:blip r:embed="rId1"/>
          <a:srcRect r="64526" b="4388"/>
          <a:stretch>
            <a:fillRect/>
          </a:stretch>
        </p:blipFill>
        <p:spPr>
          <a:xfrm>
            <a:off x="3563938" y="3573463"/>
            <a:ext cx="2520950" cy="240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2" name="图片 54281" descr="pic_123789"/>
          <p:cNvPicPr>
            <a:picLocks noChangeAspect="1"/>
          </p:cNvPicPr>
          <p:nvPr/>
        </p:nvPicPr>
        <p:blipFill>
          <a:blip r:embed="rId1"/>
          <a:srcRect l="66107" r="31" b="4388"/>
          <a:stretch>
            <a:fillRect/>
          </a:stretch>
        </p:blipFill>
        <p:spPr>
          <a:xfrm>
            <a:off x="6011863" y="3716338"/>
            <a:ext cx="2665412" cy="2544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3" name="图片 54282" descr="pic_123789"/>
          <p:cNvPicPr>
            <a:picLocks noChangeAspect="1"/>
          </p:cNvPicPr>
          <p:nvPr/>
        </p:nvPicPr>
        <p:blipFill>
          <a:blip r:embed="rId1"/>
          <a:srcRect t="4549" r="64526" b="-168"/>
          <a:stretch>
            <a:fillRect/>
          </a:stretch>
        </p:blipFill>
        <p:spPr>
          <a:xfrm>
            <a:off x="3348038" y="908050"/>
            <a:ext cx="2447925" cy="233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84" name="图片 54283" descr="pic_123789">
            <a:hlinkClick r:id="rId2" action="ppaction://hlinkfile"/>
          </p:cNvPr>
          <p:cNvPicPr>
            <a:picLocks noChangeAspect="1"/>
          </p:cNvPicPr>
          <p:nvPr/>
        </p:nvPicPr>
        <p:blipFill>
          <a:blip r:embed="rId1"/>
          <a:srcRect l="33859" t="4549" r="33891" b="-168"/>
          <a:stretch>
            <a:fillRect/>
          </a:stretch>
        </p:blipFill>
        <p:spPr>
          <a:xfrm>
            <a:off x="6156325" y="1268413"/>
            <a:ext cx="2232025" cy="2132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90" name="文本框 54289"/>
          <p:cNvSpPr txBox="1"/>
          <p:nvPr/>
        </p:nvSpPr>
        <p:spPr>
          <a:xfrm>
            <a:off x="611188" y="476250"/>
            <a:ext cx="46815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Comic Sans MS" panose="030F0702030302020204" pitchFamily="66" charset="0"/>
              </a:rPr>
              <a:t>奥斯特实验</a:t>
            </a:r>
            <a:endParaRPr lang="zh-CN" altLang="en-US" sz="40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6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>
                                            <p:txEl>
                                              <p:charRg st="7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6">
                                            <p:txEl>
                                              <p:charRg st="7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6">
                                            <p:txEl>
                                              <p:charRg st="7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build="p"/>
      <p:bldP spid="542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0" name="文本框 45059"/>
          <p:cNvSpPr txBox="1"/>
          <p:nvPr/>
        </p:nvSpPr>
        <p:spPr>
          <a:xfrm>
            <a:off x="538163" y="727075"/>
            <a:ext cx="6551612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Comic Sans MS" panose="030F0702030302020204" pitchFamily="66" charset="0"/>
              </a:rPr>
              <a:t>提出猜想：</a:t>
            </a:r>
            <a:endParaRPr lang="zh-CN" altLang="en-US" sz="36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Comic Sans MS" panose="030F0702030302020204" pitchFamily="66" charset="0"/>
              </a:rPr>
              <a:t>磁能否生电？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682625" y="2959100"/>
            <a:ext cx="66976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Comic Sans MS" panose="030F0702030302020204" pitchFamily="66" charset="0"/>
              </a:rPr>
              <a:t>验证此猜想所需器材：磁体，导体，灵敏电流计，导线。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sp>
        <p:nvSpPr>
          <p:cNvPr id="45065" name="文本框 45064"/>
          <p:cNvSpPr txBox="1"/>
          <p:nvPr/>
        </p:nvSpPr>
        <p:spPr>
          <a:xfrm>
            <a:off x="3975100" y="3468688"/>
            <a:ext cx="16033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45069" name="文本框 45068"/>
          <p:cNvSpPr txBox="1"/>
          <p:nvPr/>
        </p:nvSpPr>
        <p:spPr>
          <a:xfrm>
            <a:off x="1187450" y="5013325"/>
            <a:ext cx="4176713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2400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endParaRPr lang="en-US" altLang="zh-CN" sz="2400" dirty="0">
              <a:latin typeface="Comic Sans MS" panose="030F0702030302020204" pitchFamily="66" charset="0"/>
            </a:endParaRPr>
          </a:p>
        </p:txBody>
      </p:sp>
      <p:sp>
        <p:nvSpPr>
          <p:cNvPr id="45073" name="文本框 45072"/>
          <p:cNvSpPr txBox="1"/>
          <p:nvPr/>
        </p:nvSpPr>
        <p:spPr>
          <a:xfrm>
            <a:off x="4356100" y="5876925"/>
            <a:ext cx="25193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45075" name="文本框 45074"/>
          <p:cNvSpPr txBox="1"/>
          <p:nvPr/>
        </p:nvSpPr>
        <p:spPr>
          <a:xfrm>
            <a:off x="1546225" y="3463925"/>
            <a:ext cx="48244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6" name="图片 645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705725" cy="5373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1" name="文本框 89090"/>
          <p:cNvSpPr txBox="1"/>
          <p:nvPr/>
        </p:nvSpPr>
        <p:spPr>
          <a:xfrm>
            <a:off x="539750" y="1412875"/>
            <a:ext cx="7993063" cy="3082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66" charset="0"/>
              </a:rPr>
              <a:t>一、电磁感应现象</a:t>
            </a:r>
            <a:endParaRPr lang="zh-CN" altLang="en-US" sz="28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Comic Sans MS" panose="030F0702030302020204" pitchFamily="66" charset="0"/>
              </a:rPr>
              <a:t>1.</a:t>
            </a:r>
            <a:r>
              <a:rPr lang="zh-CN" altLang="en-US" sz="2800" b="1" dirty="0">
                <a:latin typeface="Comic Sans MS" panose="030F0702030302020204" pitchFamily="66" charset="0"/>
              </a:rPr>
              <a:t>电磁感应现象： </a:t>
            </a:r>
            <a:endParaRPr lang="zh-CN" altLang="en-US" sz="2800" b="1" dirty="0">
              <a:latin typeface="Comic Sans MS" panose="030F0702030302020204" pitchFamily="66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66" charset="0"/>
              </a:rPr>
              <a:t>闭合电路的一部分导体在磁场中做切割磁感线的运动时，导体中就会产生电流，这种现象叫电磁感应现象，产生的电流叫感应电流。</a:t>
            </a:r>
            <a:endParaRPr lang="zh-CN" altLang="en-US" sz="2800" b="1" dirty="0">
              <a:latin typeface="Comic Sans MS" panose="030F0702030302020204" pitchFamily="66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>
                <a:latin typeface="Comic Sans MS" panose="030F0702030302020204" pitchFamily="66" charset="0"/>
              </a:rPr>
              <a:t>英国物理学家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法拉第</a:t>
            </a:r>
            <a:r>
              <a:rPr lang="zh-CN" altLang="en-US" sz="2800" b="1" dirty="0">
                <a:latin typeface="Comic Sans MS" panose="030F0702030302020204" pitchFamily="66" charset="0"/>
              </a:rPr>
              <a:t>发现了这种现象。</a:t>
            </a:r>
            <a:endParaRPr lang="zh-CN" altLang="en-US" sz="28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1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2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1">
                                            <p:txEl>
                                              <p:charRg st="2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charRg st="79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091">
                                            <p:txEl>
                                              <p:charRg st="79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6405" name="表格 56404"/>
          <p:cNvGraphicFramePr/>
          <p:nvPr/>
        </p:nvGraphicFramePr>
        <p:xfrm>
          <a:off x="250825" y="549275"/>
          <a:ext cx="7850188" cy="6038850"/>
        </p:xfrm>
        <a:graphic>
          <a:graphicData uri="http://schemas.openxmlformats.org/drawingml/2006/table">
            <a:tbl>
              <a:tblPr/>
              <a:tblGrid>
                <a:gridCol w="1190625"/>
                <a:gridCol w="3840163"/>
                <a:gridCol w="2819400"/>
              </a:tblGrid>
              <a:tr h="9445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次序</a:t>
                      </a:r>
                      <a:endParaRPr lang="zh-CN" altLang="en-US" sz="2400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实验步骤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灵敏电流计的指针反映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61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1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06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2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29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3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69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4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71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/>
                        <a:t>5</a:t>
                      </a:r>
                      <a:endParaRPr lang="zh-CN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82" name="文本框 56381"/>
          <p:cNvSpPr txBox="1"/>
          <p:nvPr/>
        </p:nvSpPr>
        <p:spPr>
          <a:xfrm>
            <a:off x="5272088" y="9858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56383" name="文本框 56382"/>
          <p:cNvSpPr txBox="1"/>
          <p:nvPr/>
        </p:nvSpPr>
        <p:spPr>
          <a:xfrm>
            <a:off x="6156325" y="1700213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不动</a:t>
            </a:r>
            <a:endParaRPr lang="zh-CN" altLang="en-US" sz="28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56385" name="文本框 56384"/>
          <p:cNvSpPr txBox="1"/>
          <p:nvPr/>
        </p:nvSpPr>
        <p:spPr>
          <a:xfrm>
            <a:off x="5292725" y="3357563"/>
            <a:ext cx="17272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Comic Sans MS" panose="030F0702030302020204" pitchFamily="66" charset="0"/>
              </a:rPr>
              <a:t>  </a:t>
            </a:r>
            <a:endParaRPr lang="en-US" altLang="zh-CN" dirty="0">
              <a:latin typeface="Comic Sans MS" panose="030F0702030302020204" pitchFamily="66" charset="0"/>
            </a:endParaRPr>
          </a:p>
        </p:txBody>
      </p:sp>
      <p:sp>
        <p:nvSpPr>
          <p:cNvPr id="56386" name="文本框 56385"/>
          <p:cNvSpPr txBox="1"/>
          <p:nvPr/>
        </p:nvSpPr>
        <p:spPr>
          <a:xfrm>
            <a:off x="6084888" y="2565400"/>
            <a:ext cx="1152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不动</a:t>
            </a:r>
            <a:endParaRPr lang="zh-CN" altLang="en-US" sz="28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56387" name="文本框 56386"/>
          <p:cNvSpPr txBox="1"/>
          <p:nvPr/>
        </p:nvSpPr>
        <p:spPr>
          <a:xfrm>
            <a:off x="6011863" y="3644900"/>
            <a:ext cx="14398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latin typeface="Comic Sans MS" panose="030F0702030302020204" pitchFamily="66" charset="0"/>
              </a:rPr>
              <a:t> </a:t>
            </a:r>
            <a:r>
              <a:rPr lang="zh-CN" altLang="en-US" sz="4000" b="1" dirty="0">
                <a:solidFill>
                  <a:schemeClr val="tx2"/>
                </a:solidFill>
                <a:latin typeface="Comic Sans MS" panose="030F0702030302020204" pitchFamily="66" charset="0"/>
              </a:rPr>
              <a:t>偏转</a:t>
            </a:r>
            <a:endParaRPr lang="zh-CN" altLang="en-US" sz="40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56388" name="文本框 56387"/>
          <p:cNvSpPr txBox="1"/>
          <p:nvPr/>
        </p:nvSpPr>
        <p:spPr>
          <a:xfrm>
            <a:off x="5940425" y="4652963"/>
            <a:ext cx="15128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Comic Sans MS" panose="030F0702030302020204" pitchFamily="66" charset="0"/>
              </a:rPr>
              <a:t>  </a:t>
            </a:r>
            <a:r>
              <a:rPr lang="zh-CN" altLang="en-US" sz="4400" b="1" dirty="0">
                <a:solidFill>
                  <a:schemeClr val="tx2"/>
                </a:solidFill>
                <a:latin typeface="Comic Sans MS" panose="030F0702030302020204" pitchFamily="66" charset="0"/>
              </a:rPr>
              <a:t>偏转</a:t>
            </a:r>
            <a:endParaRPr lang="zh-CN" altLang="en-US" sz="4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56392" name="文本框 56391"/>
          <p:cNvSpPr txBox="1"/>
          <p:nvPr/>
        </p:nvSpPr>
        <p:spPr>
          <a:xfrm>
            <a:off x="1619250" y="4724400"/>
            <a:ext cx="3816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</a:rPr>
              <a:t>使导体在磁场中斜着运动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56393" name="文本框 56392"/>
          <p:cNvSpPr txBox="1"/>
          <p:nvPr/>
        </p:nvSpPr>
        <p:spPr>
          <a:xfrm>
            <a:off x="1835150" y="4005263"/>
            <a:ext cx="28813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Comic Sans MS" panose="030F0702030302020204" pitchFamily="66" charset="0"/>
            </a:endParaRPr>
          </a:p>
        </p:txBody>
      </p:sp>
      <p:sp>
        <p:nvSpPr>
          <p:cNvPr id="56394" name="文本框 56393"/>
          <p:cNvSpPr txBox="1"/>
          <p:nvPr/>
        </p:nvSpPr>
        <p:spPr>
          <a:xfrm>
            <a:off x="1692275" y="1557338"/>
            <a:ext cx="338296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</a:rPr>
              <a:t>闭合电路的部分导体与磁场保持相对静止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56396" name="文本框 56395"/>
          <p:cNvSpPr txBox="1"/>
          <p:nvPr/>
        </p:nvSpPr>
        <p:spPr>
          <a:xfrm>
            <a:off x="1620838" y="2708275"/>
            <a:ext cx="4319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</a:rPr>
              <a:t>使导体在磁场中上下运动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56397" name="文本框 56396"/>
          <p:cNvSpPr txBox="1"/>
          <p:nvPr/>
        </p:nvSpPr>
        <p:spPr>
          <a:xfrm>
            <a:off x="1619250" y="3716338"/>
            <a:ext cx="36718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</a:rPr>
              <a:t>使导体在磁场中左右运动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83" grpId="0"/>
      <p:bldP spid="56386" grpId="0"/>
      <p:bldP spid="56387" grpId="0"/>
      <p:bldP spid="56388" grpId="0"/>
      <p:bldP spid="56392" grpId="0"/>
      <p:bldP spid="56394" grpId="0"/>
      <p:bldP spid="56396" grpId="0"/>
      <p:bldP spid="563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8" name="文本框 67587"/>
          <p:cNvSpPr txBox="1"/>
          <p:nvPr/>
        </p:nvSpPr>
        <p:spPr>
          <a:xfrm>
            <a:off x="611188" y="981075"/>
            <a:ext cx="62642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Comic Sans MS" panose="030F0702030302020204" pitchFamily="66" charset="0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Comic Sans MS" panose="030F0702030302020204" pitchFamily="66" charset="0"/>
              </a:rPr>
              <a:t>产生感应电流的条件：</a:t>
            </a:r>
            <a:endParaRPr lang="zh-CN" altLang="en-US" sz="3200" b="1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250825" y="1844675"/>
            <a:ext cx="8497888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omic Sans MS" panose="030F0702030302020204" pitchFamily="66" charset="0"/>
              </a:rPr>
              <a:t>（</a:t>
            </a:r>
            <a:r>
              <a:rPr lang="en-US" altLang="zh-CN" sz="3200" b="1" dirty="0">
                <a:latin typeface="Comic Sans MS" panose="030F0702030302020204" pitchFamily="66" charset="0"/>
              </a:rPr>
              <a:t>1</a:t>
            </a:r>
            <a:r>
              <a:rPr lang="zh-CN" altLang="en-US" sz="3200" b="1" dirty="0">
                <a:latin typeface="Comic Sans MS" panose="030F0702030302020204" pitchFamily="66" charset="0"/>
              </a:rPr>
              <a:t>）闭合电路。</a:t>
            </a:r>
            <a:endParaRPr lang="zh-CN" altLang="en-US" sz="3200" b="1" dirty="0">
              <a:latin typeface="Comic Sans MS" panose="030F0702030302020204" pitchFamily="66" charset="0"/>
            </a:endParaRPr>
          </a:p>
          <a:p>
            <a:endParaRPr lang="zh-CN" altLang="en-US" sz="3200" b="1" dirty="0">
              <a:latin typeface="Comic Sans MS" panose="030F0702030302020204" pitchFamily="66" charset="0"/>
            </a:endParaRPr>
          </a:p>
          <a:p>
            <a:r>
              <a:rPr lang="zh-CN" altLang="en-US" sz="3200" b="1" dirty="0">
                <a:latin typeface="Comic Sans MS" panose="030F0702030302020204" pitchFamily="66" charset="0"/>
              </a:rPr>
              <a:t>（</a:t>
            </a:r>
            <a:r>
              <a:rPr lang="en-US" altLang="zh-CN" sz="3200" b="1" dirty="0">
                <a:latin typeface="Comic Sans MS" panose="030F0702030302020204" pitchFamily="66" charset="0"/>
              </a:rPr>
              <a:t>2</a:t>
            </a:r>
            <a:r>
              <a:rPr lang="zh-CN" altLang="en-US" sz="3200" b="1" dirty="0">
                <a:latin typeface="Comic Sans MS" panose="030F0702030302020204" pitchFamily="66" charset="0"/>
              </a:rPr>
              <a:t>）部分导体在磁场中做</a:t>
            </a:r>
            <a:r>
              <a:rPr lang="zh-CN" altLang="en-US" sz="3200" b="1" dirty="0">
                <a:solidFill>
                  <a:srgbClr val="FF3300"/>
                </a:solidFill>
                <a:latin typeface="Comic Sans MS" panose="030F0702030302020204" pitchFamily="66" charset="0"/>
              </a:rPr>
              <a:t>切割</a:t>
            </a:r>
            <a:r>
              <a:rPr lang="zh-CN" altLang="en-US" sz="3200" b="1" dirty="0">
                <a:latin typeface="Comic Sans MS" panose="030F0702030302020204" pitchFamily="66" charset="0"/>
              </a:rPr>
              <a:t>磁感线的运动。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sp>
        <p:nvSpPr>
          <p:cNvPr id="67592" name="文本框 67591"/>
          <p:cNvSpPr txBox="1"/>
          <p:nvPr/>
        </p:nvSpPr>
        <p:spPr>
          <a:xfrm>
            <a:off x="179388" y="3933825"/>
            <a:ext cx="8459787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omic Sans MS" panose="030F0702030302020204" pitchFamily="66" charset="0"/>
              </a:rPr>
              <a:t>（</a:t>
            </a:r>
            <a:r>
              <a:rPr lang="en-US" altLang="zh-CN" sz="3200" b="1" dirty="0">
                <a:latin typeface="Comic Sans MS" panose="030F0702030302020204" pitchFamily="66" charset="0"/>
              </a:rPr>
              <a:t>3</a:t>
            </a:r>
            <a:r>
              <a:rPr lang="zh-CN" altLang="en-US" sz="3200" b="1" dirty="0">
                <a:latin typeface="Comic Sans MS" panose="030F0702030302020204" pitchFamily="66" charset="0"/>
              </a:rPr>
              <a:t>）若电路不闭合则导体中产生感应电压。</a:t>
            </a:r>
            <a:endParaRPr lang="zh-CN" altLang="en-US" sz="3200" b="1" dirty="0">
              <a:latin typeface="Comic Sans MS" panose="030F0702030302020204" pitchFamily="66" charset="0"/>
            </a:endParaRPr>
          </a:p>
          <a:p>
            <a:endParaRPr lang="zh-CN" altLang="en-US" sz="32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89" grpId="0"/>
      <p:bldP spid="675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文本占位符 88065"/>
          <p:cNvSpPr>
            <a:spLocks noGrp="1"/>
          </p:cNvSpPr>
          <p:nvPr>
            <p:ph type="body" idx="1"/>
          </p:nvPr>
        </p:nvSpPr>
        <p:spPr>
          <a:xfrm>
            <a:off x="395288" y="692150"/>
            <a:ext cx="8229600" cy="4525963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800" dirty="0"/>
              <a:t> </a:t>
            </a:r>
            <a:r>
              <a:rPr lang="zh-CN" altLang="en-US" sz="5400" b="1" dirty="0">
                <a:solidFill>
                  <a:srgbClr val="FF0000"/>
                </a:solidFill>
              </a:rPr>
              <a:t>注意：</a:t>
            </a:r>
            <a:endParaRPr lang="zh-CN" altLang="en-US" sz="5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54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1.</a:t>
            </a:r>
            <a:r>
              <a:rPr lang="zh-CN" altLang="en-US" sz="4000" b="1" dirty="0"/>
              <a:t>若导体静止或导体的运动方向与磁感线方向</a:t>
            </a:r>
            <a:r>
              <a:rPr lang="zh-CN" altLang="en-US" sz="4000" b="1" dirty="0">
                <a:solidFill>
                  <a:srgbClr val="FF0000"/>
                </a:solidFill>
              </a:rPr>
              <a:t>平行</a:t>
            </a:r>
            <a:r>
              <a:rPr lang="zh-CN" altLang="en-US" sz="4000" b="1" dirty="0"/>
              <a:t>时，则无感应电流。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2.</a:t>
            </a:r>
            <a:r>
              <a:rPr lang="zh-CN" altLang="en-US" sz="3600" b="1" dirty="0"/>
              <a:t>若电路不闭合则导体中产生感应电压。</a:t>
            </a:r>
            <a:endParaRPr lang="zh-CN" altLang="en-US" sz="3600" b="1" dirty="0"/>
          </a:p>
          <a:p>
            <a:pPr>
              <a:lnSpc>
                <a:spcPct val="90000"/>
              </a:lnSpc>
            </a:pPr>
            <a:endParaRPr lang="zh-CN" altLang="en-US" sz="3600" b="1" dirty="0"/>
          </a:p>
          <a:p>
            <a:pPr>
              <a:lnSpc>
                <a:spcPct val="90000"/>
              </a:lnSpc>
            </a:pP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806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8066">
                                            <p:txEl>
                                              <p:charRg st="6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>
                                            <p:txEl>
                                              <p:charRg st="4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8066">
                                            <p:txEl>
                                              <p:charRg st="4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6" name="文本框 69635"/>
          <p:cNvSpPr txBox="1"/>
          <p:nvPr/>
        </p:nvSpPr>
        <p:spPr>
          <a:xfrm>
            <a:off x="395288" y="765175"/>
            <a:ext cx="7129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Comic Sans MS" panose="030F0702030302020204" pitchFamily="66" charset="0"/>
              </a:rPr>
              <a:t>3.</a:t>
            </a:r>
            <a:r>
              <a:rPr lang="zh-CN" altLang="en-US" sz="3600" b="1" dirty="0">
                <a:latin typeface="Comic Sans MS" panose="030F0702030302020204" pitchFamily="66" charset="0"/>
              </a:rPr>
              <a:t>感应电流的方向与哪些因素有关：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468313" y="2133600"/>
            <a:ext cx="84248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latin typeface="Comic Sans MS" panose="030F0702030302020204" pitchFamily="66" charset="0"/>
              </a:rPr>
              <a:t>(</a:t>
            </a:r>
            <a:r>
              <a:rPr lang="en-US" altLang="zh-CN" sz="3600" b="1" dirty="0">
                <a:latin typeface="Comic Sans MS" panose="030F0702030302020204" pitchFamily="66" charset="0"/>
              </a:rPr>
              <a:t>1) </a:t>
            </a:r>
            <a:r>
              <a:rPr lang="zh-CN" altLang="en-US" sz="3600" b="1" dirty="0">
                <a:latin typeface="Comic Sans MS" panose="030F0702030302020204" pitchFamily="66" charset="0"/>
              </a:rPr>
              <a:t>导体在磁场中做切割磁感线运动的方向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  <p:sp>
        <p:nvSpPr>
          <p:cNvPr id="69638" name="文本框 69637"/>
          <p:cNvSpPr txBox="1"/>
          <p:nvPr/>
        </p:nvSpPr>
        <p:spPr>
          <a:xfrm>
            <a:off x="323850" y="3860800"/>
            <a:ext cx="85328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Comic Sans MS" panose="030F0702030302020204" pitchFamily="66" charset="0"/>
              </a:rPr>
              <a:t>（</a:t>
            </a:r>
            <a:r>
              <a:rPr lang="en-US" altLang="zh-CN" sz="4000" b="1" dirty="0">
                <a:latin typeface="Comic Sans MS" panose="030F0702030302020204" pitchFamily="66" charset="0"/>
              </a:rPr>
              <a:t>2</a:t>
            </a:r>
            <a:r>
              <a:rPr lang="zh-CN" altLang="en-US" sz="4000" b="1" dirty="0">
                <a:latin typeface="Comic Sans MS" panose="030F0702030302020204" pitchFamily="66" charset="0"/>
              </a:rPr>
              <a:t>）磁场的方向（磁感线的方向）</a:t>
            </a:r>
            <a:endParaRPr lang="zh-CN" altLang="en-US" sz="40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7" grpId="0"/>
      <p:bldP spid="69638" grpId="0"/>
    </p:bldLst>
  </p:timing>
</p:sld>
</file>

<file path=ppt/theme/theme1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1068</Words>
  <Application>WPS 演示</Application>
  <PresentationFormat>在屏幕上显示</PresentationFormat>
  <Paragraphs>122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Comic Sans MS</vt:lpstr>
      <vt:lpstr>黑体</vt:lpstr>
      <vt:lpstr>隶书</vt:lpstr>
      <vt:lpstr>Times New Roman</vt:lpstr>
      <vt:lpstr>华文琥珀</vt:lpstr>
      <vt:lpstr>微软雅黑</vt:lpstr>
      <vt:lpstr>Arial Unicode MS</vt:lpstr>
      <vt:lpstr>Calibri</vt:lpstr>
      <vt:lpstr>Crayons</vt:lpstr>
      <vt:lpstr>默认设计模板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2009-05-14T11:54:42Z</dcterms:created>
  <dcterms:modified xsi:type="dcterms:W3CDTF">2018-05-20T01:03:47Z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