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2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8" r:id="rId16"/>
    <p:sldId id="289" r:id="rId17"/>
    <p:sldId id="290" r:id="rId18"/>
    <p:sldId id="285" r:id="rId19"/>
    <p:sldId id="286" r:id="rId20"/>
    <p:sldId id="287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FF0000"/>
    <a:srgbClr val="990033"/>
    <a:srgbClr val="CC0000"/>
    <a:srgbClr val="45C7C4"/>
    <a:srgbClr val="CCFF99"/>
    <a:srgbClr val="FF99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460"/>
  </p:normalViewPr>
  <p:slideViewPr>
    <p:cSldViewPr showGuides="1">
      <p:cViewPr varScale="1">
        <p:scale>
          <a:sx n="94" d="100"/>
          <a:sy n="94" d="100"/>
        </p:scale>
        <p:origin x="-276" y="-102"/>
      </p:cViewPr>
      <p:guideLst>
        <p:guide orient="horz" pos="799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7" name="TextBox 5"/>
          <p:cNvSpPr txBox="1"/>
          <p:nvPr/>
        </p:nvSpPr>
        <p:spPr>
          <a:xfrm>
            <a:off x="1042988" y="1268413"/>
            <a:ext cx="7127875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000" b="1" dirty="0">
                <a:latin typeface="楷体_GB2312" pitchFamily="49" charset="-122"/>
                <a:ea typeface="楷体_GB2312" pitchFamily="49" charset="-122"/>
              </a:rPr>
              <a:t>现代顺风耳</a:t>
            </a:r>
            <a:r>
              <a:rPr lang="en-US" altLang="x-none" sz="5000" b="1"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5000" b="1" dirty="0">
                <a:latin typeface="楷体_GB2312" pitchFamily="49" charset="-122"/>
                <a:ea typeface="楷体_GB2312" pitchFamily="49" charset="-122"/>
              </a:rPr>
              <a:t>电话 </a:t>
            </a:r>
            <a:endParaRPr lang="zh-CN" altLang="en-US" sz="5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9" name="TextBox 3"/>
          <p:cNvSpPr txBox="1"/>
          <p:nvPr/>
        </p:nvSpPr>
        <p:spPr>
          <a:xfrm>
            <a:off x="431800" y="749300"/>
            <a:ext cx="3541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第二十一章 第１节</a:t>
            </a:r>
            <a:endParaRPr lang="zh-CN" altLang="en-US" sz="2800" b="1" dirty="0">
              <a:solidFill>
                <a:srgbClr val="11111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10" y="168275"/>
            <a:ext cx="566293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8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新人教版    </a:t>
            </a:r>
            <a:r>
              <a:rPr lang="zh-CN" altLang="en-US" sz="2000" b="1" dirty="0">
                <a:solidFill>
                  <a:srgbClr val="111111"/>
                </a:solidFill>
                <a:sym typeface="+mn-ea"/>
              </a:rPr>
              <a:t>物理  九年级  </a:t>
            </a:r>
            <a:endParaRPr lang="zh-CN" altLang="en-US" sz="2000" b="1" dirty="0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430463"/>
            <a:ext cx="4608513" cy="3014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AutoShape 4"/>
          <p:cNvSpPr/>
          <p:nvPr/>
        </p:nvSpPr>
        <p:spPr>
          <a:xfrm>
            <a:off x="1214438" y="1509713"/>
            <a:ext cx="2000250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女孩说话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0" name="AutoShape 5"/>
          <p:cNvSpPr/>
          <p:nvPr/>
        </p:nvSpPr>
        <p:spPr>
          <a:xfrm>
            <a:off x="3786188" y="1438275"/>
            <a:ext cx="2643187" cy="566738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话筒膜片振动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1" name="AutoShape 6"/>
          <p:cNvSpPr/>
          <p:nvPr/>
        </p:nvSpPr>
        <p:spPr>
          <a:xfrm>
            <a:off x="5435600" y="2276475"/>
            <a:ext cx="2643188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炭盒电阻变化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2" name="AutoShape 7"/>
          <p:cNvSpPr/>
          <p:nvPr/>
        </p:nvSpPr>
        <p:spPr>
          <a:xfrm>
            <a:off x="5429250" y="3438525"/>
            <a:ext cx="2643188" cy="566738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回路电流变化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3" name="AutoShape 10"/>
          <p:cNvSpPr/>
          <p:nvPr/>
        </p:nvSpPr>
        <p:spPr>
          <a:xfrm rot="-5400000" flipH="1">
            <a:off x="6697663" y="5335588"/>
            <a:ext cx="428625" cy="215900"/>
          </a:xfrm>
          <a:prstGeom prst="rightArrow">
            <a:avLst>
              <a:gd name="adj1" fmla="val 50000"/>
              <a:gd name="adj2" fmla="val 49632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0" vert="eaVert"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4" name="AutoShape 12"/>
          <p:cNvSpPr/>
          <p:nvPr/>
        </p:nvSpPr>
        <p:spPr>
          <a:xfrm>
            <a:off x="5357813" y="4581525"/>
            <a:ext cx="2786062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磁性强弱变化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5" name="AutoShape 13"/>
          <p:cNvSpPr/>
          <p:nvPr/>
        </p:nvSpPr>
        <p:spPr>
          <a:xfrm>
            <a:off x="5286375" y="5724525"/>
            <a:ext cx="2857500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x-none" sz="2800" b="1">
                <a:solidFill>
                  <a:srgbClr val="000000"/>
                </a:solidFill>
                <a:latin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听筒膜片振动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6" name="AutoShape 14"/>
          <p:cNvSpPr/>
          <p:nvPr/>
        </p:nvSpPr>
        <p:spPr>
          <a:xfrm>
            <a:off x="1428750" y="5795963"/>
            <a:ext cx="2643188" cy="571500"/>
          </a:xfrm>
          <a:prstGeom prst="flowChartProcess">
            <a:avLst/>
          </a:prstGeom>
          <a:gradFill rotWithShape="1">
            <a:gsLst>
              <a:gs pos="0">
                <a:srgbClr val="A3EDA3">
                  <a:alpha val="100000"/>
                </a:srgbClr>
              </a:gs>
              <a:gs pos="35001">
                <a:srgbClr val="BFF1BF">
                  <a:alpha val="100000"/>
                </a:srgbClr>
              </a:gs>
              <a:gs pos="100000">
                <a:srgbClr val="E6FA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</a:rPr>
              <a:t>男孩听到声音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29707" name="AutoShape 15"/>
          <p:cNvSpPr/>
          <p:nvPr/>
        </p:nvSpPr>
        <p:spPr>
          <a:xfrm rot="-16200000" flipH="1">
            <a:off x="6643688" y="3121025"/>
            <a:ext cx="428625" cy="180975"/>
          </a:xfrm>
          <a:prstGeom prst="leftArrow">
            <a:avLst>
              <a:gd name="adj1" fmla="val 50000"/>
              <a:gd name="adj2" fmla="val 74013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8" name="AutoShape 16"/>
          <p:cNvSpPr/>
          <p:nvPr/>
        </p:nvSpPr>
        <p:spPr>
          <a:xfrm flipH="1">
            <a:off x="3240088" y="1700213"/>
            <a:ext cx="476250" cy="180975"/>
          </a:xfrm>
          <a:prstGeom prst="leftArrow">
            <a:avLst>
              <a:gd name="adj1" fmla="val 50000"/>
              <a:gd name="adj2" fmla="val 79763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9" name="AutoShape 15"/>
          <p:cNvSpPr/>
          <p:nvPr/>
        </p:nvSpPr>
        <p:spPr>
          <a:xfrm rot="16200000">
            <a:off x="6697663" y="4256088"/>
            <a:ext cx="428625" cy="215900"/>
          </a:xfrm>
          <a:prstGeom prst="leftArrow">
            <a:avLst>
              <a:gd name="adj1" fmla="val 50000"/>
              <a:gd name="adj2" fmla="val 62040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0" vert="eaVert"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0" name="AutoShape 16"/>
          <p:cNvSpPr/>
          <p:nvPr/>
        </p:nvSpPr>
        <p:spPr>
          <a:xfrm rot="-10800000" flipH="1">
            <a:off x="4356100" y="6021388"/>
            <a:ext cx="595313" cy="215900"/>
          </a:xfrm>
          <a:prstGeom prst="leftArrow">
            <a:avLst>
              <a:gd name="adj1" fmla="val 50000"/>
              <a:gd name="adj2" fmla="val 65487"/>
            </a:avLst>
          </a:pr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1" name="直角上箭头 23"/>
          <p:cNvSpPr/>
          <p:nvPr/>
        </p:nvSpPr>
        <p:spPr>
          <a:xfrm flipV="1">
            <a:off x="6588125" y="1738313"/>
            <a:ext cx="431800" cy="358775"/>
          </a:xfrm>
          <a:custGeom>
            <a:avLst/>
            <a:gdLst>
              <a:gd name="txL" fmla="*/ 0 w 714375"/>
              <a:gd name="txT" fmla="*/ 482203 h 642937"/>
              <a:gd name="txR" fmla="*/ 634008 w 714375"/>
              <a:gd name="txB" fmla="*/ 642937 h 642937"/>
            </a:gdLst>
            <a:ahLst/>
            <a:cxnLst>
              <a:cxn ang="17694720">
                <a:pos x="553641" y="0"/>
              </a:cxn>
              <a:cxn ang="11796480">
                <a:pos x="392907" y="160734"/>
              </a:cxn>
              <a:cxn ang="11796480">
                <a:pos x="0" y="562570"/>
              </a:cxn>
              <a:cxn ang="5898240">
                <a:pos x="317004" y="642937"/>
              </a:cxn>
              <a:cxn ang="0">
                <a:pos x="634008" y="401835"/>
              </a:cxn>
              <a:cxn ang="0">
                <a:pos x="714375" y="160734"/>
              </a:cxn>
            </a:cxnLst>
            <a:rect l="txL" t="txT" r="txR" b="txB"/>
            <a:pathLst>
              <a:path w="714375" h="642937">
                <a:moveTo>
                  <a:pt x="0" y="482203"/>
                </a:moveTo>
                <a:lnTo>
                  <a:pt x="473274" y="482203"/>
                </a:lnTo>
                <a:lnTo>
                  <a:pt x="473274" y="160734"/>
                </a:lnTo>
                <a:lnTo>
                  <a:pt x="392907" y="160734"/>
                </a:lnTo>
                <a:lnTo>
                  <a:pt x="553641" y="0"/>
                </a:lnTo>
                <a:lnTo>
                  <a:pt x="714375" y="160734"/>
                </a:lnTo>
                <a:lnTo>
                  <a:pt x="634008" y="160734"/>
                </a:lnTo>
                <a:lnTo>
                  <a:pt x="634008" y="642937"/>
                </a:lnTo>
                <a:lnTo>
                  <a:pt x="0" y="642937"/>
                </a:lnTo>
                <a:close/>
              </a:path>
            </a:pathLst>
          </a:custGeom>
          <a:solidFill>
            <a:srgbClr val="C00000"/>
          </a:solidFill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12" name="TextBox 8"/>
          <p:cNvSpPr txBox="1"/>
          <p:nvPr/>
        </p:nvSpPr>
        <p:spPr>
          <a:xfrm>
            <a:off x="431800" y="749300"/>
            <a:ext cx="4319588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．电流把信息传到远方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9" grpId="0" animBg="1"/>
      <p:bldP spid="29710" grpId="0" animBg="1"/>
      <p:bldP spid="297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5" name="Picture 1" descr="E:\教科研、论文资料\人教版教学参考编制\21图\21图\21-1-4a.jpg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3084513"/>
            <a:ext cx="3929063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2" descr="E:\教科研、论文资料\人教版教学参考编制\21图\21图\21-1-4b.jpg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413" y="3052763"/>
            <a:ext cx="3563937" cy="296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Box 5"/>
          <p:cNvSpPr/>
          <p:nvPr/>
        </p:nvSpPr>
        <p:spPr>
          <a:xfrm>
            <a:off x="433388" y="1846263"/>
            <a:ext cx="7091362" cy="1228725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rIns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需要多少条电话线？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</a:rPr>
              <a:t>怎样才能减少电话线的数量？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8679" name="组合 28678"/>
          <p:cNvGrpSpPr/>
          <p:nvPr/>
        </p:nvGrpSpPr>
        <p:grpSpPr>
          <a:xfrm>
            <a:off x="1403350" y="3522663"/>
            <a:ext cx="2197100" cy="2124075"/>
            <a:chOff x="0" y="0"/>
            <a:chExt cx="1384" cy="1338"/>
          </a:xfrm>
        </p:grpSpPr>
        <p:sp>
          <p:nvSpPr>
            <p:cNvPr id="28680" name="直接连接符 28679"/>
            <p:cNvSpPr/>
            <p:nvPr/>
          </p:nvSpPr>
          <p:spPr>
            <a:xfrm>
              <a:off x="0" y="408"/>
              <a:ext cx="1361" cy="23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1" name="直接连接符 28680"/>
            <p:cNvSpPr/>
            <p:nvPr/>
          </p:nvSpPr>
          <p:spPr>
            <a:xfrm>
              <a:off x="0" y="408"/>
              <a:ext cx="1089" cy="88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2" name="直接连接符 28681"/>
            <p:cNvSpPr/>
            <p:nvPr/>
          </p:nvSpPr>
          <p:spPr>
            <a:xfrm>
              <a:off x="23" y="385"/>
              <a:ext cx="23" cy="907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3" name="直接连接符 28682"/>
            <p:cNvSpPr/>
            <p:nvPr/>
          </p:nvSpPr>
          <p:spPr>
            <a:xfrm flipV="1">
              <a:off x="0" y="0"/>
              <a:ext cx="681" cy="408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4" name="直接连接符 28683"/>
            <p:cNvSpPr/>
            <p:nvPr/>
          </p:nvSpPr>
          <p:spPr>
            <a:xfrm>
              <a:off x="46" y="1270"/>
              <a:ext cx="1043" cy="22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5" name="直接连接符 28684"/>
            <p:cNvSpPr/>
            <p:nvPr/>
          </p:nvSpPr>
          <p:spPr>
            <a:xfrm>
              <a:off x="681" y="0"/>
              <a:ext cx="385" cy="1292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直接连接符 28685"/>
            <p:cNvSpPr/>
            <p:nvPr/>
          </p:nvSpPr>
          <p:spPr>
            <a:xfrm flipH="1">
              <a:off x="1066" y="431"/>
              <a:ext cx="295" cy="907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7" name="直接连接符 28686"/>
            <p:cNvSpPr/>
            <p:nvPr/>
          </p:nvSpPr>
          <p:spPr>
            <a:xfrm flipH="1">
              <a:off x="46" y="431"/>
              <a:ext cx="1338" cy="839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8" name="直接连接符 28687"/>
            <p:cNvSpPr/>
            <p:nvPr/>
          </p:nvSpPr>
          <p:spPr>
            <a:xfrm flipH="1" flipV="1">
              <a:off x="681" y="0"/>
              <a:ext cx="680" cy="431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9" name="直接连接符 28688"/>
            <p:cNvSpPr/>
            <p:nvPr/>
          </p:nvSpPr>
          <p:spPr>
            <a:xfrm flipV="1">
              <a:off x="46" y="0"/>
              <a:ext cx="635" cy="127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8690" name="组合 28689"/>
          <p:cNvGrpSpPr/>
          <p:nvPr/>
        </p:nvGrpSpPr>
        <p:grpSpPr>
          <a:xfrm>
            <a:off x="5651500" y="3557588"/>
            <a:ext cx="2197100" cy="1944687"/>
            <a:chOff x="0" y="0"/>
            <a:chExt cx="1384" cy="1225"/>
          </a:xfrm>
        </p:grpSpPr>
        <p:sp>
          <p:nvSpPr>
            <p:cNvPr id="28691" name="直接连接符 28690"/>
            <p:cNvSpPr/>
            <p:nvPr/>
          </p:nvSpPr>
          <p:spPr>
            <a:xfrm>
              <a:off x="681" y="0"/>
              <a:ext cx="0" cy="590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2" name="直接连接符 28691"/>
            <p:cNvSpPr/>
            <p:nvPr/>
          </p:nvSpPr>
          <p:spPr>
            <a:xfrm>
              <a:off x="681" y="590"/>
              <a:ext cx="363" cy="635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3" name="直接连接符 28692"/>
            <p:cNvSpPr/>
            <p:nvPr/>
          </p:nvSpPr>
          <p:spPr>
            <a:xfrm flipH="1">
              <a:off x="46" y="590"/>
              <a:ext cx="612" cy="54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4" name="直接连接符 28693"/>
            <p:cNvSpPr/>
            <p:nvPr/>
          </p:nvSpPr>
          <p:spPr>
            <a:xfrm flipH="1">
              <a:off x="681" y="341"/>
              <a:ext cx="703" cy="226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5" name="直接连接符 28694"/>
            <p:cNvSpPr/>
            <p:nvPr/>
          </p:nvSpPr>
          <p:spPr>
            <a:xfrm>
              <a:off x="0" y="363"/>
              <a:ext cx="658" cy="204"/>
            </a:xfrm>
            <a:prstGeom prst="line">
              <a:avLst/>
            </a:prstGeom>
            <a:ln w="1905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8697" name="矩形 4"/>
          <p:cNvSpPr/>
          <p:nvPr/>
        </p:nvSpPr>
        <p:spPr>
          <a:xfrm>
            <a:off x="431800" y="411163"/>
            <a:ext cx="5003800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二、电话交换机的作用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98" name="矩形 28697"/>
          <p:cNvSpPr/>
          <p:nvPr/>
        </p:nvSpPr>
        <p:spPr>
          <a:xfrm>
            <a:off x="431800" y="126841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想一想 画一画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28699" name="文本框 28698"/>
          <p:cNvSpPr txBox="1"/>
          <p:nvPr/>
        </p:nvSpPr>
        <p:spPr>
          <a:xfrm>
            <a:off x="2066925" y="6073775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甲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8700" name="文本框 28699"/>
          <p:cNvSpPr txBox="1"/>
          <p:nvPr/>
        </p:nvSpPr>
        <p:spPr>
          <a:xfrm>
            <a:off x="6372225" y="6021388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乙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Picture 2" descr="E:\教科研、论文资料\人教版教学参考编制\21图\21图\21-1-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376363"/>
            <a:ext cx="8170863" cy="435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2"/>
          <p:cNvSpPr txBox="1"/>
          <p:nvPr/>
        </p:nvSpPr>
        <p:spPr>
          <a:xfrm>
            <a:off x="431800" y="749300"/>
            <a:ext cx="6845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发明电话交换机， 提高线路效率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2735263" y="5805488"/>
            <a:ext cx="31527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电话交换机工作示意图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Picture 2" descr="E:\教科研、论文资料\人教版教学参考编制\21图\21图\21-1-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520825"/>
            <a:ext cx="4003675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Box 2"/>
          <p:cNvSpPr txBox="1"/>
          <p:nvPr/>
        </p:nvSpPr>
        <p:spPr>
          <a:xfrm>
            <a:off x="431800" y="663575"/>
            <a:ext cx="56530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程控电话交换机和操作台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5" name="Text Box 3"/>
          <p:cNvSpPr txBox="1"/>
          <p:nvPr/>
        </p:nvSpPr>
        <p:spPr>
          <a:xfrm>
            <a:off x="431800" y="1268413"/>
            <a:ext cx="73437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．模拟信号和数字信号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　  电话信号分为模拟信号和数字信号两种。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431800" y="2241550"/>
            <a:ext cx="8135938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模拟信号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      以电话信号为例：</a:t>
            </a:r>
            <a:r>
              <a:rPr lang="zh-CN" altLang="en-US" sz="2800" b="1" dirty="0">
                <a:latin typeface="宋体" panose="02010600030101010101" pitchFamily="2" charset="-122"/>
              </a:rPr>
              <a:t>在话筒将声音转换成信号电流时，电流的频率、振幅变化的情况跟声音的频率、振幅变化的情况完全一样。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38917" name="图片 389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4221163"/>
            <a:ext cx="8280400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矩形 4"/>
          <p:cNvSpPr/>
          <p:nvPr/>
        </p:nvSpPr>
        <p:spPr>
          <a:xfrm>
            <a:off x="431800" y="411163"/>
            <a:ext cx="5868988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三、模拟通信和数字通信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Text Box 3"/>
          <p:cNvSpPr txBox="1"/>
          <p:nvPr/>
        </p:nvSpPr>
        <p:spPr>
          <a:xfrm>
            <a:off x="431800" y="800100"/>
            <a:ext cx="80645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数字信号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以电报信号为例：</a:t>
            </a:r>
            <a:r>
              <a:rPr lang="zh-CN" altLang="en-US" sz="2800" b="1" dirty="0">
                <a:latin typeface="宋体" panose="02010600030101010101" pitchFamily="2" charset="-122"/>
              </a:rPr>
              <a:t>用点“ </a:t>
            </a:r>
            <a:r>
              <a:rPr lang="en-US" altLang="x-none" sz="2800" b="1">
                <a:latin typeface="宋体" panose="02010600030101010101" pitchFamily="2" charset="-122"/>
              </a:rPr>
              <a:t>· ”</a:t>
            </a:r>
            <a:r>
              <a:rPr lang="zh-CN" altLang="en-US" sz="2800" b="1" dirty="0">
                <a:latin typeface="宋体" panose="02010600030101010101" pitchFamily="2" charset="-122"/>
              </a:rPr>
              <a:t>和画“</a:t>
            </a:r>
            <a:r>
              <a:rPr lang="en-US" altLang="x-none" sz="2800" b="1">
                <a:latin typeface="宋体" panose="02010600030101010101" pitchFamily="2" charset="-122"/>
              </a:rPr>
              <a:t>—” </a:t>
            </a:r>
            <a:r>
              <a:rPr lang="zh-CN" altLang="en-US" sz="2800" b="1" dirty="0">
                <a:latin typeface="宋体" panose="02010600030101010101" pitchFamily="2" charset="-122"/>
              </a:rPr>
              <a:t>的组合代表各种数字，一定的数字组合代表一个汉字。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39939" name="组合 39938"/>
          <p:cNvGrpSpPr/>
          <p:nvPr/>
        </p:nvGrpSpPr>
        <p:grpSpPr>
          <a:xfrm>
            <a:off x="2159000" y="2673350"/>
            <a:ext cx="4103688" cy="2016125"/>
            <a:chOff x="0" y="0"/>
            <a:chExt cx="3833" cy="1746"/>
          </a:xfrm>
        </p:grpSpPr>
        <p:sp>
          <p:nvSpPr>
            <p:cNvPr id="39940" name="矩形 39939"/>
            <p:cNvSpPr/>
            <p:nvPr/>
          </p:nvSpPr>
          <p:spPr>
            <a:xfrm>
              <a:off x="0" y="0"/>
              <a:ext cx="3833" cy="174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39941" name="文本框 39940"/>
            <p:cNvSpPr txBox="1"/>
            <p:nvPr/>
          </p:nvSpPr>
          <p:spPr>
            <a:xfrm>
              <a:off x="90" y="45"/>
              <a:ext cx="3697" cy="16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x-none" b="1">
                  <a:latin typeface="Times New Roman" panose="02020603050405020304" pitchFamily="18" charset="0"/>
                </a:rPr>
                <a:t>1  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－－－－            </a:t>
              </a:r>
              <a:r>
                <a:rPr lang="en-US" altLang="x-none" b="1">
                  <a:latin typeface="Times New Roman" panose="02020603050405020304" pitchFamily="18" charset="0"/>
                </a:rPr>
                <a:t>A 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 </a:t>
              </a:r>
              <a:endParaRPr lang="zh-CN" altLang="en-US" b="1" dirty="0">
                <a:latin typeface="Times New Roman" panose="02020603050405020304" pitchFamily="18" charset="0"/>
              </a:endParaRPr>
            </a:p>
            <a:p>
              <a:r>
                <a:rPr lang="en-US" altLang="x-none" b="1">
                  <a:latin typeface="Times New Roman" panose="02020603050405020304" pitchFamily="18" charset="0"/>
                </a:rPr>
                <a:t>2  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－－－               </a:t>
              </a:r>
              <a:r>
                <a:rPr lang="en-US" altLang="x-none" b="1">
                  <a:latin typeface="Times New Roman" panose="02020603050405020304" pitchFamily="18" charset="0"/>
                </a:rPr>
                <a:t>B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x-none" b="1">
                  <a:latin typeface="Times New Roman" panose="02020603050405020304" pitchFamily="18" charset="0"/>
                </a:rPr>
                <a:t>··· </a:t>
              </a:r>
              <a:endParaRPr lang="en-US" altLang="x-none" b="1">
                <a:latin typeface="Times New Roman" panose="02020603050405020304" pitchFamily="18" charset="0"/>
              </a:endParaRPr>
            </a:p>
            <a:p>
              <a:r>
                <a:rPr lang="en-US" altLang="x-none" b="1">
                  <a:latin typeface="Times New Roman" panose="02020603050405020304" pitchFamily="18" charset="0"/>
                </a:rPr>
                <a:t>3  ···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－－                  </a:t>
              </a:r>
              <a:r>
                <a:rPr lang="en-US" altLang="x-none" b="1">
                  <a:latin typeface="Times New Roman" panose="02020603050405020304" pitchFamily="18" charset="0"/>
                </a:rPr>
                <a:t>C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x-none" b="1">
                  <a:latin typeface="Times New Roman" panose="02020603050405020304" pitchFamily="18" charset="0"/>
                </a:rPr>
                <a:t>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x-none" b="1">
                  <a:latin typeface="Times New Roman" panose="02020603050405020304" pitchFamily="18" charset="0"/>
                </a:rPr>
                <a:t>· </a:t>
              </a:r>
              <a:endParaRPr lang="en-US" altLang="x-none" b="1">
                <a:latin typeface="Times New Roman" panose="02020603050405020304" pitchFamily="18" charset="0"/>
              </a:endParaRPr>
            </a:p>
            <a:p>
              <a:r>
                <a:rPr lang="en-US" altLang="x-none" b="1">
                  <a:latin typeface="Times New Roman" panose="02020603050405020304" pitchFamily="18" charset="0"/>
                </a:rPr>
                <a:t>4  ····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                     </a:t>
              </a:r>
              <a:r>
                <a:rPr lang="en-US" altLang="x-none" b="1">
                  <a:latin typeface="Times New Roman" panose="02020603050405020304" pitchFamily="18" charset="0"/>
                </a:rPr>
                <a:t>D </a:t>
              </a:r>
              <a:r>
                <a:rPr lang="zh-CN" altLang="en-US" b="1" dirty="0">
                  <a:latin typeface="Times New Roman" panose="02020603050405020304" pitchFamily="18" charset="0"/>
                </a:rPr>
                <a:t>－</a:t>
              </a:r>
              <a:r>
                <a:rPr lang="en-US" altLang="x-none" b="1">
                  <a:latin typeface="Times New Roman" panose="02020603050405020304" pitchFamily="18" charset="0"/>
                </a:rPr>
                <a:t>··</a:t>
              </a:r>
              <a:endParaRPr lang="en-US" altLang="x-none" b="1">
                <a:latin typeface="Times New Roman" panose="02020603050405020304" pitchFamily="18" charset="0"/>
              </a:endParaRPr>
            </a:p>
            <a:p>
              <a:r>
                <a:rPr lang="en-US" altLang="x-none" b="1">
                  <a:latin typeface="Times New Roman" panose="02020603050405020304" pitchFamily="18" charset="0"/>
                </a:rPr>
                <a:t>5  ·····                        E ·  </a:t>
              </a:r>
              <a:endParaRPr lang="en-US" altLang="x-none" b="1">
                <a:latin typeface="Times New Roman" panose="02020603050405020304" pitchFamily="18" charset="0"/>
              </a:endParaRPr>
            </a:p>
            <a:p>
              <a:pPr>
                <a:lnSpc>
                  <a:spcPct val="80000"/>
                </a:lnSpc>
              </a:pPr>
              <a:r>
                <a:rPr lang="en-US" altLang="x-none" b="1">
                  <a:latin typeface="Times New Roman" panose="02020603050405020304" pitchFamily="18" charset="0"/>
                </a:rPr>
                <a:t>       ……                        ……</a:t>
              </a:r>
              <a:r>
                <a:rPr lang="en-US" altLang="x-none" sz="2400" b="1">
                  <a:latin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9963" name="矩形 39962"/>
          <p:cNvSpPr/>
          <p:nvPr/>
        </p:nvSpPr>
        <p:spPr>
          <a:xfrm>
            <a:off x="431800" y="5008563"/>
            <a:ext cx="81724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　　发声、发光的长短，电压、电流的有无，数字</a:t>
            </a:r>
            <a:r>
              <a:rPr lang="en-US" altLang="x-none" sz="2800" b="1"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，磁体的</a:t>
            </a:r>
            <a:r>
              <a:rPr lang="en-US" altLang="x-none" sz="2800" b="1"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x-none" sz="2800" b="1">
                <a:latin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</a:rPr>
              <a:t>极等不同符号信息都可组成数字信号。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矩形 40961"/>
          <p:cNvSpPr/>
          <p:nvPr/>
        </p:nvSpPr>
        <p:spPr>
          <a:xfrm>
            <a:off x="431800" y="1268413"/>
            <a:ext cx="81724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　　利用一种数字通信的方法，分组进行信息传递的游戏。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grpSp>
        <p:nvGrpSpPr>
          <p:cNvPr id="40964" name="组合 40963"/>
          <p:cNvGrpSpPr/>
          <p:nvPr/>
        </p:nvGrpSpPr>
        <p:grpSpPr>
          <a:xfrm>
            <a:off x="2087563" y="2960688"/>
            <a:ext cx="5076825" cy="2663825"/>
            <a:chOff x="0" y="0"/>
            <a:chExt cx="3198" cy="1678"/>
          </a:xfrm>
        </p:grpSpPr>
        <p:sp>
          <p:nvSpPr>
            <p:cNvPr id="40965" name="矩形 40964"/>
            <p:cNvSpPr/>
            <p:nvPr/>
          </p:nvSpPr>
          <p:spPr>
            <a:xfrm>
              <a:off x="0" y="159"/>
              <a:ext cx="3198" cy="136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6" name="流程图: 汇总连接 40965"/>
            <p:cNvSpPr/>
            <p:nvPr/>
          </p:nvSpPr>
          <p:spPr>
            <a:xfrm>
              <a:off x="658" y="0"/>
              <a:ext cx="317" cy="318"/>
            </a:xfrm>
            <a:prstGeom prst="flowChartSummingJunction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7" name="流程图: 汇总连接 40966"/>
            <p:cNvSpPr/>
            <p:nvPr/>
          </p:nvSpPr>
          <p:spPr>
            <a:xfrm>
              <a:off x="2313" y="1360"/>
              <a:ext cx="317" cy="318"/>
            </a:xfrm>
            <a:prstGeom prst="flowChartSummingJunction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8" name="直接连接符 40967"/>
            <p:cNvSpPr/>
            <p:nvPr/>
          </p:nvSpPr>
          <p:spPr>
            <a:xfrm>
              <a:off x="0" y="862"/>
              <a:ext cx="319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oval" w="med" len="med"/>
            </a:ln>
          </p:spPr>
        </p:sp>
        <p:grpSp>
          <p:nvGrpSpPr>
            <p:cNvPr id="40969" name="组合 40968"/>
            <p:cNvGrpSpPr/>
            <p:nvPr/>
          </p:nvGrpSpPr>
          <p:grpSpPr>
            <a:xfrm>
              <a:off x="612" y="1429"/>
              <a:ext cx="363" cy="158"/>
              <a:chOff x="0" y="0"/>
              <a:chExt cx="363" cy="158"/>
            </a:xfrm>
          </p:grpSpPr>
          <p:sp>
            <p:nvSpPr>
              <p:cNvPr id="40970" name="矩形 40969"/>
              <p:cNvSpPr/>
              <p:nvPr/>
            </p:nvSpPr>
            <p:spPr>
              <a:xfrm>
                <a:off x="23" y="0"/>
                <a:ext cx="318" cy="15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971" name="直接连接符 40970"/>
              <p:cNvSpPr/>
              <p:nvPr/>
            </p:nvSpPr>
            <p:spPr>
              <a:xfrm flipV="1">
                <a:off x="68" y="0"/>
                <a:ext cx="295" cy="9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972" name="椭圆 40971"/>
              <p:cNvSpPr/>
              <p:nvPr/>
            </p:nvSpPr>
            <p:spPr>
              <a:xfrm>
                <a:off x="0" y="45"/>
                <a:ext cx="68" cy="6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0973" name="组合 40972"/>
            <p:cNvGrpSpPr/>
            <p:nvPr/>
          </p:nvGrpSpPr>
          <p:grpSpPr>
            <a:xfrm>
              <a:off x="2404" y="68"/>
              <a:ext cx="363" cy="158"/>
              <a:chOff x="0" y="0"/>
              <a:chExt cx="363" cy="158"/>
            </a:xfrm>
          </p:grpSpPr>
          <p:sp>
            <p:nvSpPr>
              <p:cNvPr id="40974" name="矩形 40973"/>
              <p:cNvSpPr/>
              <p:nvPr/>
            </p:nvSpPr>
            <p:spPr>
              <a:xfrm>
                <a:off x="23" y="0"/>
                <a:ext cx="318" cy="15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975" name="直接连接符 40974"/>
              <p:cNvSpPr/>
              <p:nvPr/>
            </p:nvSpPr>
            <p:spPr>
              <a:xfrm flipV="1">
                <a:off x="68" y="0"/>
                <a:ext cx="295" cy="9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976" name="椭圆 40975"/>
              <p:cNvSpPr/>
              <p:nvPr/>
            </p:nvSpPr>
            <p:spPr>
              <a:xfrm>
                <a:off x="0" y="45"/>
                <a:ext cx="68" cy="6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0977" name="组合 40976"/>
            <p:cNvGrpSpPr/>
            <p:nvPr/>
          </p:nvGrpSpPr>
          <p:grpSpPr>
            <a:xfrm>
              <a:off x="1316" y="658"/>
              <a:ext cx="91" cy="430"/>
              <a:chOff x="0" y="0"/>
              <a:chExt cx="91" cy="498"/>
            </a:xfrm>
          </p:grpSpPr>
          <p:sp>
            <p:nvSpPr>
              <p:cNvPr id="40978" name="矩形 40977"/>
              <p:cNvSpPr/>
              <p:nvPr/>
            </p:nvSpPr>
            <p:spPr>
              <a:xfrm>
                <a:off x="0" y="158"/>
                <a:ext cx="91" cy="13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979" name="直接连接符 40978"/>
              <p:cNvSpPr/>
              <p:nvPr/>
            </p:nvSpPr>
            <p:spPr>
              <a:xfrm>
                <a:off x="0" y="0"/>
                <a:ext cx="0" cy="49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980" name="直接连接符 40979"/>
              <p:cNvSpPr/>
              <p:nvPr/>
            </p:nvSpPr>
            <p:spPr>
              <a:xfrm>
                <a:off x="91" y="113"/>
                <a:ext cx="0" cy="24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0981" name="组合 40980"/>
          <p:cNvGrpSpPr/>
          <p:nvPr/>
        </p:nvGrpSpPr>
        <p:grpSpPr>
          <a:xfrm>
            <a:off x="2951163" y="2528888"/>
            <a:ext cx="1692275" cy="4068762"/>
            <a:chOff x="0" y="0"/>
            <a:chExt cx="1066" cy="2563"/>
          </a:xfrm>
        </p:grpSpPr>
        <p:sp>
          <p:nvSpPr>
            <p:cNvPr id="40982" name="矩形 40981"/>
            <p:cNvSpPr/>
            <p:nvPr/>
          </p:nvSpPr>
          <p:spPr>
            <a:xfrm>
              <a:off x="998" y="0"/>
              <a:ext cx="68" cy="2245"/>
            </a:xfrm>
            <a:prstGeom prst="rect">
              <a:avLst/>
            </a:prstGeom>
            <a:solidFill>
              <a:srgbClr val="A0D4D8">
                <a:alpha val="56999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83" name="矩形标注 40982"/>
            <p:cNvSpPr/>
            <p:nvPr/>
          </p:nvSpPr>
          <p:spPr>
            <a:xfrm>
              <a:off x="0" y="2245"/>
              <a:ext cx="681" cy="318"/>
            </a:xfrm>
            <a:prstGeom prst="wedgeRectCallout">
              <a:avLst>
                <a:gd name="adj1" fmla="val 95375"/>
                <a:gd name="adj2" fmla="val -121384"/>
              </a:avLst>
            </a:prstGeom>
            <a:solidFill>
              <a:schemeClr val="bg1"/>
            </a:solidFill>
            <a:ln w="19050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r>
                <a:rPr lang="zh-CN" altLang="en-US" sz="2800" b="1" dirty="0">
                  <a:latin typeface="Arial" panose="020B0604020202020204" pitchFamily="34" charset="0"/>
                </a:rPr>
                <a:t>挡板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0985" name="组合 40984"/>
          <p:cNvGrpSpPr/>
          <p:nvPr/>
        </p:nvGrpSpPr>
        <p:grpSpPr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40986" name="圆角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87" name="文本框 4098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做一做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 Box 3"/>
          <p:cNvSpPr txBox="1"/>
          <p:nvPr/>
        </p:nvSpPr>
        <p:spPr>
          <a:xfrm>
            <a:off x="431800" y="4076700"/>
            <a:ext cx="3492500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模拟通信的缺点：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易受干扰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放大失真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形成噪音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4503738" y="4076700"/>
            <a:ext cx="4029075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数字通信的优点：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信号失真小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便于存储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传输数据处理简便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4" name="Text Box 3"/>
          <p:cNvSpPr txBox="1"/>
          <p:nvPr/>
        </p:nvSpPr>
        <p:spPr>
          <a:xfrm>
            <a:off x="431800" y="3392488"/>
            <a:ext cx="69484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）比较两种信号传输的优缺点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5605" name="Text Box 3"/>
          <p:cNvSpPr txBox="1"/>
          <p:nvPr/>
        </p:nvSpPr>
        <p:spPr>
          <a:xfrm>
            <a:off x="431800" y="663575"/>
            <a:ext cx="50403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．模拟信号和数字信号的传输     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6" name="Text Box 3"/>
          <p:cNvSpPr txBox="1"/>
          <p:nvPr/>
        </p:nvSpPr>
        <p:spPr>
          <a:xfrm>
            <a:off x="431800" y="2384425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）数字信号通信除了传输语音信号，还能传输文字、图片（</a:t>
            </a:r>
            <a:r>
              <a:rPr lang="en-US" altLang="x-none" sz="2800" b="1">
                <a:latin typeface="Times New Roman" panose="02020603050405020304" pitchFamily="18" charset="0"/>
              </a:rPr>
              <a:t>2G</a:t>
            </a:r>
            <a:r>
              <a:rPr lang="zh-CN" altLang="en-US" sz="2800" b="1" dirty="0">
                <a:latin typeface="Times New Roman" panose="02020603050405020304" pitchFamily="18" charset="0"/>
              </a:rPr>
              <a:t>信号）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5607" name="Text Box 3"/>
          <p:cNvSpPr txBox="1"/>
          <p:nvPr/>
        </p:nvSpPr>
        <p:spPr>
          <a:xfrm>
            <a:off x="431800" y="1268413"/>
            <a:ext cx="8243888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（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）模拟信号通信只能用来传输语音信号（</a:t>
            </a:r>
            <a:r>
              <a:rPr lang="en-US" altLang="x-none" sz="2800" b="1">
                <a:latin typeface="Times New Roman" panose="02020603050405020304" pitchFamily="18" charset="0"/>
              </a:rPr>
              <a:t>1G</a:t>
            </a:r>
            <a:r>
              <a:rPr lang="zh-CN" altLang="en-US" sz="2800" b="1" dirty="0">
                <a:latin typeface="Times New Roman" panose="02020603050405020304" pitchFamily="18" charset="0"/>
              </a:rPr>
              <a:t>信号）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6" grpId="0"/>
      <p:bldP spid="256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Text Box 3"/>
          <p:cNvSpPr txBox="1"/>
          <p:nvPr/>
        </p:nvSpPr>
        <p:spPr>
          <a:xfrm>
            <a:off x="431800" y="749300"/>
            <a:ext cx="34671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模拟信号手机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4579" name="组合 24578"/>
          <p:cNvGrpSpPr/>
          <p:nvPr/>
        </p:nvGrpSpPr>
        <p:grpSpPr>
          <a:xfrm>
            <a:off x="611188" y="1376363"/>
            <a:ext cx="2879725" cy="3925887"/>
            <a:chOff x="0" y="0"/>
            <a:chExt cx="1814" cy="2473"/>
          </a:xfrm>
        </p:grpSpPr>
        <p:pic>
          <p:nvPicPr>
            <p:cNvPr id="24580" name="Picture 2" descr="模拟信号手机简史"/>
            <p:cNvPicPr preferRelativeResize="0"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" y="0"/>
              <a:ext cx="1596" cy="2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Text Box 3"/>
            <p:cNvSpPr txBox="1"/>
            <p:nvPr/>
          </p:nvSpPr>
          <p:spPr>
            <a:xfrm>
              <a:off x="0" y="2223"/>
              <a:ext cx="18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第一代“大哥大”</a:t>
              </a:r>
              <a:endPara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4582" name="Text Box 3"/>
          <p:cNvSpPr txBox="1"/>
          <p:nvPr/>
        </p:nvSpPr>
        <p:spPr>
          <a:xfrm>
            <a:off x="5508625" y="2384425"/>
            <a:ext cx="20177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数字信号手机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3" name="Picture 9" descr="http://img.hexun.com/2010-08-06/124511236.jpg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960688"/>
            <a:ext cx="4406900" cy="330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3"/>
          <p:cNvSpPr txBox="1"/>
          <p:nvPr/>
        </p:nvSpPr>
        <p:spPr>
          <a:xfrm>
            <a:off x="431800" y="749300"/>
            <a:ext cx="728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数字通信是当今通信发展的主要方向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3555" name="Picture 19" descr="电驴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881188"/>
            <a:ext cx="4572000" cy="4116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3"/>
          <p:cNvSpPr txBox="1"/>
          <p:nvPr/>
        </p:nvSpPr>
        <p:spPr>
          <a:xfrm>
            <a:off x="431800" y="2600325"/>
            <a:ext cx="3200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3G</a:t>
            </a:r>
            <a:r>
              <a:rPr lang="zh-CN" altLang="en-US" sz="2800" b="1" dirty="0">
                <a:latin typeface="Times New Roman" panose="02020603050405020304" pitchFamily="18" charset="0"/>
              </a:rPr>
              <a:t>数字网络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（已普及）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3557" name="Text Box 3"/>
          <p:cNvSpPr txBox="1"/>
          <p:nvPr/>
        </p:nvSpPr>
        <p:spPr>
          <a:xfrm>
            <a:off x="431800" y="4400550"/>
            <a:ext cx="3200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4G</a:t>
            </a:r>
            <a:r>
              <a:rPr lang="zh-CN" altLang="en-US" sz="2800" b="1" dirty="0">
                <a:latin typeface="Times New Roman" panose="02020603050405020304" pitchFamily="18" charset="0"/>
              </a:rPr>
              <a:t>数字网络</a:t>
            </a:r>
            <a:endParaRPr lang="en-US" altLang="x-none" sz="2800" b="1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（将普及）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114" name="图片 4113" descr="fgc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3536950"/>
            <a:ext cx="4033838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7" name="Rectangle 7"/>
          <p:cNvSpPr/>
          <p:nvPr/>
        </p:nvSpPr>
        <p:spPr>
          <a:xfrm>
            <a:off x="142875" y="657225"/>
            <a:ext cx="5000625" cy="5349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zh-CN" altLang="en-US" sz="2800" b="1" dirty="0">
                <a:latin typeface="宋体" panose="02010600030101010101" pitchFamily="2" charset="-122"/>
              </a:rPr>
              <a:t>古代传递信息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108" name="TextBox 5"/>
          <p:cNvSpPr/>
          <p:nvPr/>
        </p:nvSpPr>
        <p:spPr>
          <a:xfrm>
            <a:off x="55563" y="1268413"/>
            <a:ext cx="8853487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飞鸽传书  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政府配置的驿站、民间代捎书信 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以特殊声音，如钟声，鼓声，鞭炮声等传递信息</a:t>
            </a:r>
            <a:r>
              <a:rPr lang="en-US" altLang="zh-CN" sz="2800" b="1">
                <a:latin typeface="宋体" panose="02010600030101010101" pitchFamily="2" charset="-122"/>
              </a:rPr>
              <a:t> 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以灯光，火光，如孔明灯，烽火等传递信息  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4109" name="Picture 2" descr="E:\教科研、论文资料\人教版教学参考编制\21图\21图\21-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3933825"/>
            <a:ext cx="5040313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1" name="Rectangle 7"/>
          <p:cNvSpPr/>
          <p:nvPr/>
        </p:nvSpPr>
        <p:spPr>
          <a:xfrm>
            <a:off x="1223963" y="5984875"/>
            <a:ext cx="1997075" cy="4333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飞鸽传书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4112" name="Rectangle 7"/>
          <p:cNvSpPr/>
          <p:nvPr/>
        </p:nvSpPr>
        <p:spPr>
          <a:xfrm>
            <a:off x="7497763" y="5984875"/>
            <a:ext cx="1646237" cy="4841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家书抵万金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4115" name="Rectangle 7"/>
          <p:cNvSpPr/>
          <p:nvPr/>
        </p:nvSpPr>
        <p:spPr>
          <a:xfrm>
            <a:off x="3816350" y="6021388"/>
            <a:ext cx="1763713" cy="484187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烽火戏诸侯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nimBg="1"/>
      <p:bldP spid="4111" grpId="0"/>
      <p:bldP spid="4112" grpId="0"/>
      <p:bldP spid="4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Rectangle 7"/>
          <p:cNvSpPr/>
          <p:nvPr/>
        </p:nvSpPr>
        <p:spPr>
          <a:xfrm>
            <a:off x="431800" y="704850"/>
            <a:ext cx="5000625" cy="5635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r>
              <a:rPr lang="zh-CN" altLang="en-US" sz="2800" b="1" dirty="0">
                <a:latin typeface="宋体" panose="02010600030101010101" pitchFamily="2" charset="-122"/>
              </a:rPr>
              <a:t>现代传递信息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6867" name="TextBox 5"/>
          <p:cNvSpPr/>
          <p:nvPr/>
        </p:nvSpPr>
        <p:spPr>
          <a:xfrm>
            <a:off x="431800" y="1268413"/>
            <a:ext cx="8135938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有线通信：电话、电报、电视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无线通信：收音机、对讲机  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数字化通信：互联网、数字电视  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zh-CN" altLang="en-US" sz="2800" b="1" dirty="0">
                <a:latin typeface="Arial" panose="020B0604020202020204" pitchFamily="34" charset="0"/>
              </a:rPr>
              <a:t>　　纸张通信：书信、报纸  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36868" name="图片 36867" descr="21-1b"/>
          <p:cNvPicPr>
            <a:picLocks noChangeAspect="1"/>
          </p:cNvPicPr>
          <p:nvPr/>
        </p:nvPicPr>
        <p:blipFill>
          <a:blip r:embed="rId1"/>
          <a:srcRect t="3654"/>
          <a:stretch>
            <a:fillRect/>
          </a:stretch>
        </p:blipFill>
        <p:spPr>
          <a:xfrm>
            <a:off x="611188" y="3933825"/>
            <a:ext cx="3419475" cy="263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图片 36868" descr="21-1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688" y="3968750"/>
            <a:ext cx="4113212" cy="2506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2" name="图片 35841" descr="烽火台和现代通信基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88913"/>
            <a:ext cx="4975225" cy="663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2232025" y="765175"/>
            <a:ext cx="23764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烽火台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和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现代通信基站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Rectangle 7"/>
          <p:cNvSpPr/>
          <p:nvPr/>
        </p:nvSpPr>
        <p:spPr>
          <a:xfrm>
            <a:off x="755650" y="3681413"/>
            <a:ext cx="2951163" cy="431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pPr>
              <a:lnSpc>
                <a:spcPct val="120000"/>
              </a:lnSpc>
            </a:pPr>
            <a:r>
              <a:rPr lang="en-US" altLang="x-none" b="1">
                <a:solidFill>
                  <a:schemeClr val="tx2"/>
                </a:solidFill>
                <a:latin typeface="Times New Roman" panose="02020603050405020304" pitchFamily="18" charset="0"/>
              </a:rPr>
              <a:t>1876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年贝尔发明了电话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34819" name="Picture 2" descr="http://a3.att.hudong.com/06/70/1630000004493512671970715174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3" y="1557338"/>
            <a:ext cx="3421062" cy="214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3" descr="E:\教科研、论文资料\人教版教学参考编制\21图\21图\21-1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2384425"/>
            <a:ext cx="4276725" cy="350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Rectangle 7"/>
          <p:cNvSpPr/>
          <p:nvPr/>
        </p:nvSpPr>
        <p:spPr>
          <a:xfrm>
            <a:off x="4319588" y="5876925"/>
            <a:ext cx="4284662" cy="7921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p>
            <a:pPr>
              <a:lnSpc>
                <a:spcPct val="120000"/>
              </a:lnSpc>
            </a:pPr>
            <a:r>
              <a:rPr lang="en-US" altLang="x-none" b="1">
                <a:solidFill>
                  <a:schemeClr val="tx2"/>
                </a:solidFill>
                <a:latin typeface="Times New Roman" panose="02020603050405020304" pitchFamily="18" charset="0"/>
              </a:rPr>
              <a:t>1892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年，贝尔在纽约至芝加哥的电话开通仪式上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34824" name="矩形 4"/>
          <p:cNvSpPr/>
          <p:nvPr/>
        </p:nvSpPr>
        <p:spPr>
          <a:xfrm>
            <a:off x="431800" y="411163"/>
            <a:ext cx="529272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一、电流把信息传到远方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Picture 1" descr="E:\教科研、论文资料\人教版教学参考编制\21图\21图\21-1-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863" y="2024063"/>
            <a:ext cx="6267450" cy="389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7"/>
          <p:cNvSpPr/>
          <p:nvPr/>
        </p:nvSpPr>
        <p:spPr>
          <a:xfrm>
            <a:off x="431800" y="1268413"/>
            <a:ext cx="7993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女孩说话的声音是如何传到男孩耳朵中的？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Box 3"/>
          <p:cNvSpPr txBox="1"/>
          <p:nvPr/>
        </p:nvSpPr>
        <p:spPr>
          <a:xfrm>
            <a:off x="431800" y="749300"/>
            <a:ext cx="35258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．电话的基本结构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2772" name="图片 32771" descr="21-1-3"/>
          <p:cNvPicPr>
            <a:picLocks noChangeAspect="1"/>
          </p:cNvPicPr>
          <p:nvPr/>
        </p:nvPicPr>
        <p:blipFill>
          <a:blip r:embed="rId1"/>
          <a:srcRect r="2492"/>
          <a:stretch>
            <a:fillRect/>
          </a:stretch>
        </p:blipFill>
        <p:spPr>
          <a:xfrm>
            <a:off x="1511300" y="1412875"/>
            <a:ext cx="5653088" cy="524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773238"/>
            <a:ext cx="6083300" cy="397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2"/>
          <p:cNvSpPr txBox="1"/>
          <p:nvPr/>
        </p:nvSpPr>
        <p:spPr>
          <a:xfrm>
            <a:off x="431800" y="749300"/>
            <a:ext cx="44275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．电话的工作原理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1748" name="矩形标注 31747"/>
          <p:cNvSpPr/>
          <p:nvPr/>
        </p:nvSpPr>
        <p:spPr>
          <a:xfrm flipH="1">
            <a:off x="468313" y="5697538"/>
            <a:ext cx="2052637" cy="576262"/>
          </a:xfrm>
          <a:prstGeom prst="wedgeRectCallout">
            <a:avLst>
              <a:gd name="adj1" fmla="val -75986"/>
              <a:gd name="adj2" fmla="val -183889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女孩的话筒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1749" name="矩形标注 31748"/>
          <p:cNvSpPr/>
          <p:nvPr/>
        </p:nvSpPr>
        <p:spPr>
          <a:xfrm flipH="1">
            <a:off x="6732588" y="1160463"/>
            <a:ext cx="2052637" cy="504825"/>
          </a:xfrm>
          <a:prstGeom prst="wedgeRectCallout">
            <a:avLst>
              <a:gd name="adj1" fmla="val 63144"/>
              <a:gd name="adj2" fmla="val 241819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男孩的听筒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2" name="图片 30721" descr="电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484313"/>
            <a:ext cx="8172450" cy="4579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431800" y="749300"/>
            <a:ext cx="31321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碳粒电话原理实验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在屏幕上显示</PresentationFormat>
  <Paragraphs>137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楷体_GB2312</vt:lpstr>
      <vt:lpstr>Times New Roman</vt:lpstr>
      <vt:lpstr>楷体</vt:lpstr>
      <vt:lpstr>新宋体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2012-04-02T08:15:09Z</dcterms:created>
  <dcterms:modified xsi:type="dcterms:W3CDTF">2018-03-30T12:36:59Z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