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8" r:id="rId15"/>
    <p:sldId id="289" r:id="rId16"/>
    <p:sldId id="290" r:id="rId17"/>
    <p:sldId id="285" r:id="rId18"/>
    <p:sldId id="29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pos="2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FF0000"/>
    <a:srgbClr val="990033"/>
    <a:srgbClr val="CC0000"/>
    <a:srgbClr val="45C7C4"/>
    <a:srgbClr val="CCFF99"/>
    <a:srgbClr val="FF9933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460" autoAdjust="0"/>
  </p:normalViewPr>
  <p:slideViewPr>
    <p:cSldViewPr>
      <p:cViewPr varScale="1">
        <p:scale>
          <a:sx n="55" d="100"/>
          <a:sy n="55" d="100"/>
        </p:scale>
        <p:origin x="1123" y="48"/>
      </p:cViewPr>
      <p:guideLst>
        <p:guide orient="horz" pos="799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DE902B-34D6-4900-8503-E3F609BC559B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739B5-062A-4BC0-A231-2BBF29756799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655ECD-09C4-4A7A-8C20-4D211A7171CC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69D53-0300-4EF7-914D-150BF96647F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E0AA66-3EF0-49DB-8369-703BE68EF3C6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6C4B7-2348-43F1-B1AA-70D58327E3C3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94D8F2-14A3-423F-9DE4-3B9F562F5F01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E6B19-60EE-4D79-B970-B4CBFE9B266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788DE5-F991-449B-AC0F-54429347D43D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07E985-E745-42EB-80A5-ED73B48C11C2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EEB1B8-E40D-4841-A6D8-B86727C7287E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A4362-9CC5-47CA-9BDD-B16CFB7CD8F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0F5EA0-60B3-4BC8-8E66-4B95498EDF28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6BDB9-D0E0-425B-92C2-B46601F77446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2952D0-4820-4E5F-8F9D-B49C7F88148D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1B89E0-326B-4D57-B09B-98B91FB71880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F06DC8-8680-4B20-8139-784E25B4895C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5DCEB-7C4B-4DB7-8D06-C3976DD3FC03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11B2AD-F81A-411F-BEE1-1A412EE1D275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3D8BA-4C85-497A-85D9-C62EDDD5F4C3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3B98B7-4EA3-4085-AD04-0E53792763C2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11FD67-B2C5-4C44-AB8D-B646C78F0F4F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FA68D23C-AD1F-4FE0-9DE3-28209B715E6C}" type="datetimeFigureOut">
              <a:rPr lang="zh-CN" altLang="en-US"/>
              <a:pPr/>
              <a:t>2016/3/11</a:t>
            </a:fld>
            <a:endParaRPr 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FFB43671-7824-4FF1-BB28-B55B9763A2C6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1042988" y="1268413"/>
            <a:ext cx="71278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000" b="1">
                <a:latin typeface="楷体_GB2312" pitchFamily="49" charset="-122"/>
                <a:ea typeface="楷体_GB2312" pitchFamily="49" charset="-122"/>
              </a:rPr>
              <a:t>现代顺风耳</a:t>
            </a:r>
            <a:r>
              <a:rPr lang="en-US" sz="5000" b="1">
                <a:latin typeface="Times New Roman" pitchFamily="18" charset="0"/>
                <a:ea typeface="楷体_GB2312" pitchFamily="49" charset="-122"/>
              </a:rPr>
              <a:t>——</a:t>
            </a:r>
            <a:r>
              <a:rPr lang="zh-CN" altLang="en-US" sz="5000" b="1">
                <a:latin typeface="楷体_GB2312" pitchFamily="49" charset="-122"/>
                <a:ea typeface="楷体_GB2312" pitchFamily="49" charset="-122"/>
              </a:rPr>
              <a:t>电话 </a:t>
            </a:r>
          </a:p>
        </p:txBody>
      </p:sp>
      <p:pic>
        <p:nvPicPr>
          <p:cNvPr id="3078" name="Picture 5" descr="E:\李燃\教师教学用书\人民教育电子音像出版社 社标字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0050" y="6253163"/>
            <a:ext cx="2173288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9" name="TextBox 3"/>
          <p:cNvSpPr txBox="1">
            <a:spLocks noChangeArrowheads="1"/>
          </p:cNvSpPr>
          <p:nvPr/>
        </p:nvSpPr>
        <p:spPr bwMode="auto">
          <a:xfrm>
            <a:off x="431800" y="749300"/>
            <a:ext cx="3541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第二十一章 第１节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2430463"/>
            <a:ext cx="4608513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AutoShape 4"/>
          <p:cNvSpPr>
            <a:spLocks noChangeArrowheads="1"/>
          </p:cNvSpPr>
          <p:nvPr/>
        </p:nvSpPr>
        <p:spPr bwMode="auto">
          <a:xfrm>
            <a:off x="1214438" y="1509713"/>
            <a:ext cx="2000250" cy="571500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女孩说话</a:t>
            </a:r>
          </a:p>
        </p:txBody>
      </p:sp>
      <p:sp>
        <p:nvSpPr>
          <p:cNvPr id="29700" name="AutoShape 5"/>
          <p:cNvSpPr>
            <a:spLocks noChangeArrowheads="1"/>
          </p:cNvSpPr>
          <p:nvPr/>
        </p:nvSpPr>
        <p:spPr bwMode="auto">
          <a:xfrm>
            <a:off x="3786188" y="1438275"/>
            <a:ext cx="2643187" cy="566738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话筒膜片振动</a:t>
            </a:r>
          </a:p>
        </p:txBody>
      </p:sp>
      <p:sp>
        <p:nvSpPr>
          <p:cNvPr id="29701" name="AutoShape 6"/>
          <p:cNvSpPr>
            <a:spLocks noChangeArrowheads="1"/>
          </p:cNvSpPr>
          <p:nvPr/>
        </p:nvSpPr>
        <p:spPr bwMode="auto">
          <a:xfrm>
            <a:off x="5435600" y="2276475"/>
            <a:ext cx="2643188" cy="571500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炭盒电阻变化</a:t>
            </a:r>
          </a:p>
        </p:txBody>
      </p:sp>
      <p:sp>
        <p:nvSpPr>
          <p:cNvPr id="29702" name="AutoShape 7"/>
          <p:cNvSpPr>
            <a:spLocks noChangeArrowheads="1"/>
          </p:cNvSpPr>
          <p:nvPr/>
        </p:nvSpPr>
        <p:spPr bwMode="auto">
          <a:xfrm>
            <a:off x="5429250" y="3438525"/>
            <a:ext cx="2643188" cy="566738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回路电流变化</a:t>
            </a:r>
          </a:p>
        </p:txBody>
      </p:sp>
      <p:sp>
        <p:nvSpPr>
          <p:cNvPr id="29703" name="AutoShape 10"/>
          <p:cNvSpPr>
            <a:spLocks noChangeArrowheads="1"/>
          </p:cNvSpPr>
          <p:nvPr/>
        </p:nvSpPr>
        <p:spPr bwMode="auto">
          <a:xfrm rot="16200000" flipH="1">
            <a:off x="6697662" y="5335588"/>
            <a:ext cx="428625" cy="215900"/>
          </a:xfrm>
          <a:prstGeom prst="rightArrow">
            <a:avLst>
              <a:gd name="adj1" fmla="val 50000"/>
              <a:gd name="adj2" fmla="val 49632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704" name="AutoShape 12"/>
          <p:cNvSpPr>
            <a:spLocks noChangeArrowheads="1"/>
          </p:cNvSpPr>
          <p:nvPr/>
        </p:nvSpPr>
        <p:spPr bwMode="auto">
          <a:xfrm>
            <a:off x="5357813" y="4581525"/>
            <a:ext cx="2786062" cy="571500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磁性强弱变化</a:t>
            </a:r>
          </a:p>
        </p:txBody>
      </p:sp>
      <p:sp>
        <p:nvSpPr>
          <p:cNvPr id="29705" name="AutoShape 13"/>
          <p:cNvSpPr>
            <a:spLocks noChangeArrowheads="1"/>
          </p:cNvSpPr>
          <p:nvPr/>
        </p:nvSpPr>
        <p:spPr bwMode="auto">
          <a:xfrm>
            <a:off x="5286375" y="5724525"/>
            <a:ext cx="2857500" cy="571500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sz="2800" b="1">
                <a:solidFill>
                  <a:srgbClr val="000000"/>
                </a:solidFill>
                <a:latin typeface="楷体" pitchFamily="49" charset="-122"/>
              </a:rPr>
              <a:t> 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听筒膜片振动</a:t>
            </a:r>
          </a:p>
        </p:txBody>
      </p:sp>
      <p:sp>
        <p:nvSpPr>
          <p:cNvPr id="29706" name="AutoShape 14"/>
          <p:cNvSpPr>
            <a:spLocks noChangeArrowheads="1"/>
          </p:cNvSpPr>
          <p:nvPr/>
        </p:nvSpPr>
        <p:spPr bwMode="auto">
          <a:xfrm>
            <a:off x="1428750" y="5795963"/>
            <a:ext cx="2643188" cy="571500"/>
          </a:xfrm>
          <a:prstGeom prst="flowChartProcess">
            <a:avLst/>
          </a:prstGeom>
          <a:gradFill rotWithShape="1">
            <a:gsLst>
              <a:gs pos="0">
                <a:srgbClr val="A3EDA3"/>
              </a:gs>
              <a:gs pos="35001">
                <a:srgbClr val="BFF1BF"/>
              </a:gs>
              <a:gs pos="100000">
                <a:srgbClr val="E6FAE6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</a:rPr>
              <a:t>男孩听到声音</a:t>
            </a:r>
          </a:p>
        </p:txBody>
      </p:sp>
      <p:sp>
        <p:nvSpPr>
          <p:cNvPr id="29707" name="AutoShape 15"/>
          <p:cNvSpPr>
            <a:spLocks noChangeArrowheads="1"/>
          </p:cNvSpPr>
          <p:nvPr/>
        </p:nvSpPr>
        <p:spPr bwMode="auto">
          <a:xfrm rot="5400000" flipH="1">
            <a:off x="6643688" y="3121025"/>
            <a:ext cx="428625" cy="180975"/>
          </a:xfrm>
          <a:prstGeom prst="leftArrow">
            <a:avLst>
              <a:gd name="adj1" fmla="val 50000"/>
              <a:gd name="adj2" fmla="val 74013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708" name="AutoShape 16"/>
          <p:cNvSpPr>
            <a:spLocks noChangeArrowheads="1"/>
          </p:cNvSpPr>
          <p:nvPr/>
        </p:nvSpPr>
        <p:spPr bwMode="auto">
          <a:xfrm flipH="1">
            <a:off x="3240088" y="1700213"/>
            <a:ext cx="476250" cy="180975"/>
          </a:xfrm>
          <a:prstGeom prst="leftArrow">
            <a:avLst>
              <a:gd name="adj1" fmla="val 50000"/>
              <a:gd name="adj2" fmla="val 79764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709" name="AutoShape 15"/>
          <p:cNvSpPr>
            <a:spLocks noChangeArrowheads="1"/>
          </p:cNvSpPr>
          <p:nvPr/>
        </p:nvSpPr>
        <p:spPr bwMode="auto">
          <a:xfrm rot="16200000">
            <a:off x="6697662" y="4256088"/>
            <a:ext cx="428625" cy="215900"/>
          </a:xfrm>
          <a:prstGeom prst="leftArrow">
            <a:avLst>
              <a:gd name="adj1" fmla="val 50000"/>
              <a:gd name="adj2" fmla="val 62040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710" name="AutoShape 16"/>
          <p:cNvSpPr>
            <a:spLocks noChangeArrowheads="1"/>
          </p:cNvSpPr>
          <p:nvPr/>
        </p:nvSpPr>
        <p:spPr bwMode="auto">
          <a:xfrm rot="10800000" flipH="1">
            <a:off x="4356100" y="6021388"/>
            <a:ext cx="595313" cy="215900"/>
          </a:xfrm>
          <a:prstGeom prst="leftArrow">
            <a:avLst>
              <a:gd name="adj1" fmla="val 50000"/>
              <a:gd name="adj2" fmla="val 65487"/>
            </a:avLst>
          </a:pr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711" name="直角上箭头 23"/>
          <p:cNvSpPr>
            <a:spLocks noChangeArrowheads="1"/>
          </p:cNvSpPr>
          <p:nvPr/>
        </p:nvSpPr>
        <p:spPr bwMode="auto">
          <a:xfrm flipV="1">
            <a:off x="6588125" y="1738313"/>
            <a:ext cx="431800" cy="358775"/>
          </a:xfrm>
          <a:custGeom>
            <a:avLst/>
            <a:gdLst>
              <a:gd name="T0" fmla="*/ 553641 w 714375"/>
              <a:gd name="T1" fmla="*/ 0 h 642937"/>
              <a:gd name="T2" fmla="*/ 392907 w 714375"/>
              <a:gd name="T3" fmla="*/ 160734 h 642937"/>
              <a:gd name="T4" fmla="*/ 0 w 714375"/>
              <a:gd name="T5" fmla="*/ 562570 h 642937"/>
              <a:gd name="T6" fmla="*/ 317004 w 714375"/>
              <a:gd name="T7" fmla="*/ 642937 h 642937"/>
              <a:gd name="T8" fmla="*/ 634008 w 714375"/>
              <a:gd name="T9" fmla="*/ 401835 h 642937"/>
              <a:gd name="T10" fmla="*/ 714375 w 714375"/>
              <a:gd name="T11" fmla="*/ 160734 h 642937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714375"/>
              <a:gd name="T19" fmla="*/ 482203 h 642937"/>
              <a:gd name="T20" fmla="*/ 634008 w 714375"/>
              <a:gd name="T21" fmla="*/ 642937 h 6429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14375" h="642937">
                <a:moveTo>
                  <a:pt x="0" y="482203"/>
                </a:moveTo>
                <a:lnTo>
                  <a:pt x="473274" y="482203"/>
                </a:lnTo>
                <a:lnTo>
                  <a:pt x="473274" y="160734"/>
                </a:lnTo>
                <a:lnTo>
                  <a:pt x="392907" y="160734"/>
                </a:lnTo>
                <a:lnTo>
                  <a:pt x="553641" y="0"/>
                </a:lnTo>
                <a:lnTo>
                  <a:pt x="714375" y="160734"/>
                </a:lnTo>
                <a:lnTo>
                  <a:pt x="634008" y="160734"/>
                </a:lnTo>
                <a:lnTo>
                  <a:pt x="634008" y="642937"/>
                </a:lnTo>
                <a:lnTo>
                  <a:pt x="0" y="642937"/>
                </a:lnTo>
                <a:close/>
              </a:path>
            </a:pathLst>
          </a:custGeom>
          <a:solidFill>
            <a:srgbClr val="C00000"/>
          </a:solidFill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712" name="TextBox 8"/>
          <p:cNvSpPr txBox="1">
            <a:spLocks noChangeArrowheads="1"/>
          </p:cNvSpPr>
          <p:nvPr/>
        </p:nvSpPr>
        <p:spPr bwMode="auto">
          <a:xfrm>
            <a:off x="431800" y="749300"/>
            <a:ext cx="43195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．电流把信息传到远方</a:t>
            </a:r>
          </a:p>
        </p:txBody>
      </p:sp>
      <p:pic>
        <p:nvPicPr>
          <p:cNvPr id="2971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 autoUpdateAnimBg="0"/>
      <p:bldP spid="29700" grpId="0" animBg="1" autoUpdateAnimBg="0"/>
      <p:bldP spid="29701" grpId="0" animBg="1" autoUpdateAnimBg="0"/>
      <p:bldP spid="29702" grpId="0" animBg="1" autoUpdateAnimBg="0"/>
      <p:bldP spid="29703" grpId="0" animBg="1" autoUpdateAnimBg="0"/>
      <p:bldP spid="29704" grpId="0" animBg="1" autoUpdateAnimBg="0"/>
      <p:bldP spid="29705" grpId="0" animBg="1" autoUpdateAnimBg="0"/>
      <p:bldP spid="29706" grpId="0" animBg="1" autoUpdateAnimBg="0"/>
      <p:bldP spid="29707" grpId="0" animBg="1" autoUpdateAnimBg="0"/>
      <p:bldP spid="29709" grpId="0" animBg="1" autoUpdateAnimBg="0"/>
      <p:bldP spid="29710" grpId="0" animBg="1" autoUpdateAnimBg="0"/>
      <p:bldP spid="2971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1" descr="E:\教科研、论文资料\人教版教学参考编制\21图\21图\21-1-4a.jpg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3084513"/>
            <a:ext cx="3929063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E:\教科研、论文资料\人教版教学参考编制\21图\21图\21-1-4b.jpg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24413" y="3052763"/>
            <a:ext cx="3563937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5"/>
          <p:cNvSpPr>
            <a:spLocks noChangeArrowheads="1"/>
          </p:cNvSpPr>
          <p:nvPr/>
        </p:nvSpPr>
        <p:spPr bwMode="auto">
          <a:xfrm>
            <a:off x="433388" y="1846263"/>
            <a:ext cx="7091362" cy="1228725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  <a:headEnd/>
            <a:tailEnd/>
          </a:ln>
        </p:spPr>
        <p:txBody>
          <a:bodyPr r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/>
              <a:t>　　（</a:t>
            </a:r>
            <a:r>
              <a:rPr lang="en-US" altLang="zh-CN" sz="2800" b="1">
                <a:latin typeface="Times New Roman" pitchFamily="18" charset="0"/>
              </a:rPr>
              <a:t>1</a:t>
            </a:r>
            <a:r>
              <a:rPr lang="zh-CN" altLang="en-US" sz="2800" b="1"/>
              <a:t>）</a:t>
            </a:r>
            <a:r>
              <a:rPr lang="zh-CN" altLang="en-US" sz="2800" b="1">
                <a:latin typeface="宋体" pitchFamily="2" charset="-122"/>
              </a:rPr>
              <a:t>需要多少条电话线？</a:t>
            </a:r>
          </a:p>
          <a:p>
            <a:pPr>
              <a:lnSpc>
                <a:spcPct val="120000"/>
              </a:lnSpc>
            </a:pPr>
            <a:r>
              <a:rPr lang="zh-CN" altLang="en-US" sz="2800" b="1"/>
              <a:t>　　（</a:t>
            </a:r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zh-CN" altLang="en-US" sz="2800" b="1"/>
              <a:t>）</a:t>
            </a:r>
            <a:r>
              <a:rPr lang="zh-CN" altLang="en-US" sz="2800" b="1">
                <a:latin typeface="宋体" pitchFamily="2" charset="-122"/>
              </a:rPr>
              <a:t>怎样才能减少电话线的数量？</a:t>
            </a:r>
          </a:p>
        </p:txBody>
      </p:sp>
      <p:grpSp>
        <p:nvGrpSpPr>
          <p:cNvPr id="28679" name="Group 7"/>
          <p:cNvGrpSpPr>
            <a:grpSpLocks/>
          </p:cNvGrpSpPr>
          <p:nvPr/>
        </p:nvGrpSpPr>
        <p:grpSpPr bwMode="auto">
          <a:xfrm>
            <a:off x="1403350" y="3522663"/>
            <a:ext cx="2197100" cy="2124075"/>
            <a:chOff x="0" y="0"/>
            <a:chExt cx="1384" cy="1338"/>
          </a:xfrm>
        </p:grpSpPr>
        <p:sp>
          <p:nvSpPr>
            <p:cNvPr id="28680" name="Line 8"/>
            <p:cNvSpPr>
              <a:spLocks noChangeShapeType="1"/>
            </p:cNvSpPr>
            <p:nvPr/>
          </p:nvSpPr>
          <p:spPr bwMode="auto">
            <a:xfrm>
              <a:off x="0" y="408"/>
              <a:ext cx="1361" cy="23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Line 9"/>
            <p:cNvSpPr>
              <a:spLocks noChangeShapeType="1"/>
            </p:cNvSpPr>
            <p:nvPr/>
          </p:nvSpPr>
          <p:spPr bwMode="auto">
            <a:xfrm>
              <a:off x="0" y="408"/>
              <a:ext cx="1089" cy="884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2" name="Line 10"/>
            <p:cNvSpPr>
              <a:spLocks noChangeShapeType="1"/>
            </p:cNvSpPr>
            <p:nvPr/>
          </p:nvSpPr>
          <p:spPr bwMode="auto">
            <a:xfrm>
              <a:off x="23" y="385"/>
              <a:ext cx="23" cy="907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3" name="Line 11"/>
            <p:cNvSpPr>
              <a:spLocks noChangeShapeType="1"/>
            </p:cNvSpPr>
            <p:nvPr/>
          </p:nvSpPr>
          <p:spPr bwMode="auto">
            <a:xfrm flipV="1">
              <a:off x="0" y="0"/>
              <a:ext cx="681" cy="408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Line 12"/>
            <p:cNvSpPr>
              <a:spLocks noChangeShapeType="1"/>
            </p:cNvSpPr>
            <p:nvPr/>
          </p:nvSpPr>
          <p:spPr bwMode="auto">
            <a:xfrm>
              <a:off x="46" y="1270"/>
              <a:ext cx="1043" cy="22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Line 13"/>
            <p:cNvSpPr>
              <a:spLocks noChangeShapeType="1"/>
            </p:cNvSpPr>
            <p:nvPr/>
          </p:nvSpPr>
          <p:spPr bwMode="auto">
            <a:xfrm>
              <a:off x="681" y="0"/>
              <a:ext cx="385" cy="1292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Line 14"/>
            <p:cNvSpPr>
              <a:spLocks noChangeShapeType="1"/>
            </p:cNvSpPr>
            <p:nvPr/>
          </p:nvSpPr>
          <p:spPr bwMode="auto">
            <a:xfrm flipH="1">
              <a:off x="1066" y="431"/>
              <a:ext cx="295" cy="907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Line 15"/>
            <p:cNvSpPr>
              <a:spLocks noChangeShapeType="1"/>
            </p:cNvSpPr>
            <p:nvPr/>
          </p:nvSpPr>
          <p:spPr bwMode="auto">
            <a:xfrm flipH="1">
              <a:off x="46" y="431"/>
              <a:ext cx="1338" cy="839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Line 16"/>
            <p:cNvSpPr>
              <a:spLocks noChangeShapeType="1"/>
            </p:cNvSpPr>
            <p:nvPr/>
          </p:nvSpPr>
          <p:spPr bwMode="auto">
            <a:xfrm flipH="1" flipV="1">
              <a:off x="681" y="0"/>
              <a:ext cx="680" cy="431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 flipV="1">
              <a:off x="46" y="0"/>
              <a:ext cx="635" cy="127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0" name="Group 18"/>
          <p:cNvGrpSpPr>
            <a:grpSpLocks/>
          </p:cNvGrpSpPr>
          <p:nvPr/>
        </p:nvGrpSpPr>
        <p:grpSpPr bwMode="auto">
          <a:xfrm>
            <a:off x="5651500" y="3557588"/>
            <a:ext cx="2197100" cy="1944687"/>
            <a:chOff x="0" y="0"/>
            <a:chExt cx="1384" cy="1225"/>
          </a:xfrm>
        </p:grpSpPr>
        <p:sp>
          <p:nvSpPr>
            <p:cNvPr id="28691" name="Line 19"/>
            <p:cNvSpPr>
              <a:spLocks noChangeShapeType="1"/>
            </p:cNvSpPr>
            <p:nvPr/>
          </p:nvSpPr>
          <p:spPr bwMode="auto">
            <a:xfrm>
              <a:off x="681" y="0"/>
              <a:ext cx="0" cy="590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>
              <a:off x="681" y="590"/>
              <a:ext cx="363" cy="635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 flipH="1">
              <a:off x="46" y="590"/>
              <a:ext cx="612" cy="544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 flipH="1">
              <a:off x="681" y="341"/>
              <a:ext cx="703" cy="226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>
              <a:off x="0" y="363"/>
              <a:ext cx="658" cy="204"/>
            </a:xfrm>
            <a:prstGeom prst="line">
              <a:avLst/>
            </a:prstGeom>
            <a:noFill/>
            <a:ln w="19050">
              <a:solidFill>
                <a:srgbClr val="CC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869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7" name="矩形 4"/>
          <p:cNvSpPr>
            <a:spLocks noChangeArrowheads="1"/>
          </p:cNvSpPr>
          <p:nvPr/>
        </p:nvSpPr>
        <p:spPr bwMode="auto">
          <a:xfrm>
            <a:off x="431800" y="411163"/>
            <a:ext cx="5003800" cy="588962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</a:rPr>
              <a:t>二、电话交换机的作用</a:t>
            </a:r>
          </a:p>
        </p:txBody>
      </p:sp>
      <p:sp>
        <p:nvSpPr>
          <p:cNvPr id="28698" name="Rectangle 26"/>
          <p:cNvSpPr>
            <a:spLocks noChangeArrowheads="1"/>
          </p:cNvSpPr>
          <p:nvPr/>
        </p:nvSpPr>
        <p:spPr bwMode="auto">
          <a:xfrm>
            <a:off x="431800" y="126841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CC"/>
                </a:solidFill>
                <a:latin typeface="宋体" pitchFamily="2" charset="-122"/>
              </a:rPr>
              <a:t>想一想 画一画</a:t>
            </a: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2066925" y="6073775"/>
            <a:ext cx="596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</a:rPr>
              <a:t>甲</a:t>
            </a:r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6372225" y="6021388"/>
            <a:ext cx="596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</a:rPr>
              <a:t>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教科研、论文资料\人教版教学参考编制\21图\21图\21-1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1376363"/>
            <a:ext cx="817086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431800" y="749300"/>
            <a:ext cx="6845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发明电话交换机， 提高线路效率</a:t>
            </a:r>
          </a:p>
        </p:txBody>
      </p:sp>
      <p:pic>
        <p:nvPicPr>
          <p:cNvPr id="2765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735263" y="5805488"/>
            <a:ext cx="3152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</a:rPr>
              <a:t>电话交换机工作示意图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:\教科研、论文资料\人教版教学参考编制\21图\21图\21-1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520825"/>
            <a:ext cx="40036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431800" y="663575"/>
            <a:ext cx="565308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程控电话交换机和操作台</a:t>
            </a:r>
          </a:p>
        </p:txBody>
      </p:sp>
      <p:pic>
        <p:nvPicPr>
          <p:cNvPr id="2663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431800" y="1268413"/>
            <a:ext cx="7343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．模拟信号和数字信号</a:t>
            </a:r>
          </a:p>
          <a:p>
            <a:r>
              <a:rPr lang="zh-CN" altLang="en-US" sz="2800" b="1">
                <a:latin typeface="Times New Roman" pitchFamily="18" charset="0"/>
              </a:rPr>
              <a:t>　  电话信号分为模拟信号和数字信号两种。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431800" y="2241550"/>
            <a:ext cx="81359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　　（</a:t>
            </a:r>
            <a:r>
              <a:rPr lang="en-US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）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模拟信号</a:t>
            </a:r>
          </a:p>
          <a:p>
            <a:r>
              <a:rPr lang="zh-CN" altLang="en-US" sz="2800" b="1">
                <a:solidFill>
                  <a:srgbClr val="CC0000"/>
                </a:solidFill>
              </a:rPr>
              <a:t>      以电话信号为例：</a:t>
            </a:r>
            <a:r>
              <a:rPr lang="zh-CN" altLang="en-US" sz="2800" b="1">
                <a:latin typeface="宋体" pitchFamily="2" charset="-122"/>
              </a:rPr>
              <a:t>在话筒将声音转换成信号电流时，电流的频率、振幅变化的情况跟声音的频率、振幅变化的情况完全一样。</a:t>
            </a: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4221163"/>
            <a:ext cx="82804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矩形 4"/>
          <p:cNvSpPr>
            <a:spLocks noChangeArrowheads="1"/>
          </p:cNvSpPr>
          <p:nvPr/>
        </p:nvSpPr>
        <p:spPr bwMode="auto">
          <a:xfrm>
            <a:off x="431800" y="411163"/>
            <a:ext cx="5868988" cy="588962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</a:rPr>
              <a:t>三、模拟通信和数字通信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utoUpdateAnimBg="0"/>
      <p:bldP spid="3891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431800" y="800100"/>
            <a:ext cx="8064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Times New Roman" pitchFamily="18" charset="0"/>
              </a:rPr>
              <a:t>　　</a:t>
            </a:r>
            <a:r>
              <a:rPr lang="zh-CN" altLang="en-US" sz="2800" b="1">
                <a:latin typeface="Times New Roman" pitchFamily="18" charset="0"/>
              </a:rPr>
              <a:t>（</a:t>
            </a:r>
            <a:r>
              <a:rPr lang="en-US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）</a:t>
            </a:r>
            <a:r>
              <a:rPr lang="zh-CN" altLang="en-US" sz="2800" b="1">
                <a:solidFill>
                  <a:srgbClr val="CC0000"/>
                </a:solidFill>
                <a:latin typeface="Times New Roman" pitchFamily="18" charset="0"/>
              </a:rPr>
              <a:t>数字信号</a:t>
            </a:r>
            <a:r>
              <a:rPr lang="zh-CN" altLang="en-US" sz="2800" b="1">
                <a:solidFill>
                  <a:srgbClr val="CC0000"/>
                </a:solidFill>
                <a:latin typeface="宋体" pitchFamily="2" charset="-122"/>
              </a:rPr>
              <a:t>    </a:t>
            </a:r>
          </a:p>
          <a:p>
            <a:r>
              <a:rPr lang="zh-CN" altLang="en-US" sz="2800" b="1">
                <a:solidFill>
                  <a:srgbClr val="CC0000"/>
                </a:solidFill>
              </a:rPr>
              <a:t>　　以电报信号为例：</a:t>
            </a:r>
            <a:r>
              <a:rPr lang="zh-CN" altLang="en-US" sz="2800" b="1">
                <a:latin typeface="宋体" pitchFamily="2" charset="-122"/>
              </a:rPr>
              <a:t>用点“ </a:t>
            </a:r>
            <a:r>
              <a:rPr lang="en-US" sz="2800" b="1">
                <a:latin typeface="宋体" pitchFamily="2" charset="-122"/>
              </a:rPr>
              <a:t>· ”</a:t>
            </a:r>
            <a:r>
              <a:rPr lang="zh-CN" altLang="en-US" sz="2800" b="1">
                <a:latin typeface="宋体" pitchFamily="2" charset="-122"/>
              </a:rPr>
              <a:t>和画“</a:t>
            </a:r>
            <a:r>
              <a:rPr lang="en-US" sz="2800" b="1">
                <a:latin typeface="宋体" pitchFamily="2" charset="-122"/>
              </a:rPr>
              <a:t>—” </a:t>
            </a:r>
            <a:r>
              <a:rPr lang="zh-CN" altLang="en-US" sz="2800" b="1">
                <a:latin typeface="宋体" pitchFamily="2" charset="-122"/>
              </a:rPr>
              <a:t>的组合代表各种数字，一定的数字组合代表一个汉字。</a:t>
            </a:r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2159000" y="2673350"/>
            <a:ext cx="4103688" cy="2016125"/>
            <a:chOff x="0" y="0"/>
            <a:chExt cx="3833" cy="1746"/>
          </a:xfrm>
        </p:grpSpPr>
        <p:sp>
          <p:nvSpPr>
            <p:cNvPr id="3994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3833" cy="174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33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941" name="Text Box 5"/>
            <p:cNvSpPr txBox="1">
              <a:spLocks noChangeArrowheads="1"/>
            </p:cNvSpPr>
            <p:nvPr/>
          </p:nvSpPr>
          <p:spPr bwMode="auto">
            <a:xfrm>
              <a:off x="90" y="45"/>
              <a:ext cx="3697" cy="1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b="1">
                  <a:latin typeface="Times New Roman" pitchFamily="18" charset="0"/>
                </a:rPr>
                <a:t>1  ·</a:t>
              </a:r>
              <a:r>
                <a:rPr lang="zh-CN" altLang="en-US" b="1">
                  <a:latin typeface="Times New Roman" pitchFamily="18" charset="0"/>
                </a:rPr>
                <a:t>－－－－            </a:t>
              </a:r>
              <a:r>
                <a:rPr lang="en-US" b="1">
                  <a:latin typeface="Times New Roman" pitchFamily="18" charset="0"/>
                </a:rPr>
                <a:t>A ·</a:t>
              </a:r>
              <a:r>
                <a:rPr lang="zh-CN" altLang="en-US" b="1">
                  <a:latin typeface="Times New Roman" pitchFamily="18" charset="0"/>
                </a:rPr>
                <a:t>－ </a:t>
              </a:r>
            </a:p>
            <a:p>
              <a:r>
                <a:rPr lang="en-US" b="1">
                  <a:latin typeface="Times New Roman" pitchFamily="18" charset="0"/>
                </a:rPr>
                <a:t>2  ··</a:t>
              </a:r>
              <a:r>
                <a:rPr lang="zh-CN" altLang="en-US" b="1">
                  <a:latin typeface="Times New Roman" pitchFamily="18" charset="0"/>
                </a:rPr>
                <a:t>－－－               </a:t>
              </a:r>
              <a:r>
                <a:rPr lang="en-US" b="1">
                  <a:latin typeface="Times New Roman" pitchFamily="18" charset="0"/>
                </a:rPr>
                <a:t>B </a:t>
              </a:r>
              <a:r>
                <a:rPr lang="zh-CN" altLang="en-US" b="1">
                  <a:latin typeface="Times New Roman" pitchFamily="18" charset="0"/>
                </a:rPr>
                <a:t>－</a:t>
              </a:r>
              <a:r>
                <a:rPr lang="en-US" b="1">
                  <a:latin typeface="Times New Roman" pitchFamily="18" charset="0"/>
                </a:rPr>
                <a:t>··· </a:t>
              </a:r>
            </a:p>
            <a:p>
              <a:r>
                <a:rPr lang="en-US" b="1">
                  <a:latin typeface="Times New Roman" pitchFamily="18" charset="0"/>
                </a:rPr>
                <a:t>3  ···</a:t>
              </a:r>
              <a:r>
                <a:rPr lang="zh-CN" altLang="en-US" b="1">
                  <a:latin typeface="Times New Roman" pitchFamily="18" charset="0"/>
                </a:rPr>
                <a:t>－－                  </a:t>
              </a:r>
              <a:r>
                <a:rPr lang="en-US" b="1">
                  <a:latin typeface="Times New Roman" pitchFamily="18" charset="0"/>
                </a:rPr>
                <a:t>C </a:t>
              </a:r>
              <a:r>
                <a:rPr lang="zh-CN" altLang="en-US" b="1">
                  <a:latin typeface="Times New Roman" pitchFamily="18" charset="0"/>
                </a:rPr>
                <a:t>－</a:t>
              </a:r>
              <a:r>
                <a:rPr lang="en-US" b="1">
                  <a:latin typeface="Times New Roman" pitchFamily="18" charset="0"/>
                </a:rPr>
                <a:t>·</a:t>
              </a:r>
              <a:r>
                <a:rPr lang="zh-CN" altLang="en-US" b="1">
                  <a:latin typeface="Times New Roman" pitchFamily="18" charset="0"/>
                </a:rPr>
                <a:t>－</a:t>
              </a:r>
              <a:r>
                <a:rPr lang="en-US" b="1">
                  <a:latin typeface="Times New Roman" pitchFamily="18" charset="0"/>
                </a:rPr>
                <a:t>· </a:t>
              </a:r>
            </a:p>
            <a:p>
              <a:r>
                <a:rPr lang="en-US" b="1">
                  <a:latin typeface="Times New Roman" pitchFamily="18" charset="0"/>
                </a:rPr>
                <a:t>4  ····</a:t>
              </a:r>
              <a:r>
                <a:rPr lang="zh-CN" altLang="en-US" b="1">
                  <a:latin typeface="Times New Roman" pitchFamily="18" charset="0"/>
                </a:rPr>
                <a:t>－                     </a:t>
              </a:r>
              <a:r>
                <a:rPr lang="en-US" b="1">
                  <a:latin typeface="Times New Roman" pitchFamily="18" charset="0"/>
                </a:rPr>
                <a:t>D </a:t>
              </a:r>
              <a:r>
                <a:rPr lang="zh-CN" altLang="en-US" b="1">
                  <a:latin typeface="Times New Roman" pitchFamily="18" charset="0"/>
                </a:rPr>
                <a:t>－</a:t>
              </a:r>
              <a:r>
                <a:rPr lang="en-US" b="1">
                  <a:latin typeface="Times New Roman" pitchFamily="18" charset="0"/>
                </a:rPr>
                <a:t>··</a:t>
              </a:r>
            </a:p>
            <a:p>
              <a:r>
                <a:rPr lang="en-US" b="1">
                  <a:latin typeface="Times New Roman" pitchFamily="18" charset="0"/>
                </a:rPr>
                <a:t>5  ·····                        E ·  </a:t>
              </a:r>
            </a:p>
            <a:p>
              <a:pPr>
                <a:lnSpc>
                  <a:spcPct val="80000"/>
                </a:lnSpc>
              </a:pPr>
              <a:r>
                <a:rPr lang="en-US" b="1">
                  <a:latin typeface="Times New Roman" pitchFamily="18" charset="0"/>
                </a:rPr>
                <a:t>       ……                        ……</a:t>
              </a:r>
              <a:r>
                <a:rPr lang="en-US" sz="2400" b="1">
                  <a:latin typeface="Times New Roman" pitchFamily="18" charset="0"/>
                </a:rPr>
                <a:t> </a:t>
              </a:r>
              <a:endParaRPr lang="zh-CN" altLang="en-US" sz="2400" b="1">
                <a:latin typeface="Times New Roman" pitchFamily="18" charset="0"/>
              </a:endParaRPr>
            </a:p>
          </p:txBody>
        </p:sp>
      </p:grpSp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431800" y="5008563"/>
            <a:ext cx="817245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</a:rPr>
              <a:t>　　发声、发光的长短，电压、电流的有无，数字</a:t>
            </a:r>
            <a:r>
              <a:rPr lang="en-US" sz="2800" b="1">
                <a:latin typeface="Times New Roman" pitchFamily="18" charset="0"/>
              </a:rPr>
              <a:t>0</a:t>
            </a:r>
            <a:r>
              <a:rPr lang="zh-CN" altLang="en-US" sz="2800" b="1">
                <a:latin typeface="Times New Roman" pitchFamily="18" charset="0"/>
              </a:rPr>
              <a:t>和</a:t>
            </a:r>
            <a:r>
              <a:rPr lang="en-US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，磁体的</a:t>
            </a:r>
            <a:r>
              <a:rPr lang="en-US" sz="2800" b="1">
                <a:latin typeface="Times New Roman" pitchFamily="18" charset="0"/>
              </a:rPr>
              <a:t>N</a:t>
            </a:r>
            <a:r>
              <a:rPr lang="zh-CN" altLang="en-US" sz="2800" b="1">
                <a:latin typeface="Times New Roman" pitchFamily="18" charset="0"/>
              </a:rPr>
              <a:t>、</a:t>
            </a:r>
            <a:r>
              <a:rPr lang="en-US" sz="2800" b="1">
                <a:latin typeface="Times New Roman" pitchFamily="18" charset="0"/>
              </a:rPr>
              <a:t>S</a:t>
            </a:r>
            <a:r>
              <a:rPr lang="zh-CN" altLang="en-US" sz="2800" b="1">
                <a:latin typeface="Times New Roman" pitchFamily="18" charset="0"/>
              </a:rPr>
              <a:t>极等不同符号信息都可组成数字信号。</a:t>
            </a:r>
          </a:p>
        </p:txBody>
      </p:sp>
      <p:pic>
        <p:nvPicPr>
          <p:cNvPr id="3996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31800" y="1268413"/>
            <a:ext cx="8172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/>
              <a:t>　　利用一种数字通信的方法，分组进行信息传递的游戏。</a:t>
            </a:r>
          </a:p>
        </p:txBody>
      </p:sp>
      <p:grpSp>
        <p:nvGrpSpPr>
          <p:cNvPr id="40964" name="Group 4"/>
          <p:cNvGrpSpPr>
            <a:grpSpLocks/>
          </p:cNvGrpSpPr>
          <p:nvPr/>
        </p:nvGrpSpPr>
        <p:grpSpPr bwMode="auto">
          <a:xfrm>
            <a:off x="2087563" y="2960688"/>
            <a:ext cx="5076825" cy="2663825"/>
            <a:chOff x="0" y="0"/>
            <a:chExt cx="3198" cy="1678"/>
          </a:xfrm>
        </p:grpSpPr>
        <p:sp>
          <p:nvSpPr>
            <p:cNvPr id="40965" name="Rectangle 5"/>
            <p:cNvSpPr>
              <a:spLocks noChangeArrowheads="1"/>
            </p:cNvSpPr>
            <p:nvPr/>
          </p:nvSpPr>
          <p:spPr bwMode="auto">
            <a:xfrm>
              <a:off x="0" y="159"/>
              <a:ext cx="3198" cy="1361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66" name="AutoShape 6"/>
            <p:cNvSpPr>
              <a:spLocks noChangeArrowheads="1"/>
            </p:cNvSpPr>
            <p:nvPr/>
          </p:nvSpPr>
          <p:spPr bwMode="auto">
            <a:xfrm>
              <a:off x="658" y="0"/>
              <a:ext cx="317" cy="318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67" name="AutoShape 7"/>
            <p:cNvSpPr>
              <a:spLocks noChangeArrowheads="1"/>
            </p:cNvSpPr>
            <p:nvPr/>
          </p:nvSpPr>
          <p:spPr bwMode="auto">
            <a:xfrm>
              <a:off x="2313" y="1360"/>
              <a:ext cx="317" cy="318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68" name="Line 8"/>
            <p:cNvSpPr>
              <a:spLocks noChangeShapeType="1"/>
            </p:cNvSpPr>
            <p:nvPr/>
          </p:nvSpPr>
          <p:spPr bwMode="auto">
            <a:xfrm>
              <a:off x="0" y="862"/>
              <a:ext cx="31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969" name="Group 9"/>
            <p:cNvGrpSpPr>
              <a:grpSpLocks/>
            </p:cNvGrpSpPr>
            <p:nvPr/>
          </p:nvGrpSpPr>
          <p:grpSpPr bwMode="auto">
            <a:xfrm>
              <a:off x="612" y="1429"/>
              <a:ext cx="363" cy="158"/>
              <a:chOff x="0" y="0"/>
              <a:chExt cx="363" cy="158"/>
            </a:xfrm>
          </p:grpSpPr>
          <p:sp>
            <p:nvSpPr>
              <p:cNvPr id="40970" name="Rectangle 10"/>
              <p:cNvSpPr>
                <a:spLocks noChangeArrowheads="1"/>
              </p:cNvSpPr>
              <p:nvPr/>
            </p:nvSpPr>
            <p:spPr bwMode="auto">
              <a:xfrm>
                <a:off x="23" y="0"/>
                <a:ext cx="318" cy="15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1" name="Line 11"/>
              <p:cNvSpPr>
                <a:spLocks noChangeShapeType="1"/>
              </p:cNvSpPr>
              <p:nvPr/>
            </p:nvSpPr>
            <p:spPr bwMode="auto">
              <a:xfrm flipV="1">
                <a:off x="68" y="0"/>
                <a:ext cx="295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2" name="Oval 12"/>
              <p:cNvSpPr>
                <a:spLocks noChangeArrowheads="1"/>
              </p:cNvSpPr>
              <p:nvPr/>
            </p:nvSpPr>
            <p:spPr bwMode="auto">
              <a:xfrm>
                <a:off x="0" y="45"/>
                <a:ext cx="68" cy="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973" name="Group 13"/>
            <p:cNvGrpSpPr>
              <a:grpSpLocks/>
            </p:cNvGrpSpPr>
            <p:nvPr/>
          </p:nvGrpSpPr>
          <p:grpSpPr bwMode="auto">
            <a:xfrm>
              <a:off x="2404" y="68"/>
              <a:ext cx="363" cy="158"/>
              <a:chOff x="0" y="0"/>
              <a:chExt cx="363" cy="158"/>
            </a:xfrm>
          </p:grpSpPr>
          <p:sp>
            <p:nvSpPr>
              <p:cNvPr id="40974" name="Rectangle 14"/>
              <p:cNvSpPr>
                <a:spLocks noChangeArrowheads="1"/>
              </p:cNvSpPr>
              <p:nvPr/>
            </p:nvSpPr>
            <p:spPr bwMode="auto">
              <a:xfrm>
                <a:off x="23" y="0"/>
                <a:ext cx="318" cy="15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5" name="Line 15"/>
              <p:cNvSpPr>
                <a:spLocks noChangeShapeType="1"/>
              </p:cNvSpPr>
              <p:nvPr/>
            </p:nvSpPr>
            <p:spPr bwMode="auto">
              <a:xfrm flipV="1">
                <a:off x="68" y="0"/>
                <a:ext cx="295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6" name="Oval 16"/>
              <p:cNvSpPr>
                <a:spLocks noChangeArrowheads="1"/>
              </p:cNvSpPr>
              <p:nvPr/>
            </p:nvSpPr>
            <p:spPr bwMode="auto">
              <a:xfrm>
                <a:off x="0" y="45"/>
                <a:ext cx="68" cy="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0977" name="Group 17"/>
            <p:cNvGrpSpPr>
              <a:grpSpLocks/>
            </p:cNvGrpSpPr>
            <p:nvPr/>
          </p:nvGrpSpPr>
          <p:grpSpPr bwMode="auto">
            <a:xfrm>
              <a:off x="1316" y="658"/>
              <a:ext cx="91" cy="430"/>
              <a:chOff x="0" y="0"/>
              <a:chExt cx="91" cy="498"/>
            </a:xfrm>
          </p:grpSpPr>
          <p:sp>
            <p:nvSpPr>
              <p:cNvPr id="40978" name="Rectangle 18"/>
              <p:cNvSpPr>
                <a:spLocks noChangeArrowheads="1"/>
              </p:cNvSpPr>
              <p:nvPr/>
            </p:nvSpPr>
            <p:spPr bwMode="auto">
              <a:xfrm>
                <a:off x="0" y="158"/>
                <a:ext cx="91" cy="13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979" name="Line 19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9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0" name="Line 20"/>
              <p:cNvSpPr>
                <a:spLocks noChangeShapeType="1"/>
              </p:cNvSpPr>
              <p:nvPr/>
            </p:nvSpPr>
            <p:spPr bwMode="auto">
              <a:xfrm>
                <a:off x="91" y="113"/>
                <a:ext cx="0" cy="24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2951163" y="2528888"/>
            <a:ext cx="1692275" cy="4068762"/>
            <a:chOff x="0" y="0"/>
            <a:chExt cx="1066" cy="2563"/>
          </a:xfrm>
        </p:grpSpPr>
        <p:sp>
          <p:nvSpPr>
            <p:cNvPr id="40982" name="Rectangle 22"/>
            <p:cNvSpPr>
              <a:spLocks noChangeArrowheads="1"/>
            </p:cNvSpPr>
            <p:nvPr/>
          </p:nvSpPr>
          <p:spPr bwMode="auto">
            <a:xfrm>
              <a:off x="998" y="0"/>
              <a:ext cx="68" cy="2245"/>
            </a:xfrm>
            <a:prstGeom prst="rect">
              <a:avLst/>
            </a:prstGeom>
            <a:solidFill>
              <a:srgbClr val="A0D4D8">
                <a:alpha val="56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983" name="AutoShape 23"/>
            <p:cNvSpPr>
              <a:spLocks noChangeArrowheads="1"/>
            </p:cNvSpPr>
            <p:nvPr/>
          </p:nvSpPr>
          <p:spPr bwMode="auto">
            <a:xfrm>
              <a:off x="0" y="2245"/>
              <a:ext cx="681" cy="318"/>
            </a:xfrm>
            <a:prstGeom prst="wedgeRectCallout">
              <a:avLst>
                <a:gd name="adj1" fmla="val 95375"/>
                <a:gd name="adj2" fmla="val -121384"/>
              </a:avLst>
            </a:prstGeom>
            <a:solidFill>
              <a:schemeClr val="bg1"/>
            </a:solidFill>
            <a:ln w="19050">
              <a:solidFill>
                <a:srgbClr val="0066CC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2800" b="1"/>
                <a:t>挡板</a:t>
              </a:r>
            </a:p>
          </p:txBody>
        </p:sp>
      </p:grpSp>
      <p:pic>
        <p:nvPicPr>
          <p:cNvPr id="4098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85" name="Group 25"/>
          <p:cNvGrpSpPr>
            <a:grpSpLocks/>
          </p:cNvGrpSpPr>
          <p:nvPr/>
        </p:nvGrpSpPr>
        <p:grpSpPr bwMode="auto">
          <a:xfrm>
            <a:off x="431800" y="347663"/>
            <a:ext cx="2789238" cy="920750"/>
            <a:chOff x="0" y="0"/>
            <a:chExt cx="2231" cy="580"/>
          </a:xfrm>
        </p:grpSpPr>
        <p:pic>
          <p:nvPicPr>
            <p:cNvPr id="40986" name="圆角矩形 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7" name="Text Box 27"/>
            <p:cNvSpPr txBox="1">
              <a:spLocks noChangeArrowheads="1"/>
            </p:cNvSpPr>
            <p:nvPr/>
          </p:nvSpPr>
          <p:spPr bwMode="auto"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3600" b="1">
                  <a:solidFill>
                    <a:srgbClr val="FFFFFF"/>
                  </a:solidFill>
                  <a:latin typeface="宋体" pitchFamily="2" charset="-122"/>
                </a:rPr>
                <a:t>做一做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431800" y="4076700"/>
            <a:ext cx="3492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模拟通信的缺点：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易受干扰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放大失真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形成噪音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503738" y="4076700"/>
            <a:ext cx="40290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数字通信的优点：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信号失真小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便于存储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传输数据处理简便</a:t>
            </a: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431800" y="3392488"/>
            <a:ext cx="69484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　　（</a:t>
            </a:r>
            <a:r>
              <a:rPr lang="en-US" sz="2800" b="1">
                <a:latin typeface="Times New Roman" pitchFamily="18" charset="0"/>
              </a:rPr>
              <a:t>3</a:t>
            </a:r>
            <a:r>
              <a:rPr lang="zh-CN" altLang="en-US" sz="2800" b="1">
                <a:latin typeface="Times New Roman" pitchFamily="18" charset="0"/>
              </a:rPr>
              <a:t>）比较两种信号传输的优缺点</a:t>
            </a: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25605" name="Text Box 3"/>
          <p:cNvSpPr txBox="1">
            <a:spLocks noChangeArrowheads="1"/>
          </p:cNvSpPr>
          <p:nvPr/>
        </p:nvSpPr>
        <p:spPr bwMode="auto">
          <a:xfrm>
            <a:off x="431800" y="663575"/>
            <a:ext cx="5040313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．模拟信号和数字信号的传输      </a:t>
            </a:r>
          </a:p>
        </p:txBody>
      </p:sp>
      <p:sp>
        <p:nvSpPr>
          <p:cNvPr id="25606" name="Text Box 3"/>
          <p:cNvSpPr txBox="1">
            <a:spLocks noChangeArrowheads="1"/>
          </p:cNvSpPr>
          <p:nvPr/>
        </p:nvSpPr>
        <p:spPr bwMode="auto">
          <a:xfrm>
            <a:off x="431800" y="2384425"/>
            <a:ext cx="83534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　　（</a:t>
            </a:r>
            <a:r>
              <a:rPr lang="en-US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Times New Roman" pitchFamily="18" charset="0"/>
              </a:rPr>
              <a:t>）数字信号通信除了传输语音信号，还能传输文字、图片（</a:t>
            </a:r>
            <a:r>
              <a:rPr lang="en-US" sz="2800" b="1">
                <a:latin typeface="Times New Roman" pitchFamily="18" charset="0"/>
              </a:rPr>
              <a:t>2G</a:t>
            </a:r>
            <a:r>
              <a:rPr lang="zh-CN" altLang="en-US" sz="2800" b="1">
                <a:latin typeface="Times New Roman" pitchFamily="18" charset="0"/>
              </a:rPr>
              <a:t>信号）</a:t>
            </a:r>
          </a:p>
        </p:txBody>
      </p:sp>
      <p:sp>
        <p:nvSpPr>
          <p:cNvPr id="25607" name="Text Box 3"/>
          <p:cNvSpPr txBox="1">
            <a:spLocks noChangeArrowheads="1"/>
          </p:cNvSpPr>
          <p:nvPr/>
        </p:nvSpPr>
        <p:spPr bwMode="auto">
          <a:xfrm>
            <a:off x="431800" y="1268413"/>
            <a:ext cx="824388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Times New Roman" pitchFamily="18" charset="0"/>
              </a:rPr>
              <a:t>　　（</a:t>
            </a:r>
            <a:r>
              <a:rPr lang="en-US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）模拟信号通信只能用来传输语音信号（</a:t>
            </a:r>
            <a:r>
              <a:rPr lang="en-US" sz="2800" b="1">
                <a:latin typeface="Times New Roman" pitchFamily="18" charset="0"/>
              </a:rPr>
              <a:t>1G</a:t>
            </a:r>
            <a:r>
              <a:rPr lang="zh-CN" altLang="en-US" sz="2800" b="1">
                <a:latin typeface="Times New Roman" pitchFamily="18" charset="0"/>
              </a:rPr>
              <a:t>信号）</a:t>
            </a:r>
          </a:p>
        </p:txBody>
      </p:sp>
      <p:pic>
        <p:nvPicPr>
          <p:cNvPr id="2560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4" grpId="0" autoUpdateAnimBg="0"/>
      <p:bldP spid="25606" grpId="0" autoUpdateAnimBg="0"/>
      <p:bldP spid="2560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9" descr="电驴下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480" y="3919044"/>
            <a:ext cx="2690625" cy="275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787114" y="142875"/>
            <a:ext cx="3467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模拟信号手机</a:t>
            </a:r>
          </a:p>
        </p:txBody>
      </p:sp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787114" y="735894"/>
            <a:ext cx="2893179" cy="2438826"/>
            <a:chOff x="0" y="0"/>
            <a:chExt cx="1814" cy="2240"/>
          </a:xfrm>
        </p:grpSpPr>
        <p:pic>
          <p:nvPicPr>
            <p:cNvPr id="24580" name="Picture 2" descr="模拟信号手机简史"/>
            <p:cNvPicPr preferRelativeResize="0"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" y="0"/>
              <a:ext cx="1687" cy="2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1" name="Text Box 3"/>
            <p:cNvSpPr txBox="1">
              <a:spLocks noChangeArrowheads="1"/>
            </p:cNvSpPr>
            <p:nvPr/>
          </p:nvSpPr>
          <p:spPr bwMode="auto">
            <a:xfrm>
              <a:off x="0" y="195"/>
              <a:ext cx="1814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itchFamily="18" charset="0"/>
                </a:rPr>
                <a:t>第一代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/>
                </a:rPr>
                <a:t>“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itchFamily="18" charset="0"/>
                </a:rPr>
                <a:t>大哥大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/>
                </a:rPr>
                <a:t>”</a:t>
              </a:r>
              <a:endParaRPr lang="zh-CN" altLang="en-US" sz="2400" b="1" dirty="0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4582" name="Text Box 3"/>
          <p:cNvSpPr txBox="1">
            <a:spLocks noChangeArrowheads="1"/>
          </p:cNvSpPr>
          <p:nvPr/>
        </p:nvSpPr>
        <p:spPr bwMode="auto">
          <a:xfrm>
            <a:off x="5097707" y="223573"/>
            <a:ext cx="280408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数字信号手机</a:t>
            </a:r>
          </a:p>
        </p:txBody>
      </p:sp>
      <p:pic>
        <p:nvPicPr>
          <p:cNvPr id="24583" name="Picture 9" descr="http://img.hexun.com/2010-08-06/124511236.jp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0658" y="661988"/>
            <a:ext cx="2831134" cy="2675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641639" y="3919044"/>
            <a:ext cx="326015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数字通信是当今通信发展的主要方向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3041439" y="5336759"/>
            <a:ext cx="3200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>
                <a:latin typeface="Times New Roman" pitchFamily="18" charset="0"/>
              </a:rPr>
              <a:t>3G</a:t>
            </a:r>
            <a:r>
              <a:rPr lang="zh-CN" altLang="en-US" sz="2800" b="1" dirty="0">
                <a:latin typeface="Times New Roman" pitchFamily="18" charset="0"/>
              </a:rPr>
              <a:t>数字网络</a:t>
            </a:r>
            <a:endParaRPr lang="en-US" sz="28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latin typeface="Times New Roman" pitchFamily="18" charset="0"/>
              </a:rPr>
              <a:t>（已</a:t>
            </a:r>
            <a:r>
              <a:rPr lang="zh-CN" altLang="en-US" sz="2800" b="1" dirty="0">
                <a:latin typeface="Times New Roman" pitchFamily="18" charset="0"/>
              </a:rPr>
              <a:t>普及）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884029" y="5336759"/>
            <a:ext cx="32004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　　</a:t>
            </a:r>
            <a:r>
              <a:rPr lang="en-US" sz="2800" b="1" dirty="0">
                <a:latin typeface="Times New Roman" pitchFamily="18" charset="0"/>
              </a:rPr>
              <a:t>4G</a:t>
            </a:r>
            <a:r>
              <a:rPr lang="zh-CN" altLang="en-US" sz="2800" b="1" dirty="0">
                <a:latin typeface="Times New Roman" pitchFamily="18" charset="0"/>
              </a:rPr>
              <a:t>数字网络</a:t>
            </a:r>
            <a:endParaRPr lang="en-US" sz="28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latin typeface="Times New Roman" pitchFamily="18" charset="0"/>
              </a:rPr>
              <a:t>（刚普及</a:t>
            </a:r>
            <a:r>
              <a:rPr lang="zh-CN" altLang="en-US" sz="2800" b="1" dirty="0">
                <a:latin typeface="Times New Roman" pitchFamily="18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96981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2" grpId="0" autoUpdateAnimBg="0"/>
      <p:bldP spid="9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fgc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3536950"/>
            <a:ext cx="4033838" cy="2933700"/>
          </a:xfrm>
          <a:prstGeom prst="rect">
            <a:avLst/>
          </a:prstGeom>
          <a:noFill/>
        </p:spPr>
      </p:pic>
      <p:sp>
        <p:nvSpPr>
          <p:cNvPr id="4107" name="Rectangle 7"/>
          <p:cNvSpPr>
            <a:spLocks noChangeArrowheads="1"/>
          </p:cNvSpPr>
          <p:nvPr/>
        </p:nvSpPr>
        <p:spPr bwMode="auto">
          <a:xfrm>
            <a:off x="142875" y="657225"/>
            <a:ext cx="500062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r>
              <a:rPr lang="zh-CN" altLang="en-US" sz="2800" b="1">
                <a:latin typeface="宋体" pitchFamily="2" charset="-122"/>
              </a:rPr>
              <a:t>古代传递信息</a:t>
            </a:r>
          </a:p>
        </p:txBody>
      </p:sp>
      <p:sp>
        <p:nvSpPr>
          <p:cNvPr id="4108" name="TextBox 5"/>
          <p:cNvSpPr>
            <a:spLocks noChangeArrowheads="1"/>
          </p:cNvSpPr>
          <p:nvPr/>
        </p:nvSpPr>
        <p:spPr bwMode="auto">
          <a:xfrm>
            <a:off x="55563" y="1268413"/>
            <a:ext cx="8853487" cy="239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33CC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　　飞鸽传书  </a:t>
            </a:r>
            <a:endParaRPr lang="en-US" sz="28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　　政府配置的驿站、民间代捎书信 </a:t>
            </a:r>
            <a:endParaRPr lang="en-US" sz="28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　　以特殊声音，如钟声，鼓声，鞭炮声等传递信息</a:t>
            </a:r>
            <a:r>
              <a:rPr lang="en-US" altLang="zh-CN" sz="2800" b="1">
                <a:latin typeface="宋体" pitchFamily="2" charset="-122"/>
              </a:rPr>
              <a:t> </a:t>
            </a:r>
            <a:endParaRPr lang="en-US" sz="2800" b="1"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itchFamily="2" charset="-122"/>
              </a:rPr>
              <a:t>　　以灯光，火光，如孔明灯，烽火等传递信息  </a:t>
            </a:r>
          </a:p>
        </p:txBody>
      </p:sp>
      <p:pic>
        <p:nvPicPr>
          <p:cNvPr id="4109" name="Picture 2" descr="E:\教科研、论文资料\人教版教学参考编制\21图\21图\21-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933825"/>
            <a:ext cx="5040313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Rectangle 7"/>
          <p:cNvSpPr>
            <a:spLocks noChangeArrowheads="1"/>
          </p:cNvSpPr>
          <p:nvPr/>
        </p:nvSpPr>
        <p:spPr bwMode="auto">
          <a:xfrm>
            <a:off x="1223963" y="5984875"/>
            <a:ext cx="199707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r>
              <a:rPr lang="zh-CN" altLang="en-US" b="1">
                <a:solidFill>
                  <a:schemeClr val="tx2"/>
                </a:solidFill>
                <a:latin typeface="宋体" pitchFamily="2" charset="-122"/>
              </a:rPr>
              <a:t>飞鸽传书</a:t>
            </a:r>
          </a:p>
        </p:txBody>
      </p:sp>
      <p:sp>
        <p:nvSpPr>
          <p:cNvPr id="4112" name="Rectangle 7"/>
          <p:cNvSpPr>
            <a:spLocks noChangeArrowheads="1"/>
          </p:cNvSpPr>
          <p:nvPr/>
        </p:nvSpPr>
        <p:spPr bwMode="auto">
          <a:xfrm>
            <a:off x="7497763" y="5984875"/>
            <a:ext cx="1646237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r>
              <a:rPr lang="zh-CN" altLang="en-US" b="1">
                <a:solidFill>
                  <a:schemeClr val="tx2"/>
                </a:solidFill>
                <a:latin typeface="宋体" pitchFamily="2" charset="-122"/>
              </a:rPr>
              <a:t>家书抵万金</a:t>
            </a:r>
          </a:p>
        </p:txBody>
      </p:sp>
      <p:sp>
        <p:nvSpPr>
          <p:cNvPr id="4115" name="Rectangle 7"/>
          <p:cNvSpPr>
            <a:spLocks noChangeArrowheads="1"/>
          </p:cNvSpPr>
          <p:nvPr/>
        </p:nvSpPr>
        <p:spPr bwMode="auto">
          <a:xfrm>
            <a:off x="3816350" y="6021388"/>
            <a:ext cx="1763713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r>
              <a:rPr lang="zh-CN" altLang="en-US" b="1">
                <a:solidFill>
                  <a:schemeClr val="tx2"/>
                </a:solidFill>
                <a:latin typeface="宋体" pitchFamily="2" charset="-122"/>
              </a:rPr>
              <a:t>烽火戏诸侯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nimBg="1" autoUpdateAnimBg="0"/>
      <p:bldP spid="4111" grpId="0" autoUpdateAnimBg="0"/>
      <p:bldP spid="4112" grpId="0" autoUpdateAnimBg="0"/>
      <p:bldP spid="411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ChangeArrowheads="1"/>
          </p:cNvSpPr>
          <p:nvPr/>
        </p:nvSpPr>
        <p:spPr bwMode="auto">
          <a:xfrm>
            <a:off x="431800" y="704850"/>
            <a:ext cx="5000625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r>
              <a:rPr lang="zh-CN" altLang="en-US" sz="2800" b="1">
                <a:latin typeface="宋体" pitchFamily="2" charset="-122"/>
              </a:rPr>
              <a:t>现代传递信息</a:t>
            </a:r>
          </a:p>
        </p:txBody>
      </p:sp>
      <p:sp>
        <p:nvSpPr>
          <p:cNvPr id="36867" name="TextBox 5"/>
          <p:cNvSpPr>
            <a:spLocks noChangeArrowheads="1"/>
          </p:cNvSpPr>
          <p:nvPr/>
        </p:nvSpPr>
        <p:spPr bwMode="auto">
          <a:xfrm>
            <a:off x="431800" y="1268413"/>
            <a:ext cx="8135938" cy="23939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C00000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/>
              <a:t>　　有线通信：电话、电报、电视</a:t>
            </a:r>
            <a:br>
              <a:rPr lang="zh-CN" altLang="en-US" sz="2800" b="1"/>
            </a:br>
            <a:r>
              <a:rPr lang="zh-CN" altLang="en-US" sz="2800" b="1"/>
              <a:t>　　无线通信：收音机、对讲机</a:t>
            </a:r>
            <a:r>
              <a:rPr lang="zh-CN" altLang="en-US" sz="2800" b="1">
                <a:latin typeface="宋体"/>
              </a:rPr>
              <a:t>  </a:t>
            </a: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zh-CN" altLang="en-US" sz="2800" b="1"/>
              <a:t>　　数字化通信：互联网、数字电视</a:t>
            </a:r>
            <a:r>
              <a:rPr lang="zh-CN" altLang="en-US" sz="2800" b="1">
                <a:latin typeface="宋体"/>
              </a:rPr>
              <a:t>  </a:t>
            </a:r>
            <a:r>
              <a:rPr lang="zh-CN" altLang="en-US" sz="2800" b="1"/>
              <a:t/>
            </a:r>
            <a:br>
              <a:rPr lang="zh-CN" altLang="en-US" sz="2800" b="1"/>
            </a:br>
            <a:r>
              <a:rPr lang="zh-CN" altLang="en-US" sz="2800" b="1"/>
              <a:t>　　纸张通信：书信、报纸</a:t>
            </a:r>
            <a:r>
              <a:rPr lang="zh-CN" altLang="en-US" sz="2800" b="1">
                <a:latin typeface="宋体"/>
              </a:rPr>
              <a:t>  </a:t>
            </a:r>
            <a:endParaRPr lang="zh-CN" altLang="en-US" sz="2800" b="1"/>
          </a:p>
        </p:txBody>
      </p:sp>
      <p:pic>
        <p:nvPicPr>
          <p:cNvPr id="36868" name="Picture 4" descr="21-1b"/>
          <p:cNvPicPr>
            <a:picLocks noChangeAspect="1" noChangeArrowheads="1"/>
          </p:cNvPicPr>
          <p:nvPr/>
        </p:nvPicPr>
        <p:blipFill>
          <a:blip r:embed="rId2"/>
          <a:srcRect t="3654"/>
          <a:stretch>
            <a:fillRect/>
          </a:stretch>
        </p:blipFill>
        <p:spPr bwMode="auto">
          <a:xfrm>
            <a:off x="611188" y="3933825"/>
            <a:ext cx="3419475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21-1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3688" y="3968750"/>
            <a:ext cx="4113212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烽火台和现代通信基站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88913"/>
            <a:ext cx="4975225" cy="663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232025" y="765175"/>
            <a:ext cx="23764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烽火台</a:t>
            </a:r>
          </a:p>
          <a:p>
            <a:pPr algn="ctr"/>
            <a:r>
              <a:rPr lang="zh-CN" altLang="en-US" b="1">
                <a:solidFill>
                  <a:schemeClr val="bg1"/>
                </a:solidFill>
              </a:rPr>
              <a:t>和</a:t>
            </a:r>
          </a:p>
          <a:p>
            <a:pPr algn="ctr"/>
            <a:r>
              <a:rPr lang="zh-CN" altLang="en-US" b="1">
                <a:solidFill>
                  <a:schemeClr val="bg1"/>
                </a:solidFill>
              </a:rPr>
              <a:t>现代通信基站</a:t>
            </a:r>
          </a:p>
        </p:txBody>
      </p:sp>
      <p:pic>
        <p:nvPicPr>
          <p:cNvPr id="3584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ChangeArrowheads="1"/>
          </p:cNvSpPr>
          <p:nvPr/>
        </p:nvSpPr>
        <p:spPr bwMode="auto">
          <a:xfrm>
            <a:off x="755650" y="3681413"/>
            <a:ext cx="29511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>
              <a:lnSpc>
                <a:spcPct val="120000"/>
              </a:lnSpc>
            </a:pPr>
            <a:r>
              <a:rPr lang="en-US" b="1">
                <a:solidFill>
                  <a:schemeClr val="tx2"/>
                </a:solidFill>
                <a:latin typeface="Times New Roman" pitchFamily="18" charset="0"/>
              </a:rPr>
              <a:t>1876</a:t>
            </a:r>
            <a:r>
              <a:rPr lang="zh-CN" altLang="en-US" b="1">
                <a:solidFill>
                  <a:schemeClr val="tx2"/>
                </a:solidFill>
                <a:latin typeface="宋体" pitchFamily="2" charset="-122"/>
              </a:rPr>
              <a:t>年贝尔发明了电话</a:t>
            </a:r>
          </a:p>
        </p:txBody>
      </p:sp>
      <p:pic>
        <p:nvPicPr>
          <p:cNvPr id="34819" name="Picture 2" descr="http://a3.att.hudong.com/06/70/163000000449351267197071517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263" y="1557338"/>
            <a:ext cx="3421062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 descr="E:\教科研、论文资料\人教版教学参考编制\21图\21图\21-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384425"/>
            <a:ext cx="42767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7"/>
          <p:cNvSpPr>
            <a:spLocks noChangeArrowheads="1"/>
          </p:cNvSpPr>
          <p:nvPr/>
        </p:nvSpPr>
        <p:spPr bwMode="auto">
          <a:xfrm>
            <a:off x="4319588" y="5876925"/>
            <a:ext cx="42846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>
              <a:lnSpc>
                <a:spcPct val="120000"/>
              </a:lnSpc>
            </a:pPr>
            <a:r>
              <a:rPr lang="en-US" b="1">
                <a:solidFill>
                  <a:schemeClr val="tx2"/>
                </a:solidFill>
                <a:latin typeface="Times New Roman" pitchFamily="18" charset="0"/>
              </a:rPr>
              <a:t>1892</a:t>
            </a:r>
            <a:r>
              <a:rPr lang="zh-CN" altLang="en-US" b="1">
                <a:solidFill>
                  <a:schemeClr val="tx2"/>
                </a:solidFill>
                <a:latin typeface="宋体" pitchFamily="2" charset="-122"/>
              </a:rPr>
              <a:t>年，贝尔在纽约至芝加哥的电话开通仪式上</a:t>
            </a:r>
          </a:p>
        </p:txBody>
      </p:sp>
      <p:pic>
        <p:nvPicPr>
          <p:cNvPr id="3482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矩形 4"/>
          <p:cNvSpPr>
            <a:spLocks noChangeArrowheads="1"/>
          </p:cNvSpPr>
          <p:nvPr/>
        </p:nvSpPr>
        <p:spPr bwMode="auto">
          <a:xfrm>
            <a:off x="431800" y="411163"/>
            <a:ext cx="5292725" cy="588962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FFFF"/>
                </a:solidFill>
              </a:rPr>
              <a:t>一、电流把信息传到远方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E:\教科研、论文资料\人教版教学参考编制\21图\21图\21-1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863" y="2024063"/>
            <a:ext cx="6267450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矩形 7"/>
          <p:cNvSpPr>
            <a:spLocks noChangeArrowheads="1"/>
          </p:cNvSpPr>
          <p:nvPr/>
        </p:nvSpPr>
        <p:spPr bwMode="auto">
          <a:xfrm>
            <a:off x="431800" y="1268413"/>
            <a:ext cx="7993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66CC"/>
                </a:solidFill>
                <a:latin typeface="宋体" pitchFamily="2" charset="-122"/>
              </a:rPr>
              <a:t>　　女孩说话的声音是如何传到男孩耳朵中的？</a:t>
            </a:r>
          </a:p>
        </p:txBody>
      </p:sp>
      <p:pic>
        <p:nvPicPr>
          <p:cNvPr id="3379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431800" y="749300"/>
            <a:ext cx="3525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Times New Roman" pitchFamily="18" charset="0"/>
              </a:rPr>
              <a:t>．电话的基本结构</a:t>
            </a:r>
          </a:p>
        </p:txBody>
      </p:sp>
      <p:pic>
        <p:nvPicPr>
          <p:cNvPr id="32772" name="Picture 4" descr="21-1-3"/>
          <p:cNvPicPr>
            <a:picLocks noChangeAspect="1" noChangeArrowheads="1"/>
          </p:cNvPicPr>
          <p:nvPr/>
        </p:nvPicPr>
        <p:blipFill>
          <a:blip r:embed="rId2"/>
          <a:srcRect r="2492"/>
          <a:stretch>
            <a:fillRect/>
          </a:stretch>
        </p:blipFill>
        <p:spPr bwMode="auto">
          <a:xfrm>
            <a:off x="1511300" y="1412875"/>
            <a:ext cx="5653088" cy="524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95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773238"/>
            <a:ext cx="6083300" cy="397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431800" y="749300"/>
            <a:ext cx="4427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宋体" pitchFamily="2" charset="-122"/>
              </a:rPr>
              <a:t>．电话的工作原理</a:t>
            </a:r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 flipH="1">
            <a:off x="468313" y="5697538"/>
            <a:ext cx="2052637" cy="576262"/>
          </a:xfrm>
          <a:prstGeom prst="wedgeRectCallout">
            <a:avLst>
              <a:gd name="adj1" fmla="val -75986"/>
              <a:gd name="adj2" fmla="val -183889"/>
            </a:avLst>
          </a:prstGeom>
          <a:solidFill>
            <a:schemeClr val="bg1"/>
          </a:solidFill>
          <a:ln w="19050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latin typeface="宋体" pitchFamily="2" charset="-122"/>
              </a:rPr>
              <a:t>女孩的话筒</a:t>
            </a: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 flipH="1">
            <a:off x="6732588" y="1160463"/>
            <a:ext cx="2052637" cy="504825"/>
          </a:xfrm>
          <a:prstGeom prst="wedgeRectCallout">
            <a:avLst>
              <a:gd name="adj1" fmla="val 63144"/>
              <a:gd name="adj2" fmla="val 241819"/>
            </a:avLst>
          </a:prstGeom>
          <a:solidFill>
            <a:schemeClr val="bg1"/>
          </a:solidFill>
          <a:ln w="19050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latin typeface="宋体" pitchFamily="2" charset="-122"/>
              </a:rPr>
              <a:t>男孩的听筒</a:t>
            </a:r>
          </a:p>
        </p:txBody>
      </p:sp>
      <p:pic>
        <p:nvPicPr>
          <p:cNvPr id="3175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 autoUpdateAnimBg="0"/>
      <p:bldP spid="3174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电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00" y="1484313"/>
            <a:ext cx="8172450" cy="457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31800" y="749300"/>
            <a:ext cx="3132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碳粒电话原理实验</a:t>
            </a:r>
          </a:p>
        </p:txBody>
      </p:sp>
      <p:pic>
        <p:nvPicPr>
          <p:cNvPr id="3072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</TotalTime>
  <Pages>0</Pages>
  <Words>207</Words>
  <Characters>0</Characters>
  <Application>Microsoft Office PowerPoint</Application>
  <DocSecurity>0</DocSecurity>
  <PresentationFormat>全屏显示(4:3)</PresentationFormat>
  <Lines>0</Lines>
  <Paragraphs>78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楷体</vt:lpstr>
      <vt:lpstr>楷体_GB2312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dcterms:created xsi:type="dcterms:W3CDTF">2012-04-02T08:15:09Z</dcterms:created>
  <dcterms:modified xsi:type="dcterms:W3CDTF">2016-03-11T14:18:09Z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2052-9.1.0.4047</vt:lpwstr>
  </property>
</Properties>
</file>