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2" r:id="rId3"/>
    <p:sldId id="272" r:id="rId4"/>
    <p:sldId id="274" r:id="rId6"/>
    <p:sldId id="256" r:id="rId7"/>
    <p:sldId id="283" r:id="rId8"/>
    <p:sldId id="277" r:id="rId9"/>
    <p:sldId id="276" r:id="rId10"/>
    <p:sldId id="271" r:id="rId11"/>
    <p:sldId id="261" r:id="rId12"/>
    <p:sldId id="278" r:id="rId13"/>
    <p:sldId id="268" r:id="rId14"/>
    <p:sldId id="284" r:id="rId15"/>
    <p:sldId id="269" r:id="rId16"/>
    <p:sldId id="275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41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文本占位符 819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2867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5324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2252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3481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3276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5120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3891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3686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921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4096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2048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6" name="图片 47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29025"/>
            <a:ext cx="4716463" cy="3262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7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3644900"/>
            <a:ext cx="4427537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文本框 47110"/>
          <p:cNvSpPr txBox="1"/>
          <p:nvPr/>
        </p:nvSpPr>
        <p:spPr>
          <a:xfrm>
            <a:off x="1116013" y="1628775"/>
            <a:ext cx="70564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第二节  电磁波的海洋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9937"/>
          <p:cNvSpPr/>
          <p:nvPr/>
        </p:nvSpPr>
        <p:spPr>
          <a:xfrm>
            <a:off x="250825" y="188913"/>
            <a:ext cx="4713288" cy="18002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生活.物理.社会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3154363" y="1903413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微波及应用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9942" name="图片 399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0" y="3313113"/>
            <a:ext cx="3552825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914400" y="492125"/>
            <a:ext cx="6858000" cy="990600"/>
          </a:xfrm>
          <a:ln/>
        </p:spPr>
        <p:txBody>
          <a:bodyPr/>
          <a:p>
            <a:pPr>
              <a:buNone/>
            </a:pPr>
            <a:r>
              <a:rPr lang="zh-CN" altLang="en-US" sz="4800" dirty="0">
                <a:solidFill>
                  <a:srgbClr val="FF0000"/>
                </a:solidFill>
              </a:rPr>
              <a:t>一、波的基本特征</a:t>
            </a:r>
            <a:endParaRPr lang="zh-TW" altLang="en-US" sz="4800">
              <a:solidFill>
                <a:srgbClr val="FF0000"/>
              </a:solidFill>
            </a:endParaRPr>
          </a:p>
        </p:txBody>
      </p:sp>
      <p:sp>
        <p:nvSpPr>
          <p:cNvPr id="19459" name="矩形 19458"/>
          <p:cNvSpPr>
            <a:spLocks noRot="1"/>
          </p:cNvSpPr>
          <p:nvPr/>
        </p:nvSpPr>
        <p:spPr>
          <a:xfrm>
            <a:off x="306388" y="1836738"/>
            <a:ext cx="8207375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）波有凹凸相间和疏密相间两种形态</a:t>
            </a:r>
            <a:endParaRPr lang="zh-CN" altLang="en-US" sz="3200" b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endParaRPr lang="zh-CN" altLang="en-US" sz="3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381000" y="3048000"/>
            <a:ext cx="7772400" cy="161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）波的传播过程是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运动形态</a:t>
            </a: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的传播过程、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能量</a:t>
            </a: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的传播过程、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信息</a:t>
            </a:r>
            <a:r>
              <a:rPr lang="zh-CN" altLang="en-US" sz="32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的传播过程</a:t>
            </a:r>
            <a:endParaRPr lang="zh-CN" altLang="en-US" sz="3200" b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52225"/>
          <p:cNvSpPr/>
          <p:nvPr/>
        </p:nvSpPr>
        <p:spPr>
          <a:xfrm>
            <a:off x="611188" y="1700213"/>
            <a:ext cx="1944687" cy="3667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3.</a:t>
            </a:r>
            <a:r>
              <a:rPr lang="zh-CN" altLang="en-US" dirty="0">
                <a:latin typeface="Arial" panose="020B0604020202020204" pitchFamily="34" charset="0"/>
              </a:rPr>
              <a:t>电磁波的海洋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7" name="矩形 52226"/>
          <p:cNvSpPr/>
          <p:nvPr/>
        </p:nvSpPr>
        <p:spPr>
          <a:xfrm>
            <a:off x="3203575" y="476250"/>
            <a:ext cx="3613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⑴</a:t>
            </a:r>
            <a:r>
              <a:rPr lang="zh-CN" altLang="en-US" dirty="0">
                <a:latin typeface="Arial" panose="020B0604020202020204" pitchFamily="34" charset="0"/>
              </a:rPr>
              <a:t>迅速变化的电流能产生电磁波。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3117850" y="936625"/>
            <a:ext cx="412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(2)</a:t>
            </a:r>
            <a:r>
              <a:rPr lang="zh-CN" altLang="en-US" dirty="0">
                <a:latin typeface="Arial" panose="020B0604020202020204" pitchFamily="34" charset="0"/>
              </a:rPr>
              <a:t>电磁波的频率、波长和波速的关系：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波速</a:t>
            </a:r>
            <a:r>
              <a:rPr lang="en-US" altLang="zh-CN" dirty="0">
                <a:latin typeface="Arial" panose="020B0604020202020204" pitchFamily="34" charset="0"/>
              </a:rPr>
              <a:t>=</a:t>
            </a:r>
            <a:r>
              <a:rPr lang="zh-CN" altLang="en-US" dirty="0">
                <a:latin typeface="Arial" panose="020B0604020202020204" pitchFamily="34" charset="0"/>
              </a:rPr>
              <a:t>波长</a:t>
            </a:r>
            <a:r>
              <a:rPr lang="en-US" altLang="zh-CN" dirty="0">
                <a:latin typeface="Arial" panose="020B0604020202020204" pitchFamily="34" charset="0"/>
              </a:rPr>
              <a:t>×</a:t>
            </a:r>
            <a:r>
              <a:rPr lang="zh-CN" altLang="en-US" dirty="0">
                <a:latin typeface="Arial" panose="020B0604020202020204" pitchFamily="34" charset="0"/>
              </a:rPr>
              <a:t>频率</a:t>
            </a:r>
            <a:r>
              <a:rPr lang="en-US" altLang="zh-CN" dirty="0">
                <a:latin typeface="Arial" panose="020B0604020202020204" pitchFamily="34" charset="0"/>
              </a:rPr>
              <a:t>(</a:t>
            </a:r>
            <a:r>
              <a:rPr lang="zh-CN" altLang="en-US" dirty="0">
                <a:latin typeface="Arial" panose="020B0604020202020204" pitchFamily="34" charset="0"/>
              </a:rPr>
              <a:t>即：</a:t>
            </a:r>
            <a:r>
              <a:rPr lang="en-US" altLang="zh-CN" i="1">
                <a:latin typeface="Arial" panose="020B0604020202020204" pitchFamily="34" charset="0"/>
              </a:rPr>
              <a:t>c</a:t>
            </a:r>
            <a:r>
              <a:rPr lang="en-US" altLang="zh-CN">
                <a:latin typeface="Arial" panose="020B0604020202020204" pitchFamily="34" charset="0"/>
              </a:rPr>
              <a:t> =</a:t>
            </a:r>
            <a:r>
              <a:rPr lang="en-US" altLang="zh-CN" i="1" err="1">
                <a:latin typeface="Arial" panose="020B0604020202020204" pitchFamily="34" charset="0"/>
              </a:rPr>
              <a:t>λf</a:t>
            </a:r>
            <a:r>
              <a:rPr lang="en-US" altLang="zh-CN">
                <a:latin typeface="Arial" panose="020B0604020202020204" pitchFamily="34" charset="0"/>
              </a:rPr>
              <a:t> )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29" name="矩形 52228"/>
          <p:cNvSpPr/>
          <p:nvPr/>
        </p:nvSpPr>
        <p:spPr>
          <a:xfrm>
            <a:off x="3132138" y="1628775"/>
            <a:ext cx="499903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(3)</a:t>
            </a:r>
            <a:r>
              <a:rPr lang="zh-CN" altLang="en-US" dirty="0">
                <a:latin typeface="Arial" panose="020B0604020202020204" pitchFamily="34" charset="0"/>
              </a:rPr>
              <a:t>电磁波在真空中的传播速度：</a:t>
            </a:r>
            <a:r>
              <a:rPr lang="en-US" altLang="zh-CN">
                <a:latin typeface="Arial" panose="020B0604020202020204" pitchFamily="34" charset="0"/>
              </a:rPr>
              <a:t>c =3.0×10</a:t>
            </a:r>
            <a:r>
              <a:rPr lang="en-US" altLang="zh-CN" baseline="30000">
                <a:latin typeface="Arial" panose="020B0604020202020204" pitchFamily="34" charset="0"/>
              </a:rPr>
              <a:t>8</a:t>
            </a:r>
            <a:r>
              <a:rPr lang="en-US" altLang="zh-CN">
                <a:latin typeface="Arial" panose="020B0604020202020204" pitchFamily="34" charset="0"/>
              </a:rPr>
              <a:t>m/s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30" name="矩形 52229"/>
          <p:cNvSpPr/>
          <p:nvPr/>
        </p:nvSpPr>
        <p:spPr>
          <a:xfrm>
            <a:off x="3181350" y="2133600"/>
            <a:ext cx="2470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⑷</a:t>
            </a:r>
            <a:r>
              <a:rPr lang="zh-CN" altLang="en-US" dirty="0">
                <a:latin typeface="Arial" panose="020B0604020202020204" pitchFamily="34" charset="0"/>
              </a:rPr>
              <a:t>各种光都是电磁波。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1" name="矩形 52230"/>
          <p:cNvSpPr/>
          <p:nvPr/>
        </p:nvSpPr>
        <p:spPr>
          <a:xfrm>
            <a:off x="3203575" y="2565400"/>
            <a:ext cx="5213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⑸</a:t>
            </a:r>
            <a:r>
              <a:rPr lang="zh-CN" altLang="en-US" dirty="0">
                <a:latin typeface="Arial" panose="020B0604020202020204" pitchFamily="34" charset="0"/>
              </a:rPr>
              <a:t>无线电波：数百千赫至数百兆赫的一部分电磁波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3203575" y="3068638"/>
            <a:ext cx="3841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⑹</a:t>
            </a:r>
            <a:r>
              <a:rPr lang="zh-CN" altLang="en-US" dirty="0">
                <a:latin typeface="Arial" panose="020B0604020202020204" pitchFamily="34" charset="0"/>
              </a:rPr>
              <a:t>天线是发射或接收电磁波的装置。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3" name="直接连接符 52232"/>
          <p:cNvSpPr/>
          <p:nvPr/>
        </p:nvSpPr>
        <p:spPr>
          <a:xfrm flipH="1">
            <a:off x="2771775" y="692150"/>
            <a:ext cx="431800" cy="576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4" name="直接连接符 52233"/>
          <p:cNvSpPr/>
          <p:nvPr/>
        </p:nvSpPr>
        <p:spPr>
          <a:xfrm>
            <a:off x="2771775" y="1268413"/>
            <a:ext cx="0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5" name="直接连接符 52234"/>
          <p:cNvSpPr/>
          <p:nvPr/>
        </p:nvSpPr>
        <p:spPr>
          <a:xfrm>
            <a:off x="2771775" y="2636838"/>
            <a:ext cx="360363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6" name="直接连接符 52235"/>
          <p:cNvSpPr/>
          <p:nvPr/>
        </p:nvSpPr>
        <p:spPr>
          <a:xfrm>
            <a:off x="2268538" y="1844675"/>
            <a:ext cx="5032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7" name="矩形 52236"/>
          <p:cNvSpPr/>
          <p:nvPr/>
        </p:nvSpPr>
        <p:spPr>
          <a:xfrm>
            <a:off x="2881313" y="3789363"/>
            <a:ext cx="3346450" cy="3667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4.</a:t>
            </a:r>
            <a:r>
              <a:rPr lang="zh-CN" altLang="en-US" dirty="0">
                <a:latin typeface="Arial" panose="020B0604020202020204" pitchFamily="34" charset="0"/>
              </a:rPr>
              <a:t>无线电广播信号的发射和接收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8" name="矩形 52237"/>
          <p:cNvSpPr/>
          <p:nvPr/>
        </p:nvSpPr>
        <p:spPr>
          <a:xfrm>
            <a:off x="1116013" y="4292600"/>
            <a:ext cx="3240087" cy="20240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          ⑴</a:t>
            </a:r>
            <a:r>
              <a:rPr lang="zh-CN" altLang="en-US" dirty="0">
                <a:latin typeface="Arial" panose="020B0604020202020204" pitchFamily="34" charset="0"/>
              </a:rPr>
              <a:t>信号的发射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①</a:t>
            </a:r>
            <a:r>
              <a:rPr lang="zh-CN" altLang="en-US" dirty="0">
                <a:latin typeface="Arial" panose="020B0604020202020204" pitchFamily="34" charset="0"/>
              </a:rPr>
              <a:t>话筒把声音信号转换成音频电信号。</a:t>
            </a:r>
            <a:r>
              <a:rPr lang="en-US" altLang="zh-CN" dirty="0">
                <a:latin typeface="Arial" panose="020B0604020202020204" pitchFamily="34" charset="0"/>
              </a:rPr>
              <a:t>②</a:t>
            </a:r>
            <a:r>
              <a:rPr lang="zh-CN" altLang="en-US" dirty="0">
                <a:latin typeface="Arial" panose="020B0604020202020204" pitchFamily="34" charset="0"/>
              </a:rPr>
              <a:t>载波发生器产生高频电磁波，通过调制器把音频电信号加载到高频电磁波上。</a:t>
            </a:r>
            <a:r>
              <a:rPr lang="en-US" altLang="zh-CN" dirty="0">
                <a:latin typeface="Arial" panose="020B0604020202020204" pitchFamily="34" charset="0"/>
              </a:rPr>
              <a:t>③</a:t>
            </a:r>
            <a:r>
              <a:rPr lang="zh-CN" altLang="en-US" dirty="0">
                <a:latin typeface="Arial" panose="020B0604020202020204" pitchFamily="34" charset="0"/>
              </a:rPr>
              <a:t>通过天线把载有音频电信号的电磁波发射出去。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9" name="矩形 52238"/>
          <p:cNvSpPr/>
          <p:nvPr/>
        </p:nvSpPr>
        <p:spPr>
          <a:xfrm>
            <a:off x="4787900" y="4292600"/>
            <a:ext cx="3600450" cy="20240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              ⑵</a:t>
            </a:r>
            <a:r>
              <a:rPr lang="zh-CN" altLang="en-US" dirty="0">
                <a:latin typeface="Arial" panose="020B0604020202020204" pitchFamily="34" charset="0"/>
              </a:rPr>
              <a:t>信号的接收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①</a:t>
            </a:r>
            <a:r>
              <a:rPr lang="zh-CN" altLang="en-US" dirty="0">
                <a:latin typeface="Arial" panose="020B0604020202020204" pitchFamily="34" charset="0"/>
              </a:rPr>
              <a:t>利用天线接收电磁波。</a:t>
            </a:r>
            <a:r>
              <a:rPr lang="en-US" altLang="zh-CN" dirty="0">
                <a:latin typeface="Arial" panose="020B0604020202020204" pitchFamily="34" charset="0"/>
              </a:rPr>
              <a:t>②</a:t>
            </a:r>
            <a:r>
              <a:rPr lang="zh-CN" altLang="en-US" dirty="0">
                <a:latin typeface="Arial" panose="020B0604020202020204" pitchFamily="34" charset="0"/>
              </a:rPr>
              <a:t>利用收音机调谐器选出我们所需的某一频率的电磁波。</a:t>
            </a:r>
            <a:r>
              <a:rPr lang="en-US" altLang="zh-CN" dirty="0">
                <a:latin typeface="Arial" panose="020B0604020202020204" pitchFamily="34" charset="0"/>
              </a:rPr>
              <a:t>③</a:t>
            </a:r>
            <a:r>
              <a:rPr lang="zh-CN" altLang="en-US" dirty="0">
                <a:latin typeface="Arial" panose="020B0604020202020204" pitchFamily="34" charset="0"/>
              </a:rPr>
              <a:t>从高频电信号中取出音频信号，放大后，送到扬声器里。</a:t>
            </a:r>
            <a:r>
              <a:rPr lang="en-US" altLang="zh-CN" dirty="0">
                <a:latin typeface="Arial" panose="020B0604020202020204" pitchFamily="34" charset="0"/>
              </a:rPr>
              <a:t>④</a:t>
            </a:r>
            <a:r>
              <a:rPr lang="zh-CN" altLang="en-US" dirty="0">
                <a:latin typeface="Arial" panose="020B0604020202020204" pitchFamily="34" charset="0"/>
              </a:rPr>
              <a:t>扬声器把音频电信号转换成声音。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/>
      <p:bldP spid="52228" grpId="0"/>
      <p:bldP spid="52229" grpId="0"/>
      <p:bldP spid="52230" grpId="0"/>
      <p:bldP spid="52231" grpId="0"/>
      <p:bldP spid="52232" grpId="0"/>
      <p:bldP spid="52237" grpId="0" animBg="1"/>
      <p:bldP spid="52238" grpId="0" animBg="1"/>
      <p:bldP spid="522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533400" y="228600"/>
            <a:ext cx="822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）波的特征物理量：</a:t>
            </a:r>
            <a:endParaRPr lang="zh-CN" altLang="en-US" sz="3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914400" y="5334000"/>
            <a:ext cx="7467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对某一列波而言，频率（周期）由振源决定；波速由介质决定；波长由 </a:t>
            </a:r>
            <a:r>
              <a:rPr lang="en-US" altLang="zh-CN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λ </a:t>
            </a:r>
            <a:r>
              <a:rPr lang="zh-CN" altLang="en-US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＝ </a:t>
            </a:r>
            <a:r>
              <a:rPr lang="en-US" altLang="zh-CN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v</a:t>
            </a:r>
            <a:r>
              <a:rPr lang="zh-CN" altLang="en-US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／ </a:t>
            </a:r>
            <a:r>
              <a:rPr lang="en-US" altLang="zh-CN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PMingLiU" panose="02020500000000000000" pitchFamily="18" charset="-120"/>
              </a:rPr>
              <a:t>决定</a:t>
            </a:r>
            <a:endParaRPr lang="zh-CN" altLang="en-US" sz="2800" b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838200" y="1066800"/>
            <a:ext cx="19383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振幅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):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914400" y="16002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周期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Ｔ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):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990600" y="36576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波长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(λ):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914400" y="2133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频率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(f):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990600" y="4343400"/>
            <a:ext cx="17510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波速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(v):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838200" y="2819400"/>
            <a:ext cx="3135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频率与周期的关系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1514" name="图片 21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2590800"/>
            <a:ext cx="1512888" cy="107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5" name="矩形 21514"/>
          <p:cNvSpPr/>
          <p:nvPr/>
        </p:nvSpPr>
        <p:spPr>
          <a:xfrm>
            <a:off x="5029200" y="43434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200">
                <a:latin typeface="Arial" panose="020B0604020202020204" pitchFamily="34" charset="0"/>
              </a:rPr>
              <a:t> c </a:t>
            </a:r>
            <a:r>
              <a:rPr lang="zh-CN" altLang="en-US" sz="3200">
                <a:latin typeface="Arial" panose="020B0604020202020204" pitchFamily="34" charset="0"/>
              </a:rPr>
              <a:t>＝ </a:t>
            </a:r>
            <a:r>
              <a:rPr lang="en-US" altLang="zh-CN" sz="3200" b="1">
                <a:latin typeface="Times New Roman" panose="02020603050405020304" pitchFamily="18" charset="0"/>
                <a:ea typeface="PMingLiU" panose="02020500000000000000" pitchFamily="18" charset="-120"/>
              </a:rPr>
              <a:t>λ</a:t>
            </a:r>
            <a:r>
              <a:rPr lang="en-US" altLang="zh-CN" sz="3200">
                <a:latin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</a:rPr>
              <a:t>／</a:t>
            </a:r>
            <a:r>
              <a:rPr lang="zh-CN" altLang="en-US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Ｔ</a:t>
            </a:r>
            <a:r>
              <a:rPr lang="zh-CN" altLang="en-US" sz="3200">
                <a:latin typeface="Arial" panose="020B0604020202020204" pitchFamily="34" charset="0"/>
              </a:rPr>
              <a:t>＝ </a:t>
            </a:r>
            <a:r>
              <a:rPr lang="en-US" altLang="zh-CN" sz="2800" b="1">
                <a:latin typeface="Times New Roman" panose="02020603050405020304" pitchFamily="18" charset="0"/>
                <a:ea typeface="PMingLiU" panose="02020500000000000000" pitchFamily="18" charset="-120"/>
              </a:rPr>
              <a:t>λ </a:t>
            </a:r>
            <a:r>
              <a:rPr lang="en-US" altLang="zh-CN" sz="3200">
                <a:latin typeface="Times New Roman" panose="02020603050405020304" pitchFamily="18" charset="0"/>
                <a:ea typeface="PMingLiU" panose="02020500000000000000" pitchFamily="18" charset="-120"/>
              </a:rPr>
              <a:t>f</a:t>
            </a:r>
            <a:endParaRPr lang="en-US" altLang="zh-CN" sz="3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1516" name="文本框 21515"/>
          <p:cNvSpPr txBox="1"/>
          <p:nvPr/>
        </p:nvSpPr>
        <p:spPr>
          <a:xfrm>
            <a:off x="2971800" y="1066800"/>
            <a:ext cx="5416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波源偏离平衡位置的最大距离。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7" name="文本框 21516"/>
          <p:cNvSpPr txBox="1"/>
          <p:nvPr/>
        </p:nvSpPr>
        <p:spPr>
          <a:xfrm>
            <a:off x="2895600" y="16764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波源振动一次所需的时间。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2971800" y="21336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波源每秒内振动的次数。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9" name="文本框 21518"/>
          <p:cNvSpPr txBox="1"/>
          <p:nvPr/>
        </p:nvSpPr>
        <p:spPr>
          <a:xfrm>
            <a:off x="3200400" y="3733800"/>
            <a:ext cx="487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波在一个周期内传播的距离。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20" name="文本框 21519"/>
          <p:cNvSpPr txBox="1"/>
          <p:nvPr/>
        </p:nvSpPr>
        <p:spPr>
          <a:xfrm>
            <a:off x="2743200" y="44196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波的传播速度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5" grpId="0"/>
      <p:bldP spid="21516" grpId="0"/>
      <p:bldP spid="21517" grpId="0"/>
      <p:bldP spid="21518" grpId="0"/>
      <p:bldP spid="21519" grpId="0"/>
      <p:bldP spid="215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609600" y="457200"/>
            <a:ext cx="7924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当把手机放在塑料容器、纸容器中时，这时打电话呼叫手机，这时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手机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能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不能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收到呼叫信号。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762000" y="2362200"/>
            <a:ext cx="67722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你又是根据什么现象判断手机是否收到呼叫信号？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533400" y="3962400"/>
            <a:ext cx="8077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当把手机放在金属容器中时，这时打电话呼叫金属容器手机，这时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手机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能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不能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收到呼叫信号。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6629400" y="9144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能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6477000" y="4419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不能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7650"/>
          <p:cNvSpPr txBox="1"/>
          <p:nvPr/>
        </p:nvSpPr>
        <p:spPr>
          <a:xfrm>
            <a:off x="179388" y="26035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一、电磁波的产生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2339975" y="4508500"/>
            <a:ext cx="37449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听到“嚓、嚓”声音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611188" y="5300663"/>
            <a:ext cx="7993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、变化的电流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时断时续的电流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能够产生电磁波。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611188" y="5949950"/>
            <a:ext cx="7993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、电磁波是真实存在的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可以传递信息。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8" name="图片 276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196975"/>
            <a:ext cx="3629025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/>
      <p:bldP spid="276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31746"/>
          <p:cNvSpPr/>
          <p:nvPr/>
        </p:nvSpPr>
        <p:spPr>
          <a:xfrm>
            <a:off x="250825" y="908050"/>
            <a:ext cx="6003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如图所示用抽气机抽去玻璃罩中的空气，打电话呼叫玻璃罩中的手机。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8" name="图片 31747" descr="HWOCRTEMP_ROC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152400"/>
            <a:ext cx="2590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矩形 31748"/>
          <p:cNvSpPr/>
          <p:nvPr/>
        </p:nvSpPr>
        <p:spPr>
          <a:xfrm>
            <a:off x="395288" y="1989138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手机提示灯闪烁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250825" y="2781300"/>
            <a:ext cx="60499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、电磁波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能在真空中传播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或者说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传播不需要介质。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179388" y="188913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二、电磁波的传播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57" name="矩形 31756"/>
          <p:cNvSpPr/>
          <p:nvPr/>
        </p:nvSpPr>
        <p:spPr>
          <a:xfrm>
            <a:off x="395288" y="3933825"/>
            <a:ext cx="59769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电磁波在真空和空气中的传播速度是一个定值。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8" name="文本框 31757"/>
          <p:cNvSpPr txBox="1"/>
          <p:nvPr/>
        </p:nvSpPr>
        <p:spPr>
          <a:xfrm>
            <a:off x="468313" y="5013325"/>
            <a:ext cx="74882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、波速：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= 3×10</a:t>
            </a:r>
            <a:r>
              <a:rPr lang="en-US" altLang="zh-CN" sz="2800" b="1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m\s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= 3×10</a:t>
            </a:r>
            <a:r>
              <a:rPr lang="en-US" altLang="zh-CN" sz="2800" b="1" baseline="3000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Km\s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1759" name="矩形 31758"/>
          <p:cNvSpPr/>
          <p:nvPr/>
        </p:nvSpPr>
        <p:spPr>
          <a:xfrm>
            <a:off x="395288" y="1989138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手机提示灯闪烁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/>
      <p:bldP spid="31750" grpId="0"/>
      <p:bldP spid="31757" grpId="0"/>
      <p:bldP spid="31758" grpId="0"/>
      <p:bldP spid="317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4" name="文本框 2053"/>
          <p:cNvSpPr txBox="1"/>
          <p:nvPr/>
        </p:nvSpPr>
        <p:spPr>
          <a:xfrm>
            <a:off x="179388" y="188913"/>
            <a:ext cx="3887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二、电磁波的传播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55" name="文本框 2054"/>
          <p:cNvSpPr txBox="1"/>
          <p:nvPr/>
        </p:nvSpPr>
        <p:spPr>
          <a:xfrm>
            <a:off x="468313" y="908050"/>
            <a:ext cx="5327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、电磁波以波的形式传播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7" name="文本框 2056"/>
          <p:cNvSpPr txBox="1"/>
          <p:nvPr/>
        </p:nvSpPr>
        <p:spPr>
          <a:xfrm>
            <a:off x="468313" y="4724400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重要物理量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2" name="文本框 2061"/>
          <p:cNvSpPr txBox="1"/>
          <p:nvPr/>
        </p:nvSpPr>
        <p:spPr>
          <a:xfrm>
            <a:off x="2627313" y="5300663"/>
            <a:ext cx="2881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振幅  Ａ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3" name="文本框 2062"/>
          <p:cNvSpPr txBox="1"/>
          <p:nvPr/>
        </p:nvSpPr>
        <p:spPr>
          <a:xfrm>
            <a:off x="2627313" y="4724400"/>
            <a:ext cx="3743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波速：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= 3×10</a:t>
            </a:r>
            <a:r>
              <a:rPr lang="en-US" altLang="zh-CN" sz="2800" b="1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m\s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064" name="文本框 2063"/>
          <p:cNvSpPr txBox="1"/>
          <p:nvPr/>
        </p:nvSpPr>
        <p:spPr>
          <a:xfrm>
            <a:off x="5724525" y="5300663"/>
            <a:ext cx="27352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频率：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   HZ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5" name="文本框 2064"/>
          <p:cNvSpPr txBox="1"/>
          <p:nvPr/>
        </p:nvSpPr>
        <p:spPr>
          <a:xfrm>
            <a:off x="2700338" y="594995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波长：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λ  m    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6" name="文本框 2065"/>
          <p:cNvSpPr txBox="1"/>
          <p:nvPr/>
        </p:nvSpPr>
        <p:spPr>
          <a:xfrm>
            <a:off x="5724525" y="5876925"/>
            <a:ext cx="2701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周期：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   s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80" name="图片 20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989138"/>
            <a:ext cx="6249987" cy="203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1" name="图片 208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1412875"/>
            <a:ext cx="264795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7" grpId="0"/>
      <p:bldP spid="2062" grpId="0"/>
      <p:bldP spid="2063" grpId="0"/>
      <p:bldP spid="2064" grpId="0"/>
      <p:bldP spid="2065" grpId="0"/>
      <p:bldP spid="20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80" name="矩形 50179"/>
          <p:cNvSpPr/>
          <p:nvPr/>
        </p:nvSpPr>
        <p:spPr>
          <a:xfrm>
            <a:off x="611188" y="836613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、电磁波的计算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179388" y="188913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二、电磁波的传播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5" name="文本框 50184"/>
          <p:cNvSpPr txBox="1"/>
          <p:nvPr/>
        </p:nvSpPr>
        <p:spPr>
          <a:xfrm>
            <a:off x="755650" y="1557338"/>
            <a:ext cx="3135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频率与周期的关系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6" name="文本框 50185"/>
          <p:cNvSpPr txBox="1"/>
          <p:nvPr/>
        </p:nvSpPr>
        <p:spPr>
          <a:xfrm>
            <a:off x="827088" y="2420938"/>
            <a:ext cx="3135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频率与波长的关系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0189" name="图片 501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1412875"/>
            <a:ext cx="12192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0" name="图片 501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2349500"/>
            <a:ext cx="1584325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1" name="图片 50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2276475"/>
            <a:ext cx="1079500" cy="995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92" name="文本框 50191"/>
          <p:cNvSpPr txBox="1"/>
          <p:nvPr/>
        </p:nvSpPr>
        <p:spPr>
          <a:xfrm>
            <a:off x="900113" y="3357563"/>
            <a:ext cx="7200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波速：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= 3×10</a:t>
            </a:r>
            <a:r>
              <a:rPr lang="en-US" altLang="zh-CN" sz="2800" b="1" baseline="30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m/s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是一个定值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0193" name="文本框 50192"/>
          <p:cNvSpPr txBox="1"/>
          <p:nvPr/>
        </p:nvSpPr>
        <p:spPr>
          <a:xfrm>
            <a:off x="468313" y="5013325"/>
            <a:ext cx="8208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1MHz = 10</a:t>
            </a:r>
            <a:r>
              <a:rPr lang="en-US" altLang="zh-CN" sz="2800" b="1" baseline="30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KHz   1KHz = 10</a:t>
            </a:r>
            <a:r>
              <a:rPr lang="en-US" altLang="zh-CN" sz="2800" b="1" baseline="30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Hz   1MHz = 10</a:t>
            </a:r>
            <a:r>
              <a:rPr lang="en-US" altLang="zh-CN" sz="2800" b="1" baseline="30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Hz 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96" name="文本框 50195"/>
          <p:cNvSpPr txBox="1"/>
          <p:nvPr/>
        </p:nvSpPr>
        <p:spPr>
          <a:xfrm>
            <a:off x="395288" y="4292600"/>
            <a:ext cx="87487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单位只能是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  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m\s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T  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s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  λ 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m</a:t>
            </a:r>
            <a:r>
              <a:rPr lang="en-US" altLang="zh-CN" sz="3200">
                <a:latin typeface="Arial" panose="020B0604020202020204" pitchFamily="34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f  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Hz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97" name="矩形 50196"/>
          <p:cNvSpPr/>
          <p:nvPr/>
        </p:nvSpPr>
        <p:spPr>
          <a:xfrm>
            <a:off x="611188" y="836613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、电磁波的计算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98" name="文本框 50197"/>
          <p:cNvSpPr txBox="1"/>
          <p:nvPr/>
        </p:nvSpPr>
        <p:spPr>
          <a:xfrm>
            <a:off x="900113" y="3357563"/>
            <a:ext cx="7200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波速：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= 3×10</a:t>
            </a:r>
            <a:r>
              <a:rPr lang="en-US" altLang="zh-CN" sz="2800" b="1" baseline="30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m/s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是一个定值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0199" name="矩形 50198"/>
          <p:cNvSpPr/>
          <p:nvPr/>
        </p:nvSpPr>
        <p:spPr>
          <a:xfrm>
            <a:off x="611188" y="836613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、电磁波的计算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200" name="文本框 50199"/>
          <p:cNvSpPr txBox="1"/>
          <p:nvPr/>
        </p:nvSpPr>
        <p:spPr>
          <a:xfrm>
            <a:off x="468313" y="5013325"/>
            <a:ext cx="8208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1MHz = 10</a:t>
            </a:r>
            <a:r>
              <a:rPr lang="en-US" altLang="zh-CN" sz="28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KHz   1KHz = 10</a:t>
            </a:r>
            <a:r>
              <a:rPr lang="en-US" altLang="zh-CN" sz="28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Hz   1MHz = 10</a:t>
            </a:r>
            <a:r>
              <a:rPr lang="en-US" altLang="zh-CN" sz="28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Hz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201" name="文本框 50200"/>
          <p:cNvSpPr txBox="1"/>
          <p:nvPr/>
        </p:nvSpPr>
        <p:spPr>
          <a:xfrm>
            <a:off x="900113" y="3357563"/>
            <a:ext cx="7200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波速：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 = 3×10</a:t>
            </a:r>
            <a:r>
              <a:rPr lang="en-US" altLang="zh-CN" sz="28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m/s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是一个定值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202" name="矩形 50201"/>
          <p:cNvSpPr/>
          <p:nvPr/>
        </p:nvSpPr>
        <p:spPr>
          <a:xfrm>
            <a:off x="611188" y="836613"/>
            <a:ext cx="53292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、电磁波的计算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5" grpId="0"/>
      <p:bldP spid="50186" grpId="0"/>
      <p:bldP spid="50192" grpId="0"/>
      <p:bldP spid="50193" grpId="0"/>
      <p:bldP spid="50196" grpId="0"/>
      <p:bldP spid="50197" grpId="0"/>
      <p:bldP spid="50198" grpId="0"/>
      <p:bldP spid="50199" grpId="0"/>
      <p:bldP spid="50200" grpId="0"/>
      <p:bldP spid="50201" grpId="0"/>
      <p:bldP spid="50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1" name="图片 37890" descr="HWOCRTEMP_ROC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823595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矩形 37891"/>
          <p:cNvSpPr/>
          <p:nvPr/>
        </p:nvSpPr>
        <p:spPr>
          <a:xfrm>
            <a:off x="323850" y="260350"/>
            <a:ext cx="3887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四、电</a:t>
            </a:r>
            <a:r>
              <a:rPr lang="zh-TW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磁波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的海洋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908175" y="908050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频率与波长成反比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7895" name="图片 3789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4581525"/>
            <a:ext cx="76676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37895"/>
          <p:cNvSpPr txBox="1"/>
          <p:nvPr/>
        </p:nvSpPr>
        <p:spPr>
          <a:xfrm>
            <a:off x="1763713" y="1557338"/>
            <a:ext cx="698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无线电波：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100KHz ~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100MHz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179388" y="2060575"/>
            <a:ext cx="8640762" cy="1081088"/>
          </a:xfrm>
          <a:ln/>
        </p:spPr>
        <p:txBody>
          <a:bodyPr/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２．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任一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磁波在真空中传播的速率均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  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TW" altLang="en-US" sz="2800" b="1" baseline="3000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TW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m/s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，与光速相同，可推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论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光是一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种电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磁波</a:t>
            </a:r>
            <a:r>
              <a:rPr lang="zh-TW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TW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179388" y="3357563"/>
            <a:ext cx="8353425" cy="989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３．电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磁波的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播不需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依靠介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质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，在真空中也能</a:t>
            </a:r>
            <a:r>
              <a:rPr lang="zh-TW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TW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传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播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TW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TW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79388" y="4508500"/>
            <a:ext cx="571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４．金属容器能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屏蔽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电磁波。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179388" y="1268413"/>
            <a:ext cx="91598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１．电</a:t>
            </a:r>
            <a:r>
              <a:rPr lang="zh-TW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磁波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TW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在空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间传</a:t>
            </a:r>
            <a:r>
              <a:rPr lang="zh-TW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播的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周期性变化的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电磁场。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395288" y="47625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</a:t>
            </a:r>
            <a:r>
              <a:rPr lang="zh-TW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磁波的性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质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/>
      <p:bldP spid="35845" grpId="0"/>
      <p:bldP spid="358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393700" y="896938"/>
            <a:ext cx="8229600" cy="2592387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TW" altLang="en-US" sz="2800" b="1" dirty="0">
                <a:latin typeface="宋体" panose="02010600030101010101" pitchFamily="2" charset="-122"/>
              </a:rPr>
              <a:t>1864年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麦克斯韦建立了电磁场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理论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预测电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磁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    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波的存在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TW" altLang="en-US" sz="2800" b="1" dirty="0">
                <a:latin typeface="宋体" panose="02010600030101010101" pitchFamily="2" charset="-122"/>
              </a:rPr>
              <a:t>1888年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赫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兹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实验证实电</a:t>
            </a:r>
            <a:r>
              <a:rPr lang="zh-TW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磁波的存在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TW" altLang="en-US" sz="2800" b="1" dirty="0">
                <a:latin typeface="宋体" panose="02010600030101010101" pitchFamily="2" charset="-122"/>
              </a:rPr>
              <a:t>1901年马可尼成功</a:t>
            </a:r>
            <a:r>
              <a:rPr lang="zh-CN" altLang="en-US" sz="2800" b="1" dirty="0">
                <a:latin typeface="宋体" panose="02010600030101010101" pitchFamily="2" charset="-122"/>
              </a:rPr>
              <a:t>传送无线电横</a:t>
            </a:r>
            <a:r>
              <a:rPr lang="zh-TW" altLang="en-US" sz="2800" b="1" dirty="0">
                <a:latin typeface="宋体" panose="02010600030101010101" pitchFamily="2" charset="-122"/>
              </a:rPr>
              <a:t>越大西洋，</a:t>
            </a:r>
            <a:r>
              <a:rPr lang="zh-CN" altLang="en-US" sz="2800" b="1" dirty="0">
                <a:latin typeface="宋体" panose="02010600030101010101" pitchFamily="2" charset="-122"/>
              </a:rPr>
              <a:t>开启电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  </a:t>
            </a:r>
            <a:r>
              <a:rPr lang="zh-TW" altLang="en-US" sz="2800" b="1" dirty="0">
                <a:latin typeface="宋体" panose="02010600030101010101" pitchFamily="2" charset="-122"/>
              </a:rPr>
              <a:t>磁波在</a:t>
            </a:r>
            <a:r>
              <a:rPr lang="zh-CN" altLang="en-US" sz="2800" b="1" dirty="0">
                <a:latin typeface="宋体" panose="02010600030101010101" pitchFamily="2" charset="-122"/>
              </a:rPr>
              <a:t>通讯</a:t>
            </a:r>
            <a:r>
              <a:rPr lang="zh-TW" altLang="en-US" sz="2800" b="1" dirty="0">
                <a:latin typeface="宋体" panose="02010600030101010101" pitchFamily="2" charset="-122"/>
              </a:rPr>
              <a:t>的</a:t>
            </a:r>
            <a:r>
              <a:rPr lang="zh-CN" altLang="en-US" sz="2800" b="1" dirty="0">
                <a:latin typeface="宋体" panose="02010600030101010101" pitchFamily="2" charset="-122"/>
              </a:rPr>
              <a:t>应</a:t>
            </a:r>
            <a:r>
              <a:rPr lang="zh-TW" altLang="en-US" sz="2800" b="1" dirty="0">
                <a:latin typeface="宋体" panose="02010600030101010101" pitchFamily="2" charset="-122"/>
              </a:rPr>
              <a:t>用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395288" y="260350"/>
            <a:ext cx="30400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电磁波的发展史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5607" name="图片 256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500438"/>
            <a:ext cx="6696075" cy="308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矩形 7170"/>
          <p:cNvSpPr/>
          <p:nvPr/>
        </p:nvSpPr>
        <p:spPr>
          <a:xfrm>
            <a:off x="1979613" y="333375"/>
            <a:ext cx="6985000" cy="586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迅速变化的电流能产生电磁波。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电磁波的频率、波长和波速的关系：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波速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波长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频率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即：</a:t>
            </a:r>
            <a:r>
              <a:rPr lang="en-US" altLang="zh-CN" sz="28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</a:t>
            </a:r>
            <a:r>
              <a:rPr lang="en-US" altLang="zh-CN" sz="2800" b="1" i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λf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)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电磁波在真空中的传播速度：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=3.0×108m/s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⑷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各种光都是电磁波。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⑸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无线电波：数百千赫至数百兆赫的一部分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电磁波。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⑹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天线是发射或接收电磁波的装置。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468313" y="1989138"/>
            <a:ext cx="671512" cy="27352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电磁波的海洋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188" name="图片 71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836613"/>
            <a:ext cx="754062" cy="5329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WPS 演示</Application>
  <PresentationFormat>在屏幕上显示</PresentationFormat>
  <Paragraphs>177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楷体_GB2312</vt:lpstr>
      <vt:lpstr>Times New Roman</vt:lpstr>
      <vt:lpstr>黑体</vt:lpstr>
      <vt:lpstr>PMingLiU</vt:lpstr>
      <vt:lpstr>新宋体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2009-05-18T09:01:43Z</dcterms:created>
  <dcterms:modified xsi:type="dcterms:W3CDTF">2018-05-20T01:07:24Z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