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Default Extension="mp3" ContentType="audio/mp3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419" r:id="rId2"/>
    <p:sldId id="420" r:id="rId3"/>
    <p:sldId id="454" r:id="rId4"/>
    <p:sldId id="385" r:id="rId5"/>
    <p:sldId id="301" r:id="rId6"/>
    <p:sldId id="303" r:id="rId7"/>
    <p:sldId id="305" r:id="rId8"/>
    <p:sldId id="299" r:id="rId9"/>
    <p:sldId id="300" r:id="rId10"/>
    <p:sldId id="261" r:id="rId11"/>
    <p:sldId id="291" r:id="rId12"/>
    <p:sldId id="295" r:id="rId13"/>
    <p:sldId id="262" r:id="rId14"/>
    <p:sldId id="290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84" r:id="rId25"/>
    <p:sldId id="285" r:id="rId26"/>
    <p:sldId id="286" r:id="rId27"/>
    <p:sldId id="386" r:id="rId28"/>
    <p:sldId id="283" r:id="rId29"/>
    <p:sldId id="279" r:id="rId30"/>
    <p:sldId id="289" r:id="rId31"/>
    <p:sldId id="259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CC"/>
    <a:srgbClr val="0000FF"/>
    <a:srgbClr val="F1FF9F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712"/>
  </p:normalViewPr>
  <p:slideViewPr>
    <p:cSldViewPr showGuides="1">
      <p:cViewPr varScale="1">
        <p:scale>
          <a:sx n="107" d="100"/>
          <a:sy n="107" d="100"/>
        </p:scale>
        <p:origin x="-1014" y="-84"/>
      </p:cViewPr>
      <p:guideLst>
        <p:guide orient="horz" pos="2112"/>
        <p:guide pos="28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379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file:///C:\Users\Administrator\Desktop\18&#26149;&#20248;&#32764;&#25945;&#19982;&#23398;&#20843;&#24180;&#32423;&#33521;&#35821;&#19979;&#20809;&#30424;&#65288;RJ&#65289;\1.%20&#31934;&#21697;&#25945;&#23398;&#35838;&#20214;\Unit%203\Unit%203%20Section%20A%20(1a-2d)\U3%20Section%20A%201b.mp3" TargetMode="Externa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istrator\&#26700;&#38754;\&#32039;&#24613;&#20462;&#25913;\19&#26149;&#20843;&#33521;&#19979;(RJ)--1.&#31934;&#21697;&#25945;&#23398;&#35838;&#20214;\&#12304;&#20154;&#25945;&#29256;&#12305;&#26032;&#30446;&#26631;2019&#24180;&#20843;&#19979;&#65306;Unit%203%20Section%20A%20(1a-2d)&#35838;&#20214;&#23453;&#65288;&#21547;&#32032;&#26448;&#65289;\U3%20Section%20A%201b.mp3" TargetMode="Externa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file:///C:\Users\Administrator\Desktop\18&#26149;&#20248;&#32764;&#25945;&#19982;&#23398;&#20843;&#24180;&#32423;&#33521;&#35821;&#19979;&#20809;&#30424;&#65288;RJ&#65289;\1.%20&#31934;&#21697;&#25945;&#23398;&#35838;&#20214;\Unit%203\Unit%203%20Section%20A%20(1a-2d)\U3%20Section%20A%202a.mp3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32039;&#24613;&#20462;&#25913;\19&#26149;&#20843;&#33521;&#19979;(RJ)--1.&#31934;&#21697;&#25945;&#23398;&#35838;&#20214;\&#12304;&#20154;&#25945;&#29256;&#12305;&#26032;&#30446;&#26631;2019&#24180;&#20843;&#19979;&#65306;Unit%203%20Section%20A%20(1a-2d)&#35838;&#20214;&#23453;&#65288;&#21547;&#32032;&#26448;&#65289;\U3%20Section%20A%202a.mp3" TargetMode="Externa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media" Target="file:///C:\Users\Administrator\Desktop\18&#26149;&#20248;&#32764;&#25945;&#19982;&#23398;&#20843;&#24180;&#32423;&#33521;&#35821;&#19979;&#20809;&#30424;&#65288;RJ&#65289;\1.%20&#31934;&#21697;&#25945;&#23398;&#35838;&#20214;\Unit%203\Unit%203%20Section%20A%20(1a-2d)\U3%20Section%20A%202b.mp3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32039;&#24613;&#20462;&#25913;\19&#26149;&#20843;&#33521;&#19979;(RJ)--1.&#31934;&#21697;&#25945;&#23398;&#35838;&#20214;\&#12304;&#20154;&#25945;&#29256;&#12305;&#26032;&#30446;&#26631;2019&#24180;&#20843;&#19979;&#65306;Unit%203%20Section%20A%20(1a-2d)&#35838;&#20214;&#23453;&#65288;&#21547;&#32032;&#26448;&#65289;\U3%20Section%20A%202b.mp3" TargetMode="Externa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media" Target="file:///C:\Users\Administrator\Desktop\18&#26149;&#20248;&#32764;&#25945;&#19982;&#23398;&#20843;&#24180;&#32423;&#33521;&#35821;&#19979;&#20809;&#30424;&#65288;RJ&#65289;\1.%20&#31934;&#21697;&#25945;&#23398;&#35838;&#20214;\Unit%203\Unit%203%20Section%20A%20(1a-2d)\U3%20Section%20A%202d.mp3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32039;&#24613;&#20462;&#25913;\19&#26149;&#20843;&#33521;&#19979;(RJ)--1.&#31934;&#21697;&#25945;&#23398;&#35838;&#20214;\&#12304;&#20154;&#25945;&#29256;&#12305;&#26032;&#30446;&#26631;2019&#24180;&#20843;&#19979;&#65306;Unit%203%20Section%20A%20(1a-2d)&#35838;&#20214;&#23453;&#65288;&#21547;&#32032;&#26448;&#65289;\U3%20Section%20A%202d.mp3" TargetMode="Externa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1.gi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4.png"/><Relationship Id="rId4" Type="http://schemas.microsoft.com/office/2007/relationships/media" Target="../media/media1.mp3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TextEdit="1"/>
          </p:cNvSpPr>
          <p:nvPr/>
        </p:nvSpPr>
        <p:spPr>
          <a:xfrm>
            <a:off x="1763713" y="1338263"/>
            <a:ext cx="5616575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 txBox="1"/>
          <p:nvPr/>
        </p:nvSpPr>
        <p:spPr>
          <a:xfrm>
            <a:off x="5364163" y="3425825"/>
            <a:ext cx="3024187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zh-CN" sz="36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八年级（下）</a:t>
            </a:r>
          </a:p>
        </p:txBody>
      </p:sp>
      <p:pic>
        <p:nvPicPr>
          <p:cNvPr id="3076" name="Picture 4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825" y="3138488"/>
            <a:ext cx="4114800" cy="2935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WordArt 7"/>
          <p:cNvSpPr>
            <a:spLocks noTextEdit="1"/>
          </p:cNvSpPr>
          <p:nvPr/>
        </p:nvSpPr>
        <p:spPr>
          <a:xfrm rot="-1038596">
            <a:off x="1316038" y="5048250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3366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66FF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Go</a:t>
            </a:r>
          </a:p>
        </p:txBody>
      </p:sp>
      <p:sp>
        <p:nvSpPr>
          <p:cNvPr id="3078" name="WordArt 8"/>
          <p:cNvSpPr>
            <a:spLocks noTextEdit="1"/>
          </p:cNvSpPr>
          <p:nvPr/>
        </p:nvSpPr>
        <p:spPr>
          <a:xfrm rot="-597107">
            <a:off x="1981200" y="4835525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CC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3300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for</a:t>
            </a:r>
          </a:p>
        </p:txBody>
      </p:sp>
      <p:sp>
        <p:nvSpPr>
          <p:cNvPr id="3079" name="WordArt 9"/>
          <p:cNvSpPr>
            <a:spLocks noTextEdit="1"/>
          </p:cNvSpPr>
          <p:nvPr/>
        </p:nvSpPr>
        <p:spPr>
          <a:xfrm rot="-808854">
            <a:off x="2667000" y="4683125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3333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3399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it!</a:t>
            </a:r>
          </a:p>
        </p:txBody>
      </p:sp>
      <p:sp>
        <p:nvSpPr>
          <p:cNvPr id="15" name="矩形 14"/>
          <p:cNvSpPr/>
          <p:nvPr/>
        </p:nvSpPr>
        <p:spPr>
          <a:xfrm>
            <a:off x="899592" y="1338974"/>
            <a:ext cx="7560840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150" normalizeH="0" baseline="0" noProof="0" dirty="0">
                <a:ln w="11430"/>
                <a:solidFill>
                  <a:srgbClr val="00808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学练优英语教学课件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4337"/>
          <p:cNvSpPr txBox="1"/>
          <p:nvPr/>
        </p:nvSpPr>
        <p:spPr>
          <a:xfrm>
            <a:off x="2819400" y="5334000"/>
            <a:ext cx="4111625" cy="822325"/>
          </a:xfrm>
          <a:prstGeom prst="rect">
            <a:avLst/>
          </a:prstGeom>
          <a:noFill/>
          <a:ln w="9525">
            <a:noFill/>
          </a:ln>
        </p:spPr>
        <p:txBody>
          <a:bodyPr wrap="none" lIns="91435" tIns="45717" rIns="91435" bIns="45717">
            <a:spAutoFit/>
          </a:bodyPr>
          <a:lstStyle/>
          <a:p>
            <a:pPr defTabSz="913130"/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fold the clothes</a:t>
            </a:r>
          </a:p>
        </p:txBody>
      </p:sp>
      <p:sp>
        <p:nvSpPr>
          <p:cNvPr id="12291" name="矩形 14338"/>
          <p:cNvSpPr/>
          <p:nvPr/>
        </p:nvSpPr>
        <p:spPr>
          <a:xfrm>
            <a:off x="312738" y="688975"/>
            <a:ext cx="8543925" cy="57467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/>
          <a:lstStyle/>
          <a:p>
            <a:pPr marL="342900" indent="-342900">
              <a:spcBef>
                <a:spcPct val="20000"/>
              </a:spcBef>
            </a:pPr>
            <a:r>
              <a:rPr lang="zh-CN" altLang="en-US" sz="4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What chores do you do every day? </a:t>
            </a:r>
          </a:p>
        </p:txBody>
      </p:sp>
      <p:pic>
        <p:nvPicPr>
          <p:cNvPr id="12294" name="Picture 6" descr="C:\Users\Administrator\Desktop\laundry-hack-kids-how-to-teach-children-to-fold-laundry-diy-folding-board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1676400"/>
            <a:ext cx="381000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Picture 7" descr="C:\Users\Administrator\Desktop\GettyImages-596828645-5908d6125f9b58647077976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1752600"/>
            <a:ext cx="3962400" cy="3657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5361"/>
          <p:cNvSpPr txBox="1"/>
          <p:nvPr/>
        </p:nvSpPr>
        <p:spPr>
          <a:xfrm>
            <a:off x="2667000" y="5408613"/>
            <a:ext cx="4251325" cy="820737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3130"/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sweep the floor</a:t>
            </a:r>
          </a:p>
        </p:txBody>
      </p:sp>
      <p:pic>
        <p:nvPicPr>
          <p:cNvPr id="16388" name="图片 1536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0650" y="915988"/>
            <a:ext cx="4132263" cy="432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Picture 6" descr="C:\Users\Administrator\Desktop\sweep-the-floor-stock-photos-images-royalty-free-sweep-the-floor-sweep-the-floor-682x10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1447800"/>
            <a:ext cx="3429000" cy="3430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文本框 16386"/>
          <p:cNvSpPr txBox="1"/>
          <p:nvPr/>
        </p:nvSpPr>
        <p:spPr>
          <a:xfrm>
            <a:off x="2743200" y="4876800"/>
            <a:ext cx="3378200" cy="760413"/>
          </a:xfrm>
          <a:prstGeom prst="rect">
            <a:avLst/>
          </a:prstGeom>
          <a:noFill/>
          <a:ln w="9525">
            <a:noFill/>
          </a:ln>
        </p:spPr>
        <p:txBody>
          <a:bodyPr wrap="none" lIns="91435" tIns="45717" rIns="91435" bIns="45717">
            <a:spAutoFit/>
          </a:bodyPr>
          <a:lstStyle/>
          <a:p>
            <a:pPr defTabSz="913130"/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make the bed</a:t>
            </a:r>
          </a:p>
        </p:txBody>
      </p:sp>
      <p:pic>
        <p:nvPicPr>
          <p:cNvPr id="17412" name="Picture 4" descr="C:\Users\Administrator\Desktop\timg1NSBUY6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2600" y="609600"/>
            <a:ext cx="5334000" cy="3581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文本框 17410"/>
          <p:cNvSpPr txBox="1"/>
          <p:nvPr/>
        </p:nvSpPr>
        <p:spPr>
          <a:xfrm>
            <a:off x="2287588" y="5478463"/>
            <a:ext cx="5008562" cy="760412"/>
          </a:xfrm>
          <a:prstGeom prst="rect">
            <a:avLst/>
          </a:prstGeom>
          <a:noFill/>
          <a:ln w="9525">
            <a:noFill/>
          </a:ln>
        </p:spPr>
        <p:txBody>
          <a:bodyPr wrap="none" lIns="91435" tIns="45717" rIns="91435" bIns="45717">
            <a:spAutoFit/>
          </a:bodyPr>
          <a:lstStyle/>
          <a:p>
            <a:pPr defTabSz="913130"/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take out the rubbish</a:t>
            </a:r>
          </a:p>
        </p:txBody>
      </p:sp>
      <p:pic>
        <p:nvPicPr>
          <p:cNvPr id="18436" name="Picture 4" descr="C:\Users\Administrator\Desktop\timgZ7KNZL2Z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1066800"/>
            <a:ext cx="4038600" cy="3530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文本框 18435"/>
          <p:cNvSpPr txBox="1"/>
          <p:nvPr/>
        </p:nvSpPr>
        <p:spPr>
          <a:xfrm>
            <a:off x="2743200" y="5486400"/>
            <a:ext cx="3254375" cy="760413"/>
          </a:xfrm>
          <a:prstGeom prst="rect">
            <a:avLst/>
          </a:prstGeom>
          <a:noFill/>
          <a:ln w="9525">
            <a:noFill/>
          </a:ln>
        </p:spPr>
        <p:txBody>
          <a:bodyPr wrap="none" lIns="91435" tIns="45717" rIns="91435" bIns="45717">
            <a:spAutoFit/>
          </a:bodyPr>
          <a:lstStyle/>
          <a:p>
            <a:pPr defTabSz="913130"/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do the dishes</a:t>
            </a:r>
          </a:p>
        </p:txBody>
      </p:sp>
      <p:pic>
        <p:nvPicPr>
          <p:cNvPr id="16389" name="Picture 5" descr="C:\Users\Administrator\Desktop\6adc108fly1fcop3v72pig206406416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914400"/>
            <a:ext cx="3200400" cy="365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6" descr="C:\Users\Administrator\Desktop\Nf1c-fynstfh364783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5675" y="990600"/>
            <a:ext cx="3082925" cy="3657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20481"/>
          <p:cNvSpPr>
            <a:spLocks noGrp="1"/>
          </p:cNvSpPr>
          <p:nvPr>
            <p:ph type="title"/>
          </p:nvPr>
        </p:nvSpPr>
        <p:spPr>
          <a:xfrm>
            <a:off x="536575" y="704850"/>
            <a:ext cx="8229600" cy="1441450"/>
          </a:xfrm>
          <a:ln/>
        </p:spPr>
        <p:txBody>
          <a:bodyPr vert="horz" wrap="square" lIns="91440" tIns="45720" rIns="91440" bIns="45720" anchor="ctr"/>
          <a:lstStyle/>
          <a:p>
            <a:pPr algn="l"/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1a   Do you do these chores at home? Discuss them with your partner.</a:t>
            </a:r>
          </a:p>
        </p:txBody>
      </p:sp>
      <p:sp>
        <p:nvSpPr>
          <p:cNvPr id="17411" name="内容占位符 20482"/>
          <p:cNvSpPr>
            <a:spLocks noGrp="1"/>
          </p:cNvSpPr>
          <p:nvPr>
            <p:ph idx="1"/>
          </p:nvPr>
        </p:nvSpPr>
        <p:spPr>
          <a:xfrm>
            <a:off x="639763" y="2574925"/>
            <a:ext cx="4846637" cy="3781425"/>
          </a:xfrm>
          <a:ln w="38100">
            <a:solidFill>
              <a:schemeClr val="accent2">
                <a:alpha val="100000"/>
              </a:schemeClr>
            </a:solidFill>
            <a:miter/>
          </a:ln>
        </p:spPr>
        <p:txBody>
          <a:bodyPr vert="horz" wrap="square" lIns="91440" tIns="45720" rIns="91440" bIns="45720" anchor="t"/>
          <a:lstStyle/>
          <a:p>
            <a:pPr>
              <a:lnSpc>
                <a:spcPct val="90000"/>
              </a:lnSpc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1. do the dishes 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2. take out the rubbish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3. fold your clothes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4. sweep the floor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5. make your bed 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6. clean the living room</a:t>
            </a:r>
          </a:p>
        </p:txBody>
      </p:sp>
      <p:pic>
        <p:nvPicPr>
          <p:cNvPr id="17412" name="Picture 4" descr="C:\Users\Administrator\Desktop\9de41db6b891103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00800" y="4114800"/>
            <a:ext cx="1971675" cy="2036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21505" descr="Section A- 1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6875" y="676275"/>
            <a:ext cx="8312150" cy="5619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22529"/>
          <p:cNvSpPr>
            <a:spLocks noGrp="1"/>
          </p:cNvSpPr>
          <p:nvPr>
            <p:ph type="title"/>
          </p:nvPr>
        </p:nvSpPr>
        <p:spPr>
          <a:xfrm>
            <a:off x="6350" y="1033463"/>
            <a:ext cx="9480550" cy="1143000"/>
          </a:xfrm>
          <a:ln/>
        </p:spPr>
        <p:txBody>
          <a:bodyPr vert="horz" wrap="square" lIns="91440" tIns="45720" rIns="91440" bIns="45720" anchor="ctr"/>
          <a:lstStyle/>
          <a:p>
            <a:pPr algn="l"/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1b   Listen and check 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):Who will do these chores</a:t>
            </a: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？</a:t>
            </a:r>
          </a:p>
        </p:txBody>
      </p:sp>
      <p:graphicFrame>
        <p:nvGraphicFramePr>
          <p:cNvPr id="22531" name="内容占位符 22530"/>
          <p:cNvGraphicFramePr>
            <a:graphicFrameLocks noGrp="1"/>
          </p:cNvGraphicFramePr>
          <p:nvPr>
            <p:ph idx="4294967295"/>
          </p:nvPr>
        </p:nvGraphicFramePr>
        <p:xfrm>
          <a:off x="536575" y="2133600"/>
          <a:ext cx="8077200" cy="4270375"/>
        </p:xfrm>
        <a:graphic>
          <a:graphicData uri="http://schemas.openxmlformats.org/drawingml/2006/table">
            <a:tbl>
              <a:tblPr/>
              <a:tblGrid>
                <a:gridCol w="3652838"/>
                <a:gridCol w="2744725"/>
                <a:gridCol w="1679637"/>
              </a:tblGrid>
              <a:tr h="931829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000" b="1" dirty="0" smtClean="0">
                          <a:solidFill>
                            <a:srgbClr val="FF0066"/>
                          </a:solidFill>
                          <a:latin typeface="Times New Roman" panose="02020603050405020304" pitchFamily="18" charset="0"/>
                        </a:rPr>
                        <a:t>            Chores </a:t>
                      </a:r>
                      <a:endParaRPr lang="en-US" altLang="zh-CN" sz="3000" b="1" dirty="0">
                        <a:solidFill>
                          <a:srgbClr val="FF0066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000" b="1" dirty="0" smtClean="0">
                          <a:solidFill>
                            <a:srgbClr val="FF0066"/>
                          </a:solidFill>
                          <a:latin typeface="Times New Roman" panose="02020603050405020304" pitchFamily="18" charset="0"/>
                        </a:rPr>
                        <a:t> Peter’s mother </a:t>
                      </a:r>
                      <a:endParaRPr lang="en-US" altLang="zh-CN" sz="3000" b="1" dirty="0">
                        <a:solidFill>
                          <a:srgbClr val="FF0066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000" b="1" dirty="0" smtClean="0">
                          <a:solidFill>
                            <a:srgbClr val="FF0066"/>
                          </a:solidFill>
                          <a:latin typeface="Times New Roman" panose="02020603050405020304" pitchFamily="18" charset="0"/>
                        </a:rPr>
                        <a:t>   Peter </a:t>
                      </a:r>
                      <a:endParaRPr lang="en-US" altLang="zh-CN" sz="3000" b="1" dirty="0">
                        <a:solidFill>
                          <a:srgbClr val="FF0066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000" b="1">
                          <a:latin typeface="Times New Roman" panose="02020603050405020304" pitchFamily="18" charset="0"/>
                        </a:rPr>
                        <a:t>do the dishes</a:t>
                      </a:r>
                    </a:p>
                  </a:txBody>
                  <a:tcPr marL="91435" marR="91435" marT="45717" marB="4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000" b="1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000" b="1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000" b="1">
                          <a:latin typeface="Times New Roman" panose="02020603050405020304" pitchFamily="18" charset="0"/>
                        </a:rPr>
                        <a:t>sweep the floor</a:t>
                      </a:r>
                    </a:p>
                  </a:txBody>
                  <a:tcPr marL="91435" marR="91435" marT="45717" marB="4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000" b="1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000" b="1" dirty="0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000" b="1" dirty="0">
                          <a:latin typeface="Times New Roman" panose="02020603050405020304" pitchFamily="18" charset="0"/>
                        </a:rPr>
                        <a:t>take out the rubbish</a:t>
                      </a:r>
                    </a:p>
                  </a:txBody>
                  <a:tcPr marL="91435" marR="91435" marT="45717" marB="4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000" b="1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000" b="1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000" b="1" dirty="0">
                          <a:latin typeface="Times New Roman" panose="02020603050405020304" pitchFamily="18" charset="0"/>
                        </a:rPr>
                        <a:t>make </a:t>
                      </a:r>
                      <a:r>
                        <a:rPr lang="en-US" altLang="zh-CN" sz="3000" b="1" dirty="0" smtClean="0">
                          <a:latin typeface="Times New Roman" panose="02020603050405020304" pitchFamily="18" charset="0"/>
                        </a:rPr>
                        <a:t>the </a:t>
                      </a:r>
                      <a:r>
                        <a:rPr lang="en-US" altLang="zh-CN" sz="3000" b="1" dirty="0">
                          <a:latin typeface="Times New Roman" panose="02020603050405020304" pitchFamily="18" charset="0"/>
                        </a:rPr>
                        <a:t>bed </a:t>
                      </a:r>
                    </a:p>
                  </a:txBody>
                  <a:tcPr marL="91435" marR="91435" marT="45717" marB="4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000" b="1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000" b="1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000" b="1" dirty="0">
                          <a:latin typeface="Times New Roman" panose="02020603050405020304" pitchFamily="18" charset="0"/>
                        </a:rPr>
                        <a:t>fold </a:t>
                      </a:r>
                      <a:r>
                        <a:rPr lang="en-US" altLang="zh-CN" sz="3000" b="1" dirty="0" smtClean="0">
                          <a:latin typeface="Times New Roman" panose="02020603050405020304" pitchFamily="18" charset="0"/>
                        </a:rPr>
                        <a:t>the </a:t>
                      </a:r>
                      <a:r>
                        <a:rPr lang="en-US" altLang="zh-CN" sz="3000" b="1" dirty="0">
                          <a:latin typeface="Times New Roman" panose="02020603050405020304" pitchFamily="18" charset="0"/>
                        </a:rPr>
                        <a:t>clothes</a:t>
                      </a:r>
                    </a:p>
                  </a:txBody>
                  <a:tcPr marL="91435" marR="91435" marT="45717" marB="4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000" b="1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000" b="1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000" b="1">
                          <a:latin typeface="Times New Roman" panose="02020603050405020304" pitchFamily="18" charset="0"/>
                        </a:rPr>
                        <a:t>clean the living room</a:t>
                      </a:r>
                    </a:p>
                  </a:txBody>
                  <a:tcPr marL="91435" marR="91435" marT="45717" marB="4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000" b="1" dirty="0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000" b="1" dirty="0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65" name="文本框 22564"/>
          <p:cNvSpPr txBox="1"/>
          <p:nvPr/>
        </p:nvSpPr>
        <p:spPr>
          <a:xfrm>
            <a:off x="4800600" y="3048000"/>
            <a:ext cx="1079500" cy="547688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3130"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</a:p>
        </p:txBody>
      </p:sp>
      <p:sp>
        <p:nvSpPr>
          <p:cNvPr id="22566" name="文本框 22565"/>
          <p:cNvSpPr txBox="1"/>
          <p:nvPr/>
        </p:nvSpPr>
        <p:spPr>
          <a:xfrm>
            <a:off x="4800600" y="3657600"/>
            <a:ext cx="1079500" cy="547688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3130"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</a:p>
        </p:txBody>
      </p:sp>
      <p:sp>
        <p:nvSpPr>
          <p:cNvPr id="22567" name="文本框 22566"/>
          <p:cNvSpPr txBox="1"/>
          <p:nvPr/>
        </p:nvSpPr>
        <p:spPr>
          <a:xfrm>
            <a:off x="7313613" y="4267200"/>
            <a:ext cx="650875" cy="547688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3130"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</a:p>
        </p:txBody>
      </p:sp>
      <p:sp>
        <p:nvSpPr>
          <p:cNvPr id="22568" name="文本框 22567"/>
          <p:cNvSpPr txBox="1"/>
          <p:nvPr/>
        </p:nvSpPr>
        <p:spPr>
          <a:xfrm>
            <a:off x="7313613" y="4800600"/>
            <a:ext cx="863600" cy="547688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3130"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</a:p>
        </p:txBody>
      </p:sp>
      <p:sp>
        <p:nvSpPr>
          <p:cNvPr id="22569" name="文本框 22568"/>
          <p:cNvSpPr txBox="1"/>
          <p:nvPr/>
        </p:nvSpPr>
        <p:spPr>
          <a:xfrm>
            <a:off x="7313613" y="5257800"/>
            <a:ext cx="935037" cy="547688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3130"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</a:p>
        </p:txBody>
      </p:sp>
      <p:sp>
        <p:nvSpPr>
          <p:cNvPr id="22570" name="文本框 22569"/>
          <p:cNvSpPr txBox="1"/>
          <p:nvPr/>
        </p:nvSpPr>
        <p:spPr>
          <a:xfrm>
            <a:off x="4876800" y="5943600"/>
            <a:ext cx="719138" cy="547688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3130"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</a:p>
        </p:txBody>
      </p:sp>
      <p:sp>
        <p:nvSpPr>
          <p:cNvPr id="19499" name="齿轮1 501"/>
          <p:cNvSpPr/>
          <p:nvPr/>
        </p:nvSpPr>
        <p:spPr>
          <a:xfrm rot="720000">
            <a:off x="279400" y="604838"/>
            <a:ext cx="708025" cy="500062"/>
          </a:xfrm>
          <a:custGeom>
            <a:avLst/>
            <a:gdLst>
              <a:gd name="txL" fmla="*/ 0 w 2063518"/>
              <a:gd name="txT" fmla="*/ 0 h 1276454"/>
              <a:gd name="txR" fmla="*/ 2063518 w 2063518"/>
              <a:gd name="txB" fmla="*/ 1276454 h 1276454"/>
            </a:gdLst>
            <a:ahLst/>
            <a:cxnLst>
              <a:cxn ang="0">
                <a:pos x="465165" y="326431"/>
              </a:cxn>
              <a:cxn ang="0">
                <a:pos x="654400" y="326431"/>
              </a:cxn>
              <a:cxn ang="0">
                <a:pos x="547642" y="157006"/>
              </a:cxn>
              <a:cxn ang="0">
                <a:pos x="577200" y="191181"/>
              </a:cxn>
              <a:cxn ang="0">
                <a:pos x="645865" y="187734"/>
              </a:cxn>
              <a:cxn ang="0">
                <a:pos x="649268" y="235607"/>
              </a:cxn>
              <a:cxn ang="0">
                <a:pos x="703809" y="283360"/>
              </a:cxn>
              <a:cxn ang="0">
                <a:pos x="679464" y="322530"/>
              </a:cxn>
              <a:cxn ang="0">
                <a:pos x="694361" y="399139"/>
              </a:cxn>
              <a:cxn ang="0">
                <a:pos x="653660" y="411279"/>
              </a:cxn>
              <a:cxn ang="0">
                <a:pos x="621943" y="480898"/>
              </a:cxn>
              <a:cxn ang="0">
                <a:pos x="583930" y="460326"/>
              </a:cxn>
              <a:cxn ang="0">
                <a:pos x="520439" y="490380"/>
              </a:cxn>
              <a:cxn ang="0">
                <a:pos x="502901" y="446723"/>
              </a:cxn>
              <a:cxn ang="0">
                <a:pos x="437345" y="423148"/>
              </a:cxn>
              <a:cxn ang="0">
                <a:pos x="448488" y="376833"/>
              </a:cxn>
              <a:cxn ang="0">
                <a:pos x="411540" y="310662"/>
              </a:cxn>
              <a:cxn ang="0">
                <a:pos x="446151" y="283361"/>
              </a:cxn>
              <a:cxn ang="0">
                <a:pos x="455100" y="205554"/>
              </a:cxn>
              <a:cxn ang="0">
                <a:pos x="496983" y="210041"/>
              </a:cxn>
              <a:cxn ang="0">
                <a:pos x="547642" y="157006"/>
              </a:cxn>
              <a:cxn ang="0">
                <a:pos x="80437" y="254138"/>
              </a:cxn>
              <a:cxn ang="0">
                <a:pos x="364290" y="254138"/>
              </a:cxn>
              <a:cxn ang="0">
                <a:pos x="204153" y="0"/>
              </a:cxn>
              <a:cxn ang="0">
                <a:pos x="248490" y="51264"/>
              </a:cxn>
              <a:cxn ang="0">
                <a:pos x="351487" y="46092"/>
              </a:cxn>
              <a:cxn ang="0">
                <a:pos x="356591" y="117902"/>
              </a:cxn>
              <a:cxn ang="0">
                <a:pos x="438403" y="189531"/>
              </a:cxn>
              <a:cxn ang="0">
                <a:pos x="401885" y="248286"/>
              </a:cxn>
              <a:cxn ang="0">
                <a:pos x="424231" y="363201"/>
              </a:cxn>
              <a:cxn ang="0">
                <a:pos x="363180" y="381410"/>
              </a:cxn>
              <a:cxn ang="0">
                <a:pos x="315604" y="485839"/>
              </a:cxn>
              <a:cxn ang="0">
                <a:pos x="258585" y="454981"/>
              </a:cxn>
              <a:cxn ang="0">
                <a:pos x="163348" y="500062"/>
              </a:cxn>
              <a:cxn ang="0">
                <a:pos x="137041" y="434576"/>
              </a:cxn>
              <a:cxn ang="0">
                <a:pos x="38707" y="399215"/>
              </a:cxn>
              <a:cxn ang="0">
                <a:pos x="55421" y="329742"/>
              </a:cxn>
              <a:cxn ang="0">
                <a:pos x="0" y="230484"/>
              </a:cxn>
              <a:cxn ang="0">
                <a:pos x="51915" y="189532"/>
              </a:cxn>
              <a:cxn ang="0">
                <a:pos x="65340" y="72822"/>
              </a:cxn>
              <a:cxn ang="0">
                <a:pos x="128164" y="79553"/>
              </a:cxn>
              <a:cxn ang="0">
                <a:pos x="204153" y="0"/>
              </a:cxn>
            </a:cxnLst>
            <a:rect l="txL" t="txT" r="txR" b="tx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00" name="Text Box 7"/>
          <p:cNvSpPr txBox="1"/>
          <p:nvPr/>
        </p:nvSpPr>
        <p:spPr>
          <a:xfrm>
            <a:off x="1068388" y="593725"/>
            <a:ext cx="4283075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4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探究点二  </a:t>
            </a:r>
            <a:r>
              <a:rPr lang="zh-CN" altLang="en-US" sz="3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Listening</a:t>
            </a:r>
          </a:p>
        </p:txBody>
      </p:sp>
      <p:pic>
        <p:nvPicPr>
          <p:cNvPr id="2" name="U3 Section A 1b.mp3">
            <a:hlinkClick r:id="" action="ppaction://media"/>
          </p:cNvPr>
          <p:cNvPicPr>
            <a:picLocks noRo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470775" y="528638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438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2565" grpId="0"/>
      <p:bldP spid="22566" grpId="0"/>
      <p:bldP spid="22567" grpId="0"/>
      <p:bldP spid="22568" grpId="0"/>
      <p:bldP spid="22569" grpId="0"/>
      <p:bldP spid="2257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23553"/>
          <p:cNvSpPr>
            <a:spLocks noGrp="1"/>
          </p:cNvSpPr>
          <p:nvPr>
            <p:ph type="title"/>
          </p:nvPr>
        </p:nvSpPr>
        <p:spPr>
          <a:xfrm>
            <a:off x="234950" y="1447800"/>
            <a:ext cx="8701088" cy="642938"/>
          </a:xfrm>
          <a:ln/>
        </p:spPr>
        <p:txBody>
          <a:bodyPr vert="horz" wrap="square" lIns="91440" tIns="45720" rIns="91440" bIns="45720" anchor="ctr"/>
          <a:lstStyle/>
          <a:p>
            <a:pPr algn="l"/>
            <a:r>
              <a:rPr lang="en-US" altLang="zh-CN" sz="3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1c Make conversations about the chores in 1a.</a:t>
            </a:r>
          </a:p>
        </p:txBody>
      </p:sp>
      <p:sp>
        <p:nvSpPr>
          <p:cNvPr id="20483" name="内容占位符 23554"/>
          <p:cNvSpPr>
            <a:spLocks noGrp="1"/>
          </p:cNvSpPr>
          <p:nvPr>
            <p:ph idx="1"/>
          </p:nvPr>
        </p:nvSpPr>
        <p:spPr>
          <a:xfrm>
            <a:off x="539750" y="2211388"/>
            <a:ext cx="8118475" cy="3732212"/>
          </a:xfrm>
          <a:ln w="38100">
            <a:solidFill>
              <a:schemeClr val="accent2">
                <a:alpha val="100000"/>
              </a:schemeClr>
            </a:solidFill>
            <a:miter/>
          </a:ln>
        </p:spPr>
        <p:txBody>
          <a:bodyPr vert="horz" wrap="none" lIns="91440" tIns="45720" rIns="91440" bIns="45720" anchor="t"/>
          <a:lstStyle/>
          <a:p>
            <a:pPr>
              <a:lnSpc>
                <a:spcPct val="135000"/>
              </a:lnSpc>
              <a:buNone/>
            </a:pPr>
            <a:r>
              <a:rPr lang="en-US" altLang="zh-CN" sz="3400" b="1" dirty="0">
                <a:latin typeface="Times New Roman" panose="02020603050405020304" pitchFamily="18" charset="0"/>
              </a:rPr>
              <a:t>A: Could you please </a:t>
            </a:r>
            <a:r>
              <a:rPr lang="en-US" altLang="zh-CN" sz="3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sweep the floor</a:t>
            </a:r>
            <a:r>
              <a:rPr lang="en-US" altLang="zh-CN" sz="3400" b="1" dirty="0">
                <a:latin typeface="Times New Roman" panose="02020603050405020304" pitchFamily="18" charset="0"/>
              </a:rPr>
              <a:t>?</a:t>
            </a:r>
          </a:p>
          <a:p>
            <a:pPr>
              <a:lnSpc>
                <a:spcPct val="135000"/>
              </a:lnSpc>
              <a:buNone/>
            </a:pPr>
            <a:r>
              <a:rPr lang="en-US" altLang="zh-CN" sz="34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B: </a:t>
            </a:r>
            <a:r>
              <a:rPr lang="en-US" altLang="zh-CN" sz="3400" b="1" dirty="0">
                <a:latin typeface="Times New Roman" panose="02020603050405020304" pitchFamily="18" charset="0"/>
              </a:rPr>
              <a:t>Yes, sure. Can you </a:t>
            </a:r>
            <a:r>
              <a:rPr lang="en-US" altLang="zh-CN" sz="3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do the dishes</a:t>
            </a:r>
            <a:r>
              <a:rPr lang="en-US" altLang="zh-CN" sz="3400" b="1" dirty="0">
                <a:latin typeface="Times New Roman" panose="02020603050405020304" pitchFamily="18" charset="0"/>
              </a:rPr>
              <a:t>?</a:t>
            </a:r>
          </a:p>
          <a:p>
            <a:pPr>
              <a:lnSpc>
                <a:spcPct val="105000"/>
              </a:lnSpc>
              <a:buNone/>
            </a:pPr>
            <a:r>
              <a:rPr lang="en-US" altLang="zh-CN" sz="3400" b="1" dirty="0">
                <a:latin typeface="Times New Roman" panose="02020603050405020304" pitchFamily="18" charset="0"/>
              </a:rPr>
              <a:t>A: Well, could</a:t>
            </a:r>
            <a:r>
              <a:rPr lang="en-US" altLang="zh-CN" sz="3600" b="1" dirty="0">
                <a:latin typeface="Times New Roman" panose="02020603050405020304" pitchFamily="18" charset="0"/>
              </a:rPr>
              <a:t> you please do them? I'm </a:t>
            </a:r>
          </a:p>
          <a:p>
            <a:pPr>
              <a:lnSpc>
                <a:spcPct val="105000"/>
              </a:lnSpc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going to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clean the living room.</a:t>
            </a:r>
          </a:p>
          <a:p>
            <a:pPr>
              <a:lnSpc>
                <a:spcPct val="105000"/>
              </a:lnSpc>
              <a:buNone/>
            </a:pPr>
            <a:r>
              <a:rPr lang="en-US" altLang="zh-CN" sz="36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B: </a:t>
            </a:r>
            <a:r>
              <a:rPr lang="en-US" altLang="zh-CN" sz="3600" b="1" dirty="0">
                <a:latin typeface="Times New Roman" panose="02020603050405020304" pitchFamily="18" charset="0"/>
              </a:rPr>
              <a:t>No problem.</a:t>
            </a:r>
          </a:p>
        </p:txBody>
      </p:sp>
      <p:sp>
        <p:nvSpPr>
          <p:cNvPr id="20484" name="Text Box 7"/>
          <p:cNvSpPr txBox="1"/>
          <p:nvPr/>
        </p:nvSpPr>
        <p:spPr>
          <a:xfrm>
            <a:off x="1147763" y="763588"/>
            <a:ext cx="4283075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探究点三  </a:t>
            </a: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Speaking</a:t>
            </a:r>
          </a:p>
        </p:txBody>
      </p:sp>
      <p:sp>
        <p:nvSpPr>
          <p:cNvPr id="20485" name="齿轮1 501"/>
          <p:cNvSpPr/>
          <p:nvPr/>
        </p:nvSpPr>
        <p:spPr>
          <a:xfrm rot="720000">
            <a:off x="309563" y="838200"/>
            <a:ext cx="708025" cy="500063"/>
          </a:xfrm>
          <a:custGeom>
            <a:avLst/>
            <a:gdLst>
              <a:gd name="txL" fmla="*/ 0 w 2063518"/>
              <a:gd name="txT" fmla="*/ 0 h 1276454"/>
              <a:gd name="txR" fmla="*/ 2063518 w 2063518"/>
              <a:gd name="txB" fmla="*/ 1276454 h 1276454"/>
            </a:gdLst>
            <a:ahLst/>
            <a:cxnLst>
              <a:cxn ang="0">
                <a:pos x="465165" y="326432"/>
              </a:cxn>
              <a:cxn ang="0">
                <a:pos x="654400" y="326432"/>
              </a:cxn>
              <a:cxn ang="0">
                <a:pos x="547642" y="157006"/>
              </a:cxn>
              <a:cxn ang="0">
                <a:pos x="577200" y="191182"/>
              </a:cxn>
              <a:cxn ang="0">
                <a:pos x="645865" y="187734"/>
              </a:cxn>
              <a:cxn ang="0">
                <a:pos x="649268" y="235607"/>
              </a:cxn>
              <a:cxn ang="0">
                <a:pos x="703809" y="283360"/>
              </a:cxn>
              <a:cxn ang="0">
                <a:pos x="679464" y="322530"/>
              </a:cxn>
              <a:cxn ang="0">
                <a:pos x="694361" y="399140"/>
              </a:cxn>
              <a:cxn ang="0">
                <a:pos x="653660" y="411279"/>
              </a:cxn>
              <a:cxn ang="0">
                <a:pos x="621943" y="480899"/>
              </a:cxn>
              <a:cxn ang="0">
                <a:pos x="583930" y="460327"/>
              </a:cxn>
              <a:cxn ang="0">
                <a:pos x="520439" y="490381"/>
              </a:cxn>
              <a:cxn ang="0">
                <a:pos x="502901" y="446723"/>
              </a:cxn>
              <a:cxn ang="0">
                <a:pos x="437345" y="423149"/>
              </a:cxn>
              <a:cxn ang="0">
                <a:pos x="448488" y="376834"/>
              </a:cxn>
              <a:cxn ang="0">
                <a:pos x="411540" y="310662"/>
              </a:cxn>
              <a:cxn ang="0">
                <a:pos x="446151" y="283361"/>
              </a:cxn>
              <a:cxn ang="0">
                <a:pos x="455100" y="205554"/>
              </a:cxn>
              <a:cxn ang="0">
                <a:pos x="496983" y="210041"/>
              </a:cxn>
              <a:cxn ang="0">
                <a:pos x="547642" y="157006"/>
              </a:cxn>
              <a:cxn ang="0">
                <a:pos x="80437" y="254139"/>
              </a:cxn>
              <a:cxn ang="0">
                <a:pos x="364290" y="254139"/>
              </a:cxn>
              <a:cxn ang="0">
                <a:pos x="204153" y="0"/>
              </a:cxn>
              <a:cxn ang="0">
                <a:pos x="248490" y="51264"/>
              </a:cxn>
              <a:cxn ang="0">
                <a:pos x="351487" y="46092"/>
              </a:cxn>
              <a:cxn ang="0">
                <a:pos x="356591" y="117902"/>
              </a:cxn>
              <a:cxn ang="0">
                <a:pos x="438403" y="189532"/>
              </a:cxn>
              <a:cxn ang="0">
                <a:pos x="401885" y="248287"/>
              </a:cxn>
              <a:cxn ang="0">
                <a:pos x="424231" y="363202"/>
              </a:cxn>
              <a:cxn ang="0">
                <a:pos x="363180" y="381410"/>
              </a:cxn>
              <a:cxn ang="0">
                <a:pos x="315604" y="485840"/>
              </a:cxn>
              <a:cxn ang="0">
                <a:pos x="258585" y="454982"/>
              </a:cxn>
              <a:cxn ang="0">
                <a:pos x="163348" y="500063"/>
              </a:cxn>
              <a:cxn ang="0">
                <a:pos x="137041" y="434577"/>
              </a:cxn>
              <a:cxn ang="0">
                <a:pos x="38707" y="399215"/>
              </a:cxn>
              <a:cxn ang="0">
                <a:pos x="55421" y="329743"/>
              </a:cxn>
              <a:cxn ang="0">
                <a:pos x="0" y="230485"/>
              </a:cxn>
              <a:cxn ang="0">
                <a:pos x="51915" y="189533"/>
              </a:cxn>
              <a:cxn ang="0">
                <a:pos x="65340" y="72823"/>
              </a:cxn>
              <a:cxn ang="0">
                <a:pos x="128164" y="79553"/>
              </a:cxn>
              <a:cxn ang="0">
                <a:pos x="204153" y="0"/>
              </a:cxn>
            </a:cxnLst>
            <a:rect l="txL" t="txT" r="txR" b="tx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6625"/>
          <p:cNvSpPr txBox="1"/>
          <p:nvPr/>
        </p:nvSpPr>
        <p:spPr>
          <a:xfrm>
            <a:off x="233363" y="534988"/>
            <a:ext cx="8612187" cy="1658937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3130">
              <a:spcBef>
                <a:spcPct val="50000"/>
              </a:spcBef>
            </a:pPr>
            <a:r>
              <a:rPr lang="en-US" altLang="zh-CN" sz="3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2a   Listen. Peter asks his father if he can do four things. What does his father say?  Check </a:t>
            </a:r>
            <a:r>
              <a:rPr lang="en-US" altLang="zh-CN" sz="3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34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 2" pitchFamily="2" charset="2"/>
              </a:rPr>
              <a:t>)</a:t>
            </a:r>
            <a:r>
              <a:rPr lang="en-US" altLang="zh-CN" sz="3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400" b="1" i="1" dirty="0">
                <a:solidFill>
                  <a:srgbClr val="0000CC"/>
                </a:solidFill>
                <a:latin typeface="Times New Roman" panose="02020603050405020304" pitchFamily="18" charset="0"/>
              </a:rPr>
              <a:t>yes</a:t>
            </a:r>
            <a:r>
              <a:rPr lang="en-US" altLang="zh-CN" sz="3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or </a:t>
            </a:r>
            <a:r>
              <a:rPr lang="en-US" altLang="zh-CN" sz="3400" b="1" i="1" dirty="0">
                <a:solidFill>
                  <a:srgbClr val="0000CC"/>
                </a:solidFill>
                <a:latin typeface="Times New Roman" panose="02020603050405020304" pitchFamily="18" charset="0"/>
              </a:rPr>
              <a:t>no</a:t>
            </a:r>
            <a:r>
              <a:rPr lang="en-US" altLang="zh-CN" sz="3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. </a:t>
            </a:r>
            <a:endParaRPr lang="en-US" altLang="zh-CN" sz="3400" b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6627" name="表格 26626"/>
          <p:cNvGraphicFramePr/>
          <p:nvPr/>
        </p:nvGraphicFramePr>
        <p:xfrm>
          <a:off x="688975" y="2438400"/>
          <a:ext cx="7854950" cy="3886200"/>
        </p:xfrm>
        <a:graphic>
          <a:graphicData uri="http://schemas.openxmlformats.org/drawingml/2006/table">
            <a:tbl>
              <a:tblPr/>
              <a:tblGrid>
                <a:gridCol w="3873500"/>
                <a:gridCol w="3981450"/>
              </a:tblGrid>
              <a:tr h="6651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rgbClr val="FF0066"/>
                          </a:solidFill>
                          <a:latin typeface="Times New Roman" panose="02020603050405020304" pitchFamily="18" charset="0"/>
                        </a:rPr>
                        <a:t>Peter wants to…</a:t>
                      </a:r>
                    </a:p>
                  </a:txBody>
                  <a:tcPr marL="91435" marR="91435" marT="45717" marB="4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rgbClr val="FF0066"/>
                          </a:solidFill>
                          <a:latin typeface="Times New Roman" panose="02020603050405020304" pitchFamily="18" charset="0"/>
                        </a:rPr>
                        <a:t>Peter’s father says…</a:t>
                      </a: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978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latin typeface="Times New Roman" panose="02020603050405020304" pitchFamily="18" charset="0"/>
                        </a:rPr>
                        <a:t>go out for </a:t>
                      </a:r>
                      <a:r>
                        <a:rPr lang="en-US" altLang="zh-CN" sz="3200" b="1" dirty="0" smtClean="0">
                          <a:latin typeface="Times New Roman" panose="02020603050405020304" pitchFamily="18" charset="0"/>
                        </a:rPr>
                        <a:t>dinner.</a:t>
                      </a:r>
                      <a:endParaRPr lang="en-US" altLang="zh-CN" sz="3200" b="1" dirty="0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u="sng"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>
                          <a:latin typeface="Times New Roman" panose="02020603050405020304" pitchFamily="18" charset="0"/>
                        </a:rPr>
                        <a:t>yes       </a:t>
                      </a:r>
                      <a:r>
                        <a:rPr lang="en-US" altLang="zh-CN" sz="3200" b="1" u="sng"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>
                          <a:latin typeface="Times New Roman" panose="02020603050405020304" pitchFamily="18" charset="0"/>
                        </a:rPr>
                        <a:t>no</a:t>
                      </a:r>
                      <a:endParaRPr lang="en-US" altLang="zh-CN" sz="3200" b="1" u="sng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91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latin typeface="Times New Roman" panose="02020603050405020304" pitchFamily="18" charset="0"/>
                        </a:rPr>
                        <a:t>go to the </a:t>
                      </a:r>
                      <a:r>
                        <a:rPr lang="en-US" altLang="zh-CN" sz="3200" b="1" dirty="0" smtClean="0">
                          <a:latin typeface="Times New Roman" panose="02020603050405020304" pitchFamily="18" charset="0"/>
                        </a:rPr>
                        <a:t>movies.</a:t>
                      </a:r>
                      <a:endParaRPr lang="en-US" altLang="zh-CN" sz="3200" b="1" dirty="0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u="sng"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>
                          <a:latin typeface="Times New Roman" panose="02020603050405020304" pitchFamily="18" charset="0"/>
                        </a:rPr>
                        <a:t>yes       </a:t>
                      </a:r>
                      <a:r>
                        <a:rPr lang="en-US" altLang="zh-CN" sz="3200" b="1" u="sng"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>
                          <a:latin typeface="Times New Roman" panose="02020603050405020304" pitchFamily="18" charset="0"/>
                        </a:rPr>
                        <a:t>no</a:t>
                      </a: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91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latin typeface="Times New Roman" panose="02020603050405020304" pitchFamily="18" charset="0"/>
                        </a:rPr>
                        <a:t>stay out </a:t>
                      </a:r>
                      <a:r>
                        <a:rPr lang="en-US" altLang="zh-CN" sz="3200" b="1" dirty="0" smtClean="0">
                          <a:latin typeface="Times New Roman" panose="02020603050405020304" pitchFamily="18" charset="0"/>
                        </a:rPr>
                        <a:t>late.</a:t>
                      </a:r>
                      <a:endParaRPr lang="en-US" altLang="zh-CN" sz="3200" b="1" dirty="0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u="sng"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>
                          <a:latin typeface="Times New Roman" panose="02020603050405020304" pitchFamily="18" charset="0"/>
                        </a:rPr>
                        <a:t>yes       </a:t>
                      </a:r>
                      <a:r>
                        <a:rPr lang="en-US" altLang="zh-CN" sz="3200" b="1" u="sng"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>
                          <a:latin typeface="Times New Roman" panose="02020603050405020304" pitchFamily="18" charset="0"/>
                        </a:rPr>
                        <a:t>no</a:t>
                      </a: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29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latin typeface="Times New Roman" panose="02020603050405020304" pitchFamily="18" charset="0"/>
                        </a:rPr>
                        <a:t>get a </a:t>
                      </a:r>
                      <a:r>
                        <a:rPr lang="en-US" altLang="zh-CN" sz="3200" b="1" dirty="0" smtClean="0">
                          <a:latin typeface="Times New Roman" panose="02020603050405020304" pitchFamily="18" charset="0"/>
                        </a:rPr>
                        <a:t>ride.</a:t>
                      </a:r>
                      <a:endParaRPr lang="en-US" altLang="zh-CN" sz="3200" b="1" dirty="0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u="sng"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>
                          <a:latin typeface="Times New Roman" panose="02020603050405020304" pitchFamily="18" charset="0"/>
                        </a:rPr>
                        <a:t>yes       </a:t>
                      </a:r>
                      <a:r>
                        <a:rPr lang="en-US" altLang="zh-CN" sz="3200" b="1" u="sng"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>
                          <a:latin typeface="Times New Roman" panose="02020603050405020304" pitchFamily="18" charset="0"/>
                        </a:rPr>
                        <a:t>no</a:t>
                      </a: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647" name="文本框 26646"/>
          <p:cNvSpPr txBox="1"/>
          <p:nvPr/>
        </p:nvSpPr>
        <p:spPr>
          <a:xfrm>
            <a:off x="4651375" y="3124200"/>
            <a:ext cx="601663" cy="57785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3130"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sym typeface="Wingdings 2" pitchFamily="2" charset="2"/>
              </a:rPr>
              <a:t></a:t>
            </a:r>
          </a:p>
        </p:txBody>
      </p:sp>
      <p:sp>
        <p:nvSpPr>
          <p:cNvPr id="26648" name="文本框 26647"/>
          <p:cNvSpPr txBox="1"/>
          <p:nvPr/>
        </p:nvSpPr>
        <p:spPr>
          <a:xfrm>
            <a:off x="4727575" y="3962400"/>
            <a:ext cx="530225" cy="57785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3130"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sym typeface="Wingdings 2" pitchFamily="2" charset="2"/>
              </a:rPr>
              <a:t></a:t>
            </a:r>
          </a:p>
        </p:txBody>
      </p:sp>
      <p:sp>
        <p:nvSpPr>
          <p:cNvPr id="26649" name="文本框 26648"/>
          <p:cNvSpPr txBox="1"/>
          <p:nvPr/>
        </p:nvSpPr>
        <p:spPr>
          <a:xfrm>
            <a:off x="6477000" y="4799013"/>
            <a:ext cx="577850" cy="57785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3130"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sym typeface="Wingdings 2" pitchFamily="2" charset="2"/>
              </a:rPr>
              <a:t></a:t>
            </a:r>
          </a:p>
        </p:txBody>
      </p:sp>
      <p:sp>
        <p:nvSpPr>
          <p:cNvPr id="26650" name="文本框 26649"/>
          <p:cNvSpPr txBox="1"/>
          <p:nvPr/>
        </p:nvSpPr>
        <p:spPr>
          <a:xfrm>
            <a:off x="6553200" y="5637213"/>
            <a:ext cx="506413" cy="57785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3130"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sym typeface="Wingdings 2" pitchFamily="2" charset="2"/>
              </a:rPr>
              <a:t></a:t>
            </a:r>
          </a:p>
        </p:txBody>
      </p:sp>
      <p:pic>
        <p:nvPicPr>
          <p:cNvPr id="2" name="U3 Section A 2a.mp3">
            <a:hlinkClick r:id="" action="ppaction://media"/>
          </p:cNvPr>
          <p:cNvPicPr>
            <a:picLocks noRo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727575" y="1560513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613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6647" grpId="0"/>
      <p:bldP spid="26648" grpId="0"/>
      <p:bldP spid="26649" grpId="0"/>
      <p:bldP spid="266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/>
          <p:nvPr/>
        </p:nvSpPr>
        <p:spPr>
          <a:xfrm>
            <a:off x="0" y="0"/>
            <a:ext cx="9144000" cy="1557338"/>
          </a:xfrm>
          <a:prstGeom prst="flowChartProcess">
            <a:avLst/>
          </a:prstGeom>
          <a:solidFill>
            <a:srgbClr val="008080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099" name="Text Box 33"/>
          <p:cNvSpPr txBox="1"/>
          <p:nvPr/>
        </p:nvSpPr>
        <p:spPr>
          <a:xfrm>
            <a:off x="5435600" y="549275"/>
            <a:ext cx="3671888" cy="849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学练优八年级英语下（</a:t>
            </a:r>
            <a:r>
              <a:rPr lang="en-US" altLang="zh-CN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RJ</a:t>
            </a:r>
            <a:r>
              <a:rPr lang="zh-CN" altLang="en-US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）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            教学课件</a:t>
            </a:r>
          </a:p>
        </p:txBody>
      </p:sp>
      <p:pic>
        <p:nvPicPr>
          <p:cNvPr id="4100" name="Picture 9" descr="E:\李梦莲\模版\优翼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6550" y="549275"/>
            <a:ext cx="1800225" cy="66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257425" y="4910138"/>
            <a:ext cx="4705350" cy="962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Section A (1a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  <a:sym typeface="+mn-ea"/>
              </a:rPr>
              <a:t>-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2d)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5088" y="2416175"/>
            <a:ext cx="9018587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6000" b="1" dirty="0">
                <a:latin typeface="Times New Roman" panose="02020603050405020304" pitchFamily="18" charset="0"/>
              </a:rPr>
              <a:t>Unit 3 Could you please</a:t>
            </a:r>
          </a:p>
          <a:p>
            <a:pPr algn="ctr" eaLnBrk="0" hangingPunct="0"/>
            <a:r>
              <a:rPr lang="en-US" altLang="zh-CN" sz="6000" b="1" dirty="0">
                <a:latin typeface="Times New Roman" panose="02020603050405020304" pitchFamily="18" charset="0"/>
              </a:rPr>
              <a:t>clean your room?</a:t>
            </a:r>
            <a:endParaRPr lang="en-US" altLang="zh-CN" sz="6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表格 27649"/>
          <p:cNvGraphicFramePr/>
          <p:nvPr/>
        </p:nvGraphicFramePr>
        <p:xfrm>
          <a:off x="606425" y="1449388"/>
          <a:ext cx="7899400" cy="4822825"/>
        </p:xfrm>
        <a:graphic>
          <a:graphicData uri="http://schemas.openxmlformats.org/drawingml/2006/table">
            <a:tbl>
              <a:tblPr/>
              <a:tblGrid>
                <a:gridCol w="2260600"/>
                <a:gridCol w="2819400"/>
                <a:gridCol w="2819400"/>
              </a:tblGrid>
              <a:tr h="9445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 dirty="0">
                          <a:solidFill>
                            <a:srgbClr val="FF0066"/>
                          </a:solidFill>
                          <a:latin typeface="Times New Roman" panose="02020603050405020304" pitchFamily="18" charset="0"/>
                        </a:rPr>
                        <a:t>Peter wants to…</a:t>
                      </a:r>
                      <a:endParaRPr lang="zh-CN" altLang="en-US" b="1" dirty="0">
                        <a:solidFill>
                          <a:srgbClr val="FF0066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 dirty="0">
                          <a:solidFill>
                            <a:srgbClr val="FF0066"/>
                          </a:solidFill>
                          <a:latin typeface="Times New Roman" panose="02020603050405020304" pitchFamily="18" charset="0"/>
                        </a:rPr>
                        <a:t>Peter’s father says…</a:t>
                      </a:r>
                      <a:endParaRPr lang="zh-CN" altLang="en-US" b="1" dirty="0">
                        <a:solidFill>
                          <a:srgbClr val="FF0066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 dirty="0">
                          <a:solidFill>
                            <a:srgbClr val="FF0066"/>
                          </a:solidFill>
                          <a:latin typeface="Times New Roman" panose="02020603050405020304" pitchFamily="18" charset="0"/>
                        </a:rPr>
                        <a:t>His father’s reasons</a:t>
                      </a:r>
                      <a:endParaRPr lang="zh-CN" altLang="en-US" b="1" dirty="0">
                        <a:solidFill>
                          <a:srgbClr val="FF0066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56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 dirty="0">
                          <a:latin typeface="Times New Roman" panose="02020603050405020304" pitchFamily="18" charset="0"/>
                        </a:rPr>
                        <a:t>go out for </a:t>
                      </a:r>
                      <a:r>
                        <a:rPr lang="en-US" altLang="zh-CN" b="1" dirty="0" smtClean="0">
                          <a:latin typeface="Times New Roman" panose="02020603050405020304" pitchFamily="18" charset="0"/>
                        </a:rPr>
                        <a:t>dinner.</a:t>
                      </a:r>
                      <a:endParaRPr lang="zh-CN" altLang="en-US" b="1" dirty="0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</a:rPr>
                        <a:t>Yes      No</a:t>
                      </a: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</a:rPr>
                        <a:t>I have to do some work.</a:t>
                      </a: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56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 dirty="0">
                          <a:latin typeface="Times New Roman" panose="02020603050405020304" pitchFamily="18" charset="0"/>
                        </a:rPr>
                        <a:t>go to the </a:t>
                      </a:r>
                      <a:r>
                        <a:rPr lang="en-US" altLang="zh-CN" b="1" dirty="0" smtClean="0">
                          <a:latin typeface="Times New Roman" panose="02020603050405020304" pitchFamily="18" charset="0"/>
                        </a:rPr>
                        <a:t>movies.</a:t>
                      </a:r>
                      <a:endParaRPr lang="zh-CN" altLang="en-US" b="1" dirty="0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</a:rPr>
                        <a:t>Yes      No</a:t>
                      </a: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</a:rPr>
                        <a:t>You have to clean your room.</a:t>
                      </a: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77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 dirty="0">
                          <a:latin typeface="Times New Roman" panose="02020603050405020304" pitchFamily="18" charset="0"/>
                        </a:rPr>
                        <a:t>stay out </a:t>
                      </a:r>
                      <a:r>
                        <a:rPr lang="en-US" altLang="zh-CN" b="1" dirty="0" smtClean="0">
                          <a:latin typeface="Times New Roman" panose="02020603050405020304" pitchFamily="18" charset="0"/>
                        </a:rPr>
                        <a:t>late.</a:t>
                      </a:r>
                      <a:endParaRPr lang="zh-CN" altLang="en-US" b="1" dirty="0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</a:rPr>
                        <a:t>Yes      No</a:t>
                      </a: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</a:rPr>
                        <a:t>I need to eat breakfast.</a:t>
                      </a: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028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 dirty="0">
                          <a:latin typeface="Times New Roman" panose="02020603050405020304" pitchFamily="18" charset="0"/>
                        </a:rPr>
                        <a:t>get a </a:t>
                      </a:r>
                      <a:r>
                        <a:rPr lang="en-US" altLang="zh-CN" b="1" dirty="0" smtClean="0">
                          <a:latin typeface="Times New Roman" panose="02020603050405020304" pitchFamily="18" charset="0"/>
                        </a:rPr>
                        <a:t>ride.</a:t>
                      </a:r>
                      <a:endParaRPr lang="zh-CN" altLang="en-US" b="1" dirty="0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</a:rPr>
                        <a:t>Yes      No</a:t>
                      </a: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</a:rPr>
                        <a:t>You have a</a:t>
                      </a:r>
                    </a:p>
                    <a:p>
                      <a:pPr marL="0" lvl="0" indent="0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</a:rPr>
                        <a:t>basketball game.</a:t>
                      </a: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 marL="91435" marR="91435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676" name="椭圆 27675"/>
          <p:cNvSpPr/>
          <p:nvPr/>
        </p:nvSpPr>
        <p:spPr>
          <a:xfrm>
            <a:off x="2898775" y="3352800"/>
            <a:ext cx="915988" cy="534988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7677" name="椭圆 27676"/>
          <p:cNvSpPr/>
          <p:nvPr/>
        </p:nvSpPr>
        <p:spPr>
          <a:xfrm>
            <a:off x="3813175" y="4343400"/>
            <a:ext cx="915988" cy="531813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7678" name="直接连接符 27677"/>
          <p:cNvSpPr/>
          <p:nvPr/>
        </p:nvSpPr>
        <p:spPr>
          <a:xfrm>
            <a:off x="4651375" y="4724400"/>
            <a:ext cx="1219200" cy="79057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79" name="椭圆 27678"/>
          <p:cNvSpPr/>
          <p:nvPr/>
        </p:nvSpPr>
        <p:spPr>
          <a:xfrm>
            <a:off x="2830513" y="2349500"/>
            <a:ext cx="914400" cy="5334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7680" name="椭圆 27679"/>
          <p:cNvSpPr/>
          <p:nvPr/>
        </p:nvSpPr>
        <p:spPr>
          <a:xfrm>
            <a:off x="3889375" y="5181600"/>
            <a:ext cx="914400" cy="534988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61" name="矩形 27680"/>
          <p:cNvSpPr/>
          <p:nvPr/>
        </p:nvSpPr>
        <p:spPr>
          <a:xfrm>
            <a:off x="309563" y="687388"/>
            <a:ext cx="7585075" cy="51117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313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Arial" panose="020B0604020202020204" pitchFamily="34" charset="0"/>
            </a:pPr>
            <a:r>
              <a:rPr lang="en-US" altLang="zh-CN" sz="3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2b   Why does Peter’s father say “no”?</a:t>
            </a:r>
            <a:r>
              <a:rPr lang="en-US" altLang="zh-CN" sz="3400" b="1" dirty="0">
                <a:solidFill>
                  <a:srgbClr val="0000CC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7683" name="直接连接符 27682"/>
          <p:cNvSpPr/>
          <p:nvPr/>
        </p:nvSpPr>
        <p:spPr>
          <a:xfrm flipV="1">
            <a:off x="4498975" y="2667000"/>
            <a:ext cx="1219200" cy="28194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2" name="U3 Section A 2b.mp3">
            <a:hlinkClick r:id="" action="ppaction://media"/>
          </p:cNvPr>
          <p:cNvPicPr>
            <a:picLocks noRo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519988" y="612775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61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28673"/>
          <p:cNvSpPr>
            <a:spLocks noGrp="1"/>
          </p:cNvSpPr>
          <p:nvPr>
            <p:ph type="title"/>
          </p:nvPr>
        </p:nvSpPr>
        <p:spPr>
          <a:xfrm>
            <a:off x="463550" y="914400"/>
            <a:ext cx="8539163" cy="1143000"/>
          </a:xfrm>
          <a:ln/>
        </p:spPr>
        <p:txBody>
          <a:bodyPr vert="horz" wrap="square" lIns="91440" tIns="45720" rIns="91440" bIns="45720" anchor="ctr"/>
          <a:lstStyle/>
          <a:p>
            <a:pPr algn="l"/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2c  Make conversations between Peter and his father.</a:t>
            </a:r>
          </a:p>
        </p:txBody>
      </p:sp>
      <p:sp>
        <p:nvSpPr>
          <p:cNvPr id="28675" name="文本占位符 28674"/>
          <p:cNvSpPr>
            <a:spLocks noGrp="1" noChangeArrowheads="1"/>
          </p:cNvSpPr>
          <p:nvPr>
            <p:ph idx="1"/>
          </p:nvPr>
        </p:nvSpPr>
        <p:spPr>
          <a:xfrm>
            <a:off x="690563" y="2663825"/>
            <a:ext cx="7615238" cy="3203575"/>
          </a:xfrm>
          <a:ln w="38100">
            <a:solidFill>
              <a:schemeClr val="accent2"/>
            </a:solidFill>
          </a:ln>
        </p:spPr>
        <p:txBody>
          <a:bodyPr vert="horz" wrap="non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A: 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Could I use your computer?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B: 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Sorry. I’m going to work on it now.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A: 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Well, could I watch TV?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B: 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Yes, you can, but first you have to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    clean your room.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30721"/>
          <p:cNvSpPr/>
          <p:nvPr/>
        </p:nvSpPr>
        <p:spPr>
          <a:xfrm>
            <a:off x="463550" y="763588"/>
            <a:ext cx="639127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2d   Role-play the conversation.</a:t>
            </a:r>
          </a:p>
        </p:txBody>
      </p:sp>
      <p:sp>
        <p:nvSpPr>
          <p:cNvPr id="30723" name="矩形 30722"/>
          <p:cNvSpPr>
            <a:spLocks noChangeArrowheads="1"/>
          </p:cNvSpPr>
          <p:nvPr/>
        </p:nvSpPr>
        <p:spPr bwMode="auto">
          <a:xfrm>
            <a:off x="538163" y="1752600"/>
            <a:ext cx="8102600" cy="4524375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Sister: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Tony,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could you please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help out with a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few things?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Brother: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Could 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at least finish watching this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show?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Sister: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No. I think two hours of TV is enough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for you!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Brother: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Fine. What do you want me to do?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Sister: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Could you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take out the rubbish, fold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the clothes and do the dishes?</a:t>
            </a:r>
          </a:p>
        </p:txBody>
      </p:sp>
      <p:pic>
        <p:nvPicPr>
          <p:cNvPr id="2" name="U3 Section A 2d.mp3">
            <a:hlinkClick r:id="" action="ppaction://media"/>
          </p:cNvPr>
          <p:cNvPicPr>
            <a:picLocks noRo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058025" y="763588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4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31745"/>
          <p:cNvSpPr>
            <a:spLocks noChangeArrowheads="1"/>
          </p:cNvSpPr>
          <p:nvPr/>
        </p:nvSpPr>
        <p:spPr bwMode="auto">
          <a:xfrm>
            <a:off x="539750" y="461963"/>
            <a:ext cx="8191500" cy="403225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Brother: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So much?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Sister: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Yes, because Mom will be back from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shopping any minute now. And she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won’t be happy if she sees this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mess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Brother: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But the house is already pretty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clean and tidy!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Sister: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Yes, well, it's clean, but it's not  “mother clean”!</a:t>
            </a:r>
          </a:p>
        </p:txBody>
      </p:sp>
      <p:pic>
        <p:nvPicPr>
          <p:cNvPr id="25603" name="图片 31746" descr="Section A- 2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41925" y="4025900"/>
            <a:ext cx="3303588" cy="2371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占位符 32769"/>
          <p:cNvSpPr>
            <a:spLocks noGrp="1"/>
          </p:cNvSpPr>
          <p:nvPr>
            <p:ph idx="1"/>
          </p:nvPr>
        </p:nvSpPr>
        <p:spPr>
          <a:xfrm>
            <a:off x="225425" y="1241425"/>
            <a:ext cx="8583613" cy="5159375"/>
          </a:xfrm>
          <a:ln/>
        </p:spPr>
        <p:txBody>
          <a:bodyPr vert="horz" wrap="none" lIns="91440" tIns="45720" rIns="91440" bIns="45720" anchor="t"/>
          <a:lstStyle/>
          <a:p>
            <a:pPr marL="609600" indent="-60960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1. Tony, could you please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help out</a:t>
            </a:r>
            <a:r>
              <a:rPr lang="en-US" altLang="zh-CN" b="1" dirty="0">
                <a:latin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with</a:t>
            </a:r>
            <a:r>
              <a:rPr lang="en-US" altLang="zh-CN" b="1" dirty="0">
                <a:latin typeface="Times New Roman" panose="02020603050405020304" pitchFamily="18" charset="0"/>
              </a:rPr>
              <a:t> a few 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things? </a:t>
            </a:r>
            <a:r>
              <a:rPr lang="zh-CN" altLang="en-US" b="1" dirty="0">
                <a:latin typeface="Times New Roman" panose="02020603050405020304" pitchFamily="18" charset="0"/>
              </a:rPr>
              <a:t>托尼，你能帮忙做几件事吗？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   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help out (with sth.)</a:t>
            </a:r>
            <a:r>
              <a:rPr lang="en-US" altLang="zh-CN" b="1" dirty="0"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是一个动词短语，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   表示在某人繁忙或是遇到困难时“给予帮助”</a:t>
            </a:r>
            <a:r>
              <a:rPr lang="zh-CN" altLang="en-US" b="1" dirty="0">
                <a:latin typeface="Times New Roman" panose="02020603050405020304" pitchFamily="18" charset="0"/>
              </a:rPr>
              <a:t>。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    再如本单元中这句话：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    </a:t>
            </a:r>
            <a:r>
              <a:rPr lang="en-US" altLang="zh-CN" b="1" dirty="0">
                <a:latin typeface="Times New Roman" panose="02020603050405020304" pitchFamily="18" charset="0"/>
              </a:rPr>
              <a:t>You watch TV all the time and never help 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 out around the house!   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</a:t>
            </a:r>
            <a:r>
              <a:rPr lang="zh-CN" altLang="en-US" b="1" dirty="0">
                <a:latin typeface="Times New Roman" panose="02020603050405020304" pitchFamily="18" charset="0"/>
              </a:rPr>
              <a:t>你老是看电视，从不帮忙干家务</a:t>
            </a:r>
            <a:r>
              <a:rPr lang="en-US" altLang="zh-CN" b="1" dirty="0">
                <a:latin typeface="Times New Roman" panose="02020603050405020304" pitchFamily="18" charset="0"/>
              </a:rPr>
              <a:t>!</a:t>
            </a:r>
            <a:r>
              <a:rPr lang="zh-CN" altLang="en-US" b="1" dirty="0">
                <a:latin typeface="Times New Roman" panose="02020603050405020304" pitchFamily="18" charset="0"/>
              </a:rPr>
              <a:t> </a:t>
            </a:r>
            <a:endParaRPr lang="zh-CN" altLang="en-US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627" name="齿轮1 501"/>
          <p:cNvSpPr/>
          <p:nvPr/>
        </p:nvSpPr>
        <p:spPr>
          <a:xfrm rot="720000">
            <a:off x="300038" y="603250"/>
            <a:ext cx="787400" cy="573088"/>
          </a:xfrm>
          <a:custGeom>
            <a:avLst/>
            <a:gdLst>
              <a:gd name="txL" fmla="*/ 0 w 2063518"/>
              <a:gd name="txT" fmla="*/ 0 h 1276454"/>
              <a:gd name="txR" fmla="*/ 2063518 w 2063518"/>
              <a:gd name="txB" fmla="*/ 1276454 h 1276454"/>
            </a:gdLst>
            <a:ahLst/>
            <a:cxnLst>
              <a:cxn ang="0">
                <a:pos x="517314" y="374101"/>
              </a:cxn>
              <a:cxn ang="0">
                <a:pos x="727763" y="374101"/>
              </a:cxn>
              <a:cxn ang="0">
                <a:pos x="609037" y="179934"/>
              </a:cxn>
              <a:cxn ang="0">
                <a:pos x="641909" y="219100"/>
              </a:cxn>
              <a:cxn ang="0">
                <a:pos x="718272" y="215149"/>
              </a:cxn>
              <a:cxn ang="0">
                <a:pos x="722055" y="270013"/>
              </a:cxn>
              <a:cxn ang="0">
                <a:pos x="782711" y="324740"/>
              </a:cxn>
              <a:cxn ang="0">
                <a:pos x="755637" y="369630"/>
              </a:cxn>
              <a:cxn ang="0">
                <a:pos x="772204" y="457427"/>
              </a:cxn>
              <a:cxn ang="0">
                <a:pos x="726940" y="471339"/>
              </a:cxn>
              <a:cxn ang="0">
                <a:pos x="691668" y="551126"/>
              </a:cxn>
              <a:cxn ang="0">
                <a:pos x="649393" y="527549"/>
              </a:cxn>
              <a:cxn ang="0">
                <a:pos x="578784" y="561992"/>
              </a:cxn>
              <a:cxn ang="0">
                <a:pos x="559280" y="511959"/>
              </a:cxn>
              <a:cxn ang="0">
                <a:pos x="486374" y="484942"/>
              </a:cxn>
              <a:cxn ang="0">
                <a:pos x="498767" y="431864"/>
              </a:cxn>
              <a:cxn ang="0">
                <a:pos x="457677" y="356029"/>
              </a:cxn>
              <a:cxn ang="0">
                <a:pos x="496168" y="324741"/>
              </a:cxn>
              <a:cxn ang="0">
                <a:pos x="506120" y="235572"/>
              </a:cxn>
              <a:cxn ang="0">
                <a:pos x="552699" y="240714"/>
              </a:cxn>
              <a:cxn ang="0">
                <a:pos x="609037" y="179934"/>
              </a:cxn>
              <a:cxn ang="0">
                <a:pos x="89455" y="291251"/>
              </a:cxn>
              <a:cxn ang="0">
                <a:pos x="405130" y="291251"/>
              </a:cxn>
              <a:cxn ang="0">
                <a:pos x="227040" y="0"/>
              </a:cxn>
              <a:cxn ang="0">
                <a:pos x="276347" y="58750"/>
              </a:cxn>
              <a:cxn ang="0">
                <a:pos x="390892" y="52823"/>
              </a:cxn>
              <a:cxn ang="0">
                <a:pos x="396567" y="135120"/>
              </a:cxn>
              <a:cxn ang="0">
                <a:pos x="487551" y="217209"/>
              </a:cxn>
              <a:cxn ang="0">
                <a:pos x="446940" y="284545"/>
              </a:cxn>
              <a:cxn ang="0">
                <a:pos x="471791" y="416241"/>
              </a:cxn>
              <a:cxn ang="0">
                <a:pos x="403895" y="437108"/>
              </a:cxn>
              <a:cxn ang="0">
                <a:pos x="350986" y="556788"/>
              </a:cxn>
              <a:cxn ang="0">
                <a:pos x="287574" y="521423"/>
              </a:cxn>
              <a:cxn ang="0">
                <a:pos x="181661" y="573088"/>
              </a:cxn>
              <a:cxn ang="0">
                <a:pos x="152405" y="498038"/>
              </a:cxn>
              <a:cxn ang="0">
                <a:pos x="43046" y="457513"/>
              </a:cxn>
              <a:cxn ang="0">
                <a:pos x="61635" y="377896"/>
              </a:cxn>
              <a:cxn ang="0">
                <a:pos x="0" y="264143"/>
              </a:cxn>
              <a:cxn ang="0">
                <a:pos x="57736" y="217211"/>
              </a:cxn>
              <a:cxn ang="0">
                <a:pos x="72665" y="83457"/>
              </a:cxn>
              <a:cxn ang="0">
                <a:pos x="142532" y="91171"/>
              </a:cxn>
              <a:cxn ang="0">
                <a:pos x="227040" y="0"/>
              </a:cxn>
            </a:cxnLst>
            <a:rect l="txL" t="txT" r="txR" b="tx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28" name="Text Box 7"/>
          <p:cNvSpPr txBox="1"/>
          <p:nvPr/>
        </p:nvSpPr>
        <p:spPr>
          <a:xfrm>
            <a:off x="1149350" y="611188"/>
            <a:ext cx="5594350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探究点四  </a:t>
            </a:r>
            <a:r>
              <a:rPr lang="zh-CN" altLang="en-US" sz="36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Language points</a:t>
            </a:r>
            <a:r>
              <a:rPr lang="zh-CN" altLang="en-US" sz="3600" b="1" dirty="0">
                <a:solidFill>
                  <a:srgbClr val="FF3399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 </a:t>
            </a: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 </a:t>
            </a:r>
            <a:endParaRPr lang="zh-CN" altLang="en-US" sz="3600" b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9701" name="Picture 5" descr="C:\Users\Administrator\Desktop\raw22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1800" y="5105400"/>
            <a:ext cx="188595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33793"/>
          <p:cNvSpPr/>
          <p:nvPr/>
        </p:nvSpPr>
        <p:spPr>
          <a:xfrm>
            <a:off x="242888" y="1601788"/>
            <a:ext cx="8540750" cy="4645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另外</a:t>
            </a:r>
            <a:r>
              <a:rPr lang="en-US" altLang="zh-CN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help </a:t>
            </a: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与</a:t>
            </a:r>
            <a:r>
              <a:rPr lang="en-US" altLang="zh-CN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out </a:t>
            </a: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之间还可以加具体的人，</a:t>
            </a: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Times New Roman" panose="02020603050405020304" pitchFamily="18" charset="0"/>
              </a:rPr>
              <a:t>如：</a:t>
            </a:r>
            <a:r>
              <a:rPr lang="en-US" altLang="zh-CN" sz="3600" b="1" dirty="0">
                <a:latin typeface="Times New Roman" panose="02020603050405020304" pitchFamily="18" charset="0"/>
              </a:rPr>
              <a:t>Can you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help me out?</a:t>
            </a:r>
            <a:r>
              <a:rPr lang="en-US" altLang="zh-CN" sz="3600" b="1" dirty="0">
                <a:latin typeface="Times New Roman" panose="02020603050405020304" pitchFamily="18" charset="0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3600" b="1" dirty="0">
                <a:latin typeface="Times New Roman" panose="02020603050405020304" pitchFamily="18" charset="0"/>
              </a:rPr>
              <a:t>你能帮我一把吗？</a:t>
            </a: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Times New Roman" panose="02020603050405020304" pitchFamily="18" charset="0"/>
              </a:rPr>
              <a:t>       </a:t>
            </a:r>
            <a:r>
              <a:rPr lang="en-US" altLang="zh-CN" sz="3600" b="1" dirty="0">
                <a:latin typeface="Times New Roman" panose="02020603050405020304" pitchFamily="18" charset="0"/>
              </a:rPr>
              <a:t>They helped (us) out with the clean-up.</a:t>
            </a: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       </a:t>
            </a:r>
            <a:r>
              <a:rPr lang="zh-CN" altLang="en-US" sz="3600" b="1" dirty="0">
                <a:latin typeface="Times New Roman" panose="02020603050405020304" pitchFamily="18" charset="0"/>
              </a:rPr>
              <a:t>他们帮助我们做大扫除。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34817"/>
          <p:cNvSpPr/>
          <p:nvPr/>
        </p:nvSpPr>
        <p:spPr>
          <a:xfrm>
            <a:off x="463550" y="612775"/>
            <a:ext cx="8229600" cy="5553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2. …because Mom will be back from shopping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any minute now.</a:t>
            </a:r>
            <a:r>
              <a:rPr lang="en-US" altLang="zh-CN" sz="3200" b="1" dirty="0">
                <a:latin typeface="Times New Roman" panose="02020603050405020304" pitchFamily="18" charset="0"/>
              </a:rPr>
              <a:t> …</a:t>
            </a: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因为妈妈随时都会买完东西回来。</a:t>
            </a:r>
          </a:p>
          <a:p>
            <a:pPr>
              <a:lnSpc>
                <a:spcPct val="14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any minute now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是一种常见口语表达，相当于“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随时；马上；在任何时候</a:t>
            </a: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”的意思，</a:t>
            </a:r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minute </a:t>
            </a: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还可替换为“</a:t>
            </a:r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second, moment, time</a:t>
            </a: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等。</a:t>
            </a:r>
          </a:p>
          <a:p>
            <a:pPr>
              <a:lnSpc>
                <a:spcPct val="14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e.g. We are expecting them any moment now.</a:t>
            </a:r>
          </a:p>
          <a:p>
            <a:pPr>
              <a:lnSpc>
                <a:spcPct val="14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       </a:t>
            </a:r>
            <a:r>
              <a:rPr lang="zh-CN" altLang="en-US" sz="3200" b="1" dirty="0">
                <a:latin typeface="Times New Roman" panose="02020603050405020304" pitchFamily="18" charset="0"/>
              </a:rPr>
              <a:t>我们期待他们随时到来。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文本框 35841"/>
          <p:cNvSpPr txBox="1"/>
          <p:nvPr/>
        </p:nvSpPr>
        <p:spPr>
          <a:xfrm>
            <a:off x="1108075" y="1139825"/>
            <a:ext cx="3128963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Summary</a:t>
            </a:r>
          </a:p>
        </p:txBody>
      </p:sp>
      <p:graphicFrame>
        <p:nvGraphicFramePr>
          <p:cNvPr id="1026" name="对象 35842"/>
          <p:cNvGraphicFramePr>
            <a:graphicFrameLocks/>
          </p:cNvGraphicFramePr>
          <p:nvPr/>
        </p:nvGraphicFramePr>
        <p:xfrm>
          <a:off x="447675" y="1214438"/>
          <a:ext cx="660400" cy="598487"/>
        </p:xfrm>
        <a:graphic>
          <a:graphicData uri="http://schemas.openxmlformats.org/presentationml/2006/ole">
            <p:oleObj spid="_x0000_s3076" r:id="rId3" imgW="318841" imgH="348013" progId="PBrush">
              <p:embed/>
            </p:oleObj>
          </a:graphicData>
        </a:graphic>
      </p:graphicFrame>
      <p:sp>
        <p:nvSpPr>
          <p:cNvPr id="1029" name="文本框 35843"/>
          <p:cNvSpPr txBox="1"/>
          <p:nvPr/>
        </p:nvSpPr>
        <p:spPr>
          <a:xfrm>
            <a:off x="2749550" y="2433638"/>
            <a:ext cx="46307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030" name="文本框 35844"/>
          <p:cNvSpPr txBox="1"/>
          <p:nvPr/>
        </p:nvSpPr>
        <p:spPr>
          <a:xfrm>
            <a:off x="447675" y="2433638"/>
            <a:ext cx="8305800" cy="3382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Times New Roman" panose="02020603050405020304" pitchFamily="18" charset="0"/>
              </a:rPr>
              <a:t>Remember the new phrases “</a:t>
            </a:r>
            <a:r>
              <a:rPr lang="zh-CN" altLang="en-US" sz="36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take out the rubbish, fold the clothes, sweep the floor, all the time, make one’s bed, go out for dinner</a:t>
            </a:r>
            <a:r>
              <a:rPr lang="zh-CN" altLang="en-US" sz="3600" b="1" dirty="0">
                <a:latin typeface="Times New Roman" panose="02020603050405020304" pitchFamily="18" charset="0"/>
              </a:rPr>
              <a:t>”.</a:t>
            </a:r>
            <a:endParaRPr lang="zh-CN" altLang="en-US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31" name="Picture 7" descr="C:\Users\Administrator\Desktop\7a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0" y="381000"/>
            <a:ext cx="2514600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36865"/>
          <p:cNvSpPr txBox="1"/>
          <p:nvPr/>
        </p:nvSpPr>
        <p:spPr>
          <a:xfrm>
            <a:off x="284163" y="1831975"/>
            <a:ext cx="8513762" cy="677863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3130"/>
            <a:r>
              <a:rPr lang="en-US" altLang="zh-CN" sz="3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Fill in the blanks with “make” or “do”.</a:t>
            </a:r>
            <a:endParaRPr lang="en-US" altLang="zh-CN" sz="3800" b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6867" name="文本框 36866"/>
          <p:cNvSpPr txBox="1">
            <a:spLocks noChangeArrowheads="1"/>
          </p:cNvSpPr>
          <p:nvPr/>
        </p:nvSpPr>
        <p:spPr bwMode="auto">
          <a:xfrm>
            <a:off x="463550" y="2819400"/>
            <a:ext cx="8278813" cy="3455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5" tIns="45717" rIns="91435" bIns="45717">
            <a:spAutoFit/>
          </a:bodyPr>
          <a:lstStyle/>
          <a:p>
            <a:pPr marL="621030" marR="0" indent="-621030" defTabSz="912495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4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A: </a:t>
            </a:r>
            <a:r>
              <a:rPr kumimoji="0" lang="en-US" altLang="zh-CN" sz="3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 hate to ___ chores.</a:t>
            </a:r>
          </a:p>
          <a:p>
            <a:pPr marL="621030" marR="0" indent="-621030" defTabSz="912495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4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B: </a:t>
            </a:r>
            <a:r>
              <a:rPr kumimoji="0" lang="en-US" altLang="zh-CN" sz="3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Well, I hate some chores too, but I like other chores.</a:t>
            </a:r>
          </a:p>
          <a:p>
            <a:pPr marL="621030" marR="0" indent="-621030" defTabSz="912495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4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A: </a:t>
            </a:r>
            <a:r>
              <a:rPr kumimoji="0" lang="en-US" altLang="zh-CN" sz="3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Really? Do you like to ___ the laundry?</a:t>
            </a:r>
          </a:p>
          <a:p>
            <a:pPr marL="621030" marR="0" indent="-621030" defTabSz="912495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4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B: </a:t>
            </a:r>
            <a:r>
              <a:rPr kumimoji="0" lang="en-US" altLang="zh-CN" sz="3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No, I don’t. It’s boring.</a:t>
            </a:r>
          </a:p>
        </p:txBody>
      </p:sp>
      <p:sp>
        <p:nvSpPr>
          <p:cNvPr id="36868" name="文本框 36867"/>
          <p:cNvSpPr txBox="1"/>
          <p:nvPr/>
        </p:nvSpPr>
        <p:spPr>
          <a:xfrm>
            <a:off x="2790825" y="2895600"/>
            <a:ext cx="762000" cy="608013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3130">
              <a:spcBef>
                <a:spcPct val="50000"/>
              </a:spcBef>
            </a:pPr>
            <a:r>
              <a:rPr lang="en-US" altLang="zh-CN" sz="3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do</a:t>
            </a:r>
          </a:p>
        </p:txBody>
      </p:sp>
      <p:sp>
        <p:nvSpPr>
          <p:cNvPr id="36869" name="文本框 36868"/>
          <p:cNvSpPr txBox="1"/>
          <p:nvPr/>
        </p:nvSpPr>
        <p:spPr>
          <a:xfrm>
            <a:off x="5332413" y="4945063"/>
            <a:ext cx="762000" cy="608012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3130">
              <a:spcBef>
                <a:spcPct val="50000"/>
              </a:spcBef>
            </a:pPr>
            <a:r>
              <a:rPr lang="en-US" altLang="zh-CN" sz="3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do</a:t>
            </a:r>
          </a:p>
        </p:txBody>
      </p:sp>
      <p:sp>
        <p:nvSpPr>
          <p:cNvPr id="29702" name="勾2 229"/>
          <p:cNvSpPr/>
          <p:nvPr/>
        </p:nvSpPr>
        <p:spPr>
          <a:xfrm>
            <a:off x="360363" y="835025"/>
            <a:ext cx="588962" cy="676275"/>
          </a:xfrm>
          <a:custGeom>
            <a:avLst/>
            <a:gdLst>
              <a:gd name="txL" fmla="*/ 0 w 1360"/>
              <a:gd name="txT" fmla="*/ 0 h 1360"/>
              <a:gd name="txR" fmla="*/ 1360 w 1360"/>
              <a:gd name="txB" fmla="*/ 1360 h 1360"/>
            </a:gdLst>
            <a:ahLst/>
            <a:cxnLst>
              <a:cxn ang="0">
                <a:pos x="35944" y="633511"/>
              </a:cxn>
              <a:cxn ang="0">
                <a:pos x="510578" y="95474"/>
              </a:cxn>
              <a:cxn ang="0">
                <a:pos x="429163" y="192440"/>
              </a:cxn>
              <a:cxn ang="0">
                <a:pos x="355976" y="300346"/>
              </a:cxn>
              <a:cxn ang="0">
                <a:pos x="323496" y="355542"/>
              </a:cxn>
              <a:cxn ang="0">
                <a:pos x="296213" y="410240"/>
              </a:cxn>
              <a:cxn ang="0">
                <a:pos x="273694" y="463447"/>
              </a:cxn>
              <a:cxn ang="0">
                <a:pos x="255506" y="516157"/>
              </a:cxn>
              <a:cxn ang="0">
                <a:pos x="219562" y="544501"/>
              </a:cxn>
              <a:cxn ang="0">
                <a:pos x="200507" y="551463"/>
              </a:cxn>
              <a:cxn ang="0">
                <a:pos x="193145" y="526599"/>
              </a:cxn>
              <a:cxn ang="0">
                <a:pos x="179720" y="486321"/>
              </a:cxn>
              <a:cxn ang="0">
                <a:pos x="166295" y="449027"/>
              </a:cxn>
              <a:cxn ang="0">
                <a:pos x="153736" y="418694"/>
              </a:cxn>
              <a:cxn ang="0">
                <a:pos x="142910" y="392836"/>
              </a:cxn>
              <a:cxn ang="0">
                <a:pos x="132950" y="374935"/>
              </a:cxn>
              <a:cxn ang="0">
                <a:pos x="113029" y="350072"/>
              </a:cxn>
              <a:cxn ang="0">
                <a:pos x="91376" y="340624"/>
              </a:cxn>
              <a:cxn ang="0">
                <a:pos x="106533" y="326203"/>
              </a:cxn>
              <a:cxn ang="0">
                <a:pos x="119958" y="316755"/>
              </a:cxn>
              <a:cxn ang="0">
                <a:pos x="132083" y="309794"/>
              </a:cxn>
              <a:cxn ang="0">
                <a:pos x="143776" y="308302"/>
              </a:cxn>
              <a:cxn ang="0">
                <a:pos x="159799" y="314766"/>
              </a:cxn>
              <a:cxn ang="0">
                <a:pos x="176256" y="332668"/>
              </a:cxn>
              <a:cxn ang="0">
                <a:pos x="193145" y="362503"/>
              </a:cxn>
              <a:cxn ang="0">
                <a:pos x="211333" y="404273"/>
              </a:cxn>
              <a:cxn ang="0">
                <a:pos x="249443" y="389355"/>
              </a:cxn>
              <a:cxn ang="0">
                <a:pos x="306174" y="293881"/>
              </a:cxn>
              <a:cxn ang="0">
                <a:pos x="370267" y="203877"/>
              </a:cxn>
              <a:cxn ang="0">
                <a:pos x="441721" y="120337"/>
              </a:cxn>
              <a:cxn ang="0">
                <a:pos x="35944" y="80059"/>
              </a:cxn>
              <a:cxn ang="0">
                <a:pos x="579002" y="0"/>
              </a:cxn>
              <a:cxn ang="0">
                <a:pos x="569907" y="39284"/>
              </a:cxn>
              <a:cxn ang="0">
                <a:pos x="547388" y="676275"/>
              </a:cxn>
              <a:cxn ang="0">
                <a:pos x="0" y="38289"/>
              </a:cxn>
              <a:cxn ang="0">
                <a:pos x="554750" y="17404"/>
              </a:cxn>
              <a:cxn ang="0">
                <a:pos x="579002" y="0"/>
              </a:cxn>
            </a:cxnLst>
            <a:rect l="txL" t="txT" r="txR" b="tx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0000FF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3" name="文本框 36870"/>
          <p:cNvSpPr txBox="1"/>
          <p:nvPr/>
        </p:nvSpPr>
        <p:spPr>
          <a:xfrm>
            <a:off x="993775" y="763588"/>
            <a:ext cx="19812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Quiz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37889"/>
          <p:cNvSpPr txBox="1">
            <a:spLocks noChangeArrowheads="1"/>
          </p:cNvSpPr>
          <p:nvPr/>
        </p:nvSpPr>
        <p:spPr bwMode="auto">
          <a:xfrm>
            <a:off x="536575" y="1147763"/>
            <a:ext cx="8153400" cy="4802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5" tIns="45717" rIns="91435" bIns="45717">
            <a:spAutoFit/>
          </a:bodyPr>
          <a:lstStyle/>
          <a:p>
            <a:pPr marL="539750" marR="0" indent="-539750" defTabSz="912495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4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A: </a:t>
            </a:r>
            <a:r>
              <a:rPr kumimoji="0" lang="en-US" altLang="zh-CN" sz="3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 agree. Do you like </a:t>
            </a:r>
          </a:p>
          <a:p>
            <a:pPr marL="539750" marR="0" indent="-539750" defTabSz="912495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to _____ your bed? </a:t>
            </a:r>
          </a:p>
          <a:p>
            <a:pPr marL="539750" marR="0" indent="-539750" defTabSz="912495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4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B: </a:t>
            </a:r>
            <a:r>
              <a:rPr kumimoji="0" lang="en-US" altLang="zh-CN" sz="3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No, not really. But </a:t>
            </a:r>
          </a:p>
          <a:p>
            <a:pPr marL="539750" marR="0" indent="-539750" defTabSz="912495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I like to ___ the </a:t>
            </a:r>
          </a:p>
          <a:p>
            <a:pPr marL="539750" marR="0" indent="-539750" defTabSz="912495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dishes, because it’s relaxing. And I like to _____ breakfast, because I like to cook.</a:t>
            </a:r>
          </a:p>
        </p:txBody>
      </p:sp>
      <p:sp>
        <p:nvSpPr>
          <p:cNvPr id="37891" name="文本框 37890"/>
          <p:cNvSpPr txBox="1"/>
          <p:nvPr/>
        </p:nvSpPr>
        <p:spPr>
          <a:xfrm>
            <a:off x="1603375" y="1876425"/>
            <a:ext cx="1441450" cy="608013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3130">
              <a:spcBef>
                <a:spcPct val="50000"/>
              </a:spcBef>
            </a:pPr>
            <a:r>
              <a:rPr lang="en-US" altLang="zh-CN" sz="3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make</a:t>
            </a:r>
          </a:p>
        </p:txBody>
      </p:sp>
      <p:sp>
        <p:nvSpPr>
          <p:cNvPr id="37892" name="文本框 37891"/>
          <p:cNvSpPr txBox="1"/>
          <p:nvPr/>
        </p:nvSpPr>
        <p:spPr>
          <a:xfrm>
            <a:off x="1598613" y="4621213"/>
            <a:ext cx="1296987" cy="608012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3130">
              <a:spcBef>
                <a:spcPct val="50000"/>
              </a:spcBef>
            </a:pPr>
            <a:r>
              <a:rPr lang="en-US" altLang="zh-CN" sz="3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make</a:t>
            </a:r>
          </a:p>
        </p:txBody>
      </p:sp>
      <p:sp>
        <p:nvSpPr>
          <p:cNvPr id="37893" name="文本框 37892"/>
          <p:cNvSpPr txBox="1"/>
          <p:nvPr/>
        </p:nvSpPr>
        <p:spPr>
          <a:xfrm>
            <a:off x="2720975" y="3319463"/>
            <a:ext cx="762000" cy="608012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3130">
              <a:spcBef>
                <a:spcPct val="50000"/>
              </a:spcBef>
            </a:pPr>
            <a:r>
              <a:rPr lang="en-US" altLang="zh-CN" sz="3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do</a:t>
            </a:r>
          </a:p>
        </p:txBody>
      </p:sp>
      <p:pic>
        <p:nvPicPr>
          <p:cNvPr id="37894" name="图片 37893" descr="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91163" y="731838"/>
            <a:ext cx="2271712" cy="289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2" grpId="0"/>
      <p:bldP spid="378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80897" descr="BAN_16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188" y="1412875"/>
            <a:ext cx="8064500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80898"/>
          <p:cNvSpPr txBox="1"/>
          <p:nvPr/>
        </p:nvSpPr>
        <p:spPr>
          <a:xfrm>
            <a:off x="827088" y="1412875"/>
            <a:ext cx="799306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000" b="1" dirty="0">
                <a:solidFill>
                  <a:srgbClr val="FF7B2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Read and learn</a:t>
            </a:r>
          </a:p>
        </p:txBody>
      </p:sp>
      <p:sp>
        <p:nvSpPr>
          <p:cNvPr id="5124" name="文本框 80899"/>
          <p:cNvSpPr txBox="1"/>
          <p:nvPr/>
        </p:nvSpPr>
        <p:spPr>
          <a:xfrm>
            <a:off x="1547813" y="3860800"/>
            <a:ext cx="59118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6600FF"/>
                </a:solidFill>
                <a:latin typeface="Arial" panose="020B0604020202020204" pitchFamily="34" charset="0"/>
              </a:rPr>
              <a:t>Words and expressions</a:t>
            </a:r>
          </a:p>
        </p:txBody>
      </p:sp>
      <p:pic>
        <p:nvPicPr>
          <p:cNvPr id="3" name="Unit 3 Words and expressions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2755" y="470471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733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38913"/>
          <p:cNvSpPr>
            <a:spLocks noGrp="1"/>
          </p:cNvSpPr>
          <p:nvPr>
            <p:ph type="title"/>
          </p:nvPr>
        </p:nvSpPr>
        <p:spPr>
          <a:xfrm>
            <a:off x="2286000" y="1752600"/>
            <a:ext cx="4721225" cy="809625"/>
          </a:xfrm>
          <a:ln/>
        </p:spPr>
        <p:txBody>
          <a:bodyPr vert="horz" wrap="square" lIns="91440" tIns="45720" rIns="91440" bIns="45720" anchor="ctr"/>
          <a:lstStyle/>
          <a:p>
            <a:pPr algn="l"/>
            <a:r>
              <a:rPr lang="en-US" altLang="zh-CN" sz="6600" b="1" i="1" dirty="0">
                <a:solidFill>
                  <a:srgbClr val="0000CC"/>
                </a:solidFill>
              </a:rPr>
              <a:t>Homework </a:t>
            </a:r>
          </a:p>
        </p:txBody>
      </p:sp>
      <p:sp>
        <p:nvSpPr>
          <p:cNvPr id="31747" name="矩形 38914"/>
          <p:cNvSpPr/>
          <p:nvPr/>
        </p:nvSpPr>
        <p:spPr>
          <a:xfrm>
            <a:off x="971550" y="4370388"/>
            <a:ext cx="6410325" cy="35242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ctr">
            <a:spAutoFit/>
          </a:bodyPr>
          <a:lstStyle/>
          <a:p>
            <a:pPr algn="ctr" defTabSz="913130"/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1748" name="文本框 38915"/>
          <p:cNvSpPr txBox="1"/>
          <p:nvPr/>
        </p:nvSpPr>
        <p:spPr>
          <a:xfrm>
            <a:off x="471488" y="2971800"/>
            <a:ext cx="8672512" cy="303847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3130">
              <a:lnSpc>
                <a:spcPct val="110000"/>
              </a:lnSpc>
            </a:pPr>
            <a:r>
              <a:rPr lang="en-US" altLang="zh-CN" sz="4400" b="1" dirty="0">
                <a:latin typeface="Times New Roman" panose="02020603050405020304" pitchFamily="18" charset="0"/>
              </a:rPr>
              <a:t>Make a role play with your partner to practice the conversation in </a:t>
            </a:r>
            <a:r>
              <a:rPr lang="en-US" altLang="zh-CN" sz="44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2d</a:t>
            </a:r>
            <a:r>
              <a:rPr lang="en-US" altLang="zh-CN" sz="4400" b="1" dirty="0">
                <a:latin typeface="Times New Roman" panose="02020603050405020304" pitchFamily="18" charset="0"/>
              </a:rPr>
              <a:t>. And master more phrases as much as you can in </a:t>
            </a:r>
            <a:r>
              <a:rPr lang="en-US" altLang="zh-CN" sz="44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3a</a:t>
            </a:r>
            <a:r>
              <a:rPr lang="en-US" altLang="zh-CN" sz="4400" b="1" dirty="0"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31749" name="Picture 5" descr="C:\Users\Administrator\Desktop\logo-WYLC2_10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6600" y="533400"/>
            <a:ext cx="2743200" cy="1428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9725" y="2412362"/>
            <a:ext cx="8384540" cy="155448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600" b="1" i="0" u="none" strike="noStrike" kern="1200" cap="none" spc="0" normalizeH="0" baseline="0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Thank you!</a:t>
            </a:r>
            <a:endParaRPr kumimoji="0" lang="en-US" altLang="zh-CN" sz="9600" b="1" i="0" u="none" strike="noStrike" kern="1200" cap="none" spc="0" normalizeH="0" baseline="0" noProof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7"/>
          <p:cNvSpPr txBox="1"/>
          <p:nvPr/>
        </p:nvSpPr>
        <p:spPr>
          <a:xfrm>
            <a:off x="1476375" y="1135063"/>
            <a:ext cx="3055938" cy="1004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60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Lead in</a:t>
            </a:r>
          </a:p>
        </p:txBody>
      </p:sp>
      <p:sp>
        <p:nvSpPr>
          <p:cNvPr id="6147" name="录像机 512"/>
          <p:cNvSpPr/>
          <p:nvPr/>
        </p:nvSpPr>
        <p:spPr>
          <a:xfrm>
            <a:off x="620713" y="1285875"/>
            <a:ext cx="687387" cy="671513"/>
          </a:xfrm>
          <a:custGeom>
            <a:avLst/>
            <a:gdLst>
              <a:gd name="txL" fmla="*/ 0 w 3710374"/>
              <a:gd name="txT" fmla="*/ 0 h 2848566"/>
              <a:gd name="txR" fmla="*/ 3710374 w 3710374"/>
              <a:gd name="txB" fmla="*/ 2848566 h 2848566"/>
            </a:gdLst>
            <a:ahLst/>
            <a:cxnLst>
              <a:cxn ang="0">
                <a:pos x="24622" y="277606"/>
              </a:cxn>
              <a:cxn ang="0">
                <a:pos x="49243" y="308936"/>
              </a:cxn>
              <a:cxn ang="0">
                <a:pos x="49243" y="429743"/>
              </a:cxn>
              <a:cxn ang="0">
                <a:pos x="24622" y="461073"/>
              </a:cxn>
              <a:cxn ang="0">
                <a:pos x="0" y="429743"/>
              </a:cxn>
              <a:cxn ang="0">
                <a:pos x="0" y="308936"/>
              </a:cxn>
              <a:cxn ang="0">
                <a:pos x="24622" y="277606"/>
              </a:cxn>
              <a:cxn ang="0">
                <a:pos x="681139" y="239249"/>
              </a:cxn>
              <a:cxn ang="0">
                <a:pos x="687274" y="265459"/>
              </a:cxn>
              <a:cxn ang="0">
                <a:pos x="687274" y="644462"/>
              </a:cxn>
              <a:cxn ang="0">
                <a:pos x="667727" y="656306"/>
              </a:cxn>
              <a:cxn ang="0">
                <a:pos x="574402" y="559423"/>
              </a:cxn>
              <a:cxn ang="0">
                <a:pos x="552682" y="559423"/>
              </a:cxn>
              <a:cxn ang="0">
                <a:pos x="552682" y="634626"/>
              </a:cxn>
              <a:cxn ang="0">
                <a:pos x="523694" y="671513"/>
              </a:cxn>
              <a:cxn ang="0">
                <a:pos x="100568" y="671513"/>
              </a:cxn>
              <a:cxn ang="0">
                <a:pos x="71579" y="634626"/>
              </a:cxn>
              <a:cxn ang="0">
                <a:pos x="71579" y="297403"/>
              </a:cxn>
              <a:cxn ang="0">
                <a:pos x="100568" y="260516"/>
              </a:cxn>
              <a:cxn ang="0">
                <a:pos x="523694" y="260516"/>
              </a:cxn>
              <a:cxn ang="0">
                <a:pos x="552682" y="297403"/>
              </a:cxn>
              <a:cxn ang="0">
                <a:pos x="552682" y="346739"/>
              </a:cxn>
              <a:cxn ang="0">
                <a:pos x="573456" y="346739"/>
              </a:cxn>
              <a:cxn ang="0">
                <a:pos x="670519" y="246508"/>
              </a:cxn>
              <a:cxn ang="0">
                <a:pos x="681139" y="239249"/>
              </a:cxn>
              <a:cxn ang="0">
                <a:pos x="419809" y="0"/>
              </a:cxn>
              <a:cxn ang="0">
                <a:pos x="516899" y="123544"/>
              </a:cxn>
              <a:cxn ang="0">
                <a:pos x="419809" y="247087"/>
              </a:cxn>
              <a:cxn ang="0">
                <a:pos x="322719" y="123544"/>
              </a:cxn>
              <a:cxn ang="0">
                <a:pos x="419809" y="0"/>
              </a:cxn>
              <a:cxn ang="0">
                <a:pos x="193025" y="0"/>
              </a:cxn>
              <a:cxn ang="0">
                <a:pos x="290115" y="123544"/>
              </a:cxn>
              <a:cxn ang="0">
                <a:pos x="193025" y="247087"/>
              </a:cxn>
              <a:cxn ang="0">
                <a:pos x="95934" y="123544"/>
              </a:cxn>
              <a:cxn ang="0">
                <a:pos x="193025" y="0"/>
              </a:cxn>
            </a:cxnLst>
            <a:rect l="txL" t="txT" r="txR" b="txB"/>
            <a:pathLst>
              <a:path w="3710374" h="2848566">
                <a:moveTo>
                  <a:pt x="132902" y="1177607"/>
                </a:moveTo>
                <a:cubicBezTo>
                  <a:pt x="206302" y="1177607"/>
                  <a:pt x="265804" y="1237109"/>
                  <a:pt x="265804" y="1310509"/>
                </a:cubicBezTo>
                <a:lnTo>
                  <a:pt x="265804" y="1822976"/>
                </a:lnTo>
                <a:cubicBezTo>
                  <a:pt x="265804" y="1896376"/>
                  <a:pt x="206302" y="1955878"/>
                  <a:pt x="132902" y="1955878"/>
                </a:cubicBezTo>
                <a:cubicBezTo>
                  <a:pt x="59502" y="1955878"/>
                  <a:pt x="0" y="1896376"/>
                  <a:pt x="0" y="1822976"/>
                </a:cubicBezTo>
                <a:lnTo>
                  <a:pt x="0" y="1310509"/>
                </a:lnTo>
                <a:cubicBezTo>
                  <a:pt x="0" y="1237109"/>
                  <a:pt x="59502" y="1177607"/>
                  <a:pt x="132902" y="1177607"/>
                </a:cubicBezTo>
                <a:close/>
                <a:moveTo>
                  <a:pt x="3676647" y="1014899"/>
                </a:moveTo>
                <a:cubicBezTo>
                  <a:pt x="3699953" y="1011726"/>
                  <a:pt x="3709766" y="1038156"/>
                  <a:pt x="3709762" y="1126078"/>
                </a:cubicBezTo>
                <a:lnTo>
                  <a:pt x="3709762" y="2733814"/>
                </a:lnTo>
                <a:cubicBezTo>
                  <a:pt x="3714789" y="2810852"/>
                  <a:pt x="3689665" y="2852720"/>
                  <a:pt x="3604255" y="2784056"/>
                </a:cubicBezTo>
                <a:cubicBezTo>
                  <a:pt x="3539382" y="2731902"/>
                  <a:pt x="3308368" y="2542961"/>
                  <a:pt x="3100502" y="2373078"/>
                </a:cubicBezTo>
                <a:lnTo>
                  <a:pt x="2983265" y="2373078"/>
                </a:lnTo>
                <a:lnTo>
                  <a:pt x="2983265" y="2692091"/>
                </a:lnTo>
                <a:cubicBezTo>
                  <a:pt x="2983265" y="2778510"/>
                  <a:pt x="2913209" y="2848566"/>
                  <a:pt x="2826790" y="2848566"/>
                </a:cubicBezTo>
                <a:lnTo>
                  <a:pt x="542844" y="2848566"/>
                </a:lnTo>
                <a:cubicBezTo>
                  <a:pt x="456425" y="2848566"/>
                  <a:pt x="386369" y="2778510"/>
                  <a:pt x="386369" y="2692091"/>
                </a:cubicBezTo>
                <a:lnTo>
                  <a:pt x="386369" y="1261585"/>
                </a:lnTo>
                <a:cubicBezTo>
                  <a:pt x="386369" y="1175166"/>
                  <a:pt x="456425" y="1105110"/>
                  <a:pt x="542844" y="1105110"/>
                </a:cubicBezTo>
                <a:lnTo>
                  <a:pt x="2826790" y="1105110"/>
                </a:lnTo>
                <a:cubicBezTo>
                  <a:pt x="2913209" y="1105110"/>
                  <a:pt x="2983265" y="1175166"/>
                  <a:pt x="2983265" y="1261585"/>
                </a:cubicBezTo>
                <a:lnTo>
                  <a:pt x="2983265" y="1470870"/>
                </a:lnTo>
                <a:lnTo>
                  <a:pt x="3095401" y="1470870"/>
                </a:lnTo>
                <a:cubicBezTo>
                  <a:pt x="3315877" y="1289257"/>
                  <a:pt x="3568799" y="1079374"/>
                  <a:pt x="3619327" y="1045691"/>
                </a:cubicBezTo>
                <a:cubicBezTo>
                  <a:pt x="3643821" y="1029362"/>
                  <a:pt x="3662662" y="1016802"/>
                  <a:pt x="3676647" y="1014899"/>
                </a:cubicBezTo>
                <a:close/>
                <a:moveTo>
                  <a:pt x="2266043" y="0"/>
                </a:moveTo>
                <a:cubicBezTo>
                  <a:pt x="2555481" y="0"/>
                  <a:pt x="2790117" y="234636"/>
                  <a:pt x="2790117" y="524074"/>
                </a:cubicBezTo>
                <a:cubicBezTo>
                  <a:pt x="2790117" y="813512"/>
                  <a:pt x="2555481" y="1048148"/>
                  <a:pt x="2266043" y="1048148"/>
                </a:cubicBezTo>
                <a:cubicBezTo>
                  <a:pt x="1976605" y="1048148"/>
                  <a:pt x="1741969" y="813512"/>
                  <a:pt x="1741969" y="524074"/>
                </a:cubicBezTo>
                <a:cubicBezTo>
                  <a:pt x="1741969" y="234636"/>
                  <a:pt x="1976605" y="0"/>
                  <a:pt x="2266043" y="0"/>
                </a:cubicBezTo>
                <a:close/>
                <a:moveTo>
                  <a:pt x="1041907" y="0"/>
                </a:moveTo>
                <a:cubicBezTo>
                  <a:pt x="1331345" y="0"/>
                  <a:pt x="1565981" y="234636"/>
                  <a:pt x="1565981" y="524074"/>
                </a:cubicBezTo>
                <a:cubicBezTo>
                  <a:pt x="1565981" y="813512"/>
                  <a:pt x="1331345" y="1048148"/>
                  <a:pt x="1041907" y="1048148"/>
                </a:cubicBezTo>
                <a:cubicBezTo>
                  <a:pt x="752469" y="1048148"/>
                  <a:pt x="517833" y="813512"/>
                  <a:pt x="517833" y="524074"/>
                </a:cubicBezTo>
                <a:cubicBezTo>
                  <a:pt x="517833" y="234636"/>
                  <a:pt x="752469" y="0"/>
                  <a:pt x="1041907" y="0"/>
                </a:cubicBezTo>
                <a:close/>
              </a:path>
            </a:pathLst>
          </a:custGeom>
          <a:solidFill>
            <a:srgbClr val="CCFF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8" name="文本框 6148"/>
          <p:cNvSpPr txBox="1"/>
          <p:nvPr/>
        </p:nvSpPr>
        <p:spPr>
          <a:xfrm>
            <a:off x="458788" y="2870200"/>
            <a:ext cx="8228012" cy="2103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latin typeface="Times New Roman" panose="02020603050405020304" pitchFamily="18" charset="0"/>
              </a:rPr>
              <a:t>Do you like doing housework? Do you often help your parents do housework?</a:t>
            </a:r>
          </a:p>
        </p:txBody>
      </p:sp>
      <p:pic>
        <p:nvPicPr>
          <p:cNvPr id="6149" name="Picture 6" descr="C:\Users\Administrator\AppData\Roaming\Tencent\Users\1074517471\TIM\WinTemp\RichOle\E)3IZ]OZEIPE@}5N9]M@DG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5800" y="685800"/>
            <a:ext cx="3317875" cy="2163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矩形 7171"/>
          <p:cNvSpPr/>
          <p:nvPr/>
        </p:nvSpPr>
        <p:spPr>
          <a:xfrm>
            <a:off x="3581400" y="5483225"/>
            <a:ext cx="2216150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rubbish</a:t>
            </a:r>
          </a:p>
        </p:txBody>
      </p:sp>
      <p:sp>
        <p:nvSpPr>
          <p:cNvPr id="7171" name="齿轮1 501"/>
          <p:cNvSpPr/>
          <p:nvPr/>
        </p:nvSpPr>
        <p:spPr>
          <a:xfrm rot="720000">
            <a:off x="338138" y="787400"/>
            <a:ext cx="895350" cy="620713"/>
          </a:xfrm>
          <a:custGeom>
            <a:avLst/>
            <a:gdLst>
              <a:gd name="txL" fmla="*/ 0 w 2063518"/>
              <a:gd name="txT" fmla="*/ 0 h 1276454"/>
              <a:gd name="txR" fmla="*/ 2063518 w 2063518"/>
              <a:gd name="txB" fmla="*/ 1276454 h 1276454"/>
            </a:gdLst>
            <a:ahLst/>
            <a:cxnLst>
              <a:cxn ang="0">
                <a:pos x="588236" y="405190"/>
              </a:cxn>
              <a:cxn ang="0">
                <a:pos x="827537" y="405190"/>
              </a:cxn>
              <a:cxn ang="0">
                <a:pos x="692534" y="194887"/>
              </a:cxn>
              <a:cxn ang="0">
                <a:pos x="729912" y="237308"/>
              </a:cxn>
              <a:cxn ang="0">
                <a:pos x="816744" y="233028"/>
              </a:cxn>
              <a:cxn ang="0">
                <a:pos x="821047" y="292452"/>
              </a:cxn>
              <a:cxn ang="0">
                <a:pos x="890018" y="351727"/>
              </a:cxn>
              <a:cxn ang="0">
                <a:pos x="859232" y="400347"/>
              </a:cxn>
              <a:cxn ang="0">
                <a:pos x="878071" y="495441"/>
              </a:cxn>
              <a:cxn ang="0">
                <a:pos x="826602" y="510509"/>
              </a:cxn>
              <a:cxn ang="0">
                <a:pos x="786493" y="596926"/>
              </a:cxn>
              <a:cxn ang="0">
                <a:pos x="738423" y="571390"/>
              </a:cxn>
              <a:cxn ang="0">
                <a:pos x="658134" y="608695"/>
              </a:cxn>
              <a:cxn ang="0">
                <a:pos x="635956" y="554504"/>
              </a:cxn>
              <a:cxn ang="0">
                <a:pos x="553055" y="525242"/>
              </a:cxn>
              <a:cxn ang="0">
                <a:pos x="567146" y="467753"/>
              </a:cxn>
              <a:cxn ang="0">
                <a:pos x="520423" y="385615"/>
              </a:cxn>
              <a:cxn ang="0">
                <a:pos x="564191" y="351728"/>
              </a:cxn>
              <a:cxn ang="0">
                <a:pos x="575508" y="255148"/>
              </a:cxn>
              <a:cxn ang="0">
                <a:pos x="628472" y="260718"/>
              </a:cxn>
              <a:cxn ang="0">
                <a:pos x="692534" y="194887"/>
              </a:cxn>
              <a:cxn ang="0">
                <a:pos x="101719" y="315455"/>
              </a:cxn>
              <a:cxn ang="0">
                <a:pos x="460672" y="315455"/>
              </a:cxn>
              <a:cxn ang="0">
                <a:pos x="258167" y="0"/>
              </a:cxn>
              <a:cxn ang="0">
                <a:pos x="314234" y="63633"/>
              </a:cxn>
              <a:cxn ang="0">
                <a:pos x="444482" y="57213"/>
              </a:cxn>
              <a:cxn ang="0">
                <a:pos x="450935" y="146349"/>
              </a:cxn>
              <a:cxn ang="0">
                <a:pos x="554393" y="235260"/>
              </a:cxn>
              <a:cxn ang="0">
                <a:pos x="508214" y="308191"/>
              </a:cxn>
              <a:cxn ang="0">
                <a:pos x="536472" y="450831"/>
              </a:cxn>
              <a:cxn ang="0">
                <a:pos x="459267" y="473433"/>
              </a:cxn>
              <a:cxn ang="0">
                <a:pos x="399105" y="603059"/>
              </a:cxn>
              <a:cxn ang="0">
                <a:pos x="326999" y="564755"/>
              </a:cxn>
              <a:cxn ang="0">
                <a:pos x="206566" y="620713"/>
              </a:cxn>
              <a:cxn ang="0">
                <a:pos x="173299" y="539427"/>
              </a:cxn>
              <a:cxn ang="0">
                <a:pos x="48947" y="495534"/>
              </a:cxn>
              <a:cxn ang="0">
                <a:pos x="70084" y="409300"/>
              </a:cxn>
              <a:cxn ang="0">
                <a:pos x="0" y="286094"/>
              </a:cxn>
              <a:cxn ang="0">
                <a:pos x="65651" y="235261"/>
              </a:cxn>
              <a:cxn ang="0">
                <a:pos x="82627" y="90392"/>
              </a:cxn>
              <a:cxn ang="0">
                <a:pos x="162073" y="98747"/>
              </a:cxn>
              <a:cxn ang="0">
                <a:pos x="258167" y="0"/>
              </a:cxn>
            </a:cxnLst>
            <a:rect l="txL" t="txT" r="txR" b="tx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Text Box 7"/>
          <p:cNvSpPr txBox="1"/>
          <p:nvPr/>
        </p:nvSpPr>
        <p:spPr>
          <a:xfrm>
            <a:off x="1482725" y="701675"/>
            <a:ext cx="5237163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探究点一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40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New words </a:t>
            </a:r>
            <a:endParaRPr lang="zh-CN" altLang="en-US" sz="4000" b="1" dirty="0">
              <a:solidFill>
                <a:srgbClr val="FF3399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8200" name="Picture 8" descr="C:\Users\Administrator\Desktop\timgKTG6OOJ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1676400"/>
            <a:ext cx="6096000" cy="3581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8193" descr="zalu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5313" y="3354388"/>
            <a:ext cx="4435475" cy="2255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8194" descr="aaa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30788" y="3354388"/>
            <a:ext cx="3532187" cy="227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8195" descr="aza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6900" y="573088"/>
            <a:ext cx="4433888" cy="2752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8196" descr="fa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30788" y="573088"/>
            <a:ext cx="3371850" cy="2774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8" name="矩形 8197"/>
          <p:cNvSpPr/>
          <p:nvPr/>
        </p:nvSpPr>
        <p:spPr>
          <a:xfrm>
            <a:off x="3278188" y="5715000"/>
            <a:ext cx="3411537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What a mess!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矩形 10245"/>
          <p:cNvSpPr/>
          <p:nvPr/>
        </p:nvSpPr>
        <p:spPr>
          <a:xfrm>
            <a:off x="4038600" y="5791200"/>
            <a:ext cx="1300163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</a:rPr>
              <a:t>fold</a:t>
            </a:r>
          </a:p>
        </p:txBody>
      </p:sp>
      <p:pic>
        <p:nvPicPr>
          <p:cNvPr id="9219" name="Picture 8" descr="C:\Users\Administrator\Desktop\timgJJMWQMW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533400"/>
            <a:ext cx="5943600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9" descr="C:\Users\Administrator\Desktop\timgH86CBYO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2971800"/>
            <a:ext cx="3962400" cy="281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6" descr="C:\Users\Administrator\Desktop\Fold-Paper-Flowers-Step-10-Version-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29200" y="3048000"/>
            <a:ext cx="3530600" cy="274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228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95888" y="1909763"/>
            <a:ext cx="2786062" cy="336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矩形 12290"/>
          <p:cNvSpPr/>
          <p:nvPr/>
        </p:nvSpPr>
        <p:spPr>
          <a:xfrm>
            <a:off x="-12700" y="612775"/>
            <a:ext cx="9145588" cy="57467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/>
          <a:lstStyle/>
          <a:p>
            <a:pPr marL="342900" indent="-342900">
              <a:spcBef>
                <a:spcPct val="20000"/>
              </a:spcBef>
            </a:pPr>
            <a:r>
              <a:rPr lang="en-US" altLang="zh-CN" sz="4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What do you do to help your parents?</a:t>
            </a:r>
            <a:r>
              <a:rPr lang="en-US" altLang="zh-CN" sz="4400" b="1" dirty="0">
                <a:solidFill>
                  <a:srgbClr val="0000CC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292" name="文本框 12291"/>
          <p:cNvSpPr txBox="1"/>
          <p:nvPr/>
        </p:nvSpPr>
        <p:spPr>
          <a:xfrm>
            <a:off x="4743450" y="5467350"/>
            <a:ext cx="3922713" cy="698500"/>
          </a:xfrm>
          <a:prstGeom prst="rect">
            <a:avLst/>
          </a:prstGeom>
          <a:noFill/>
          <a:ln w="9525">
            <a:noFill/>
          </a:ln>
        </p:spPr>
        <p:txBody>
          <a:bodyPr wrap="none" lIns="91435" tIns="45717" rIns="91435" bIns="45717">
            <a:spAutoFit/>
          </a:bodyPr>
          <a:lstStyle/>
          <a:p>
            <a:pPr defTabSz="913130"/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water the flowers</a:t>
            </a:r>
          </a:p>
        </p:txBody>
      </p:sp>
      <p:pic>
        <p:nvPicPr>
          <p:cNvPr id="12293" name="图片 12292"/>
          <p:cNvPicPr>
            <a:picLocks noChangeAspect="1"/>
          </p:cNvPicPr>
          <p:nvPr/>
        </p:nvPicPr>
        <p:blipFill>
          <a:blip r:embed="rId3" cstate="print"/>
          <a:srcRect b="9108"/>
          <a:stretch>
            <a:fillRect/>
          </a:stretch>
        </p:blipFill>
        <p:spPr>
          <a:xfrm>
            <a:off x="488950" y="1909763"/>
            <a:ext cx="3649663" cy="3117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文本框 12293"/>
          <p:cNvSpPr txBox="1"/>
          <p:nvPr/>
        </p:nvSpPr>
        <p:spPr>
          <a:xfrm>
            <a:off x="612775" y="5483225"/>
            <a:ext cx="3284538" cy="700088"/>
          </a:xfrm>
          <a:prstGeom prst="rect">
            <a:avLst/>
          </a:prstGeom>
          <a:noFill/>
          <a:ln w="9525">
            <a:noFill/>
          </a:ln>
        </p:spPr>
        <p:txBody>
          <a:bodyPr wrap="none" lIns="91435" tIns="45717" rIns="91435" bIns="45717">
            <a:spAutoFit/>
          </a:bodyPr>
          <a:lstStyle/>
          <a:p>
            <a:pPr defTabSz="913130"/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clean the floor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3313"/>
          <p:cNvSpPr txBox="1"/>
          <p:nvPr/>
        </p:nvSpPr>
        <p:spPr>
          <a:xfrm>
            <a:off x="2592388" y="5332413"/>
            <a:ext cx="4246562" cy="820737"/>
          </a:xfrm>
          <a:prstGeom prst="rect">
            <a:avLst/>
          </a:prstGeom>
          <a:noFill/>
          <a:ln w="9525">
            <a:noFill/>
          </a:ln>
        </p:spPr>
        <p:txBody>
          <a:bodyPr wrap="none" lIns="91435" tIns="45717" rIns="91435" bIns="45717">
            <a:spAutoFit/>
          </a:bodyPr>
          <a:lstStyle/>
          <a:p>
            <a:pPr defTabSz="913130"/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cook the dinner</a:t>
            </a:r>
          </a:p>
        </p:txBody>
      </p:sp>
      <p:pic>
        <p:nvPicPr>
          <p:cNvPr id="11267" name="图片 13314" descr="做饭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850900"/>
            <a:ext cx="7961313" cy="4410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theme/theme1.xml><?xml version="1.0" encoding="utf-8"?>
<a:theme xmlns:a="http://schemas.openxmlformats.org/drawingml/2006/main" name="默认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1063</Words>
  <Application>Microsoft Office PowerPoint</Application>
  <PresentationFormat>On-screen Show (4:3)</PresentationFormat>
  <Paragraphs>155</Paragraphs>
  <Slides>31</Slides>
  <Notes>0</Notes>
  <HiddenSlides>0</HiddenSlides>
  <MMClips>5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默认设计模板</vt:lpstr>
      <vt:lpstr>画笔图片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1a   Do you do these chores at home? Discuss them with your partner.</vt:lpstr>
      <vt:lpstr>Slide 16</vt:lpstr>
      <vt:lpstr>1b   Listen and check (√):Who will do these chores？</vt:lpstr>
      <vt:lpstr>1c Make conversations about the chores in 1a.</vt:lpstr>
      <vt:lpstr>Slide 19</vt:lpstr>
      <vt:lpstr>Slide 20</vt:lpstr>
      <vt:lpstr>2c  Make conversations between Peter and his father.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Homework </vt:lpstr>
      <vt:lpstr>Slide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xbany</cp:lastModifiedBy>
  <cp:revision>76</cp:revision>
  <dcterms:created xsi:type="dcterms:W3CDTF">2015-08-15T01:53:45Z</dcterms:created>
  <dcterms:modified xsi:type="dcterms:W3CDTF">2019-02-17T05:24:11Z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2052-10.1.0.7520</vt:lpwstr>
  </property>
</Properties>
</file>