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97" r:id="rId2"/>
    <p:sldId id="398" r:id="rId3"/>
    <p:sldId id="426" r:id="rId4"/>
    <p:sldId id="259" r:id="rId5"/>
    <p:sldId id="339" r:id="rId6"/>
    <p:sldId id="340" r:id="rId7"/>
    <p:sldId id="341" r:id="rId8"/>
    <p:sldId id="293" r:id="rId9"/>
    <p:sldId id="294" r:id="rId10"/>
    <p:sldId id="261" r:id="rId11"/>
    <p:sldId id="295" r:id="rId12"/>
    <p:sldId id="296" r:id="rId13"/>
    <p:sldId id="262" r:id="rId14"/>
    <p:sldId id="263" r:id="rId15"/>
    <p:sldId id="264" r:id="rId16"/>
    <p:sldId id="265" r:id="rId17"/>
    <p:sldId id="267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9" r:id="rId26"/>
    <p:sldId id="283" r:id="rId27"/>
    <p:sldId id="284" r:id="rId28"/>
    <p:sldId id="394" r:id="rId29"/>
    <p:sldId id="286" r:id="rId30"/>
    <p:sldId id="292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160CE6"/>
    <a:srgbClr val="FF3399"/>
    <a:srgbClr val="663300"/>
    <a:srgbClr val="336600"/>
    <a:srgbClr val="CC3300"/>
    <a:srgbClr val="FF3300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1098" y="-84"/>
      </p:cViewPr>
      <p:guideLst>
        <p:guide orient="horz" pos="2127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2" name="Rectangle 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3078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‹#›</a:t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file:///F:\&#38518;&#25991;&#23071;\&#37197;&#22871;&#20809;&#30424;\17&#26149;&#26032;&#30446;&#26631;&#20843;&#33521;&#19979;&#36890;&#29992;&#20809;&#30424;\1.%20&#31934;&#21697;&#25945;&#23398;&#35838;&#20214;\Unit%205%20What%20were%20you%20doing%20when%20the%20rainstorm%20came\U5%20Section%20%20A%201b.mp3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38518;&#25991;&#23071;\&#37197;&#22871;&#20809;&#30424;\17&#26149;&#26032;&#30446;&#26631;&#20843;&#33521;&#19979;&#36890;&#29992;&#20809;&#30424;\1.%20&#31934;&#21697;&#25945;&#23398;&#35838;&#20214;\Unit%205%20What%20were%20you%20doing%20when%20the%20rainstorm%20came\U5%20Section%20%20A%201b.mp3" TargetMode="Externa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5\Unit%205%20Section%20A%20(1a-2d)\U5%20Section%20A%202a.mp3" TargetMode="External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5%20Section%20A%20(1a-2d)&#35838;&#20214;&#23453;&#65288;&#21547;&#32032;&#26448;&#65289;\U5%20Section%20A%202a.mp3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5%20Section%20A%20(1a-2d)&#35838;&#20214;&#23453;&#65288;&#21547;&#32032;&#26448;&#65289;\U5%20Section%20A%202b.mp3" TargetMode="External"/><Relationship Id="rId6" Type="http://schemas.openxmlformats.org/officeDocument/2006/relationships/image" Target="../media/image11.png"/><Relationship Id="rId5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5\Unit%205%20Section%20A%20(1a-2d)\U5%20Section%20A%202b.mp3" TargetMode="Externa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5\Unit%205%20Section%20A%20(1a-2d)\U5%20Section%20A%202d.mp3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5%20Section%20A%20(1a-2d)&#35838;&#20214;&#23453;&#65288;&#21547;&#32032;&#26448;&#65289;\U5%20Section%20A%202d.mp3" TargetMode="Externa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5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4.png"/><Relationship Id="rId4" Type="http://schemas.microsoft.com/office/2007/relationships/media" Target="../media/media1.mp3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TextEdit="1"/>
          </p:cNvSpPr>
          <p:nvPr/>
        </p:nvSpPr>
        <p:spPr>
          <a:xfrm>
            <a:off x="1763713" y="1338263"/>
            <a:ext cx="5616575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 txBox="1"/>
          <p:nvPr/>
        </p:nvSpPr>
        <p:spPr>
          <a:xfrm>
            <a:off x="5364163" y="3425825"/>
            <a:ext cx="3024187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zh-CN" sz="36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八年级（下）</a:t>
            </a:r>
          </a:p>
        </p:txBody>
      </p:sp>
      <p:pic>
        <p:nvPicPr>
          <p:cNvPr id="3076" name="Picture 4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825" y="3138488"/>
            <a:ext cx="4114800" cy="2935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WordArt 7"/>
          <p:cNvSpPr>
            <a:spLocks noTextEdit="1"/>
          </p:cNvSpPr>
          <p:nvPr/>
        </p:nvSpPr>
        <p:spPr>
          <a:xfrm rot="-1038596">
            <a:off x="1316038" y="5048250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3366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66FF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Go</a:t>
            </a:r>
          </a:p>
        </p:txBody>
      </p:sp>
      <p:sp>
        <p:nvSpPr>
          <p:cNvPr id="3078" name="WordArt 8"/>
          <p:cNvSpPr>
            <a:spLocks noTextEdit="1"/>
          </p:cNvSpPr>
          <p:nvPr/>
        </p:nvSpPr>
        <p:spPr>
          <a:xfrm rot="-597107">
            <a:off x="1981200" y="4835525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CC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3300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for</a:t>
            </a:r>
          </a:p>
        </p:txBody>
      </p:sp>
      <p:sp>
        <p:nvSpPr>
          <p:cNvPr id="3079" name="WordArt 9"/>
          <p:cNvSpPr>
            <a:spLocks noTextEdit="1"/>
          </p:cNvSpPr>
          <p:nvPr/>
        </p:nvSpPr>
        <p:spPr>
          <a:xfrm rot="-808854">
            <a:off x="2667000" y="4683125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3333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3399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it!</a:t>
            </a:r>
          </a:p>
        </p:txBody>
      </p:sp>
      <p:sp>
        <p:nvSpPr>
          <p:cNvPr id="15" name="矩形 14"/>
          <p:cNvSpPr/>
          <p:nvPr/>
        </p:nvSpPr>
        <p:spPr>
          <a:xfrm>
            <a:off x="899592" y="1338974"/>
            <a:ext cx="7560840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150" normalizeH="0" baseline="0" noProof="0" dirty="0">
                <a:ln w="11430"/>
                <a:solidFill>
                  <a:srgbClr val="00808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学练优英语教学课件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/>
          <p:nvPr/>
        </p:nvSpPr>
        <p:spPr>
          <a:xfrm>
            <a:off x="900113" y="1158875"/>
            <a:ext cx="8170862" cy="1262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800" b="1" dirty="0">
                <a:solidFill>
                  <a:srgbClr val="0000CC"/>
                </a:solidFill>
                <a:latin typeface="Arial" panose="020B0604020202020204" pitchFamily="34" charset="0"/>
              </a:rPr>
              <a:t>Listen to the TV report and circle </a:t>
            </a:r>
          </a:p>
          <a:p>
            <a:r>
              <a:rPr lang="en-US" altLang="zh-CN" sz="3800" b="1" dirty="0">
                <a:solidFill>
                  <a:srgbClr val="0000CC"/>
                </a:solidFill>
                <a:latin typeface="Arial" panose="020B0604020202020204" pitchFamily="34" charset="0"/>
              </a:rPr>
              <a:t>the correct responses</a:t>
            </a:r>
            <a:r>
              <a:rPr lang="en-US" altLang="zh-CN" sz="3800" dirty="0">
                <a:solidFill>
                  <a:srgbClr val="0000CC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2291" name="Text Box 5"/>
          <p:cNvSpPr txBox="1"/>
          <p:nvPr/>
        </p:nvSpPr>
        <p:spPr>
          <a:xfrm>
            <a:off x="900113" y="3425825"/>
            <a:ext cx="7323137" cy="228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AutoNum type="alphaLcPeriod"/>
            </a:pPr>
            <a:r>
              <a:rPr lang="en-US" altLang="zh-CN" sz="3600" b="1" dirty="0">
                <a:latin typeface="Times New Roman" panose="02020603050405020304" pitchFamily="18" charset="0"/>
              </a:rPr>
              <a:t> doing my homework/ studying</a:t>
            </a:r>
          </a:p>
          <a:p>
            <a:pPr marL="342900" indent="-342900"/>
            <a:r>
              <a:rPr lang="en-US" altLang="zh-CN" sz="3600" b="1" dirty="0">
                <a:latin typeface="Times New Roman" panose="02020603050405020304" pitchFamily="18" charset="0"/>
              </a:rPr>
              <a:t>b. playing basketball / reading</a:t>
            </a:r>
          </a:p>
          <a:p>
            <a:pPr marL="342900" indent="-342900"/>
            <a:r>
              <a:rPr lang="en-US" altLang="zh-CN" sz="3600" b="1" dirty="0">
                <a:latin typeface="Times New Roman" panose="02020603050405020304" pitchFamily="18" charset="0"/>
              </a:rPr>
              <a:t>c. going to work / waiting for the bus</a:t>
            </a:r>
          </a:p>
          <a:p>
            <a:pPr marL="342900" indent="-342900"/>
            <a:r>
              <a:rPr lang="en-US" altLang="zh-CN" sz="3600" b="1" dirty="0">
                <a:latin typeface="Times New Roman" panose="02020603050405020304" pitchFamily="18" charset="0"/>
              </a:rPr>
              <a:t>d. walking home / shopping</a:t>
            </a:r>
          </a:p>
        </p:txBody>
      </p:sp>
      <p:sp>
        <p:nvSpPr>
          <p:cNvPr id="12292" name="Oval 2"/>
          <p:cNvSpPr/>
          <p:nvPr/>
        </p:nvSpPr>
        <p:spPr>
          <a:xfrm>
            <a:off x="39688" y="1411288"/>
            <a:ext cx="863600" cy="847725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4000" b="1" dirty="0">
                <a:latin typeface="Times New Roman" panose="02020603050405020304" pitchFamily="18" charset="0"/>
              </a:rPr>
              <a:t>1b</a:t>
            </a:r>
          </a:p>
        </p:txBody>
      </p:sp>
      <p:pic>
        <p:nvPicPr>
          <p:cNvPr id="2" name="U5 Section  A 1b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991350" y="1943100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3313" descr="卡通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" y="2779713"/>
            <a:ext cx="2159000" cy="215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5"/>
          <p:cNvSpPr txBox="1"/>
          <p:nvPr/>
        </p:nvSpPr>
        <p:spPr>
          <a:xfrm>
            <a:off x="328613" y="5662613"/>
            <a:ext cx="486410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3400" b="1" dirty="0">
                <a:latin typeface="Times New Roman" panose="02020603050405020304" pitchFamily="18" charset="0"/>
                <a:ea typeface="Arial Unicode MS" pitchFamily="2" charset="-122"/>
              </a:rPr>
              <a:t>She was reading at home.</a:t>
            </a:r>
          </a:p>
        </p:txBody>
      </p:sp>
      <p:sp>
        <p:nvSpPr>
          <p:cNvPr id="13316" name="Text Box 6"/>
          <p:cNvSpPr txBox="1"/>
          <p:nvPr/>
        </p:nvSpPr>
        <p:spPr>
          <a:xfrm>
            <a:off x="184150" y="1125538"/>
            <a:ext cx="8851900" cy="1352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Arial Unicode MS" pitchFamily="2" charset="-122"/>
              </a:rPr>
              <a:t>Look at the pictures and answer the </a:t>
            </a:r>
          </a:p>
          <a:p>
            <a:pPr>
              <a:lnSpc>
                <a:spcPct val="115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Arial Unicode MS" pitchFamily="2" charset="-122"/>
              </a:rPr>
              <a:t>questions by using “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Arial Unicode MS" pitchFamily="2" charset="-122"/>
              </a:rPr>
              <a:t>was/were + doing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Arial Unicode MS" pitchFamily="2" charset="-122"/>
              </a:rPr>
              <a:t>”.</a:t>
            </a:r>
          </a:p>
        </p:txBody>
      </p:sp>
      <p:sp>
        <p:nvSpPr>
          <p:cNvPr id="13317" name="Text Box 7"/>
          <p:cNvSpPr txBox="1"/>
          <p:nvPr/>
        </p:nvSpPr>
        <p:spPr>
          <a:xfrm>
            <a:off x="3422650" y="2708275"/>
            <a:ext cx="5375275" cy="1231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400" b="1" dirty="0">
                <a:latin typeface="Times New Roman" panose="02020603050405020304" pitchFamily="18" charset="0"/>
                <a:ea typeface="Arial Unicode MS" pitchFamily="2" charset="-122"/>
              </a:rPr>
              <a:t>What was your sister doing at the time of the rainstorm?</a:t>
            </a:r>
          </a:p>
        </p:txBody>
      </p:sp>
      <p:sp>
        <p:nvSpPr>
          <p:cNvPr id="13318" name="矩形标注 9"/>
          <p:cNvSpPr/>
          <p:nvPr/>
        </p:nvSpPr>
        <p:spPr>
          <a:xfrm>
            <a:off x="277813" y="5480050"/>
            <a:ext cx="5108575" cy="625475"/>
          </a:xfrm>
          <a:prstGeom prst="wedgeRectCallout">
            <a:avLst>
              <a:gd name="adj1" fmla="val -30602"/>
              <a:gd name="adj2" fmla="val -137625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ts val="2200"/>
              </a:lnSpc>
            </a:pPr>
            <a:endParaRPr lang="zh-CN" altLang="en-US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319" name="矩形标注 10"/>
          <p:cNvSpPr/>
          <p:nvPr/>
        </p:nvSpPr>
        <p:spPr>
          <a:xfrm>
            <a:off x="3333750" y="2622550"/>
            <a:ext cx="5537200" cy="1312863"/>
          </a:xfrm>
          <a:prstGeom prst="wedgeRectCallout">
            <a:avLst>
              <a:gd name="adj1" fmla="val -56389"/>
              <a:gd name="adj2" fmla="val 121181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ts val="2200"/>
              </a:lnSpc>
            </a:pPr>
            <a:endParaRPr lang="zh-CN" altLang="en-US" sz="1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3320" name="Picture 18" descr="U_2260~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25" y="4135438"/>
            <a:ext cx="2463800" cy="2295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1" name="齿轮1 501"/>
          <p:cNvSpPr/>
          <p:nvPr/>
        </p:nvSpPr>
        <p:spPr>
          <a:xfrm rot="720000">
            <a:off x="254000" y="620713"/>
            <a:ext cx="708025" cy="501650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465165" y="327468"/>
              </a:cxn>
              <a:cxn ang="0">
                <a:pos x="654400" y="327468"/>
              </a:cxn>
              <a:cxn ang="0">
                <a:pos x="547642" y="157504"/>
              </a:cxn>
              <a:cxn ang="0">
                <a:pos x="577200" y="191788"/>
              </a:cxn>
              <a:cxn ang="0">
                <a:pos x="645865" y="188330"/>
              </a:cxn>
              <a:cxn ang="0">
                <a:pos x="649268" y="236355"/>
              </a:cxn>
              <a:cxn ang="0">
                <a:pos x="703809" y="284260"/>
              </a:cxn>
              <a:cxn ang="0">
                <a:pos x="679464" y="323554"/>
              </a:cxn>
              <a:cxn ang="0">
                <a:pos x="694361" y="400407"/>
              </a:cxn>
              <a:cxn ang="0">
                <a:pos x="653660" y="412585"/>
              </a:cxn>
              <a:cxn ang="0">
                <a:pos x="621943" y="482425"/>
              </a:cxn>
              <a:cxn ang="0">
                <a:pos x="583930" y="461788"/>
              </a:cxn>
              <a:cxn ang="0">
                <a:pos x="520439" y="491937"/>
              </a:cxn>
              <a:cxn ang="0">
                <a:pos x="502901" y="448141"/>
              </a:cxn>
              <a:cxn ang="0">
                <a:pos x="437345" y="424492"/>
              </a:cxn>
              <a:cxn ang="0">
                <a:pos x="448488" y="378030"/>
              </a:cxn>
              <a:cxn ang="0">
                <a:pos x="411540" y="311648"/>
              </a:cxn>
              <a:cxn ang="0">
                <a:pos x="446151" y="284260"/>
              </a:cxn>
              <a:cxn ang="0">
                <a:pos x="455100" y="206207"/>
              </a:cxn>
              <a:cxn ang="0">
                <a:pos x="496983" y="210708"/>
              </a:cxn>
              <a:cxn ang="0">
                <a:pos x="547642" y="157504"/>
              </a:cxn>
              <a:cxn ang="0">
                <a:pos x="80437" y="254945"/>
              </a:cxn>
              <a:cxn ang="0">
                <a:pos x="364290" y="254945"/>
              </a:cxn>
              <a:cxn ang="0">
                <a:pos x="204153" y="0"/>
              </a:cxn>
              <a:cxn ang="0">
                <a:pos x="248490" y="51427"/>
              </a:cxn>
              <a:cxn ang="0">
                <a:pos x="351487" y="46238"/>
              </a:cxn>
              <a:cxn ang="0">
                <a:pos x="356591" y="118277"/>
              </a:cxn>
              <a:cxn ang="0">
                <a:pos x="438403" y="190133"/>
              </a:cxn>
              <a:cxn ang="0">
                <a:pos x="401885" y="249075"/>
              </a:cxn>
              <a:cxn ang="0">
                <a:pos x="424231" y="364354"/>
              </a:cxn>
              <a:cxn ang="0">
                <a:pos x="363180" y="382621"/>
              </a:cxn>
              <a:cxn ang="0">
                <a:pos x="315604" y="487382"/>
              </a:cxn>
              <a:cxn ang="0">
                <a:pos x="258585" y="456426"/>
              </a:cxn>
              <a:cxn ang="0">
                <a:pos x="163348" y="501650"/>
              </a:cxn>
              <a:cxn ang="0">
                <a:pos x="137041" y="435956"/>
              </a:cxn>
              <a:cxn ang="0">
                <a:pos x="38707" y="400482"/>
              </a:cxn>
              <a:cxn ang="0">
                <a:pos x="55421" y="330789"/>
              </a:cxn>
              <a:cxn ang="0">
                <a:pos x="0" y="231216"/>
              </a:cxn>
              <a:cxn ang="0">
                <a:pos x="51915" y="190134"/>
              </a:cxn>
              <a:cxn ang="0">
                <a:pos x="65340" y="73054"/>
              </a:cxn>
              <a:cxn ang="0">
                <a:pos x="128164" y="79806"/>
              </a:cxn>
              <a:cxn ang="0">
                <a:pos x="204153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2" name="Text Box 7"/>
          <p:cNvSpPr txBox="1"/>
          <p:nvPr/>
        </p:nvSpPr>
        <p:spPr>
          <a:xfrm>
            <a:off x="1046163" y="477838"/>
            <a:ext cx="58578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探究点三</a:t>
            </a:r>
            <a:r>
              <a:rPr lang="zh-CN" altLang="en-US" sz="4000" b="1" dirty="0">
                <a:solidFill>
                  <a:srgbClr val="FF33CC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FF3399"/>
                </a:solidFill>
                <a:latin typeface="黑体" panose="02010609060101010101" pitchFamily="49" charset="-122"/>
              </a:rPr>
              <a:t>Speaking</a:t>
            </a:r>
            <a:endParaRPr lang="zh-CN" altLang="en-US" sz="4000" b="1" dirty="0">
              <a:solidFill>
                <a:srgbClr val="FF33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 bldLvl="0" animBg="1"/>
      <p:bldP spid="133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4337" descr="卡通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6225" y="2014538"/>
            <a:ext cx="3148013" cy="314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5"/>
          <p:cNvSpPr txBox="1"/>
          <p:nvPr/>
        </p:nvSpPr>
        <p:spPr>
          <a:xfrm>
            <a:off x="254000" y="5729288"/>
            <a:ext cx="546100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3400" b="1" dirty="0">
                <a:latin typeface="Times New Roman" panose="02020603050405020304" pitchFamily="18" charset="0"/>
                <a:ea typeface="Arial Unicode MS" pitchFamily="2" charset="-122"/>
              </a:rPr>
              <a:t>He _____________________.</a:t>
            </a:r>
          </a:p>
        </p:txBody>
      </p:sp>
      <p:sp>
        <p:nvSpPr>
          <p:cNvPr id="14340" name="Text Box 7"/>
          <p:cNvSpPr txBox="1"/>
          <p:nvPr/>
        </p:nvSpPr>
        <p:spPr>
          <a:xfrm>
            <a:off x="2922588" y="620713"/>
            <a:ext cx="5735637" cy="1231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400" b="1" dirty="0">
                <a:latin typeface="Times New Roman" panose="02020603050405020304" pitchFamily="18" charset="0"/>
                <a:ea typeface="Arial Unicode MS" pitchFamily="2" charset="-122"/>
              </a:rPr>
              <a:t>What was your brother doing </a:t>
            </a:r>
          </a:p>
          <a:p>
            <a:pPr>
              <a:lnSpc>
                <a:spcPct val="110000"/>
              </a:lnSpc>
            </a:pPr>
            <a:r>
              <a:rPr lang="en-US" altLang="zh-CN" sz="3400" b="1" dirty="0">
                <a:latin typeface="Times New Roman" panose="02020603050405020304" pitchFamily="18" charset="0"/>
                <a:ea typeface="Arial Unicode MS" pitchFamily="2" charset="-122"/>
              </a:rPr>
              <a:t> at the time of the rainstorm?</a:t>
            </a:r>
          </a:p>
        </p:txBody>
      </p:sp>
      <p:sp>
        <p:nvSpPr>
          <p:cNvPr id="14341" name="矩形标注 9"/>
          <p:cNvSpPr/>
          <p:nvPr/>
        </p:nvSpPr>
        <p:spPr>
          <a:xfrm>
            <a:off x="327025" y="5502275"/>
            <a:ext cx="5541963" cy="828675"/>
          </a:xfrm>
          <a:prstGeom prst="wedgeRectCallout">
            <a:avLst>
              <a:gd name="adj1" fmla="val -1491"/>
              <a:gd name="adj2" fmla="val -144255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ts val="2200"/>
              </a:lnSpc>
            </a:pPr>
            <a:endParaRPr lang="zh-CN" altLang="en-US" sz="3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42" name="矩形标注 10"/>
          <p:cNvSpPr/>
          <p:nvPr/>
        </p:nvSpPr>
        <p:spPr>
          <a:xfrm>
            <a:off x="2844800" y="620713"/>
            <a:ext cx="5905500" cy="1323975"/>
          </a:xfrm>
          <a:prstGeom prst="wedgeRectCallout">
            <a:avLst>
              <a:gd name="adj1" fmla="val -26856"/>
              <a:gd name="adj2" fmla="val 93819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ts val="2200"/>
              </a:lnSpc>
            </a:pPr>
            <a:endParaRPr lang="zh-CN" altLang="en-US" sz="3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4343" name="Picture 8" descr="U_3785~1"/>
          <p:cNvPicPr>
            <a:picLocks noChangeAspect="1"/>
          </p:cNvPicPr>
          <p:nvPr/>
        </p:nvPicPr>
        <p:blipFill>
          <a:blip r:embed="rId3" cstate="print"/>
          <a:srcRect r="6911"/>
          <a:stretch>
            <a:fillRect/>
          </a:stretch>
        </p:blipFill>
        <p:spPr>
          <a:xfrm>
            <a:off x="5919788" y="2571750"/>
            <a:ext cx="3055937" cy="3192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4" name="Text Box 5"/>
          <p:cNvSpPr txBox="1"/>
          <p:nvPr/>
        </p:nvSpPr>
        <p:spPr>
          <a:xfrm>
            <a:off x="974725" y="5657850"/>
            <a:ext cx="4729163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2" charset="-122"/>
              </a:rPr>
              <a:t>was doing his homework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 bldLvl="0" animBg="1"/>
      <p:bldP spid="14342" grpId="0" bldLvl="0" animBg="1"/>
      <p:bldP spid="143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1625" y="2120900"/>
            <a:ext cx="2908300" cy="4122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5"/>
          <p:cNvSpPr txBox="1"/>
          <p:nvPr/>
        </p:nvSpPr>
        <p:spPr>
          <a:xfrm>
            <a:off x="1046163" y="620713"/>
            <a:ext cx="7905750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CC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Talk about what the people in 1a were </a:t>
            </a:r>
          </a:p>
          <a:p>
            <a:r>
              <a:rPr lang="en-US" altLang="zh-CN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doing at the time of the rainstorm.</a:t>
            </a:r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3490913" y="2709863"/>
            <a:ext cx="5653088" cy="1662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4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A: </a:t>
            </a:r>
            <a:r>
              <a:rPr kumimoji="0" lang="en-US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What was the girl doing 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at the time of the 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rainstorm?</a:t>
            </a:r>
          </a:p>
        </p:txBody>
      </p: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3419475" y="4510088"/>
            <a:ext cx="5078413" cy="1138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400" b="1" kern="1200" cap="none" spc="0" normalizeH="0" baseline="0" noProof="0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B: </a:t>
            </a:r>
            <a:r>
              <a:rPr kumimoji="0" lang="en-US" sz="3400" b="1" kern="1200" cap="none" spc="0" normalizeH="0" baseline="0" noProof="0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She was at home doing 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00" b="1" kern="1200" cap="none" spc="0" normalizeH="0" baseline="0" noProof="0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sz="3400" b="1" kern="1200" cap="none" spc="0" normalizeH="0" baseline="0" noProof="0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her homework.</a:t>
            </a:r>
          </a:p>
        </p:txBody>
      </p:sp>
      <p:sp>
        <p:nvSpPr>
          <p:cNvPr id="15366" name="Oval 2"/>
          <p:cNvSpPr/>
          <p:nvPr/>
        </p:nvSpPr>
        <p:spPr>
          <a:xfrm>
            <a:off x="254000" y="692150"/>
            <a:ext cx="793750" cy="8255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</a:rPr>
              <a:t>1c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0350" y="866775"/>
            <a:ext cx="3159125" cy="520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3562350" y="1700213"/>
            <a:ext cx="5337175" cy="1662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4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A: </a:t>
            </a:r>
            <a:r>
              <a:rPr kumimoji="0" lang="en-US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What was the boy doing 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at the time of the 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sz="34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rainstorm?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3490913" y="3716338"/>
            <a:ext cx="4878388" cy="1138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400" b="1" kern="1200" cap="none" spc="0" normalizeH="0" baseline="0" noProof="0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B: </a:t>
            </a:r>
            <a:r>
              <a:rPr kumimoji="0" lang="en-US" sz="3400" b="1" kern="1200" cap="none" spc="0" normalizeH="0" baseline="0" noProof="0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He was reading at the 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00" b="1" kern="1200" cap="none" spc="0" normalizeH="0" baseline="0" noProof="0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sz="3400" b="1" kern="1200" cap="none" spc="0" normalizeH="0" baseline="0" noProof="0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library after school.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300" y="822325"/>
            <a:ext cx="3454400" cy="5208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3990975" y="1733550"/>
            <a:ext cx="454342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A: </a:t>
            </a:r>
            <a:r>
              <a:rPr kumimoji="0" lang="en-US" sz="32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What was the woman doing at the time of the rainstorm?</a:t>
            </a:r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3990975" y="4005263"/>
            <a:ext cx="4826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kern="1200" cap="none" spc="0" normalizeH="0" baseline="0" noProof="0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B: </a:t>
            </a:r>
            <a:r>
              <a:rPr kumimoji="0" lang="en-US" sz="3200" b="1" kern="1200" cap="none" spc="0" normalizeH="0" baseline="0" noProof="0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She was waiting for the 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kern="1200" cap="none" spc="0" normalizeH="0" baseline="0" noProof="0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bus after work.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0113" y="1484313"/>
            <a:ext cx="2736850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3708400" y="1700213"/>
            <a:ext cx="5167313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A: </a:t>
            </a:r>
            <a:r>
              <a:rPr kumimoji="0" lang="en-US" sz="32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What was the man doing 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sz="32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at the time of the 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sz="32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rainstorm?</a:t>
            </a:r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3635375" y="3717925"/>
            <a:ext cx="462915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kern="1200" cap="none" spc="0" normalizeH="0" baseline="0" noProof="0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B: </a:t>
            </a:r>
            <a:r>
              <a:rPr kumimoji="0" lang="en-US" sz="3200" b="1" kern="1200" cap="none" spc="0" normalizeH="0" baseline="0" noProof="0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He was walking home 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sz="3200" b="1" kern="1200" cap="none" spc="0" normalizeH="0" baseline="0" noProof="0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from the supermarket.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9300" y="1668463"/>
            <a:ext cx="3587750" cy="2257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56250" y="1668463"/>
            <a:ext cx="3316288" cy="2344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1625" y="3922713"/>
            <a:ext cx="3614738" cy="247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16363" y="3941763"/>
            <a:ext cx="3084512" cy="2465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Text Box 8"/>
          <p:cNvSpPr txBox="1"/>
          <p:nvPr/>
        </p:nvSpPr>
        <p:spPr>
          <a:xfrm>
            <a:off x="180975" y="1117600"/>
            <a:ext cx="8742363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400" b="1" dirty="0">
                <a:latin typeface="Times New Roman" panose="02020603050405020304" pitchFamily="18" charset="0"/>
              </a:rPr>
              <a:t>Now you are the reporter. Give a report on the weather!</a:t>
            </a:r>
          </a:p>
        </p:txBody>
      </p:sp>
      <p:sp>
        <p:nvSpPr>
          <p:cNvPr id="19463" name="Text Box 7"/>
          <p:cNvSpPr txBox="1"/>
          <p:nvPr/>
        </p:nvSpPr>
        <p:spPr>
          <a:xfrm>
            <a:off x="903288" y="549275"/>
            <a:ext cx="42830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探究点四</a:t>
            </a:r>
            <a:r>
              <a:rPr lang="zh-CN" altLang="en-US" sz="40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Retell</a:t>
            </a:r>
            <a:endParaRPr lang="zh-CN" altLang="en-US" sz="4000" b="1" dirty="0">
              <a:solidFill>
                <a:srgbClr val="FF3399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4" name="齿轮1 501"/>
          <p:cNvSpPr/>
          <p:nvPr/>
        </p:nvSpPr>
        <p:spPr>
          <a:xfrm rot="720000">
            <a:off x="182563" y="620713"/>
            <a:ext cx="706437" cy="500062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464122" y="326431"/>
              </a:cxn>
              <a:cxn ang="0">
                <a:pos x="652932" y="326431"/>
              </a:cxn>
              <a:cxn ang="0">
                <a:pos x="546414" y="157006"/>
              </a:cxn>
              <a:cxn ang="0">
                <a:pos x="575906" y="191181"/>
              </a:cxn>
              <a:cxn ang="0">
                <a:pos x="644417" y="187734"/>
              </a:cxn>
              <a:cxn ang="0">
                <a:pos x="647811" y="235607"/>
              </a:cxn>
              <a:cxn ang="0">
                <a:pos x="702230" y="283360"/>
              </a:cxn>
              <a:cxn ang="0">
                <a:pos x="677940" y="322530"/>
              </a:cxn>
              <a:cxn ang="0">
                <a:pos x="692804" y="399139"/>
              </a:cxn>
              <a:cxn ang="0">
                <a:pos x="652194" y="411279"/>
              </a:cxn>
              <a:cxn ang="0">
                <a:pos x="620548" y="480898"/>
              </a:cxn>
              <a:cxn ang="0">
                <a:pos x="582620" y="460326"/>
              </a:cxn>
              <a:cxn ang="0">
                <a:pos x="519272" y="490380"/>
              </a:cxn>
              <a:cxn ang="0">
                <a:pos x="501773" y="446723"/>
              </a:cxn>
              <a:cxn ang="0">
                <a:pos x="436364" y="423148"/>
              </a:cxn>
              <a:cxn ang="0">
                <a:pos x="447482" y="376833"/>
              </a:cxn>
              <a:cxn ang="0">
                <a:pos x="410617" y="310662"/>
              </a:cxn>
              <a:cxn ang="0">
                <a:pos x="445150" y="283361"/>
              </a:cxn>
              <a:cxn ang="0">
                <a:pos x="454079" y="205554"/>
              </a:cxn>
              <a:cxn ang="0">
                <a:pos x="495869" y="210041"/>
              </a:cxn>
              <a:cxn ang="0">
                <a:pos x="546414" y="157006"/>
              </a:cxn>
              <a:cxn ang="0">
                <a:pos x="80257" y="254138"/>
              </a:cxn>
              <a:cxn ang="0">
                <a:pos x="363473" y="254138"/>
              </a:cxn>
              <a:cxn ang="0">
                <a:pos x="203695" y="0"/>
              </a:cxn>
              <a:cxn ang="0">
                <a:pos x="247932" y="51264"/>
              </a:cxn>
              <a:cxn ang="0">
                <a:pos x="350699" y="46092"/>
              </a:cxn>
              <a:cxn ang="0">
                <a:pos x="355791" y="117902"/>
              </a:cxn>
              <a:cxn ang="0">
                <a:pos x="437420" y="189531"/>
              </a:cxn>
              <a:cxn ang="0">
                <a:pos x="400984" y="248286"/>
              </a:cxn>
              <a:cxn ang="0">
                <a:pos x="423280" y="363201"/>
              </a:cxn>
              <a:cxn ang="0">
                <a:pos x="362365" y="381410"/>
              </a:cxn>
              <a:cxn ang="0">
                <a:pos x="314896" y="485839"/>
              </a:cxn>
              <a:cxn ang="0">
                <a:pos x="258005" y="454981"/>
              </a:cxn>
              <a:cxn ang="0">
                <a:pos x="162982" y="500062"/>
              </a:cxn>
              <a:cxn ang="0">
                <a:pos x="136734" y="434576"/>
              </a:cxn>
              <a:cxn ang="0">
                <a:pos x="38620" y="399215"/>
              </a:cxn>
              <a:cxn ang="0">
                <a:pos x="55297" y="329742"/>
              </a:cxn>
              <a:cxn ang="0">
                <a:pos x="0" y="230484"/>
              </a:cxn>
              <a:cxn ang="0">
                <a:pos x="51799" y="189532"/>
              </a:cxn>
              <a:cxn ang="0">
                <a:pos x="65193" y="72822"/>
              </a:cxn>
              <a:cxn ang="0">
                <a:pos x="127877" y="79553"/>
              </a:cxn>
              <a:cxn ang="0">
                <a:pos x="203695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comb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5450" y="1376363"/>
            <a:ext cx="3100388" cy="2690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25838" y="1376363"/>
            <a:ext cx="2938462" cy="269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64300" y="1376363"/>
            <a:ext cx="2525713" cy="2690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30338" y="4071938"/>
            <a:ext cx="3295650" cy="239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37100" y="4071938"/>
            <a:ext cx="3333750" cy="2393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Text Box 9"/>
          <p:cNvSpPr txBox="1"/>
          <p:nvPr/>
        </p:nvSpPr>
        <p:spPr>
          <a:xfrm>
            <a:off x="971550" y="627063"/>
            <a:ext cx="61658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What happened to the boy?</a:t>
            </a:r>
          </a:p>
        </p:txBody>
      </p:sp>
      <p:sp>
        <p:nvSpPr>
          <p:cNvPr id="20488" name="Oval 2"/>
          <p:cNvSpPr/>
          <p:nvPr/>
        </p:nvSpPr>
        <p:spPr>
          <a:xfrm>
            <a:off x="176213" y="555625"/>
            <a:ext cx="795337" cy="788988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400" b="1" dirty="0">
                <a:latin typeface="Times New Roman" panose="02020603050405020304" pitchFamily="18" charset="0"/>
              </a:rPr>
              <a:t>2a</a:t>
            </a:r>
          </a:p>
        </p:txBody>
      </p:sp>
    </p:spTree>
  </p:cSld>
  <p:clrMapOvr>
    <a:masterClrMapping/>
  </p:clrMapOvr>
  <p:transition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/>
          <p:nvPr/>
        </p:nvSpPr>
        <p:spPr>
          <a:xfrm>
            <a:off x="889000" y="549275"/>
            <a:ext cx="726122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CC33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0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Listen and number the pictures.</a:t>
            </a:r>
          </a:p>
        </p:txBody>
      </p:sp>
      <p:pic>
        <p:nvPicPr>
          <p:cNvPr id="2150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5" y="1485900"/>
            <a:ext cx="2498725" cy="2500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28988" y="1558925"/>
            <a:ext cx="2655887" cy="2409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6650" y="1558925"/>
            <a:ext cx="2271713" cy="322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Picture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0075" y="4006850"/>
            <a:ext cx="2498725" cy="2230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Picture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79800" y="3933825"/>
            <a:ext cx="2511425" cy="230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2" name="Rectangle 11"/>
          <p:cNvSpPr/>
          <p:nvPr/>
        </p:nvSpPr>
        <p:spPr>
          <a:xfrm>
            <a:off x="600075" y="1484313"/>
            <a:ext cx="576263" cy="6477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1513" name="Rectangle 13"/>
          <p:cNvSpPr/>
          <p:nvPr/>
        </p:nvSpPr>
        <p:spPr>
          <a:xfrm>
            <a:off x="3552825" y="1557338"/>
            <a:ext cx="576263" cy="6477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1514" name="Rectangle 14"/>
          <p:cNvSpPr/>
          <p:nvPr/>
        </p:nvSpPr>
        <p:spPr>
          <a:xfrm>
            <a:off x="6216650" y="1628775"/>
            <a:ext cx="576263" cy="6477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1515" name="Rectangle 15"/>
          <p:cNvSpPr/>
          <p:nvPr/>
        </p:nvSpPr>
        <p:spPr>
          <a:xfrm>
            <a:off x="600075" y="4005263"/>
            <a:ext cx="576263" cy="6477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1516" name="Rectangle 16"/>
          <p:cNvSpPr/>
          <p:nvPr/>
        </p:nvSpPr>
        <p:spPr>
          <a:xfrm>
            <a:off x="3479800" y="3933825"/>
            <a:ext cx="576263" cy="6477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1517" name="Text Box 17"/>
          <p:cNvSpPr txBox="1"/>
          <p:nvPr/>
        </p:nvSpPr>
        <p:spPr>
          <a:xfrm>
            <a:off x="3552825" y="1557338"/>
            <a:ext cx="4095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CC33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1518" name="Text Box 18"/>
          <p:cNvSpPr txBox="1"/>
          <p:nvPr/>
        </p:nvSpPr>
        <p:spPr>
          <a:xfrm>
            <a:off x="3552825" y="4005263"/>
            <a:ext cx="4095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CC3300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1519" name="Text Box 19"/>
          <p:cNvSpPr txBox="1"/>
          <p:nvPr/>
        </p:nvSpPr>
        <p:spPr>
          <a:xfrm>
            <a:off x="528638" y="4005263"/>
            <a:ext cx="4095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CC33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21520" name="Text Box 20"/>
          <p:cNvSpPr txBox="1"/>
          <p:nvPr/>
        </p:nvSpPr>
        <p:spPr>
          <a:xfrm>
            <a:off x="600075" y="1484313"/>
            <a:ext cx="4095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CC3300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1521" name="Text Box 21"/>
          <p:cNvSpPr txBox="1"/>
          <p:nvPr/>
        </p:nvSpPr>
        <p:spPr>
          <a:xfrm>
            <a:off x="6216650" y="1557338"/>
            <a:ext cx="4095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CC33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21522" name="Oval 2"/>
          <p:cNvSpPr/>
          <p:nvPr/>
        </p:nvSpPr>
        <p:spPr>
          <a:xfrm>
            <a:off x="169863" y="549275"/>
            <a:ext cx="827087" cy="703263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</a:rPr>
              <a:t>2a</a:t>
            </a:r>
          </a:p>
        </p:txBody>
      </p:sp>
      <p:pic>
        <p:nvPicPr>
          <p:cNvPr id="3" name="U5 Section A 2a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150225" y="633413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67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1517" grpId="0"/>
      <p:bldP spid="21518" grpId="0"/>
      <p:bldP spid="21519" grpId="0"/>
      <p:bldP spid="21520" grpId="0"/>
      <p:bldP spid="215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/>
          <p:nvPr/>
        </p:nvSpPr>
        <p:spPr>
          <a:xfrm>
            <a:off x="0" y="0"/>
            <a:ext cx="9144000" cy="1557338"/>
          </a:xfrm>
          <a:prstGeom prst="flowChartProcess">
            <a:avLst/>
          </a:prstGeom>
          <a:solidFill>
            <a:srgbClr val="008080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99" name="Text Box 33"/>
          <p:cNvSpPr txBox="1"/>
          <p:nvPr/>
        </p:nvSpPr>
        <p:spPr>
          <a:xfrm>
            <a:off x="5435600" y="549275"/>
            <a:ext cx="3671888" cy="849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学练优八年级英语下（</a:t>
            </a:r>
            <a:r>
              <a:rPr lang="en-US" altLang="zh-CN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RJ</a:t>
            </a:r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）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            教学课件</a:t>
            </a:r>
          </a:p>
        </p:txBody>
      </p:sp>
      <p:pic>
        <p:nvPicPr>
          <p:cNvPr id="4100" name="Picture 9" descr="E:\李梦莲\模版\优翼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6550" y="549275"/>
            <a:ext cx="1800225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257425" y="5197475"/>
            <a:ext cx="4705350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Section A (1a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+mn-ea"/>
              </a:rPr>
              <a:t>-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2d)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209550" y="2200275"/>
            <a:ext cx="8686800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6000" b="1" dirty="0">
                <a:latin typeface="Times New Roman" panose="02020603050405020304" pitchFamily="18" charset="0"/>
              </a:rPr>
              <a:t>Unit 5 What were you doing when the rainstorm came?</a:t>
            </a:r>
            <a:endParaRPr lang="en-US" altLang="zh-CN" sz="6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3"/>
          <p:cNvSpPr txBox="1"/>
          <p:nvPr/>
        </p:nvSpPr>
        <p:spPr>
          <a:xfrm>
            <a:off x="1046163" y="404813"/>
            <a:ext cx="7450137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Listen again. Fill in the blanks in</a:t>
            </a:r>
          </a:p>
          <a:p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the sentences.</a:t>
            </a:r>
          </a:p>
        </p:txBody>
      </p:sp>
      <p:pic>
        <p:nvPicPr>
          <p:cNvPr id="22531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8825" y="1716088"/>
            <a:ext cx="3141663" cy="3494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Text Box 5"/>
          <p:cNvSpPr txBox="1"/>
          <p:nvPr/>
        </p:nvSpPr>
        <p:spPr>
          <a:xfrm>
            <a:off x="182563" y="5300663"/>
            <a:ext cx="4257675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</a:rPr>
              <a:t>My alarm didn’t go off </a:t>
            </a: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so I _______up late.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33" name="Pictur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00575" y="1716088"/>
            <a:ext cx="4044950" cy="3509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4" name="Text Box 9"/>
          <p:cNvSpPr txBox="1"/>
          <p:nvPr/>
        </p:nvSpPr>
        <p:spPr>
          <a:xfrm>
            <a:off x="4430713" y="5299075"/>
            <a:ext cx="45704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</a:rPr>
              <a:t>I ____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</a:rPr>
              <a:t>to the bus stop but I still missed the bus.</a:t>
            </a:r>
          </a:p>
        </p:txBody>
      </p:sp>
      <p:sp>
        <p:nvSpPr>
          <p:cNvPr id="22535" name="Text Box 11"/>
          <p:cNvSpPr txBox="1"/>
          <p:nvPr/>
        </p:nvSpPr>
        <p:spPr>
          <a:xfrm>
            <a:off x="1260475" y="5803900"/>
            <a:ext cx="10858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woke</a:t>
            </a:r>
          </a:p>
        </p:txBody>
      </p:sp>
      <p:sp>
        <p:nvSpPr>
          <p:cNvPr id="22536" name="Text Box 12"/>
          <p:cNvSpPr txBox="1"/>
          <p:nvPr/>
        </p:nvSpPr>
        <p:spPr>
          <a:xfrm>
            <a:off x="4860925" y="5299075"/>
            <a:ext cx="7921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ran</a:t>
            </a:r>
          </a:p>
        </p:txBody>
      </p:sp>
      <p:sp>
        <p:nvSpPr>
          <p:cNvPr id="22537" name="Oval 2"/>
          <p:cNvSpPr/>
          <p:nvPr/>
        </p:nvSpPr>
        <p:spPr>
          <a:xfrm>
            <a:off x="185738" y="549275"/>
            <a:ext cx="752475" cy="73025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4000" b="1" dirty="0">
                <a:latin typeface="Times New Roman" panose="02020603050405020304" pitchFamily="18" charset="0"/>
              </a:rPr>
              <a:t>2b</a:t>
            </a:r>
          </a:p>
        </p:txBody>
      </p:sp>
      <p:pic>
        <p:nvPicPr>
          <p:cNvPr id="3" name="U5 Section A 2b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41800" y="1096963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63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2535" grpId="0"/>
      <p:bldP spid="225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9900" y="649288"/>
            <a:ext cx="4243388" cy="377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4"/>
          <p:cNvSpPr txBox="1"/>
          <p:nvPr/>
        </p:nvSpPr>
        <p:spPr>
          <a:xfrm>
            <a:off x="254000" y="4724400"/>
            <a:ext cx="4064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</a:rPr>
              <a:t>I ____________for the </a:t>
            </a: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bus when it began to</a:t>
            </a: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rain heavily.</a:t>
            </a:r>
          </a:p>
        </p:txBody>
      </p:sp>
      <p:pic>
        <p:nvPicPr>
          <p:cNvPr id="2355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3288" y="649288"/>
            <a:ext cx="3921125" cy="392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Text Box 6"/>
          <p:cNvSpPr txBox="1"/>
          <p:nvPr/>
        </p:nvSpPr>
        <p:spPr>
          <a:xfrm>
            <a:off x="4483100" y="4641850"/>
            <a:ext cx="4414838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</a:rPr>
              <a:t>I _____so busy _______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</a:rPr>
              <a:t>for the umbrella that I didn’t see a car coming.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558" name="Text Box 7"/>
          <p:cNvSpPr txBox="1"/>
          <p:nvPr/>
        </p:nvSpPr>
        <p:spPr>
          <a:xfrm>
            <a:off x="758825" y="4651375"/>
            <a:ext cx="2225675" cy="577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was waiting</a:t>
            </a:r>
          </a:p>
        </p:txBody>
      </p:sp>
      <p:sp>
        <p:nvSpPr>
          <p:cNvPr id="23559" name="Text Box 8"/>
          <p:cNvSpPr txBox="1"/>
          <p:nvPr/>
        </p:nvSpPr>
        <p:spPr>
          <a:xfrm>
            <a:off x="4862513" y="4578350"/>
            <a:ext cx="83661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was</a:t>
            </a:r>
          </a:p>
        </p:txBody>
      </p:sp>
      <p:sp>
        <p:nvSpPr>
          <p:cNvPr id="23560" name="Text Box 9"/>
          <p:cNvSpPr txBox="1"/>
          <p:nvPr/>
        </p:nvSpPr>
        <p:spPr>
          <a:xfrm>
            <a:off x="7154863" y="4570413"/>
            <a:ext cx="147161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looking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9063" y="698500"/>
            <a:ext cx="4044950" cy="5329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 Box 4"/>
          <p:cNvSpPr txBox="1"/>
          <p:nvPr/>
        </p:nvSpPr>
        <p:spPr>
          <a:xfrm>
            <a:off x="4138613" y="2706688"/>
            <a:ext cx="4899025" cy="1189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I took a hot shower and </a:t>
            </a: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_____ some warm food.</a:t>
            </a:r>
          </a:p>
        </p:txBody>
      </p:sp>
      <p:sp>
        <p:nvSpPr>
          <p:cNvPr id="24580" name="Text Box 5"/>
          <p:cNvSpPr txBox="1"/>
          <p:nvPr/>
        </p:nvSpPr>
        <p:spPr>
          <a:xfrm>
            <a:off x="4354513" y="3211513"/>
            <a:ext cx="768350" cy="639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ate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3"/>
          <p:cNvSpPr>
            <a:spLocks noTextEdit="1"/>
          </p:cNvSpPr>
          <p:nvPr/>
        </p:nvSpPr>
        <p:spPr>
          <a:xfrm>
            <a:off x="1106488" y="647700"/>
            <a:ext cx="3544887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Retell the story</a:t>
            </a:r>
          </a:p>
        </p:txBody>
      </p:sp>
      <p:pic>
        <p:nvPicPr>
          <p:cNvPr id="25603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463" y="2376488"/>
            <a:ext cx="2103437" cy="2338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02013" y="2419350"/>
            <a:ext cx="2179637" cy="2314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25" y="2349500"/>
            <a:ext cx="2133600" cy="229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62600" y="4713288"/>
            <a:ext cx="2312988" cy="180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Picture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92250" y="4784725"/>
            <a:ext cx="2460625" cy="172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8" name="Text Box 9"/>
          <p:cNvSpPr txBox="1"/>
          <p:nvPr/>
        </p:nvSpPr>
        <p:spPr>
          <a:xfrm>
            <a:off x="4737100" y="647700"/>
            <a:ext cx="43307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CC3300"/>
                </a:solidFill>
                <a:latin typeface="Arial" panose="020B0604020202020204" pitchFamily="34" charset="0"/>
              </a:rPr>
              <a:t>Jack’s unlucky day</a:t>
            </a:r>
          </a:p>
        </p:txBody>
      </p:sp>
      <p:sp>
        <p:nvSpPr>
          <p:cNvPr id="25609" name="Oval 2"/>
          <p:cNvSpPr/>
          <p:nvPr/>
        </p:nvSpPr>
        <p:spPr>
          <a:xfrm>
            <a:off x="242888" y="601663"/>
            <a:ext cx="728662" cy="696912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</a:rPr>
              <a:t>2c</a:t>
            </a:r>
          </a:p>
        </p:txBody>
      </p:sp>
      <p:sp>
        <p:nvSpPr>
          <p:cNvPr id="25610" name="Right Arrow 1"/>
          <p:cNvSpPr/>
          <p:nvPr/>
        </p:nvSpPr>
        <p:spPr>
          <a:xfrm>
            <a:off x="2773363" y="3284538"/>
            <a:ext cx="568325" cy="287337"/>
          </a:xfrm>
          <a:prstGeom prst="rightArrow">
            <a:avLst>
              <a:gd name="adj1" fmla="val 50000"/>
              <a:gd name="adj2" fmla="val 49960"/>
            </a:avLst>
          </a:prstGeom>
          <a:solidFill>
            <a:schemeClr val="accent1"/>
          </a:solidFill>
          <a:ln w="25400" cap="flat" cmpd="sng">
            <a:solidFill>
              <a:srgbClr val="00253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1" name="Right Arrow 2"/>
          <p:cNvSpPr/>
          <p:nvPr/>
        </p:nvSpPr>
        <p:spPr>
          <a:xfrm>
            <a:off x="5730875" y="3286125"/>
            <a:ext cx="601663" cy="287338"/>
          </a:xfrm>
          <a:prstGeom prst="rightArrow">
            <a:avLst>
              <a:gd name="adj1" fmla="val 50000"/>
              <a:gd name="adj2" fmla="val 49992"/>
            </a:avLst>
          </a:prstGeom>
          <a:solidFill>
            <a:schemeClr val="accent1"/>
          </a:solidFill>
          <a:ln w="25400" cap="flat" cmpd="sng">
            <a:solidFill>
              <a:srgbClr val="00253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2" name="Down Arrow 3"/>
          <p:cNvSpPr/>
          <p:nvPr/>
        </p:nvSpPr>
        <p:spPr>
          <a:xfrm>
            <a:off x="6888163" y="4618038"/>
            <a:ext cx="323850" cy="393700"/>
          </a:xfrm>
          <a:prstGeom prst="downArrow">
            <a:avLst>
              <a:gd name="adj1" fmla="val 50000"/>
              <a:gd name="adj2" fmla="val 49978"/>
            </a:avLst>
          </a:prstGeom>
          <a:solidFill>
            <a:schemeClr val="accent1"/>
          </a:solidFill>
          <a:ln w="25400" cap="flat" cmpd="sng">
            <a:solidFill>
              <a:srgbClr val="00253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3" name="Left Arrow 4"/>
          <p:cNvSpPr/>
          <p:nvPr/>
        </p:nvSpPr>
        <p:spPr>
          <a:xfrm>
            <a:off x="4314825" y="5588000"/>
            <a:ext cx="801688" cy="320675"/>
          </a:xfrm>
          <a:prstGeom prst="leftArrow">
            <a:avLst>
              <a:gd name="adj1" fmla="val 50000"/>
              <a:gd name="adj2" fmla="val 50150"/>
            </a:avLst>
          </a:prstGeom>
          <a:solidFill>
            <a:schemeClr val="accent1"/>
          </a:solidFill>
          <a:ln w="25400" cap="flat" cmpd="sng">
            <a:solidFill>
              <a:srgbClr val="00253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4" name="TextBox 5"/>
          <p:cNvSpPr txBox="1"/>
          <p:nvPr/>
        </p:nvSpPr>
        <p:spPr>
          <a:xfrm>
            <a:off x="39688" y="1412875"/>
            <a:ext cx="902811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Arial" panose="020B0604020202020204" pitchFamily="34" charset="0"/>
              </a:rPr>
              <a:t>Use the information in 2a to retell the story in a conversation between the boy and a TV reporter. </a:t>
            </a:r>
          </a:p>
        </p:txBody>
      </p:sp>
    </p:spTree>
  </p:cSld>
  <p:clrMapOvr>
    <a:masterClrMapping/>
  </p:clrMapOvr>
  <p:transition>
    <p:checke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/>
          <p:nvPr/>
        </p:nvSpPr>
        <p:spPr>
          <a:xfrm>
            <a:off x="587375" y="1138238"/>
            <a:ext cx="8093075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Read the conversation 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in 2d </a:t>
            </a:r>
            <a:r>
              <a:rPr lang="en-US" altLang="zh-CN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and answer the questions.</a:t>
            </a:r>
          </a:p>
        </p:txBody>
      </p:sp>
      <p:sp>
        <p:nvSpPr>
          <p:cNvPr id="26627" name="Text Box 5"/>
          <p:cNvSpPr txBox="1"/>
          <p:nvPr/>
        </p:nvSpPr>
        <p:spPr>
          <a:xfrm>
            <a:off x="612775" y="2347913"/>
            <a:ext cx="7932738" cy="3994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</a:rPr>
              <a:t> What was Linda doing </a:t>
            </a: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at seven</a:t>
            </a:r>
            <a:r>
              <a:rPr lang="en-US" altLang="zh-CN" sz="3200" b="1" dirty="0">
                <a:latin typeface="Times New Roman" panose="02020603050405020304" pitchFamily="18" charset="0"/>
              </a:rPr>
              <a:t> last night?</a:t>
            </a:r>
          </a:p>
          <a:p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</a:rPr>
              <a:t> What was Linda doing </a:t>
            </a: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at eight</a:t>
            </a:r>
            <a:r>
              <a:rPr lang="en-US" altLang="zh-CN" sz="3200" b="1" dirty="0">
                <a:latin typeface="Times New Roman" panose="02020603050405020304" pitchFamily="18" charset="0"/>
              </a:rPr>
              <a:t> last night?</a:t>
            </a:r>
          </a:p>
          <a:p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</a:rPr>
              <a:t> What was Linda doing </a:t>
            </a: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at nine</a:t>
            </a:r>
            <a:r>
              <a:rPr lang="en-US" altLang="zh-CN" sz="3200" b="1" dirty="0">
                <a:latin typeface="Times New Roman" panose="02020603050405020304" pitchFamily="18" charset="0"/>
              </a:rPr>
              <a:t> last night?</a:t>
            </a:r>
          </a:p>
          <a:p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</a:rPr>
              <a:t> Why did Mary call Linda last night?</a:t>
            </a:r>
          </a:p>
          <a:p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26628" name="Text Box 6"/>
          <p:cNvSpPr txBox="1"/>
          <p:nvPr/>
        </p:nvSpPr>
        <p:spPr>
          <a:xfrm>
            <a:off x="973138" y="2779713"/>
            <a:ext cx="71977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She was in the kitchen helping her mom.</a:t>
            </a:r>
          </a:p>
        </p:txBody>
      </p:sp>
      <p:sp>
        <p:nvSpPr>
          <p:cNvPr id="26629" name="Text Box 7"/>
          <p:cNvSpPr txBox="1"/>
          <p:nvPr/>
        </p:nvSpPr>
        <p:spPr>
          <a:xfrm>
            <a:off x="973138" y="3787775"/>
            <a:ext cx="44926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She was taking a shower.</a:t>
            </a:r>
          </a:p>
        </p:txBody>
      </p:sp>
      <p:sp>
        <p:nvSpPr>
          <p:cNvPr id="26630" name="Text Box 8"/>
          <p:cNvSpPr txBox="1"/>
          <p:nvPr/>
        </p:nvSpPr>
        <p:spPr>
          <a:xfrm>
            <a:off x="971550" y="4797425"/>
            <a:ext cx="48244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She was sleeping.</a:t>
            </a:r>
          </a:p>
        </p:txBody>
      </p:sp>
      <p:sp>
        <p:nvSpPr>
          <p:cNvPr id="26631" name="Text Box 9"/>
          <p:cNvSpPr txBox="1"/>
          <p:nvPr/>
        </p:nvSpPr>
        <p:spPr>
          <a:xfrm>
            <a:off x="1046163" y="5730875"/>
            <a:ext cx="6586537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She needed help with her homework.</a:t>
            </a:r>
          </a:p>
        </p:txBody>
      </p:sp>
      <p:sp>
        <p:nvSpPr>
          <p:cNvPr id="26632" name="齿轮1 501"/>
          <p:cNvSpPr/>
          <p:nvPr/>
        </p:nvSpPr>
        <p:spPr>
          <a:xfrm rot="720000">
            <a:off x="182563" y="549275"/>
            <a:ext cx="708025" cy="500063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465165" y="326432"/>
              </a:cxn>
              <a:cxn ang="0">
                <a:pos x="654400" y="326432"/>
              </a:cxn>
              <a:cxn ang="0">
                <a:pos x="547642" y="157006"/>
              </a:cxn>
              <a:cxn ang="0">
                <a:pos x="577200" y="191182"/>
              </a:cxn>
              <a:cxn ang="0">
                <a:pos x="645865" y="187734"/>
              </a:cxn>
              <a:cxn ang="0">
                <a:pos x="649268" y="235607"/>
              </a:cxn>
              <a:cxn ang="0">
                <a:pos x="703809" y="283360"/>
              </a:cxn>
              <a:cxn ang="0">
                <a:pos x="679464" y="322530"/>
              </a:cxn>
              <a:cxn ang="0">
                <a:pos x="694361" y="399140"/>
              </a:cxn>
              <a:cxn ang="0">
                <a:pos x="653660" y="411279"/>
              </a:cxn>
              <a:cxn ang="0">
                <a:pos x="621943" y="480899"/>
              </a:cxn>
              <a:cxn ang="0">
                <a:pos x="583930" y="460327"/>
              </a:cxn>
              <a:cxn ang="0">
                <a:pos x="520439" y="490381"/>
              </a:cxn>
              <a:cxn ang="0">
                <a:pos x="502901" y="446723"/>
              </a:cxn>
              <a:cxn ang="0">
                <a:pos x="437345" y="423149"/>
              </a:cxn>
              <a:cxn ang="0">
                <a:pos x="448488" y="376834"/>
              </a:cxn>
              <a:cxn ang="0">
                <a:pos x="411540" y="310662"/>
              </a:cxn>
              <a:cxn ang="0">
                <a:pos x="446151" y="283361"/>
              </a:cxn>
              <a:cxn ang="0">
                <a:pos x="455100" y="205554"/>
              </a:cxn>
              <a:cxn ang="0">
                <a:pos x="496983" y="210041"/>
              </a:cxn>
              <a:cxn ang="0">
                <a:pos x="547642" y="157006"/>
              </a:cxn>
              <a:cxn ang="0">
                <a:pos x="80437" y="254139"/>
              </a:cxn>
              <a:cxn ang="0">
                <a:pos x="364290" y="254139"/>
              </a:cxn>
              <a:cxn ang="0">
                <a:pos x="204153" y="0"/>
              </a:cxn>
              <a:cxn ang="0">
                <a:pos x="248490" y="51264"/>
              </a:cxn>
              <a:cxn ang="0">
                <a:pos x="351487" y="46092"/>
              </a:cxn>
              <a:cxn ang="0">
                <a:pos x="356591" y="117902"/>
              </a:cxn>
              <a:cxn ang="0">
                <a:pos x="438403" y="189532"/>
              </a:cxn>
              <a:cxn ang="0">
                <a:pos x="401885" y="248287"/>
              </a:cxn>
              <a:cxn ang="0">
                <a:pos x="424231" y="363202"/>
              </a:cxn>
              <a:cxn ang="0">
                <a:pos x="363180" y="381410"/>
              </a:cxn>
              <a:cxn ang="0">
                <a:pos x="315604" y="485840"/>
              </a:cxn>
              <a:cxn ang="0">
                <a:pos x="258585" y="454982"/>
              </a:cxn>
              <a:cxn ang="0">
                <a:pos x="163348" y="500063"/>
              </a:cxn>
              <a:cxn ang="0">
                <a:pos x="137041" y="434577"/>
              </a:cxn>
              <a:cxn ang="0">
                <a:pos x="38707" y="399215"/>
              </a:cxn>
              <a:cxn ang="0">
                <a:pos x="55421" y="329743"/>
              </a:cxn>
              <a:cxn ang="0">
                <a:pos x="0" y="230485"/>
              </a:cxn>
              <a:cxn ang="0">
                <a:pos x="51915" y="189533"/>
              </a:cxn>
              <a:cxn ang="0">
                <a:pos x="65340" y="72823"/>
              </a:cxn>
              <a:cxn ang="0">
                <a:pos x="128164" y="79553"/>
              </a:cxn>
              <a:cxn ang="0">
                <a:pos x="204153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3" name="Text Box 7"/>
          <p:cNvSpPr txBox="1"/>
          <p:nvPr/>
        </p:nvSpPr>
        <p:spPr>
          <a:xfrm>
            <a:off x="903288" y="477838"/>
            <a:ext cx="42830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探究点五</a:t>
            </a:r>
            <a:r>
              <a:rPr lang="zh-CN" altLang="en-US" sz="4000" b="1" dirty="0">
                <a:solidFill>
                  <a:srgbClr val="FF33CC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FF3399"/>
                </a:solidFill>
                <a:latin typeface="黑体" panose="02010609060101010101" pitchFamily="49" charset="-122"/>
              </a:rPr>
              <a:t>Reading</a:t>
            </a:r>
            <a:endParaRPr lang="zh-CN" altLang="en-US" sz="4000" b="1" dirty="0">
              <a:solidFill>
                <a:srgbClr val="FF33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U5 Section A 2d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465763" y="481013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6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3"/>
          <p:cNvSpPr/>
          <p:nvPr/>
        </p:nvSpPr>
        <p:spPr>
          <a:xfrm>
            <a:off x="381000" y="1651000"/>
            <a:ext cx="3667125" cy="609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400" b="1" dirty="0">
                <a:latin typeface="Times New Roman" panose="02020603050405020304" pitchFamily="18" charset="0"/>
              </a:rPr>
              <a:t>区分 </a:t>
            </a:r>
            <a:r>
              <a:rPr lang="en-US" altLang="zh-CN" sz="3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when</a:t>
            </a:r>
            <a:r>
              <a:rPr lang="en-US" altLang="zh-CN" sz="3400" b="1" dirty="0">
                <a:latin typeface="Times New Roman" panose="02020603050405020304" pitchFamily="18" charset="0"/>
              </a:rPr>
              <a:t> </a:t>
            </a:r>
            <a:r>
              <a:rPr lang="zh-CN" altLang="en-US" sz="3400" b="1" dirty="0">
                <a:latin typeface="Times New Roman" panose="02020603050405020304" pitchFamily="18" charset="0"/>
              </a:rPr>
              <a:t>与</a:t>
            </a:r>
            <a:r>
              <a:rPr lang="en-US" altLang="zh-CN" sz="3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while</a:t>
            </a:r>
            <a:endParaRPr lang="en-US" altLang="zh-CN" sz="3400" b="1" dirty="0">
              <a:solidFill>
                <a:srgbClr val="FF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9" name="Rectangle 4"/>
          <p:cNvSpPr/>
          <p:nvPr/>
        </p:nvSpPr>
        <p:spPr>
          <a:xfrm>
            <a:off x="327025" y="2420938"/>
            <a:ext cx="8475663" cy="3717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400" b="1" dirty="0">
                <a:latin typeface="Times New Roman" panose="02020603050405020304" pitchFamily="18" charset="0"/>
              </a:rPr>
              <a:t>(</a:t>
            </a:r>
            <a:r>
              <a:rPr lang="en-US" altLang="zh-CN" sz="3400" b="1" dirty="0">
                <a:latin typeface="Times New Roman" panose="02020603050405020304" pitchFamily="18" charset="0"/>
              </a:rPr>
              <a:t>1) “</a:t>
            </a:r>
            <a:r>
              <a:rPr lang="zh-CN" altLang="en-US" sz="3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当</a:t>
            </a:r>
            <a:r>
              <a:rPr lang="en-US" altLang="zh-CN" sz="3400" b="1" dirty="0">
                <a:solidFill>
                  <a:srgbClr val="FF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lang="zh-CN" altLang="en-US" sz="3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的时候</a:t>
            </a:r>
            <a:r>
              <a:rPr lang="zh-CN" altLang="en-US" sz="3400" b="1" dirty="0">
                <a:latin typeface="Times New Roman" panose="02020603050405020304" pitchFamily="18" charset="0"/>
              </a:rPr>
              <a:t>”</a:t>
            </a:r>
            <a:r>
              <a:rPr lang="en-US" altLang="zh-CN" sz="3400" b="1" dirty="0">
                <a:latin typeface="Times New Roman" panose="02020603050405020304" pitchFamily="18" charset="0"/>
              </a:rPr>
              <a:t>,</a:t>
            </a:r>
            <a:r>
              <a:rPr lang="zh-CN" altLang="en-US" sz="3400" b="1" dirty="0">
                <a:latin typeface="Times New Roman" panose="02020603050405020304" pitchFamily="18" charset="0"/>
              </a:rPr>
              <a:t>如后面连接的动词为进行时态</a:t>
            </a:r>
            <a:r>
              <a:rPr lang="en-US" altLang="zh-CN" sz="3400" b="1" dirty="0">
                <a:latin typeface="Times New Roman" panose="02020603050405020304" pitchFamily="18" charset="0"/>
              </a:rPr>
              <a:t>,</a:t>
            </a:r>
            <a:r>
              <a:rPr lang="zh-CN" altLang="en-US" sz="3400" b="1" dirty="0">
                <a:latin typeface="Times New Roman" panose="02020603050405020304" pitchFamily="18" charset="0"/>
              </a:rPr>
              <a:t>则用</a:t>
            </a:r>
            <a:r>
              <a:rPr lang="en-US" altLang="zh-CN" sz="3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while</a:t>
            </a:r>
            <a:r>
              <a:rPr lang="zh-CN" altLang="en-US" sz="3400" b="1" dirty="0">
                <a:latin typeface="Times New Roman" panose="02020603050405020304" pitchFamily="18" charset="0"/>
              </a:rPr>
              <a:t>多于用</a:t>
            </a:r>
            <a:r>
              <a:rPr lang="en-US" altLang="zh-CN" sz="3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when</a:t>
            </a:r>
            <a:r>
              <a:rPr lang="zh-CN" altLang="en-US" sz="3400" b="1" dirty="0">
                <a:latin typeface="Times New Roman" panose="02020603050405020304" pitchFamily="18" charset="0"/>
              </a:rPr>
              <a:t>。而</a:t>
            </a:r>
            <a:r>
              <a:rPr lang="en-US" altLang="zh-CN" sz="3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when</a:t>
            </a:r>
            <a:r>
              <a:rPr lang="zh-CN" altLang="en-US" sz="3400" b="1" dirty="0">
                <a:latin typeface="Times New Roman" panose="02020603050405020304" pitchFamily="18" charset="0"/>
              </a:rPr>
              <a:t>通常与瞬间性动词或延续性不强的动词连用。</a:t>
            </a:r>
          </a:p>
          <a:p>
            <a:endParaRPr lang="zh-CN" altLang="en-US" sz="3400" b="1" dirty="0">
              <a:latin typeface="Times New Roman" panose="02020603050405020304" pitchFamily="18" charset="0"/>
            </a:endParaRPr>
          </a:p>
          <a:p>
            <a:r>
              <a:rPr lang="en-US" altLang="zh-CN" sz="3400" b="1" dirty="0">
                <a:latin typeface="Times New Roman" panose="02020603050405020304" pitchFamily="18" charset="0"/>
              </a:rPr>
              <a:t>(2) </a:t>
            </a:r>
            <a:r>
              <a:rPr lang="zh-CN" altLang="en-US" sz="3400" b="1" dirty="0">
                <a:latin typeface="Times New Roman" panose="02020603050405020304" pitchFamily="18" charset="0"/>
              </a:rPr>
              <a:t>如果</a:t>
            </a:r>
            <a:r>
              <a:rPr lang="en-US" altLang="zh-CN" sz="3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while</a:t>
            </a:r>
            <a:r>
              <a:rPr lang="zh-CN" altLang="en-US" sz="3400" b="1" dirty="0">
                <a:latin typeface="Times New Roman" panose="02020603050405020304" pitchFamily="18" charset="0"/>
              </a:rPr>
              <a:t>前后的动词都是进行时态</a:t>
            </a:r>
            <a:r>
              <a:rPr lang="en-US" altLang="zh-CN" sz="3400" b="1" dirty="0">
                <a:latin typeface="Times New Roman" panose="02020603050405020304" pitchFamily="18" charset="0"/>
              </a:rPr>
              <a:t>,</a:t>
            </a:r>
            <a:r>
              <a:rPr lang="en-US" altLang="zh-CN" sz="3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while</a:t>
            </a:r>
            <a:r>
              <a:rPr lang="zh-CN" altLang="en-US" sz="3400" b="1" dirty="0">
                <a:latin typeface="Times New Roman" panose="02020603050405020304" pitchFamily="18" charset="0"/>
              </a:rPr>
              <a:t>可译为“与此同时”。</a:t>
            </a:r>
          </a:p>
          <a:p>
            <a:r>
              <a:rPr lang="en-US" altLang="zh-CN" sz="3400" b="1" dirty="0">
                <a:latin typeface="Times New Roman" panose="02020603050405020304" pitchFamily="18" charset="0"/>
              </a:rPr>
              <a:t>I </a:t>
            </a:r>
            <a:r>
              <a:rPr lang="en-US" altLang="zh-CN" sz="3400" b="1" dirty="0">
                <a:solidFill>
                  <a:srgbClr val="990099"/>
                </a:solidFill>
                <a:latin typeface="Times New Roman" panose="02020603050405020304" pitchFamily="18" charset="0"/>
              </a:rPr>
              <a:t>was reading</a:t>
            </a:r>
            <a:r>
              <a:rPr lang="en-US" altLang="zh-CN" sz="3400" b="1" dirty="0">
                <a:latin typeface="Times New Roman" panose="02020603050405020304" pitchFamily="18" charset="0"/>
              </a:rPr>
              <a:t> </a:t>
            </a:r>
            <a:r>
              <a:rPr lang="en-US" altLang="zh-CN" sz="3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while</a:t>
            </a:r>
            <a:r>
              <a:rPr lang="en-US" altLang="zh-CN" sz="3400" b="1" dirty="0">
                <a:latin typeface="Times New Roman" panose="02020603050405020304" pitchFamily="18" charset="0"/>
              </a:rPr>
              <a:t> my brother </a:t>
            </a:r>
            <a:r>
              <a:rPr lang="en-US" altLang="zh-CN" sz="3400" b="1" dirty="0">
                <a:solidFill>
                  <a:srgbClr val="990099"/>
                </a:solidFill>
                <a:latin typeface="Times New Roman" panose="02020603050405020304" pitchFamily="18" charset="0"/>
              </a:rPr>
              <a:t>was drawing</a:t>
            </a:r>
            <a:r>
              <a:rPr lang="en-US" altLang="zh-CN" sz="3400" b="1" dirty="0">
                <a:latin typeface="Times New Roman" panose="02020603050405020304" pitchFamily="18" charset="0"/>
              </a:rPr>
              <a:t>.</a:t>
            </a:r>
            <a:endParaRPr lang="en-US" altLang="zh-CN" sz="3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026" name="对象 27651"/>
          <p:cNvGraphicFramePr>
            <a:graphicFrameLocks/>
          </p:cNvGraphicFramePr>
          <p:nvPr/>
        </p:nvGraphicFramePr>
        <p:xfrm>
          <a:off x="246063" y="682625"/>
          <a:ext cx="673100" cy="666750"/>
        </p:xfrm>
        <a:graphic>
          <a:graphicData uri="http://schemas.openxmlformats.org/presentationml/2006/ole">
            <p:oleObj spid="_x0000_s3076" r:id="rId3" imgW="318841" imgH="348013" progId="PBrush">
              <p:embed/>
            </p:oleObj>
          </a:graphicData>
        </a:graphic>
      </p:graphicFrame>
      <p:sp>
        <p:nvSpPr>
          <p:cNvPr id="1030" name="文本框 27652"/>
          <p:cNvSpPr txBox="1"/>
          <p:nvPr/>
        </p:nvSpPr>
        <p:spPr>
          <a:xfrm>
            <a:off x="1044575" y="698500"/>
            <a:ext cx="2484438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Summary</a:t>
            </a:r>
          </a:p>
        </p:txBody>
      </p:sp>
      <p:pic>
        <p:nvPicPr>
          <p:cNvPr id="1031" name="Picture 7" descr="C:\Users\Administrator\Desktop\7a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22600" y="260350"/>
            <a:ext cx="2701925" cy="2185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/>
          <p:cNvSpPr/>
          <p:nvPr/>
        </p:nvSpPr>
        <p:spPr>
          <a:xfrm>
            <a:off x="469900" y="1974850"/>
            <a:ext cx="8347075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(3) </a:t>
            </a:r>
            <a:r>
              <a:rPr lang="zh-CN" altLang="en-US" sz="3600" b="1" dirty="0">
                <a:latin typeface="Times New Roman" panose="02020603050405020304" pitchFamily="18" charset="0"/>
              </a:rPr>
              <a:t>当</a:t>
            </a:r>
            <a:r>
              <a:rPr lang="en-US" altLang="zh-CN" sz="3600" b="1" dirty="0">
                <a:latin typeface="Times New Roman" panose="02020603050405020304" pitchFamily="18" charset="0"/>
              </a:rPr>
              <a:t>while</a:t>
            </a:r>
            <a:r>
              <a:rPr lang="zh-CN" altLang="en-US" sz="3600" b="1" dirty="0">
                <a:latin typeface="Times New Roman" panose="02020603050405020304" pitchFamily="18" charset="0"/>
              </a:rPr>
              <a:t>前后的句子描述的情况相对或相反</a:t>
            </a:r>
            <a:r>
              <a:rPr lang="en-US" altLang="zh-CN" sz="3600" b="1" dirty="0">
                <a:latin typeface="Times New Roman" panose="02020603050405020304" pitchFamily="18" charset="0"/>
              </a:rPr>
              <a:t>,while</a:t>
            </a:r>
            <a:r>
              <a:rPr lang="zh-CN" altLang="en-US" sz="3600" b="1" dirty="0">
                <a:latin typeface="Times New Roman" panose="02020603050405020304" pitchFamily="18" charset="0"/>
              </a:rPr>
              <a:t>可译为“而”</a:t>
            </a:r>
            <a:r>
              <a:rPr lang="en-US" altLang="zh-CN" sz="3600" b="1" dirty="0">
                <a:latin typeface="Times New Roman" panose="02020603050405020304" pitchFamily="18" charset="0"/>
              </a:rPr>
              <a:t>,while</a:t>
            </a:r>
            <a:r>
              <a:rPr lang="zh-CN" altLang="en-US" sz="3600" b="1" dirty="0">
                <a:latin typeface="Times New Roman" panose="02020603050405020304" pitchFamily="18" charset="0"/>
              </a:rPr>
              <a:t>更强调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并列的对比</a:t>
            </a:r>
            <a:r>
              <a:rPr lang="zh-CN" altLang="en-US" sz="3600" b="1" dirty="0">
                <a:latin typeface="Times New Roman" panose="02020603050405020304" pitchFamily="18" charset="0"/>
              </a:rPr>
              <a:t>而非转折。</a:t>
            </a: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e.g. I am 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outgoing</a:t>
            </a:r>
            <a:r>
              <a:rPr lang="en-US" altLang="zh-CN" sz="3600" b="1" dirty="0"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while</a:t>
            </a:r>
            <a:r>
              <a:rPr lang="en-US" altLang="zh-CN" sz="3600" b="1" dirty="0">
                <a:latin typeface="Times New Roman" panose="02020603050405020304" pitchFamily="18" charset="0"/>
              </a:rPr>
              <a:t> my sister is 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quiet and shy</a:t>
            </a:r>
            <a:r>
              <a:rPr lang="en-US" altLang="zh-CN" sz="3600" b="1" dirty="0">
                <a:latin typeface="Times New Roman" panose="02020603050405020304" pitchFamily="18" charset="0"/>
              </a:rPr>
              <a:t>.</a:t>
            </a:r>
            <a:endParaRPr lang="en-US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/>
          <p:nvPr/>
        </p:nvSpPr>
        <p:spPr>
          <a:xfrm>
            <a:off x="471488" y="1200150"/>
            <a:ext cx="8180387" cy="45862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latin typeface="Arial" panose="020B0604020202020204" pitchFamily="34" charset="0"/>
              </a:rPr>
              <a:t>   </a:t>
            </a:r>
            <a:r>
              <a:rPr lang="zh-CN" altLang="en-US" sz="3600" b="1" dirty="0">
                <a:latin typeface="Times New Roman" panose="02020603050405020304" pitchFamily="18" charset="0"/>
              </a:rPr>
              <a:t>总之</a:t>
            </a:r>
            <a:r>
              <a:rPr lang="en-US" altLang="zh-CN" sz="3600" b="1" dirty="0">
                <a:latin typeface="Times New Roman" panose="02020603050405020304" pitchFamily="18" charset="0"/>
              </a:rPr>
              <a:t>,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when</a:t>
            </a:r>
            <a:r>
              <a:rPr lang="zh-CN" altLang="en-US" sz="3600" b="1" dirty="0">
                <a:latin typeface="Times New Roman" panose="02020603050405020304" pitchFamily="18" charset="0"/>
              </a:rPr>
              <a:t>表示做某种动作的时间或瞬间</a:t>
            </a:r>
            <a:r>
              <a:rPr lang="en-US" altLang="zh-CN" sz="3600" b="1" dirty="0">
                <a:latin typeface="Times New Roman" panose="02020603050405020304" pitchFamily="18" charset="0"/>
              </a:rPr>
              <a:t>,</a:t>
            </a:r>
            <a:r>
              <a:rPr lang="zh-CN" altLang="en-US" sz="3600" b="1" dirty="0">
                <a:latin typeface="Times New Roman" panose="02020603050405020304" pitchFamily="18" charset="0"/>
              </a:rPr>
              <a:t>由其引导的时间状语的时态如果是一般过去时</a:t>
            </a:r>
            <a:r>
              <a:rPr lang="en-US" altLang="zh-CN" sz="3600" b="1" dirty="0">
                <a:latin typeface="Times New Roman" panose="02020603050405020304" pitchFamily="18" charset="0"/>
              </a:rPr>
              <a:t>,</a:t>
            </a:r>
            <a:r>
              <a:rPr lang="zh-CN" altLang="en-US" sz="3600" b="1" dirty="0">
                <a:latin typeface="Times New Roman" panose="02020603050405020304" pitchFamily="18" charset="0"/>
              </a:rPr>
              <a:t>其主句通常要用过去进行时。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while</a:t>
            </a:r>
            <a:r>
              <a:rPr lang="zh-CN" altLang="en-US" sz="3600" b="1" dirty="0">
                <a:latin typeface="Times New Roman" panose="02020603050405020304" pitchFamily="18" charset="0"/>
              </a:rPr>
              <a:t>表示略长的一段时间</a:t>
            </a:r>
            <a:r>
              <a:rPr lang="en-US" altLang="zh-CN" sz="3600" b="1" dirty="0">
                <a:latin typeface="Times New Roman" panose="02020603050405020304" pitchFamily="18" charset="0"/>
              </a:rPr>
              <a:t>,</a:t>
            </a:r>
            <a:r>
              <a:rPr lang="zh-CN" altLang="en-US" sz="3600" b="1" dirty="0">
                <a:latin typeface="Times New Roman" panose="02020603050405020304" pitchFamily="18" charset="0"/>
              </a:rPr>
              <a:t>由其引导的时间状语从句用过去进行时</a:t>
            </a:r>
            <a:r>
              <a:rPr lang="en-US" altLang="zh-CN" sz="3600" b="1" dirty="0">
                <a:latin typeface="Times New Roman" panose="02020603050405020304" pitchFamily="18" charset="0"/>
              </a:rPr>
              <a:t>,</a:t>
            </a:r>
            <a:r>
              <a:rPr lang="zh-CN" altLang="en-US" sz="3600" b="1" dirty="0">
                <a:latin typeface="Times New Roman" panose="02020603050405020304" pitchFamily="18" charset="0"/>
              </a:rPr>
              <a:t>而主句时态根据实际情况而定。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8675" name="Picture 3" descr="C:\Users\Administrator\Desktop\20169132144393747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5963" y="4797425"/>
            <a:ext cx="2854325" cy="1603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占位符 30721"/>
          <p:cNvSpPr>
            <a:spLocks noGrp="1"/>
          </p:cNvSpPr>
          <p:nvPr>
            <p:ph idx="1"/>
          </p:nvPr>
        </p:nvSpPr>
        <p:spPr>
          <a:xfrm>
            <a:off x="1028700" y="2940050"/>
            <a:ext cx="7353300" cy="1370013"/>
          </a:xfrm>
          <a:ln/>
        </p:spPr>
        <p:txBody>
          <a:bodyPr vert="horz" wrap="square" lIns="0" tIns="0" rIns="0" bIns="0" anchor="t"/>
          <a:lstStyle/>
          <a:p>
            <a:pPr marL="0" indent="0">
              <a:buNone/>
            </a:pPr>
            <a:r>
              <a:rPr lang="zh-CN" altLang="en-US" sz="4400" b="1" dirty="0">
                <a:latin typeface="Times New Roman" panose="02020603050405020304" pitchFamily="18" charset="0"/>
              </a:rPr>
              <a:t>完成《学练优》Unit 5 第一课时练习。</a:t>
            </a:r>
            <a:endParaRPr lang="zh-CN" altLang="en-US" sz="4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699" name="勾2 229"/>
          <p:cNvSpPr/>
          <p:nvPr/>
        </p:nvSpPr>
        <p:spPr>
          <a:xfrm>
            <a:off x="777875" y="1282700"/>
            <a:ext cx="696913" cy="769938"/>
          </a:xfrm>
          <a:custGeom>
            <a:avLst/>
            <a:gdLst>
              <a:gd name="txL" fmla="*/ 0 w 1360"/>
              <a:gd name="txT" fmla="*/ 0 h 1360"/>
              <a:gd name="txR" fmla="*/ 1360 w 1360"/>
              <a:gd name="txB" fmla="*/ 1360 h 1360"/>
            </a:gdLst>
            <a:ahLst/>
            <a:cxnLst>
              <a:cxn ang="0">
                <a:pos x="42532" y="721251"/>
              </a:cxn>
              <a:cxn ang="0">
                <a:pos x="604162" y="108697"/>
              </a:cxn>
              <a:cxn ang="0">
                <a:pos x="507824" y="219093"/>
              </a:cxn>
              <a:cxn ang="0">
                <a:pos x="421222" y="341943"/>
              </a:cxn>
              <a:cxn ang="0">
                <a:pos x="382790" y="404784"/>
              </a:cxn>
              <a:cxn ang="0">
                <a:pos x="350506" y="467058"/>
              </a:cxn>
              <a:cxn ang="0">
                <a:pos x="323860" y="527634"/>
              </a:cxn>
              <a:cxn ang="0">
                <a:pos x="302337" y="587644"/>
              </a:cxn>
              <a:cxn ang="0">
                <a:pos x="259805" y="619913"/>
              </a:cxn>
              <a:cxn ang="0">
                <a:pos x="237258" y="627839"/>
              </a:cxn>
              <a:cxn ang="0">
                <a:pos x="228546" y="599533"/>
              </a:cxn>
              <a:cxn ang="0">
                <a:pos x="212661" y="553676"/>
              </a:cxn>
              <a:cxn ang="0">
                <a:pos x="196775" y="511216"/>
              </a:cxn>
              <a:cxn ang="0">
                <a:pos x="181915" y="476682"/>
              </a:cxn>
              <a:cxn ang="0">
                <a:pos x="169104" y="447243"/>
              </a:cxn>
              <a:cxn ang="0">
                <a:pos x="157318" y="426863"/>
              </a:cxn>
              <a:cxn ang="0">
                <a:pos x="133746" y="398556"/>
              </a:cxn>
              <a:cxn ang="0">
                <a:pos x="108124" y="387800"/>
              </a:cxn>
              <a:cxn ang="0">
                <a:pos x="126059" y="371382"/>
              </a:cxn>
              <a:cxn ang="0">
                <a:pos x="141945" y="360625"/>
              </a:cxn>
              <a:cxn ang="0">
                <a:pos x="156293" y="352700"/>
              </a:cxn>
              <a:cxn ang="0">
                <a:pos x="170129" y="351001"/>
              </a:cxn>
              <a:cxn ang="0">
                <a:pos x="189089" y="358361"/>
              </a:cxn>
              <a:cxn ang="0">
                <a:pos x="208561" y="378742"/>
              </a:cxn>
              <a:cxn ang="0">
                <a:pos x="228546" y="412709"/>
              </a:cxn>
              <a:cxn ang="0">
                <a:pos x="250069" y="460264"/>
              </a:cxn>
              <a:cxn ang="0">
                <a:pos x="295163" y="443280"/>
              </a:cxn>
              <a:cxn ang="0">
                <a:pos x="362292" y="334583"/>
              </a:cxn>
              <a:cxn ang="0">
                <a:pos x="438133" y="232114"/>
              </a:cxn>
              <a:cxn ang="0">
                <a:pos x="522685" y="137004"/>
              </a:cxn>
              <a:cxn ang="0">
                <a:pos x="42532" y="91147"/>
              </a:cxn>
              <a:cxn ang="0">
                <a:pos x="685127" y="0"/>
              </a:cxn>
              <a:cxn ang="0">
                <a:pos x="674366" y="44724"/>
              </a:cxn>
              <a:cxn ang="0">
                <a:pos x="647719" y="769938"/>
              </a:cxn>
              <a:cxn ang="0">
                <a:pos x="0" y="43592"/>
              </a:cxn>
              <a:cxn ang="0">
                <a:pos x="656431" y="19815"/>
              </a:cxn>
              <a:cxn ang="0">
                <a:pos x="685127" y="0"/>
              </a:cxn>
            </a:cxnLst>
            <a:rect l="txL" t="txT" r="txR" b="tx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0000F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0" name="文本框 30723"/>
          <p:cNvSpPr txBox="1"/>
          <p:nvPr/>
        </p:nvSpPr>
        <p:spPr>
          <a:xfrm>
            <a:off x="1506538" y="1209675"/>
            <a:ext cx="1981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0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Quiz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3"/>
          <p:cNvSpPr txBox="1"/>
          <p:nvPr/>
        </p:nvSpPr>
        <p:spPr>
          <a:xfrm>
            <a:off x="901700" y="2997200"/>
            <a:ext cx="7412038" cy="2973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AutoNum type="arabicPeriod"/>
            </a:pPr>
            <a:r>
              <a:rPr lang="en-US" altLang="zh-CN" sz="4800" b="1" dirty="0">
                <a:latin typeface="Times New Roman" panose="02020603050405020304" pitchFamily="18" charset="0"/>
              </a:rPr>
              <a:t> Review the phrases and   sentences.</a:t>
            </a:r>
          </a:p>
          <a:p>
            <a:pPr marL="342900" indent="-342900">
              <a:lnSpc>
                <a:spcPct val="130000"/>
              </a:lnSpc>
            </a:pPr>
            <a:r>
              <a:rPr lang="en-US" altLang="zh-CN" sz="4800" b="1" dirty="0">
                <a:latin typeface="Times New Roman" panose="02020603050405020304" pitchFamily="18" charset="0"/>
              </a:rPr>
              <a:t>2. Recite 2d.</a:t>
            </a:r>
          </a:p>
        </p:txBody>
      </p:sp>
      <p:sp>
        <p:nvSpPr>
          <p:cNvPr id="30723" name="矩形 31746"/>
          <p:cNvSpPr/>
          <p:nvPr/>
        </p:nvSpPr>
        <p:spPr>
          <a:xfrm>
            <a:off x="1908175" y="1916113"/>
            <a:ext cx="5376863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8000" b="1" i="1" dirty="0">
                <a:solidFill>
                  <a:srgbClr val="0000CC"/>
                </a:solidFill>
                <a:latin typeface="Arial" panose="020B0604020202020204" pitchFamily="34" charset="0"/>
              </a:rPr>
              <a:t>Homework</a:t>
            </a:r>
          </a:p>
        </p:txBody>
      </p:sp>
      <p:pic>
        <p:nvPicPr>
          <p:cNvPr id="30724" name="Picture 4" descr="C:\Users\Administrator\Desktop\logo-WYLC2_10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475" y="981075"/>
            <a:ext cx="2743200" cy="142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80897" descr="BAN_16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188" y="1412875"/>
            <a:ext cx="8064500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80898"/>
          <p:cNvSpPr txBox="1"/>
          <p:nvPr/>
        </p:nvSpPr>
        <p:spPr>
          <a:xfrm>
            <a:off x="827088" y="1412875"/>
            <a:ext cx="79930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000" b="1" dirty="0">
                <a:solidFill>
                  <a:srgbClr val="FF7B2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Read and learn</a:t>
            </a:r>
          </a:p>
        </p:txBody>
      </p:sp>
      <p:sp>
        <p:nvSpPr>
          <p:cNvPr id="5124" name="文本框 80899"/>
          <p:cNvSpPr txBox="1"/>
          <p:nvPr/>
        </p:nvSpPr>
        <p:spPr>
          <a:xfrm>
            <a:off x="1547813" y="3860800"/>
            <a:ext cx="59118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6600FF"/>
                </a:solidFill>
                <a:latin typeface="Arial" panose="020B0604020202020204" pitchFamily="34" charset="0"/>
              </a:rPr>
              <a:t>Words and expressions</a:t>
            </a:r>
          </a:p>
        </p:txBody>
      </p:sp>
      <p:pic>
        <p:nvPicPr>
          <p:cNvPr id="3" name="Unit 5 Words and expressions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194175" y="456247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313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9725" y="2412362"/>
            <a:ext cx="8384540" cy="155448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600" b="1" i="0" u="none" strike="noStrike" kern="1200" cap="none" spc="0" normalizeH="0" baseline="0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Thank you!</a:t>
            </a:r>
            <a:endParaRPr kumimoji="0" lang="en-US" altLang="zh-CN" sz="9600" b="1" i="0" u="none" strike="noStrike" kern="1200" cap="none" spc="0" normalizeH="0" baseline="0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5625" y="1387475"/>
            <a:ext cx="8035925" cy="396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5"/>
          <p:cNvSpPr txBox="1"/>
          <p:nvPr/>
        </p:nvSpPr>
        <p:spPr>
          <a:xfrm>
            <a:off x="3494088" y="644525"/>
            <a:ext cx="5453062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What happened last night?</a:t>
            </a:r>
          </a:p>
        </p:txBody>
      </p:sp>
      <p:sp>
        <p:nvSpPr>
          <p:cNvPr id="6148" name="AutoShape 7"/>
          <p:cNvSpPr/>
          <p:nvPr/>
        </p:nvSpPr>
        <p:spPr>
          <a:xfrm>
            <a:off x="369888" y="5086350"/>
            <a:ext cx="4770437" cy="1412875"/>
          </a:xfrm>
          <a:prstGeom prst="irregularSeal2">
            <a:avLst/>
          </a:prstGeom>
          <a:solidFill>
            <a:srgbClr val="CC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149" name="Text Box 8"/>
          <p:cNvSpPr txBox="1"/>
          <p:nvPr/>
        </p:nvSpPr>
        <p:spPr>
          <a:xfrm>
            <a:off x="1412875" y="5446713"/>
            <a:ext cx="2354263" cy="7000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latin typeface="Times New Roman" panose="02020603050405020304" pitchFamily="18" charset="0"/>
              </a:rPr>
              <a:t>rainstorm</a:t>
            </a:r>
          </a:p>
        </p:txBody>
      </p:sp>
      <p:sp>
        <p:nvSpPr>
          <p:cNvPr id="6150" name="录像机 512"/>
          <p:cNvSpPr/>
          <p:nvPr/>
        </p:nvSpPr>
        <p:spPr>
          <a:xfrm>
            <a:off x="285750" y="546100"/>
            <a:ext cx="693738" cy="577850"/>
          </a:xfrm>
          <a:custGeom>
            <a:avLst/>
            <a:gdLst>
              <a:gd name="txL" fmla="*/ 0 w 3710374"/>
              <a:gd name="txT" fmla="*/ 0 h 2848566"/>
              <a:gd name="txR" fmla="*/ 3710374 w 3710374"/>
              <a:gd name="txB" fmla="*/ 2848566 h 2848566"/>
            </a:gdLst>
            <a:ahLst/>
            <a:cxnLst>
              <a:cxn ang="0">
                <a:pos x="24849" y="238885"/>
              </a:cxn>
              <a:cxn ang="0">
                <a:pos x="49698" y="265845"/>
              </a:cxn>
              <a:cxn ang="0">
                <a:pos x="49698" y="369802"/>
              </a:cxn>
              <a:cxn ang="0">
                <a:pos x="24849" y="396762"/>
              </a:cxn>
              <a:cxn ang="0">
                <a:pos x="0" y="369802"/>
              </a:cxn>
              <a:cxn ang="0">
                <a:pos x="0" y="265845"/>
              </a:cxn>
              <a:cxn ang="0">
                <a:pos x="24849" y="238885"/>
              </a:cxn>
              <a:cxn ang="0">
                <a:pos x="687432" y="205879"/>
              </a:cxn>
              <a:cxn ang="0">
                <a:pos x="693624" y="228432"/>
              </a:cxn>
              <a:cxn ang="0">
                <a:pos x="693624" y="554572"/>
              </a:cxn>
              <a:cxn ang="0">
                <a:pos x="673896" y="564764"/>
              </a:cxn>
              <a:cxn ang="0">
                <a:pos x="579709" y="481394"/>
              </a:cxn>
              <a:cxn ang="0">
                <a:pos x="557788" y="481394"/>
              </a:cxn>
              <a:cxn ang="0">
                <a:pos x="557788" y="546108"/>
              </a:cxn>
              <a:cxn ang="0">
                <a:pos x="528532" y="577850"/>
              </a:cxn>
              <a:cxn ang="0">
                <a:pos x="101497" y="577850"/>
              </a:cxn>
              <a:cxn ang="0">
                <a:pos x="72240" y="546108"/>
              </a:cxn>
              <a:cxn ang="0">
                <a:pos x="72240" y="255921"/>
              </a:cxn>
              <a:cxn ang="0">
                <a:pos x="101497" y="224179"/>
              </a:cxn>
              <a:cxn ang="0">
                <a:pos x="528532" y="224179"/>
              </a:cxn>
              <a:cxn ang="0">
                <a:pos x="557788" y="255921"/>
              </a:cxn>
              <a:cxn ang="0">
                <a:pos x="557788" y="298375"/>
              </a:cxn>
              <a:cxn ang="0">
                <a:pos x="578755" y="298375"/>
              </a:cxn>
              <a:cxn ang="0">
                <a:pos x="676715" y="212125"/>
              </a:cxn>
              <a:cxn ang="0">
                <a:pos x="687432" y="205879"/>
              </a:cxn>
              <a:cxn ang="0">
                <a:pos x="423688" y="0"/>
              </a:cxn>
              <a:cxn ang="0">
                <a:pos x="521675" y="106312"/>
              </a:cxn>
              <a:cxn ang="0">
                <a:pos x="423688" y="212624"/>
              </a:cxn>
              <a:cxn ang="0">
                <a:pos x="325700" y="106312"/>
              </a:cxn>
              <a:cxn ang="0">
                <a:pos x="423688" y="0"/>
              </a:cxn>
              <a:cxn ang="0">
                <a:pos x="194808" y="0"/>
              </a:cxn>
              <a:cxn ang="0">
                <a:pos x="292795" y="106312"/>
              </a:cxn>
              <a:cxn ang="0">
                <a:pos x="194808" y="212624"/>
              </a:cxn>
              <a:cxn ang="0">
                <a:pos x="96821" y="106312"/>
              </a:cxn>
              <a:cxn ang="0">
                <a:pos x="194808" y="0"/>
              </a:cxn>
            </a:cxnLst>
            <a:rect l="txL" t="txT" r="txR" b="txB"/>
            <a:pathLst>
              <a:path w="3710374" h="2848566">
                <a:moveTo>
                  <a:pt x="132902" y="1177607"/>
                </a:moveTo>
                <a:cubicBezTo>
                  <a:pt x="206302" y="1177607"/>
                  <a:pt x="265804" y="1237109"/>
                  <a:pt x="265804" y="1310509"/>
                </a:cubicBezTo>
                <a:lnTo>
                  <a:pt x="265804" y="1822976"/>
                </a:lnTo>
                <a:cubicBezTo>
                  <a:pt x="265804" y="1896376"/>
                  <a:pt x="206302" y="1955878"/>
                  <a:pt x="132902" y="1955878"/>
                </a:cubicBezTo>
                <a:cubicBezTo>
                  <a:pt x="59502" y="1955878"/>
                  <a:pt x="0" y="1896376"/>
                  <a:pt x="0" y="1822976"/>
                </a:cubicBezTo>
                <a:lnTo>
                  <a:pt x="0" y="1310509"/>
                </a:lnTo>
                <a:cubicBezTo>
                  <a:pt x="0" y="1237109"/>
                  <a:pt x="59502" y="1177607"/>
                  <a:pt x="132902" y="1177607"/>
                </a:cubicBezTo>
                <a:close/>
                <a:moveTo>
                  <a:pt x="3676647" y="1014899"/>
                </a:moveTo>
                <a:cubicBezTo>
                  <a:pt x="3699953" y="1011726"/>
                  <a:pt x="3709766" y="1038156"/>
                  <a:pt x="3709762" y="1126078"/>
                </a:cubicBezTo>
                <a:lnTo>
                  <a:pt x="3709762" y="2733814"/>
                </a:lnTo>
                <a:cubicBezTo>
                  <a:pt x="3714789" y="2810852"/>
                  <a:pt x="3689665" y="2852720"/>
                  <a:pt x="3604255" y="2784056"/>
                </a:cubicBezTo>
                <a:cubicBezTo>
                  <a:pt x="3539382" y="2731902"/>
                  <a:pt x="3308368" y="2542961"/>
                  <a:pt x="3100502" y="2373078"/>
                </a:cubicBezTo>
                <a:lnTo>
                  <a:pt x="2983265" y="2373078"/>
                </a:lnTo>
                <a:lnTo>
                  <a:pt x="2983265" y="2692091"/>
                </a:lnTo>
                <a:cubicBezTo>
                  <a:pt x="2983265" y="2778510"/>
                  <a:pt x="2913209" y="2848566"/>
                  <a:pt x="2826790" y="2848566"/>
                </a:cubicBezTo>
                <a:lnTo>
                  <a:pt x="542844" y="2848566"/>
                </a:lnTo>
                <a:cubicBezTo>
                  <a:pt x="456425" y="2848566"/>
                  <a:pt x="386369" y="2778510"/>
                  <a:pt x="386369" y="2692091"/>
                </a:cubicBezTo>
                <a:lnTo>
                  <a:pt x="386369" y="1261585"/>
                </a:lnTo>
                <a:cubicBezTo>
                  <a:pt x="386369" y="1175166"/>
                  <a:pt x="456425" y="1105110"/>
                  <a:pt x="542844" y="1105110"/>
                </a:cubicBezTo>
                <a:lnTo>
                  <a:pt x="2826790" y="1105110"/>
                </a:lnTo>
                <a:cubicBezTo>
                  <a:pt x="2913209" y="1105110"/>
                  <a:pt x="2983265" y="1175166"/>
                  <a:pt x="2983265" y="1261585"/>
                </a:cubicBezTo>
                <a:lnTo>
                  <a:pt x="2983265" y="1470870"/>
                </a:lnTo>
                <a:lnTo>
                  <a:pt x="3095401" y="1470870"/>
                </a:lnTo>
                <a:cubicBezTo>
                  <a:pt x="3315877" y="1289257"/>
                  <a:pt x="3568799" y="1079374"/>
                  <a:pt x="3619327" y="1045691"/>
                </a:cubicBezTo>
                <a:cubicBezTo>
                  <a:pt x="3643821" y="1029362"/>
                  <a:pt x="3662662" y="1016802"/>
                  <a:pt x="3676647" y="1014899"/>
                </a:cubicBezTo>
                <a:close/>
                <a:moveTo>
                  <a:pt x="2266043" y="0"/>
                </a:moveTo>
                <a:cubicBezTo>
                  <a:pt x="2555481" y="0"/>
                  <a:pt x="2790117" y="234636"/>
                  <a:pt x="2790117" y="524074"/>
                </a:cubicBezTo>
                <a:cubicBezTo>
                  <a:pt x="2790117" y="813512"/>
                  <a:pt x="2555481" y="1048148"/>
                  <a:pt x="2266043" y="1048148"/>
                </a:cubicBezTo>
                <a:cubicBezTo>
                  <a:pt x="1976605" y="1048148"/>
                  <a:pt x="1741969" y="813512"/>
                  <a:pt x="1741969" y="524074"/>
                </a:cubicBezTo>
                <a:cubicBezTo>
                  <a:pt x="1741969" y="234636"/>
                  <a:pt x="1976605" y="0"/>
                  <a:pt x="2266043" y="0"/>
                </a:cubicBezTo>
                <a:close/>
                <a:moveTo>
                  <a:pt x="1041907" y="0"/>
                </a:moveTo>
                <a:cubicBezTo>
                  <a:pt x="1331345" y="0"/>
                  <a:pt x="1565981" y="234636"/>
                  <a:pt x="1565981" y="524074"/>
                </a:cubicBezTo>
                <a:cubicBezTo>
                  <a:pt x="1565981" y="813512"/>
                  <a:pt x="1331345" y="1048148"/>
                  <a:pt x="1041907" y="1048148"/>
                </a:cubicBezTo>
                <a:cubicBezTo>
                  <a:pt x="752469" y="1048148"/>
                  <a:pt x="517833" y="813512"/>
                  <a:pt x="517833" y="524074"/>
                </a:cubicBezTo>
                <a:cubicBezTo>
                  <a:pt x="517833" y="234636"/>
                  <a:pt x="752469" y="0"/>
                  <a:pt x="1041907" y="0"/>
                </a:cubicBezTo>
                <a:close/>
              </a:path>
            </a:pathLst>
          </a:custGeom>
          <a:solidFill>
            <a:srgbClr val="CCFF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1" name="Text Box 7"/>
          <p:cNvSpPr txBox="1"/>
          <p:nvPr/>
        </p:nvSpPr>
        <p:spPr>
          <a:xfrm>
            <a:off x="1071563" y="473075"/>
            <a:ext cx="25812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8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Lead in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nimBg="1"/>
      <p:bldP spid="61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1"/>
          <p:cNvSpPr txBox="1"/>
          <p:nvPr/>
        </p:nvSpPr>
        <p:spPr>
          <a:xfrm>
            <a:off x="6103938" y="3217863"/>
            <a:ext cx="2209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larm </a:t>
            </a:r>
          </a:p>
        </p:txBody>
      </p:sp>
      <p:sp>
        <p:nvSpPr>
          <p:cNvPr id="7171" name="AutoShape 29">
            <a:hlinkClick r:id="" action="ppaction://hlinkshowjump?jump=firstslide"/>
          </p:cNvPr>
          <p:cNvSpPr/>
          <p:nvPr/>
        </p:nvSpPr>
        <p:spPr>
          <a:xfrm>
            <a:off x="7812088" y="4365625"/>
            <a:ext cx="576262" cy="576263"/>
          </a:xfrm>
          <a:prstGeom prst="actionButtonHome">
            <a:avLst/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2" name="齿轮1 501"/>
          <p:cNvSpPr/>
          <p:nvPr/>
        </p:nvSpPr>
        <p:spPr>
          <a:xfrm rot="720000">
            <a:off x="263525" y="755650"/>
            <a:ext cx="931863" cy="642938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612224" y="419698"/>
              </a:cxn>
              <a:cxn ang="0">
                <a:pos x="861285" y="419698"/>
              </a:cxn>
              <a:cxn ang="0">
                <a:pos x="720776" y="201865"/>
              </a:cxn>
              <a:cxn ang="0">
                <a:pos x="759679" y="245805"/>
              </a:cxn>
              <a:cxn ang="0">
                <a:pos x="850052" y="241372"/>
              </a:cxn>
              <a:cxn ang="0">
                <a:pos x="854530" y="302924"/>
              </a:cxn>
              <a:cxn ang="0">
                <a:pos x="926314" y="364320"/>
              </a:cxn>
              <a:cxn ang="0">
                <a:pos x="894272" y="414682"/>
              </a:cxn>
              <a:cxn ang="0">
                <a:pos x="913879" y="513180"/>
              </a:cxn>
              <a:cxn ang="0">
                <a:pos x="860311" y="528788"/>
              </a:cxn>
              <a:cxn ang="0">
                <a:pos x="818567" y="618299"/>
              </a:cxn>
              <a:cxn ang="0">
                <a:pos x="768536" y="591849"/>
              </a:cxn>
              <a:cxn ang="0">
                <a:pos x="684973" y="630490"/>
              </a:cxn>
              <a:cxn ang="0">
                <a:pos x="661891" y="574359"/>
              </a:cxn>
              <a:cxn ang="0">
                <a:pos x="575609" y="544049"/>
              </a:cxn>
              <a:cxn ang="0">
                <a:pos x="590275" y="484501"/>
              </a:cxn>
              <a:cxn ang="0">
                <a:pos x="541646" y="399423"/>
              </a:cxn>
              <a:cxn ang="0">
                <a:pos x="587199" y="364321"/>
              </a:cxn>
              <a:cxn ang="0">
                <a:pos x="598978" y="264284"/>
              </a:cxn>
              <a:cxn ang="0">
                <a:pos x="654102" y="270053"/>
              </a:cxn>
              <a:cxn ang="0">
                <a:pos x="720776" y="201865"/>
              </a:cxn>
              <a:cxn ang="0">
                <a:pos x="105867" y="326750"/>
              </a:cxn>
              <a:cxn ang="0">
                <a:pos x="479458" y="326750"/>
              </a:cxn>
              <a:cxn ang="0">
                <a:pos x="268695" y="0"/>
              </a:cxn>
              <a:cxn ang="0">
                <a:pos x="327048" y="65911"/>
              </a:cxn>
              <a:cxn ang="0">
                <a:pos x="462608" y="59261"/>
              </a:cxn>
              <a:cxn ang="0">
                <a:pos x="469325" y="151589"/>
              </a:cxn>
              <a:cxn ang="0">
                <a:pos x="577001" y="243684"/>
              </a:cxn>
              <a:cxn ang="0">
                <a:pos x="528939" y="319226"/>
              </a:cxn>
              <a:cxn ang="0">
                <a:pos x="558350" y="466974"/>
              </a:cxn>
              <a:cxn ang="0">
                <a:pos x="477997" y="490385"/>
              </a:cxn>
              <a:cxn ang="0">
                <a:pos x="415381" y="624652"/>
              </a:cxn>
              <a:cxn ang="0">
                <a:pos x="340335" y="584976"/>
              </a:cxn>
              <a:cxn ang="0">
                <a:pos x="214990" y="642938"/>
              </a:cxn>
              <a:cxn ang="0">
                <a:pos x="180366" y="558741"/>
              </a:cxn>
              <a:cxn ang="0">
                <a:pos x="50943" y="513277"/>
              </a:cxn>
              <a:cxn ang="0">
                <a:pos x="72943" y="423955"/>
              </a:cxn>
              <a:cxn ang="0">
                <a:pos x="0" y="296337"/>
              </a:cxn>
              <a:cxn ang="0">
                <a:pos x="68328" y="243685"/>
              </a:cxn>
              <a:cxn ang="0">
                <a:pos x="85997" y="93629"/>
              </a:cxn>
              <a:cxn ang="0">
                <a:pos x="168683" y="102283"/>
              </a:cxn>
              <a:cxn ang="0">
                <a:pos x="268695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3" name="Text Box 7"/>
          <p:cNvSpPr txBox="1"/>
          <p:nvPr/>
        </p:nvSpPr>
        <p:spPr>
          <a:xfrm>
            <a:off x="1216025" y="661988"/>
            <a:ext cx="57689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探究点一</a:t>
            </a:r>
            <a:r>
              <a:rPr lang="zh-CN" altLang="en-US" sz="4800" b="1" dirty="0">
                <a:solidFill>
                  <a:srgbClr val="FF33CC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4800" b="1" dirty="0">
                <a:solidFill>
                  <a:srgbClr val="FF3399"/>
                </a:solidFill>
                <a:latin typeface="黑体" panose="02010609060101010101" pitchFamily="49" charset="-122"/>
              </a:rPr>
              <a:t>New words</a:t>
            </a:r>
            <a:endParaRPr lang="zh-CN" altLang="en-US" sz="4800" b="1" dirty="0">
              <a:solidFill>
                <a:srgbClr val="FF33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4" name="Picture 7" descr="C:\Users\Administrator\Desktop\635897396140983303-1067453595_clock-alarm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313" y="2133600"/>
            <a:ext cx="4572000" cy="3371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1"/>
          <p:cNvSpPr txBox="1"/>
          <p:nvPr/>
        </p:nvSpPr>
        <p:spPr>
          <a:xfrm>
            <a:off x="5711825" y="3100388"/>
            <a:ext cx="2209800" cy="1004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ind </a:t>
            </a:r>
          </a:p>
        </p:txBody>
      </p:sp>
      <p:pic>
        <p:nvPicPr>
          <p:cNvPr id="8195" name="Picture 4" descr="C:\Users\Administrator\Desktop\grass_win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750" y="1196975"/>
            <a:ext cx="4392613" cy="446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11"/>
          <p:cNvSpPr txBox="1"/>
          <p:nvPr/>
        </p:nvSpPr>
        <p:spPr>
          <a:xfrm>
            <a:off x="6164263" y="2844800"/>
            <a:ext cx="2878137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ick up</a:t>
            </a:r>
          </a:p>
        </p:txBody>
      </p:sp>
      <p:pic>
        <p:nvPicPr>
          <p:cNvPr id="2" name="Picture 4" descr="C:\Users\Administrator\Desktop\timg5JV49J4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138" y="1557338"/>
            <a:ext cx="4340225" cy="352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 txBox="1"/>
          <p:nvPr/>
        </p:nvSpPr>
        <p:spPr>
          <a:xfrm>
            <a:off x="95250" y="568325"/>
            <a:ext cx="8958263" cy="206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Times New Roman" panose="02020603050405020304" pitchFamily="18" charset="0"/>
                <a:ea typeface="Arial Unicode MS" pitchFamily="2" charset="-122"/>
              </a:rPr>
              <a:t>1a  Where were the people at the time 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Times New Roman" panose="02020603050405020304" pitchFamily="18" charset="0"/>
                <a:ea typeface="Arial Unicode MS" pitchFamily="2" charset="-122"/>
              </a:rPr>
              <a:t>of the rainstorm? Match the statements with the people in the picture.</a:t>
            </a:r>
          </a:p>
        </p:txBody>
      </p:sp>
      <p:sp>
        <p:nvSpPr>
          <p:cNvPr id="10243" name="Text Box 3"/>
          <p:cNvSpPr txBox="1"/>
          <p:nvPr/>
        </p:nvSpPr>
        <p:spPr>
          <a:xfrm>
            <a:off x="111125" y="3284538"/>
            <a:ext cx="4791075" cy="2587625"/>
          </a:xfrm>
          <a:prstGeom prst="rect">
            <a:avLst/>
          </a:prstGeom>
          <a:noFill/>
          <a:ln w="5715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Arial Unicode MS" pitchFamily="2" charset="-122"/>
              </a:rPr>
              <a:t>1. __ I was in the library.</a:t>
            </a:r>
          </a:p>
          <a:p>
            <a:pPr>
              <a:lnSpc>
                <a:spcPct val="125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Arial Unicode MS" pitchFamily="2" charset="-122"/>
              </a:rPr>
              <a:t>2. __ I was in my house.</a:t>
            </a:r>
          </a:p>
          <a:p>
            <a:pPr>
              <a:lnSpc>
                <a:spcPct val="125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Arial Unicode MS" pitchFamily="2" charset="-122"/>
              </a:rPr>
              <a:t>3. __ I was on the street.</a:t>
            </a:r>
          </a:p>
          <a:p>
            <a:pPr>
              <a:lnSpc>
                <a:spcPct val="125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Arial Unicode MS" pitchFamily="2" charset="-122"/>
              </a:rPr>
              <a:t>4. __ I was at the bus stop.</a:t>
            </a:r>
          </a:p>
        </p:txBody>
      </p:sp>
      <p:sp>
        <p:nvSpPr>
          <p:cNvPr id="10244" name="矩形 1"/>
          <p:cNvSpPr/>
          <p:nvPr/>
        </p:nvSpPr>
        <p:spPr>
          <a:xfrm>
            <a:off x="542925" y="3284538"/>
            <a:ext cx="438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Arial Unicode MS" pitchFamily="2" charset="-122"/>
              </a:rPr>
              <a:t>b</a:t>
            </a:r>
            <a:endParaRPr lang="zh-CN" altLang="en-US" sz="36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0245" name="矩形 4"/>
          <p:cNvSpPr/>
          <p:nvPr/>
        </p:nvSpPr>
        <p:spPr>
          <a:xfrm>
            <a:off x="542925" y="4508500"/>
            <a:ext cx="438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Arial Unicode MS" pitchFamily="2" charset="-122"/>
              </a:rPr>
              <a:t>d</a:t>
            </a:r>
            <a:endParaRPr lang="zh-CN" altLang="en-US" sz="36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0246" name="矩形 5"/>
          <p:cNvSpPr/>
          <p:nvPr/>
        </p:nvSpPr>
        <p:spPr>
          <a:xfrm>
            <a:off x="614363" y="5156200"/>
            <a:ext cx="387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Arial Unicode MS" pitchFamily="2" charset="-122"/>
              </a:rPr>
              <a:t>c</a:t>
            </a:r>
            <a:endParaRPr lang="zh-CN" altLang="en-US" sz="36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0247" name="矩形 6"/>
          <p:cNvSpPr/>
          <p:nvPr/>
        </p:nvSpPr>
        <p:spPr>
          <a:xfrm>
            <a:off x="542925" y="3860800"/>
            <a:ext cx="412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Arial Unicode MS" pitchFamily="2" charset="-122"/>
              </a:rPr>
              <a:t>a</a:t>
            </a:r>
            <a:endParaRPr lang="zh-CN" altLang="en-US" sz="36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10248" name="图片 10247" descr="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45063" y="2717800"/>
            <a:ext cx="4086225" cy="3500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  <p:bldP spid="10244" grpId="0"/>
      <p:bldP spid="10245" grpId="0"/>
      <p:bldP spid="10246" grpId="0"/>
      <p:bldP spid="102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3"/>
          <p:cNvSpPr txBox="1"/>
          <p:nvPr/>
        </p:nvSpPr>
        <p:spPr>
          <a:xfrm>
            <a:off x="900113" y="2851150"/>
            <a:ext cx="7416800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What were they doing when </a:t>
            </a:r>
          </a:p>
          <a:p>
            <a:pPr>
              <a:lnSpc>
                <a:spcPct val="125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the rainstorm came? Let’s listen.</a:t>
            </a:r>
          </a:p>
          <a:p>
            <a:pPr>
              <a:lnSpc>
                <a:spcPct val="125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Pay attention to “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was/were +doing</a:t>
            </a:r>
            <a:r>
              <a:rPr lang="en-US" altLang="zh-CN" sz="3600" b="1" dirty="0">
                <a:latin typeface="Times New Roman" panose="02020603050405020304" pitchFamily="18" charset="0"/>
              </a:rPr>
              <a:t>”.</a:t>
            </a:r>
            <a:endParaRPr lang="en-US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67" name="Text Box 7"/>
          <p:cNvSpPr txBox="1"/>
          <p:nvPr/>
        </p:nvSpPr>
        <p:spPr>
          <a:xfrm>
            <a:off x="900113" y="1270000"/>
            <a:ext cx="55927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探究点二</a:t>
            </a:r>
            <a:r>
              <a:rPr lang="zh-CN" altLang="en-US" sz="4400" b="1" dirty="0">
                <a:solidFill>
                  <a:srgbClr val="FF33CC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FF3399"/>
                </a:solidFill>
                <a:latin typeface="黑体" panose="02010609060101010101" pitchFamily="49" charset="-122"/>
              </a:rPr>
              <a:t>Listening</a:t>
            </a:r>
            <a:endParaRPr lang="zh-CN" altLang="en-US" sz="4400" b="1" dirty="0">
              <a:solidFill>
                <a:srgbClr val="FF33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8" name="齿轮1 501"/>
          <p:cNvSpPr/>
          <p:nvPr/>
        </p:nvSpPr>
        <p:spPr>
          <a:xfrm rot="720000">
            <a:off x="182563" y="1338263"/>
            <a:ext cx="706437" cy="501650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464122" y="327468"/>
              </a:cxn>
              <a:cxn ang="0">
                <a:pos x="652932" y="327468"/>
              </a:cxn>
              <a:cxn ang="0">
                <a:pos x="546414" y="157504"/>
              </a:cxn>
              <a:cxn ang="0">
                <a:pos x="575906" y="191788"/>
              </a:cxn>
              <a:cxn ang="0">
                <a:pos x="644417" y="188330"/>
              </a:cxn>
              <a:cxn ang="0">
                <a:pos x="647811" y="236355"/>
              </a:cxn>
              <a:cxn ang="0">
                <a:pos x="702230" y="284260"/>
              </a:cxn>
              <a:cxn ang="0">
                <a:pos x="677940" y="323554"/>
              </a:cxn>
              <a:cxn ang="0">
                <a:pos x="692804" y="400407"/>
              </a:cxn>
              <a:cxn ang="0">
                <a:pos x="652194" y="412585"/>
              </a:cxn>
              <a:cxn ang="0">
                <a:pos x="620548" y="482425"/>
              </a:cxn>
              <a:cxn ang="0">
                <a:pos x="582620" y="461788"/>
              </a:cxn>
              <a:cxn ang="0">
                <a:pos x="519272" y="491937"/>
              </a:cxn>
              <a:cxn ang="0">
                <a:pos x="501773" y="448141"/>
              </a:cxn>
              <a:cxn ang="0">
                <a:pos x="436364" y="424492"/>
              </a:cxn>
              <a:cxn ang="0">
                <a:pos x="447482" y="378030"/>
              </a:cxn>
              <a:cxn ang="0">
                <a:pos x="410617" y="311648"/>
              </a:cxn>
              <a:cxn ang="0">
                <a:pos x="445150" y="284260"/>
              </a:cxn>
              <a:cxn ang="0">
                <a:pos x="454079" y="206207"/>
              </a:cxn>
              <a:cxn ang="0">
                <a:pos x="495869" y="210708"/>
              </a:cxn>
              <a:cxn ang="0">
                <a:pos x="546414" y="157504"/>
              </a:cxn>
              <a:cxn ang="0">
                <a:pos x="80257" y="254945"/>
              </a:cxn>
              <a:cxn ang="0">
                <a:pos x="363473" y="254945"/>
              </a:cxn>
              <a:cxn ang="0">
                <a:pos x="203695" y="0"/>
              </a:cxn>
              <a:cxn ang="0">
                <a:pos x="247932" y="51427"/>
              </a:cxn>
              <a:cxn ang="0">
                <a:pos x="350699" y="46238"/>
              </a:cxn>
              <a:cxn ang="0">
                <a:pos x="355791" y="118277"/>
              </a:cxn>
              <a:cxn ang="0">
                <a:pos x="437420" y="190133"/>
              </a:cxn>
              <a:cxn ang="0">
                <a:pos x="400984" y="249075"/>
              </a:cxn>
              <a:cxn ang="0">
                <a:pos x="423280" y="364354"/>
              </a:cxn>
              <a:cxn ang="0">
                <a:pos x="362365" y="382621"/>
              </a:cxn>
              <a:cxn ang="0">
                <a:pos x="314896" y="487382"/>
              </a:cxn>
              <a:cxn ang="0">
                <a:pos x="258005" y="456426"/>
              </a:cxn>
              <a:cxn ang="0">
                <a:pos x="162982" y="501650"/>
              </a:cxn>
              <a:cxn ang="0">
                <a:pos x="136734" y="435956"/>
              </a:cxn>
              <a:cxn ang="0">
                <a:pos x="38620" y="400482"/>
              </a:cxn>
              <a:cxn ang="0">
                <a:pos x="55297" y="330789"/>
              </a:cxn>
              <a:cxn ang="0">
                <a:pos x="0" y="231216"/>
              </a:cxn>
              <a:cxn ang="0">
                <a:pos x="51799" y="190134"/>
              </a:cxn>
              <a:cxn ang="0">
                <a:pos x="65193" y="73054"/>
              </a:cxn>
              <a:cxn ang="0">
                <a:pos x="127877" y="79806"/>
              </a:cxn>
              <a:cxn ang="0">
                <a:pos x="203695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1269" name="Picture 5" descr="C:\Users\Administrator\Desktop\giphy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229584">
            <a:off x="6184900" y="1389063"/>
            <a:ext cx="3057525" cy="1719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theme/theme1.xml><?xml version="1.0" encoding="utf-8"?>
<a:theme xmlns:a="http://schemas.openxmlformats.org/drawingml/2006/main" name="默认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905</Words>
  <Application>Microsoft Office PowerPoint</Application>
  <PresentationFormat>On-screen Show (4:3)</PresentationFormat>
  <Paragraphs>130</Paragraphs>
  <Slides>30</Slides>
  <Notes>0</Notes>
  <HiddenSlides>0</HiddenSlides>
  <MMClips>5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默认设计模板</vt:lpstr>
      <vt:lpstr>画笔图片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xbany</cp:lastModifiedBy>
  <cp:revision>96</cp:revision>
  <dcterms:created xsi:type="dcterms:W3CDTF">2013-12-11T06:24:02Z</dcterms:created>
  <dcterms:modified xsi:type="dcterms:W3CDTF">2019-02-17T05:25:43Z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