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Default Extension="mp3" ContentType="audio/mp3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431" r:id="rId2"/>
    <p:sldId id="432" r:id="rId3"/>
    <p:sldId id="459" r:id="rId4"/>
    <p:sldId id="310" r:id="rId5"/>
    <p:sldId id="331" r:id="rId6"/>
    <p:sldId id="330" r:id="rId7"/>
    <p:sldId id="329" r:id="rId8"/>
    <p:sldId id="328" r:id="rId9"/>
    <p:sldId id="289" r:id="rId10"/>
    <p:sldId id="303" r:id="rId11"/>
    <p:sldId id="379" r:id="rId12"/>
    <p:sldId id="380" r:id="rId13"/>
    <p:sldId id="381" r:id="rId14"/>
    <p:sldId id="317" r:id="rId15"/>
    <p:sldId id="382" r:id="rId16"/>
    <p:sldId id="383" r:id="rId17"/>
    <p:sldId id="384" r:id="rId18"/>
    <p:sldId id="385" r:id="rId19"/>
    <p:sldId id="334" r:id="rId20"/>
    <p:sldId id="332" r:id="rId21"/>
    <p:sldId id="386" r:id="rId22"/>
    <p:sldId id="312" r:id="rId23"/>
    <p:sldId id="335" r:id="rId24"/>
    <p:sldId id="324" r:id="rId25"/>
    <p:sldId id="325" r:id="rId26"/>
    <p:sldId id="404" r:id="rId27"/>
    <p:sldId id="405" r:id="rId28"/>
    <p:sldId id="343" r:id="rId29"/>
    <p:sldId id="342" r:id="rId3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E7FDA1"/>
    <a:srgbClr val="66EEFC"/>
    <a:srgbClr val="663300"/>
    <a:srgbClr val="336600"/>
    <a:srgbClr val="CC3300"/>
    <a:srgbClr val="FF3399"/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1098" y="-84"/>
      </p:cViewPr>
      <p:guideLst>
        <p:guide orient="horz" pos="2115"/>
        <p:guide pos="289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48" name="Rectangle 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</a:p>
        </p:txBody>
      </p:sp>
      <p:sp>
        <p:nvSpPr>
          <p:cNvPr id="4102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‹#›</a:t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file:///F:\&#38518;&#25991;&#23071;\&#37197;&#22871;&#20809;&#30424;\17&#26149;&#26032;&#30446;&#26631;&#20843;&#33521;&#19979;&#36890;&#29992;&#20809;&#30424;\1.%20&#31934;&#21697;&#25945;&#23398;&#35838;&#20214;\Unit%205%20What%20were%20you%20doing%20when%20the%20rainstorm%20came\U5%20Section%20%20A%201b.mp3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38518;&#25991;&#23071;\&#37197;&#22871;&#20809;&#30424;\17&#26149;&#26032;&#30446;&#26631;&#20843;&#33521;&#19979;&#36890;&#29992;&#20809;&#30424;\1.%20&#31934;&#21697;&#25945;&#23398;&#35838;&#20214;\Unit%205%20What%20were%20you%20doing%20when%20the%20rainstorm%20came\U5%20Section%20%20A%201b.mp3" TargetMode="Externa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4.jpeg"/><Relationship Id="rId7" Type="http://schemas.microsoft.com/office/2007/relationships/media" Target="file:///F:\&#38518;&#25991;&#23071;\&#37197;&#22871;&#20809;&#30424;\17&#26149;&#26032;&#30446;&#26631;&#20843;&#33521;&#19979;&#36890;&#29992;&#20809;&#30424;\1.%20&#31934;&#21697;&#25945;&#23398;&#35838;&#20214;\Unit%205%20What%20were%20you%20doing%20when%20the%20rainstorm%20came\U5%20Section%20%20A%202a.mp3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38518;&#25991;&#23071;\&#37197;&#22871;&#20809;&#30424;\17&#26149;&#26032;&#30446;&#26631;&#20843;&#33521;&#19979;&#36890;&#29992;&#20809;&#30424;\1.%20&#31934;&#21697;&#25945;&#23398;&#35838;&#20214;\Unit%205%20What%20were%20you%20doing%20when%20the%20rainstorm%20came\U5%20Section%20%20A%202a.mp3" TargetMode="Externa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file:///F:\&#38518;&#25991;&#23071;\&#37197;&#22871;&#20809;&#30424;\17&#26149;&#26032;&#30446;&#26631;&#20843;&#33521;&#19979;&#36890;&#29992;&#20809;&#30424;\1.%20&#31934;&#21697;&#25945;&#23398;&#35838;&#20214;\Unit%205%20What%20were%20you%20doing%20when%20the%20rainstorm%20came\U5%20Section%20%20A%202b.mp3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38518;&#25991;&#23071;\&#37197;&#22871;&#20809;&#30424;\17&#26149;&#26032;&#30446;&#26631;&#20843;&#33521;&#19979;&#36890;&#29992;&#20809;&#30424;\1.%20&#31934;&#21697;&#25945;&#23398;&#35838;&#20214;\Unit%205%20What%20were%20you%20doing%20when%20the%20rainstorm%20came\U5%20Section%20%20A%202b.mp3" TargetMode="Externa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4.g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4.png"/><Relationship Id="rId4" Type="http://schemas.microsoft.com/office/2007/relationships/media" Target="../media/media1.mp3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TextEdit="1"/>
          </p:cNvSpPr>
          <p:nvPr/>
        </p:nvSpPr>
        <p:spPr>
          <a:xfrm>
            <a:off x="1763713" y="1338263"/>
            <a:ext cx="5616575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 txBox="1"/>
          <p:nvPr/>
        </p:nvSpPr>
        <p:spPr>
          <a:xfrm>
            <a:off x="5364163" y="3425825"/>
            <a:ext cx="3024187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zh-CN" sz="36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八年级（下）</a:t>
            </a:r>
          </a:p>
        </p:txBody>
      </p:sp>
      <p:pic>
        <p:nvPicPr>
          <p:cNvPr id="3076" name="Picture 4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825" y="3138488"/>
            <a:ext cx="4114800" cy="2935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WordArt 7"/>
          <p:cNvSpPr>
            <a:spLocks noTextEdit="1"/>
          </p:cNvSpPr>
          <p:nvPr/>
        </p:nvSpPr>
        <p:spPr>
          <a:xfrm rot="-1038596">
            <a:off x="1316038" y="5048250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3366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66FF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Go</a:t>
            </a:r>
          </a:p>
        </p:txBody>
      </p:sp>
      <p:sp>
        <p:nvSpPr>
          <p:cNvPr id="3078" name="WordArt 8"/>
          <p:cNvSpPr>
            <a:spLocks noTextEdit="1"/>
          </p:cNvSpPr>
          <p:nvPr/>
        </p:nvSpPr>
        <p:spPr>
          <a:xfrm rot="-597107">
            <a:off x="1981200" y="4835525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CC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3300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for</a:t>
            </a:r>
          </a:p>
        </p:txBody>
      </p:sp>
      <p:sp>
        <p:nvSpPr>
          <p:cNvPr id="3079" name="WordArt 9"/>
          <p:cNvSpPr>
            <a:spLocks noTextEdit="1"/>
          </p:cNvSpPr>
          <p:nvPr/>
        </p:nvSpPr>
        <p:spPr>
          <a:xfrm rot="-808854">
            <a:off x="2667000" y="4683125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3333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3399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it!</a:t>
            </a:r>
          </a:p>
        </p:txBody>
      </p:sp>
      <p:sp>
        <p:nvSpPr>
          <p:cNvPr id="15" name="矩形 14"/>
          <p:cNvSpPr/>
          <p:nvPr/>
        </p:nvSpPr>
        <p:spPr>
          <a:xfrm>
            <a:off x="899592" y="1338973"/>
            <a:ext cx="7560840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150" normalizeH="0" baseline="0" noProof="0" dirty="0">
                <a:ln w="11430"/>
                <a:solidFill>
                  <a:srgbClr val="00808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学练优英语教学课件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6"/>
          <p:cNvSpPr txBox="1"/>
          <p:nvPr/>
        </p:nvSpPr>
        <p:spPr>
          <a:xfrm>
            <a:off x="58738" y="2284413"/>
            <a:ext cx="8985250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solidFill>
                  <a:srgbClr val="0033CC"/>
                </a:solidFill>
                <a:latin typeface="Arial" panose="020B0604020202020204" pitchFamily="34" charset="0"/>
              </a:rPr>
              <a:t>1b</a:t>
            </a:r>
            <a:r>
              <a:rPr lang="zh-CN" altLang="en-US" sz="3000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b="1" dirty="0">
                <a:solidFill>
                  <a:srgbClr val="0033CC"/>
                </a:solidFill>
                <a:latin typeface="Arial" panose="020B0604020202020204" pitchFamily="34" charset="0"/>
              </a:rPr>
              <a:t> Listen and check the facts you hear. Which story are Anna and Wang Ming talking about?</a:t>
            </a:r>
          </a:p>
          <a:p>
            <a:endParaRPr lang="en-US" altLang="zh-CN" sz="3000" b="1" dirty="0">
              <a:solidFill>
                <a:srgbClr val="0033CC"/>
              </a:solidFill>
              <a:latin typeface="Arial" panose="020B0604020202020204" pitchFamily="34" charset="0"/>
            </a:endParaRPr>
          </a:p>
          <a:p>
            <a:r>
              <a:rPr lang="en-US" altLang="zh-CN" sz="3000" dirty="0">
                <a:latin typeface="Arial" panose="020B0604020202020204" pitchFamily="34" charset="0"/>
              </a:rPr>
              <a:t>__ </a:t>
            </a:r>
            <a:r>
              <a:rPr lang="en-US" altLang="zh-CN" sz="3000" b="1" dirty="0">
                <a:latin typeface="Arial" panose="020B0604020202020204" pitchFamily="34" charset="0"/>
              </a:rPr>
              <a:t>The two mountains were very high and big.</a:t>
            </a:r>
          </a:p>
          <a:p>
            <a:endParaRPr lang="en-US" altLang="zh-CN" sz="3000" b="1" dirty="0">
              <a:latin typeface="Arial" panose="020B0604020202020204" pitchFamily="34" charset="0"/>
            </a:endParaRPr>
          </a:p>
          <a:p>
            <a:r>
              <a:rPr lang="en-US" altLang="zh-CN" sz="3000" b="1" dirty="0">
                <a:latin typeface="Arial" panose="020B0604020202020204" pitchFamily="34" charset="0"/>
              </a:rPr>
              <a:t>__ A very old man tried to move the mountains.</a:t>
            </a:r>
          </a:p>
          <a:p>
            <a:endParaRPr lang="en-US" altLang="zh-CN" sz="3000" b="1" dirty="0">
              <a:latin typeface="Arial" panose="020B0604020202020204" pitchFamily="34" charset="0"/>
            </a:endParaRPr>
          </a:p>
          <a:p>
            <a:r>
              <a:rPr lang="en-US" altLang="zh-CN" sz="3000" b="1" dirty="0">
                <a:latin typeface="Arial" panose="020B0604020202020204" pitchFamily="34" charset="0"/>
              </a:rPr>
              <a:t>__ A man told Yu Gong that he could never do it.</a:t>
            </a:r>
          </a:p>
        </p:txBody>
      </p:sp>
      <p:sp>
        <p:nvSpPr>
          <p:cNvPr id="14339" name="Text Box 7"/>
          <p:cNvSpPr txBox="1"/>
          <p:nvPr/>
        </p:nvSpPr>
        <p:spPr>
          <a:xfrm>
            <a:off x="111125" y="4365625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CC3300"/>
                </a:solidFill>
                <a:latin typeface="Arial" panose="020B0604020202020204" pitchFamily="34" charset="0"/>
              </a:rPr>
              <a:t>√</a:t>
            </a:r>
          </a:p>
        </p:txBody>
      </p:sp>
      <p:sp>
        <p:nvSpPr>
          <p:cNvPr id="14340" name="Text Box 8"/>
          <p:cNvSpPr txBox="1"/>
          <p:nvPr/>
        </p:nvSpPr>
        <p:spPr>
          <a:xfrm>
            <a:off x="39688" y="5302250"/>
            <a:ext cx="642937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CC3300"/>
                </a:solidFill>
                <a:latin typeface="Arial" panose="020B0604020202020204" pitchFamily="34" charset="0"/>
              </a:rPr>
              <a:t>√</a:t>
            </a:r>
          </a:p>
        </p:txBody>
      </p:sp>
      <p:sp>
        <p:nvSpPr>
          <p:cNvPr id="14341" name="Text Box 9"/>
          <p:cNvSpPr txBox="1"/>
          <p:nvPr/>
        </p:nvSpPr>
        <p:spPr>
          <a:xfrm>
            <a:off x="111125" y="3502025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CC3300"/>
                </a:solidFill>
                <a:latin typeface="Arial" panose="020B0604020202020204" pitchFamily="34" charset="0"/>
              </a:rPr>
              <a:t>√</a:t>
            </a:r>
          </a:p>
        </p:txBody>
      </p:sp>
      <p:sp>
        <p:nvSpPr>
          <p:cNvPr id="12294" name="Text Box 7"/>
          <p:cNvSpPr txBox="1"/>
          <p:nvPr/>
        </p:nvSpPr>
        <p:spPr>
          <a:xfrm>
            <a:off x="900113" y="912813"/>
            <a:ext cx="50609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探究点二</a:t>
            </a:r>
            <a:r>
              <a:rPr lang="zh-CN" altLang="en-US" sz="4000" b="1" dirty="0">
                <a:solidFill>
                  <a:srgbClr val="FF33CC"/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4000" b="1" dirty="0">
                <a:solidFill>
                  <a:srgbClr val="FF3399"/>
                </a:solidFill>
                <a:latin typeface="黑体" panose="02010609060101010101" pitchFamily="49" charset="-122"/>
              </a:rPr>
              <a:t>Listening</a:t>
            </a:r>
            <a:endParaRPr lang="zh-CN" altLang="en-US" sz="4000" b="1" dirty="0">
              <a:solidFill>
                <a:srgbClr val="FF33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5" name="齿轮1 501"/>
          <p:cNvSpPr/>
          <p:nvPr/>
        </p:nvSpPr>
        <p:spPr>
          <a:xfrm rot="720000">
            <a:off x="111125" y="981075"/>
            <a:ext cx="706438" cy="498475"/>
          </a:xfrm>
          <a:custGeom>
            <a:avLst/>
            <a:gdLst>
              <a:gd name="txL" fmla="*/ 0 w 2063518"/>
              <a:gd name="txT" fmla="*/ 0 h 1276454"/>
              <a:gd name="txR" fmla="*/ 2063518 w 2063518"/>
              <a:gd name="txB" fmla="*/ 1276454 h 1276454"/>
            </a:gdLst>
            <a:ahLst/>
            <a:cxnLst>
              <a:cxn ang="0">
                <a:pos x="464123" y="325395"/>
              </a:cxn>
              <a:cxn ang="0">
                <a:pos x="652933" y="325395"/>
              </a:cxn>
              <a:cxn ang="0">
                <a:pos x="546415" y="156507"/>
              </a:cxn>
              <a:cxn ang="0">
                <a:pos x="575906" y="190575"/>
              </a:cxn>
              <a:cxn ang="0">
                <a:pos x="644418" y="187138"/>
              </a:cxn>
              <a:cxn ang="0">
                <a:pos x="647812" y="234859"/>
              </a:cxn>
              <a:cxn ang="0">
                <a:pos x="702231" y="282461"/>
              </a:cxn>
              <a:cxn ang="0">
                <a:pos x="677941" y="321506"/>
              </a:cxn>
              <a:cxn ang="0">
                <a:pos x="692805" y="397873"/>
              </a:cxn>
              <a:cxn ang="0">
                <a:pos x="652195" y="409973"/>
              </a:cxn>
              <a:cxn ang="0">
                <a:pos x="620549" y="479372"/>
              </a:cxn>
              <a:cxn ang="0">
                <a:pos x="582621" y="458865"/>
              </a:cxn>
              <a:cxn ang="0">
                <a:pos x="519272" y="488824"/>
              </a:cxn>
              <a:cxn ang="0">
                <a:pos x="501774" y="445305"/>
              </a:cxn>
              <a:cxn ang="0">
                <a:pos x="436364" y="421806"/>
              </a:cxn>
              <a:cxn ang="0">
                <a:pos x="447483" y="375638"/>
              </a:cxn>
              <a:cxn ang="0">
                <a:pos x="410618" y="309676"/>
              </a:cxn>
              <a:cxn ang="0">
                <a:pos x="445151" y="282461"/>
              </a:cxn>
              <a:cxn ang="0">
                <a:pos x="454080" y="204902"/>
              </a:cxn>
              <a:cxn ang="0">
                <a:pos x="495869" y="209374"/>
              </a:cxn>
              <a:cxn ang="0">
                <a:pos x="546415" y="156507"/>
              </a:cxn>
              <a:cxn ang="0">
                <a:pos x="80257" y="253332"/>
              </a:cxn>
              <a:cxn ang="0">
                <a:pos x="363473" y="253332"/>
              </a:cxn>
              <a:cxn ang="0">
                <a:pos x="203695" y="0"/>
              </a:cxn>
              <a:cxn ang="0">
                <a:pos x="247933" y="51101"/>
              </a:cxn>
              <a:cxn ang="0">
                <a:pos x="350699" y="45946"/>
              </a:cxn>
              <a:cxn ang="0">
                <a:pos x="355791" y="117528"/>
              </a:cxn>
              <a:cxn ang="0">
                <a:pos x="437420" y="188930"/>
              </a:cxn>
              <a:cxn ang="0">
                <a:pos x="400985" y="247499"/>
              </a:cxn>
              <a:cxn ang="0">
                <a:pos x="423281" y="362048"/>
              </a:cxn>
              <a:cxn ang="0">
                <a:pos x="362366" y="380199"/>
              </a:cxn>
              <a:cxn ang="0">
                <a:pos x="314897" y="484297"/>
              </a:cxn>
              <a:cxn ang="0">
                <a:pos x="258005" y="453537"/>
              </a:cxn>
              <a:cxn ang="0">
                <a:pos x="162982" y="498475"/>
              </a:cxn>
              <a:cxn ang="0">
                <a:pos x="136734" y="433196"/>
              </a:cxn>
              <a:cxn ang="0">
                <a:pos x="38620" y="397948"/>
              </a:cxn>
              <a:cxn ang="0">
                <a:pos x="55297" y="328696"/>
              </a:cxn>
              <a:cxn ang="0">
                <a:pos x="0" y="229753"/>
              </a:cxn>
              <a:cxn ang="0">
                <a:pos x="51799" y="188931"/>
              </a:cxn>
              <a:cxn ang="0">
                <a:pos x="65193" y="72591"/>
              </a:cxn>
              <a:cxn ang="0">
                <a:pos x="127877" y="79301"/>
              </a:cxn>
              <a:cxn ang="0">
                <a:pos x="203695" y="0"/>
              </a:cxn>
            </a:cxnLst>
            <a:rect l="txL" t="txT" r="txR" b="tx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" name="U5 Section  A 1b.mp3">
            <a:hlinkClick r:id="" action="ppaction://media"/>
          </p:cNvPr>
          <p:cNvPicPr>
            <a:picLocks noRo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961063" y="1025525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608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339" grpId="0"/>
      <p:bldP spid="14340" grpId="0"/>
      <p:bldP spid="143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9"/>
          <p:cNvSpPr txBox="1"/>
          <p:nvPr/>
        </p:nvSpPr>
        <p:spPr>
          <a:xfrm>
            <a:off x="254000" y="1268413"/>
            <a:ext cx="6121400" cy="749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1. How does the story begin? </a:t>
            </a:r>
            <a:endParaRPr lang="en-US" altLang="zh-CN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315" name="WordArt 4"/>
          <p:cNvSpPr>
            <a:spLocks noTextEdit="1"/>
          </p:cNvSpPr>
          <p:nvPr/>
        </p:nvSpPr>
        <p:spPr>
          <a:xfrm>
            <a:off x="2700338" y="188913"/>
            <a:ext cx="3635375" cy="981075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lstStyle/>
          <a:p>
            <a:pPr algn="ctr" eaLnBrk="0" hangingPunct="0"/>
            <a:endParaRPr lang="zh-CN" altLang="en-US" sz="4000"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4" name="Text Box 5"/>
          <p:cNvSpPr txBox="1"/>
          <p:nvPr/>
        </p:nvSpPr>
        <p:spPr>
          <a:xfrm>
            <a:off x="327025" y="2133600"/>
            <a:ext cx="8785225" cy="243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Once upon a time, there was a very old man. There were two mountains near his house. They were so big and high that it took a long way to walk to the other side. </a:t>
            </a:r>
            <a:endParaRPr lang="en-US" altLang="zh-CN" sz="3200" b="1" dirty="0">
              <a:solidFill>
                <a:srgbClr val="FF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5365" name="Picture 11" descr="http://t10.baidu.com/it/u=2317062575,459765970&amp;fm=21&amp;gp=0.jpg"/>
          <p:cNvPicPr>
            <a:picLocks noChangeAspect="1"/>
          </p:cNvPicPr>
          <p:nvPr/>
        </p:nvPicPr>
        <p:blipFill>
          <a:blip r:embed="rId2" cstate="print"/>
          <a:srcRect b="7718"/>
          <a:stretch>
            <a:fillRect/>
          </a:stretch>
        </p:blipFill>
        <p:spPr>
          <a:xfrm>
            <a:off x="4999038" y="4084638"/>
            <a:ext cx="3482975" cy="2290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8" name="齿轮1 501"/>
          <p:cNvSpPr/>
          <p:nvPr/>
        </p:nvSpPr>
        <p:spPr>
          <a:xfrm rot="720000">
            <a:off x="254000" y="692150"/>
            <a:ext cx="706438" cy="500063"/>
          </a:xfrm>
          <a:custGeom>
            <a:avLst/>
            <a:gdLst>
              <a:gd name="txL" fmla="*/ 0 w 2063518"/>
              <a:gd name="txT" fmla="*/ 0 h 1276454"/>
              <a:gd name="txR" fmla="*/ 2063518 w 2063518"/>
              <a:gd name="txB" fmla="*/ 1276454 h 1276454"/>
            </a:gdLst>
            <a:ahLst/>
            <a:cxnLst>
              <a:cxn ang="0">
                <a:pos x="464123" y="326432"/>
              </a:cxn>
              <a:cxn ang="0">
                <a:pos x="652933" y="326432"/>
              </a:cxn>
              <a:cxn ang="0">
                <a:pos x="546415" y="157006"/>
              </a:cxn>
              <a:cxn ang="0">
                <a:pos x="575906" y="191182"/>
              </a:cxn>
              <a:cxn ang="0">
                <a:pos x="644418" y="187734"/>
              </a:cxn>
              <a:cxn ang="0">
                <a:pos x="647812" y="235607"/>
              </a:cxn>
              <a:cxn ang="0">
                <a:pos x="702231" y="283360"/>
              </a:cxn>
              <a:cxn ang="0">
                <a:pos x="677941" y="322530"/>
              </a:cxn>
              <a:cxn ang="0">
                <a:pos x="692805" y="399140"/>
              </a:cxn>
              <a:cxn ang="0">
                <a:pos x="652195" y="411279"/>
              </a:cxn>
              <a:cxn ang="0">
                <a:pos x="620549" y="480899"/>
              </a:cxn>
              <a:cxn ang="0">
                <a:pos x="582621" y="460327"/>
              </a:cxn>
              <a:cxn ang="0">
                <a:pos x="519272" y="490381"/>
              </a:cxn>
              <a:cxn ang="0">
                <a:pos x="501774" y="446723"/>
              </a:cxn>
              <a:cxn ang="0">
                <a:pos x="436364" y="423149"/>
              </a:cxn>
              <a:cxn ang="0">
                <a:pos x="447483" y="376834"/>
              </a:cxn>
              <a:cxn ang="0">
                <a:pos x="410618" y="310662"/>
              </a:cxn>
              <a:cxn ang="0">
                <a:pos x="445151" y="283361"/>
              </a:cxn>
              <a:cxn ang="0">
                <a:pos x="454080" y="205554"/>
              </a:cxn>
              <a:cxn ang="0">
                <a:pos x="495869" y="210041"/>
              </a:cxn>
              <a:cxn ang="0">
                <a:pos x="546415" y="157006"/>
              </a:cxn>
              <a:cxn ang="0">
                <a:pos x="80257" y="254139"/>
              </a:cxn>
              <a:cxn ang="0">
                <a:pos x="363473" y="254139"/>
              </a:cxn>
              <a:cxn ang="0">
                <a:pos x="203695" y="0"/>
              </a:cxn>
              <a:cxn ang="0">
                <a:pos x="247933" y="51264"/>
              </a:cxn>
              <a:cxn ang="0">
                <a:pos x="350699" y="46092"/>
              </a:cxn>
              <a:cxn ang="0">
                <a:pos x="355791" y="117902"/>
              </a:cxn>
              <a:cxn ang="0">
                <a:pos x="437420" y="189532"/>
              </a:cxn>
              <a:cxn ang="0">
                <a:pos x="400985" y="248287"/>
              </a:cxn>
              <a:cxn ang="0">
                <a:pos x="423281" y="363202"/>
              </a:cxn>
              <a:cxn ang="0">
                <a:pos x="362366" y="381410"/>
              </a:cxn>
              <a:cxn ang="0">
                <a:pos x="314897" y="485840"/>
              </a:cxn>
              <a:cxn ang="0">
                <a:pos x="258005" y="454982"/>
              </a:cxn>
              <a:cxn ang="0">
                <a:pos x="162982" y="500063"/>
              </a:cxn>
              <a:cxn ang="0">
                <a:pos x="136734" y="434577"/>
              </a:cxn>
              <a:cxn ang="0">
                <a:pos x="38620" y="399215"/>
              </a:cxn>
              <a:cxn ang="0">
                <a:pos x="55297" y="329743"/>
              </a:cxn>
              <a:cxn ang="0">
                <a:pos x="0" y="230485"/>
              </a:cxn>
              <a:cxn ang="0">
                <a:pos x="51799" y="189533"/>
              </a:cxn>
              <a:cxn ang="0">
                <a:pos x="65193" y="72823"/>
              </a:cxn>
              <a:cxn ang="0">
                <a:pos x="127877" y="79553"/>
              </a:cxn>
              <a:cxn ang="0">
                <a:pos x="203695" y="0"/>
              </a:cxn>
            </a:cxnLst>
            <a:rect l="txL" t="txT" r="txR" b="tx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9" name="Text Box 7"/>
          <p:cNvSpPr txBox="1"/>
          <p:nvPr/>
        </p:nvSpPr>
        <p:spPr>
          <a:xfrm>
            <a:off x="973138" y="620713"/>
            <a:ext cx="47720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探究点三</a:t>
            </a:r>
            <a:r>
              <a:rPr lang="zh-CN" altLang="en-US" sz="4000" b="1" dirty="0">
                <a:solidFill>
                  <a:srgbClr val="FF33CC"/>
                </a:solidFill>
                <a:latin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Discussing</a:t>
            </a:r>
            <a:endParaRPr lang="en-US" altLang="zh-CN" sz="4000" b="1" dirty="0">
              <a:solidFill>
                <a:srgbClr val="FF339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0"/>
          <p:cNvSpPr txBox="1"/>
          <p:nvPr/>
        </p:nvSpPr>
        <p:spPr>
          <a:xfrm>
            <a:off x="182563" y="550863"/>
            <a:ext cx="5219700" cy="627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2. What happened next?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387" name="矩形 2"/>
          <p:cNvSpPr/>
          <p:nvPr/>
        </p:nvSpPr>
        <p:spPr>
          <a:xfrm>
            <a:off x="111125" y="1198563"/>
            <a:ext cx="5327650" cy="1714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The old man told his family that they should all help him to move the mountains. </a:t>
            </a:r>
            <a:endParaRPr lang="en-US" altLang="zh-CN" sz="3200" b="1" dirty="0">
              <a:solidFill>
                <a:srgbClr val="FF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40" name="Text Box 20"/>
          <p:cNvSpPr txBox="1"/>
          <p:nvPr/>
        </p:nvSpPr>
        <p:spPr>
          <a:xfrm>
            <a:off x="111125" y="2997200"/>
            <a:ext cx="5905500" cy="1700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0">
              <a:lnSpc>
                <a:spcPct val="110000"/>
              </a:lnSpc>
              <a:tabLst>
                <a:tab pos="449580" algn="l"/>
              </a:tabLst>
            </a:pPr>
            <a:r>
              <a:rPr lang="en-US" altLang="zh-CN" sz="3200" b="1" dirty="0">
                <a:latin typeface="Times New Roman" panose="02020603050405020304" pitchFamily="18" charset="0"/>
              </a:rPr>
              <a:t>3. Where would they put all the earth and stone from the mountains?</a:t>
            </a:r>
            <a:endParaRPr lang="en-US" altLang="zh-CN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389" name="Text Box 5"/>
          <p:cNvSpPr txBox="1"/>
          <p:nvPr/>
        </p:nvSpPr>
        <p:spPr>
          <a:xfrm>
            <a:off x="111125" y="4652963"/>
            <a:ext cx="5613400" cy="1717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Yu Gong said they could put them into the sea because it’s big enough to hold everything.</a:t>
            </a:r>
            <a:endParaRPr lang="en-US" altLang="zh-CN" sz="3200" b="1" dirty="0">
              <a:solidFill>
                <a:srgbClr val="FF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6390" name="Picture 11" descr="9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6988" y="550863"/>
            <a:ext cx="3800475" cy="2446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Picture 10" descr="9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02263" y="3565525"/>
            <a:ext cx="3495675" cy="2378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6" descr="QQ图片20140211114105l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7438" y="4005263"/>
            <a:ext cx="3013075" cy="2414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17" descr="QQ图片20140211114105n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51425" y="4164013"/>
            <a:ext cx="3106738" cy="2373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Picture 18" descr="QQ图片20140211114105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87438" y="1844675"/>
            <a:ext cx="2898775" cy="230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20" descr="QQ图片20140211114105h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75238" y="1917700"/>
            <a:ext cx="2797175" cy="2212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Text Box 10"/>
          <p:cNvSpPr txBox="1"/>
          <p:nvPr/>
        </p:nvSpPr>
        <p:spPr>
          <a:xfrm>
            <a:off x="3490913" y="3644900"/>
            <a:ext cx="382587" cy="37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7415" name="Text Box 11"/>
          <p:cNvSpPr txBox="1"/>
          <p:nvPr/>
        </p:nvSpPr>
        <p:spPr>
          <a:xfrm>
            <a:off x="3635375" y="5948363"/>
            <a:ext cx="395288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7416" name="Text Box 12"/>
          <p:cNvSpPr txBox="1"/>
          <p:nvPr/>
        </p:nvSpPr>
        <p:spPr>
          <a:xfrm>
            <a:off x="7331075" y="3717925"/>
            <a:ext cx="45085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7417" name="Text Box 10"/>
          <p:cNvSpPr txBox="1"/>
          <p:nvPr/>
        </p:nvSpPr>
        <p:spPr>
          <a:xfrm>
            <a:off x="7596188" y="6019800"/>
            <a:ext cx="431800" cy="37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4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5370" name="TextBox 13"/>
          <p:cNvSpPr txBox="1"/>
          <p:nvPr/>
        </p:nvSpPr>
        <p:spPr>
          <a:xfrm>
            <a:off x="180975" y="696913"/>
            <a:ext cx="8782050" cy="1131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2a</a:t>
            </a:r>
            <a:r>
              <a:rPr lang="zh-CN" altLang="en-US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Listen and number the pictures in order </a:t>
            </a:r>
          </a:p>
          <a:p>
            <a:pPr>
              <a:lnSpc>
                <a:spcPts val="2200"/>
              </a:lnSpc>
            </a:pPr>
            <a:endParaRPr lang="en-US" altLang="zh-CN" sz="3600" b="1" dirty="0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pPr>
              <a:lnSpc>
                <a:spcPts val="2200"/>
              </a:lnSpc>
            </a:pPr>
            <a:r>
              <a:rPr lang="en-US" altLang="zh-CN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to tell the story.  </a:t>
            </a:r>
            <a:endParaRPr lang="zh-CN" altLang="en-US" sz="3600" b="1" dirty="0">
              <a:solidFill>
                <a:srgbClr val="0033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U5 Section  A 2a.mp3">
            <a:hlinkClick r:id="" action="ppaction://media"/>
          </p:cNvPr>
          <p:cNvPicPr>
            <a:picLocks noRo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086725" y="1025525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708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414" grpId="0"/>
      <p:bldP spid="17415" grpId="0"/>
      <p:bldP spid="17416" grpId="0"/>
      <p:bldP spid="174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7"/>
          <p:cNvSpPr txBox="1"/>
          <p:nvPr/>
        </p:nvSpPr>
        <p:spPr>
          <a:xfrm>
            <a:off x="400050" y="838200"/>
            <a:ext cx="842803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2b Listen again and circle the words you hear.</a:t>
            </a:r>
          </a:p>
        </p:txBody>
      </p:sp>
      <p:sp>
        <p:nvSpPr>
          <p:cNvPr id="16387" name="Text Box 9"/>
          <p:cNvSpPr txBox="1"/>
          <p:nvPr/>
        </p:nvSpPr>
        <p:spPr>
          <a:xfrm>
            <a:off x="325438" y="3067050"/>
            <a:ext cx="8593137" cy="32305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en-US" altLang="zh-CN" sz="3400" b="1" dirty="0">
                <a:latin typeface="Times New Roman" panose="02020603050405020304" pitchFamily="18" charset="0"/>
              </a:rPr>
              <a:t>A man saw Yu Gong and his (</a:t>
            </a:r>
            <a:r>
              <a:rPr lang="en-US" altLang="zh-CN" sz="3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children/ </a:t>
            </a:r>
          </a:p>
          <a:p>
            <a:pPr marL="342900" indent="-342900"/>
            <a:r>
              <a:rPr lang="zh-CN" altLang="en-US" sz="3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3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family</a:t>
            </a:r>
            <a:r>
              <a:rPr lang="en-US" altLang="zh-CN" sz="3400" b="1" dirty="0">
                <a:latin typeface="Times New Roman" panose="02020603050405020304" pitchFamily="18" charset="0"/>
              </a:rPr>
              <a:t>) when they were working on moving </a:t>
            </a:r>
          </a:p>
          <a:p>
            <a:pPr marL="342900" indent="-342900"/>
            <a:r>
              <a:rPr lang="zh-CN" altLang="en-US" sz="3400" b="1" dirty="0">
                <a:latin typeface="Times New Roman" panose="02020603050405020304" pitchFamily="18" charset="0"/>
              </a:rPr>
              <a:t>   </a:t>
            </a:r>
            <a:r>
              <a:rPr lang="en-US" altLang="zh-CN" sz="3400" b="1" dirty="0">
                <a:latin typeface="Times New Roman" panose="02020603050405020304" pitchFamily="18" charset="0"/>
              </a:rPr>
              <a:t>the mountains.</a:t>
            </a:r>
          </a:p>
          <a:p>
            <a:pPr marL="342900" indent="-342900"/>
            <a:r>
              <a:rPr lang="en-US" altLang="zh-CN" sz="34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2. He told Yu Gong he could never do it </a:t>
            </a:r>
          </a:p>
          <a:p>
            <a:pPr marL="342900" indent="-342900"/>
            <a:r>
              <a:rPr lang="zh-CN" altLang="en-US" sz="34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34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because he was old and (</a:t>
            </a:r>
            <a:r>
              <a:rPr lang="en-US" altLang="zh-CN" sz="3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poor/weak</a:t>
            </a:r>
            <a:r>
              <a:rPr lang="en-US" altLang="zh-CN" sz="34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).</a:t>
            </a:r>
          </a:p>
          <a:p>
            <a:pPr marL="342900" indent="-342900"/>
            <a:endParaRPr lang="en-US" altLang="zh-CN" sz="3400" dirty="0">
              <a:latin typeface="Arial" panose="020B0604020202020204" pitchFamily="34" charset="0"/>
            </a:endParaRPr>
          </a:p>
        </p:txBody>
      </p:sp>
      <p:sp>
        <p:nvSpPr>
          <p:cNvPr id="16388" name="Oval 14"/>
          <p:cNvSpPr/>
          <p:nvPr/>
        </p:nvSpPr>
        <p:spPr>
          <a:xfrm>
            <a:off x="4762500" y="838200"/>
            <a:ext cx="1411288" cy="696913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en-GB" altLang="en-US" sz="4000" dirty="0">
              <a:latin typeface="Arial" panose="020B0604020202020204" pitchFamily="34" charset="0"/>
            </a:endParaRPr>
          </a:p>
        </p:txBody>
      </p:sp>
      <p:pic>
        <p:nvPicPr>
          <p:cNvPr id="2" name="U5 Section  A 2b.mp3">
            <a:hlinkClick r:id="" action="ppaction://media"/>
          </p:cNvPr>
          <p:cNvPicPr>
            <a:picLocks noRo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599363" y="1535113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1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9457"/>
          <p:cNvSpPr txBox="1"/>
          <p:nvPr/>
        </p:nvSpPr>
        <p:spPr>
          <a:xfrm>
            <a:off x="687388" y="838200"/>
            <a:ext cx="7789862" cy="527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400" b="1" dirty="0">
                <a:latin typeface="Times New Roman" panose="02020603050405020304" pitchFamily="18" charset="0"/>
              </a:rPr>
              <a:t>3. As soon as the man finished (</a:t>
            </a:r>
            <a:r>
              <a:rPr lang="en-US" altLang="zh-CN" sz="3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talking/ </a:t>
            </a:r>
            <a:r>
              <a:rPr lang="zh-CN" altLang="en-US" sz="3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3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speaking</a:t>
            </a:r>
            <a:r>
              <a:rPr lang="en-US" altLang="zh-CN" sz="3400" b="1" dirty="0">
                <a:latin typeface="Times New Roman" panose="02020603050405020304" pitchFamily="18" charset="0"/>
              </a:rPr>
              <a:t>), Yu Gong said that his family could continue to move the mountains after he died. </a:t>
            </a:r>
          </a:p>
          <a:p>
            <a:r>
              <a:rPr lang="en-US" altLang="zh-CN" sz="3400" b="1" dirty="0">
                <a:latin typeface="Times New Roman" panose="02020603050405020304" pitchFamily="18" charset="0"/>
              </a:rPr>
              <a:t>4. Finally, a god was so moved by Yu Gong that he sent (</a:t>
            </a:r>
            <a:r>
              <a:rPr lang="en-US" altLang="zh-CN" sz="34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two/three</a:t>
            </a:r>
            <a:r>
              <a:rPr lang="en-US" altLang="zh-CN" sz="3400" b="1" dirty="0">
                <a:latin typeface="Times New Roman" panose="02020603050405020304" pitchFamily="18" charset="0"/>
              </a:rPr>
              <a:t>) gods to take the mountains away.</a:t>
            </a:r>
          </a:p>
          <a:p>
            <a:r>
              <a:rPr lang="en-US" altLang="zh-CN" sz="3400" b="1" dirty="0">
                <a:latin typeface="Times New Roman" panose="02020603050405020304" pitchFamily="18" charset="0"/>
              </a:rPr>
              <a:t>5. This story reminds us that you can never (</a:t>
            </a:r>
            <a:r>
              <a:rPr lang="en-US" altLang="zh-CN" sz="3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know/see</a:t>
            </a:r>
            <a:r>
              <a:rPr lang="en-US" altLang="zh-CN" sz="3400" b="1" dirty="0">
                <a:latin typeface="Times New Roman" panose="02020603050405020304" pitchFamily="18" charset="0"/>
              </a:rPr>
              <a:t>)what’s possible unless you try to make it happen.</a:t>
            </a:r>
            <a:endParaRPr lang="zh-CN" altLang="en-US" sz="3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1" descr="234771-14010623354386[1]"/>
          <p:cNvPicPr>
            <a:picLocks noChangeAspect="1"/>
          </p:cNvPicPr>
          <p:nvPr/>
        </p:nvPicPr>
        <p:blipFill>
          <a:blip r:embed="rId2" cstate="print"/>
          <a:srcRect l="68800" t="49480" r="6999" b="4834"/>
          <a:stretch>
            <a:fillRect/>
          </a:stretch>
        </p:blipFill>
        <p:spPr>
          <a:xfrm>
            <a:off x="6965950" y="1620838"/>
            <a:ext cx="1885950" cy="3536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12" descr="234771-14010623354386[1]"/>
          <p:cNvPicPr>
            <a:picLocks noChangeAspect="1"/>
          </p:cNvPicPr>
          <p:nvPr/>
        </p:nvPicPr>
        <p:blipFill>
          <a:blip r:embed="rId3" cstate="print"/>
          <a:srcRect l="55252" t="2283" r="25716" b="53046"/>
          <a:stretch>
            <a:fillRect/>
          </a:stretch>
        </p:blipFill>
        <p:spPr>
          <a:xfrm>
            <a:off x="257175" y="3109913"/>
            <a:ext cx="1731963" cy="3198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WordArt 4"/>
          <p:cNvSpPr>
            <a:spLocks noTextEdit="1"/>
          </p:cNvSpPr>
          <p:nvPr/>
        </p:nvSpPr>
        <p:spPr>
          <a:xfrm>
            <a:off x="2627313" y="260350"/>
            <a:ext cx="4176712" cy="7207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 eaLnBrk="0" hangingPunct="0"/>
            <a:endParaRPr lang="zh-CN" altLang="en-US" sz="4000" spc="-40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FF33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5" name="Text Box 5"/>
          <p:cNvSpPr txBox="1"/>
          <p:nvPr/>
        </p:nvSpPr>
        <p:spPr>
          <a:xfrm>
            <a:off x="111125" y="981075"/>
            <a:ext cx="8375650" cy="1163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Look at the pictures in 2a and tell the story in your own words.</a:t>
            </a:r>
            <a:endParaRPr lang="en-US" altLang="zh-CN" sz="3200" b="1" dirty="0">
              <a:solidFill>
                <a:srgbClr val="0033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486" name="圆角矩形标注 5"/>
          <p:cNvSpPr/>
          <p:nvPr/>
        </p:nvSpPr>
        <p:spPr>
          <a:xfrm>
            <a:off x="1908175" y="2144713"/>
            <a:ext cx="4984750" cy="1631950"/>
          </a:xfrm>
          <a:prstGeom prst="wedgeRoundRectCallout">
            <a:avLst>
              <a:gd name="adj1" fmla="val -57787"/>
              <a:gd name="adj2" fmla="val 71102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Yu Gong and his family began to move some of the earth and stone to the sea.</a:t>
            </a:r>
            <a:endParaRPr lang="en-US" altLang="zh-CN" sz="3200" b="1" dirty="0">
              <a:solidFill>
                <a:srgbClr val="CC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487" name="圆角矩形标注 6"/>
          <p:cNvSpPr/>
          <p:nvPr/>
        </p:nvSpPr>
        <p:spPr>
          <a:xfrm>
            <a:off x="2052638" y="4581525"/>
            <a:ext cx="6484937" cy="1727200"/>
          </a:xfrm>
          <a:prstGeom prst="wedgeRoundRectCallout">
            <a:avLst>
              <a:gd name="adj1" fmla="val 36421"/>
              <a:gd name="adj2" fmla="val -73014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One day, a man saw Yu Gong and his children when they were working on moving the mountains.</a:t>
            </a:r>
            <a:endParaRPr lang="en-US" altLang="zh-CN" sz="3200" b="1" dirty="0">
              <a:solidFill>
                <a:srgbClr val="CC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440" name="TextBox 9"/>
          <p:cNvSpPr txBox="1"/>
          <p:nvPr/>
        </p:nvSpPr>
        <p:spPr>
          <a:xfrm>
            <a:off x="96838" y="754063"/>
            <a:ext cx="3313112" cy="671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44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2c </a:t>
            </a:r>
            <a:r>
              <a:rPr lang="en-US" altLang="zh-CN" sz="44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Pair work</a:t>
            </a:r>
            <a:endParaRPr lang="zh-CN" altLang="en-US" sz="4400" b="1" dirty="0">
              <a:solidFill>
                <a:srgbClr val="0033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 bldLvl="0" animBg="1"/>
      <p:bldP spid="2048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圆角矩形标注 5"/>
          <p:cNvSpPr/>
          <p:nvPr/>
        </p:nvSpPr>
        <p:spPr>
          <a:xfrm>
            <a:off x="3284538" y="620713"/>
            <a:ext cx="5500687" cy="1655762"/>
          </a:xfrm>
          <a:prstGeom prst="wedgeRoundRectCallout">
            <a:avLst>
              <a:gd name="adj1" fmla="val -70273"/>
              <a:gd name="adj2" fmla="val -15866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He told Yu Gong that he could never do it because he was old and weak.</a:t>
            </a:r>
            <a:endParaRPr lang="en-US" altLang="zh-CN" sz="3200" b="1" dirty="0">
              <a:solidFill>
                <a:srgbClr val="CC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507" name="圆角矩形标注 8"/>
          <p:cNvSpPr/>
          <p:nvPr/>
        </p:nvSpPr>
        <p:spPr>
          <a:xfrm>
            <a:off x="2344738" y="2420938"/>
            <a:ext cx="4322762" cy="3925887"/>
          </a:xfrm>
          <a:prstGeom prst="wedgeRoundRectCallout">
            <a:avLst>
              <a:gd name="adj1" fmla="val 56042"/>
              <a:gd name="adj2" fmla="val 1005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As soon as the man finished talking, Yu Gong said that his family could continue to move the mountains after he died.</a:t>
            </a:r>
            <a:endParaRPr lang="en-US" altLang="zh-CN" sz="3200" b="1" dirty="0">
              <a:solidFill>
                <a:srgbClr val="CC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1508" name="Picture 12" descr="234771-14010623354386[1]"/>
          <p:cNvPicPr>
            <a:picLocks noChangeAspect="1"/>
          </p:cNvPicPr>
          <p:nvPr/>
        </p:nvPicPr>
        <p:blipFill>
          <a:blip r:embed="rId2" cstate="print"/>
          <a:srcRect l="55252" t="2283" r="25716" b="53046"/>
          <a:stretch>
            <a:fillRect/>
          </a:stretch>
        </p:blipFill>
        <p:spPr>
          <a:xfrm>
            <a:off x="125413" y="549275"/>
            <a:ext cx="2216150" cy="397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Picture 11" descr="234771-14010623354386[1]"/>
          <p:cNvPicPr>
            <a:picLocks noChangeAspect="1"/>
          </p:cNvPicPr>
          <p:nvPr/>
        </p:nvPicPr>
        <p:blipFill>
          <a:blip r:embed="rId3" cstate="print"/>
          <a:srcRect l="68800" t="49480" r="6999" b="4834"/>
          <a:stretch>
            <a:fillRect/>
          </a:stretch>
        </p:blipFill>
        <p:spPr>
          <a:xfrm>
            <a:off x="6886575" y="2708275"/>
            <a:ext cx="1978025" cy="3709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nimBg="1"/>
      <p:bldP spid="2150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圆角矩形标注 9"/>
          <p:cNvSpPr/>
          <p:nvPr/>
        </p:nvSpPr>
        <p:spPr>
          <a:xfrm>
            <a:off x="2557463" y="612775"/>
            <a:ext cx="6407150" cy="2805113"/>
          </a:xfrm>
          <a:prstGeom prst="wedgeRoundRectCallout">
            <a:avLst>
              <a:gd name="adj1" fmla="val -55856"/>
              <a:gd name="adj2" fmla="val -14431"/>
              <a:gd name="adj3" fmla="val 16667"/>
            </a:avLst>
          </a:prstGeom>
          <a:noFill/>
          <a:ln w="254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His family would live and grow, but the mountains could not get bigger. So Yu Gong and his family kept on digging day after day and year after year.</a:t>
            </a:r>
            <a:endParaRPr lang="en-US" altLang="zh-CN" sz="3200" b="1" dirty="0">
              <a:solidFill>
                <a:srgbClr val="CC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1" name="圆角矩形标注 10"/>
          <p:cNvSpPr/>
          <p:nvPr/>
        </p:nvSpPr>
        <p:spPr>
          <a:xfrm>
            <a:off x="650875" y="4508500"/>
            <a:ext cx="6024563" cy="1671638"/>
          </a:xfrm>
          <a:prstGeom prst="wedgeRoundRectCallout">
            <a:avLst>
              <a:gd name="adj1" fmla="val 57194"/>
              <a:gd name="adj2" fmla="val -30144"/>
              <a:gd name="adj3" fmla="val 16667"/>
            </a:avLst>
          </a:prstGeom>
          <a:noFill/>
          <a:ln w="254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Finally, a god was so moved by Yu Gong that he sent two gods to take the mountains away. </a:t>
            </a:r>
            <a:endParaRPr lang="en-US" altLang="zh-CN" sz="3200" b="1" dirty="0">
              <a:solidFill>
                <a:srgbClr val="CC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32" name="Picture 12" descr="234771-14010623354386[1]"/>
          <p:cNvPicPr>
            <a:picLocks noChangeAspect="1"/>
          </p:cNvPicPr>
          <p:nvPr/>
        </p:nvPicPr>
        <p:blipFill>
          <a:blip r:embed="rId2" cstate="print"/>
          <a:srcRect l="55252" t="2283" r="25716" b="53046"/>
          <a:stretch>
            <a:fillRect/>
          </a:stretch>
        </p:blipFill>
        <p:spPr>
          <a:xfrm>
            <a:off x="149225" y="555625"/>
            <a:ext cx="2192338" cy="3354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Picture 11" descr="234771-14010623354386[1]"/>
          <p:cNvPicPr>
            <a:picLocks noChangeAspect="1"/>
          </p:cNvPicPr>
          <p:nvPr/>
        </p:nvPicPr>
        <p:blipFill>
          <a:blip r:embed="rId3" cstate="print"/>
          <a:srcRect l="68800" t="49480" r="6999" b="4834"/>
          <a:stretch>
            <a:fillRect/>
          </a:stretch>
        </p:blipFill>
        <p:spPr>
          <a:xfrm>
            <a:off x="7016750" y="3535363"/>
            <a:ext cx="1874838" cy="2970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 animBg="1"/>
      <p:bldP spid="2253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5"/>
          <p:cNvSpPr/>
          <p:nvPr/>
        </p:nvSpPr>
        <p:spPr>
          <a:xfrm>
            <a:off x="112713" y="1630363"/>
            <a:ext cx="8894762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So what do you think about Yu Gong’s story?</a:t>
            </a:r>
            <a:endParaRPr lang="en-US" altLang="zh-CN" sz="3600" b="1" dirty="0">
              <a:solidFill>
                <a:srgbClr val="CC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507" name="WordArt 6"/>
          <p:cNvSpPr>
            <a:spLocks noTextEdit="1"/>
          </p:cNvSpPr>
          <p:nvPr/>
        </p:nvSpPr>
        <p:spPr>
          <a:xfrm>
            <a:off x="1979613" y="501650"/>
            <a:ext cx="5268912" cy="968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0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Free talk</a:t>
            </a:r>
          </a:p>
        </p:txBody>
      </p:sp>
      <p:pic>
        <p:nvPicPr>
          <p:cNvPr id="21508" name="Picture 7" descr="8B_Unit6_SA_1a_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5038" y="2274888"/>
            <a:ext cx="4819650" cy="4046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/>
          <p:nvPr/>
        </p:nvSpPr>
        <p:spPr>
          <a:xfrm>
            <a:off x="0" y="0"/>
            <a:ext cx="9144000" cy="1557338"/>
          </a:xfrm>
          <a:prstGeom prst="flowChartProcess">
            <a:avLst/>
          </a:prstGeom>
          <a:solidFill>
            <a:srgbClr val="008080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099" name="Text Box 33"/>
          <p:cNvSpPr txBox="1"/>
          <p:nvPr/>
        </p:nvSpPr>
        <p:spPr>
          <a:xfrm>
            <a:off x="5435600" y="549275"/>
            <a:ext cx="3671888" cy="849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学练优八年级英语下（</a:t>
            </a:r>
            <a:r>
              <a:rPr lang="en-US" altLang="zh-CN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RJ</a:t>
            </a:r>
            <a:r>
              <a:rPr lang="zh-CN" altLang="en-US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）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            教学课件</a:t>
            </a:r>
          </a:p>
        </p:txBody>
      </p:sp>
      <p:pic>
        <p:nvPicPr>
          <p:cNvPr id="4100" name="Picture 9" descr="E:\李梦莲\模版\优翼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6550" y="549275"/>
            <a:ext cx="1800225" cy="66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257425" y="4838700"/>
            <a:ext cx="4705350" cy="962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Section A (1a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  <a:sym typeface="+mn-ea"/>
              </a:rPr>
              <a:t>-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2d)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9550" y="2343150"/>
            <a:ext cx="86868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6000" b="1" dirty="0">
                <a:latin typeface="Times New Roman" panose="02020603050405020304" pitchFamily="18" charset="0"/>
              </a:rPr>
              <a:t>Unit 6  An old man tried to move the mountains.</a:t>
            </a:r>
            <a:endParaRPr lang="en-US" altLang="zh-CN" sz="6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2"/>
          <p:cNvSpPr>
            <a:spLocks noTextEdit="1"/>
          </p:cNvSpPr>
          <p:nvPr/>
        </p:nvSpPr>
        <p:spPr>
          <a:xfrm>
            <a:off x="231775" y="809625"/>
            <a:ext cx="3009900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24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Read 2d</a:t>
            </a:r>
          </a:p>
        </p:txBody>
      </p:sp>
      <p:sp>
        <p:nvSpPr>
          <p:cNvPr id="22531" name="Text Box 3"/>
          <p:cNvSpPr txBox="1"/>
          <p:nvPr/>
        </p:nvSpPr>
        <p:spPr>
          <a:xfrm>
            <a:off x="111125" y="1627188"/>
            <a:ext cx="86471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Read the conversation and answer the questions.</a:t>
            </a:r>
          </a:p>
        </p:txBody>
      </p:sp>
      <p:sp>
        <p:nvSpPr>
          <p:cNvPr id="22532" name="Text Box 10"/>
          <p:cNvSpPr txBox="1"/>
          <p:nvPr/>
        </p:nvSpPr>
        <p:spPr>
          <a:xfrm>
            <a:off x="111125" y="2492375"/>
            <a:ext cx="85756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1. What does Wang Ming think about the story?</a:t>
            </a:r>
          </a:p>
        </p:txBody>
      </p:sp>
      <p:sp>
        <p:nvSpPr>
          <p:cNvPr id="22533" name="Text Box 11"/>
          <p:cNvSpPr txBox="1"/>
          <p:nvPr/>
        </p:nvSpPr>
        <p:spPr>
          <a:xfrm>
            <a:off x="111125" y="4437063"/>
            <a:ext cx="657701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2. What does Claudia think about it?</a:t>
            </a:r>
          </a:p>
        </p:txBody>
      </p:sp>
      <p:sp>
        <p:nvSpPr>
          <p:cNvPr id="24583" name="Text Box 13"/>
          <p:cNvSpPr txBox="1"/>
          <p:nvPr/>
        </p:nvSpPr>
        <p:spPr>
          <a:xfrm>
            <a:off x="111125" y="3143250"/>
            <a:ext cx="87058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He thinks it’s really interesting. Yu Gong found a good way to solve his problem.</a:t>
            </a:r>
            <a:endParaRPr lang="en-US" altLang="zh-CN" sz="3200" b="1" dirty="0">
              <a:solidFill>
                <a:srgbClr val="0033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584" name="Text Box 14"/>
          <p:cNvSpPr txBox="1"/>
          <p:nvPr/>
        </p:nvSpPr>
        <p:spPr>
          <a:xfrm>
            <a:off x="111125" y="5083175"/>
            <a:ext cx="897096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She thinks it’s a little bit silly. It doesn’t seem very possible to move a mountain.</a:t>
            </a:r>
            <a:endParaRPr lang="en-US" altLang="zh-CN" sz="3200" b="1" dirty="0">
              <a:solidFill>
                <a:srgbClr val="0033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536" name="Picture 8" descr="C:\Users\Administrator\Desktop\26a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2500" y="333375"/>
            <a:ext cx="1960563" cy="1484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  <p:bldP spid="2458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12"/>
          <p:cNvSpPr txBox="1"/>
          <p:nvPr/>
        </p:nvSpPr>
        <p:spPr>
          <a:xfrm>
            <a:off x="111125" y="1054100"/>
            <a:ext cx="8696325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3. Whose opinion do you agree with? Why?</a:t>
            </a:r>
          </a:p>
        </p:txBody>
      </p:sp>
      <p:sp>
        <p:nvSpPr>
          <p:cNvPr id="23555" name="Text Box 15"/>
          <p:cNvSpPr txBox="1"/>
          <p:nvPr/>
        </p:nvSpPr>
        <p:spPr>
          <a:xfrm>
            <a:off x="2109788" y="2289175"/>
            <a:ext cx="4811712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CC3300"/>
                </a:solidFill>
                <a:latin typeface="Arial" panose="020B0604020202020204" pitchFamily="34" charset="0"/>
              </a:rPr>
              <a:t>(An open question)</a:t>
            </a:r>
          </a:p>
        </p:txBody>
      </p:sp>
      <p:sp>
        <p:nvSpPr>
          <p:cNvPr id="25604" name="Text Box 16"/>
          <p:cNvSpPr txBox="1"/>
          <p:nvPr/>
        </p:nvSpPr>
        <p:spPr>
          <a:xfrm>
            <a:off x="400050" y="3571875"/>
            <a:ext cx="8191500" cy="2286000"/>
          </a:xfrm>
          <a:prstGeom prst="rect">
            <a:avLst/>
          </a:prstGeom>
          <a:solidFill>
            <a:srgbClr val="E7FDA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You have different opinions about the story, and </a:t>
            </a:r>
            <a:r>
              <a:rPr lang="en-US" altLang="zh-CN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none of</a:t>
            </a:r>
            <a:r>
              <a:rPr lang="en-US" altLang="zh-CN" sz="36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 you are wrong. There are many sides to a story and many ways to understand it.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6"/>
          <p:cNvSpPr txBox="1"/>
          <p:nvPr/>
        </p:nvSpPr>
        <p:spPr>
          <a:xfrm>
            <a:off x="1112838" y="1846263"/>
            <a:ext cx="4264025" cy="6397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a little bit   </a:t>
            </a: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一点点  </a:t>
            </a:r>
            <a:r>
              <a:rPr lang="zh-CN" altLang="en-US" sz="3600" b="1" dirty="0">
                <a:solidFill>
                  <a:srgbClr val="CC3300"/>
                </a:solidFill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24579" name="Text Box 7"/>
          <p:cNvSpPr txBox="1"/>
          <p:nvPr/>
        </p:nvSpPr>
        <p:spPr>
          <a:xfrm>
            <a:off x="1117600" y="2852738"/>
            <a:ext cx="957263" cy="6397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Times New Roman" panose="02020603050405020304" pitchFamily="18" charset="0"/>
              </a:rPr>
              <a:t>e</a:t>
            </a:r>
            <a:r>
              <a:rPr lang="en-US" altLang="zh-CN" sz="3600" b="1" dirty="0">
                <a:latin typeface="Times New Roman" panose="02020603050405020304" pitchFamily="18" charset="0"/>
              </a:rPr>
              <a:t>.g. </a:t>
            </a:r>
            <a:endParaRPr lang="zh-CN" altLang="en-US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628" name="Text Box 8"/>
          <p:cNvSpPr txBox="1"/>
          <p:nvPr/>
        </p:nvSpPr>
        <p:spPr>
          <a:xfrm>
            <a:off x="1836738" y="2852738"/>
            <a:ext cx="59531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Maybe we are</a:t>
            </a:r>
            <a:r>
              <a:rPr lang="en-US" altLang="zh-CN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a little bit</a:t>
            </a:r>
            <a:r>
              <a:rPr lang="en-US" altLang="zh-CN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</a:rPr>
              <a:t>lazy.</a:t>
            </a: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也许我的确是有点懒了。</a:t>
            </a:r>
            <a:endParaRPr lang="zh-CN" altLang="en-US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629" name="Text Box 10"/>
          <p:cNvSpPr txBox="1"/>
          <p:nvPr/>
        </p:nvSpPr>
        <p:spPr>
          <a:xfrm>
            <a:off x="1117600" y="4481513"/>
            <a:ext cx="3433763" cy="1752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拓展：</a:t>
            </a:r>
            <a:r>
              <a:rPr lang="en-US" altLang="zh-CN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a little </a:t>
            </a:r>
          </a:p>
          <a:p>
            <a:r>
              <a:rPr lang="en-US" altLang="zh-CN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            a bit</a:t>
            </a:r>
          </a:p>
          <a:p>
            <a:r>
              <a:rPr lang="en-US" altLang="zh-CN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            a little bit</a:t>
            </a:r>
            <a:endParaRPr lang="en-US" altLang="zh-CN" sz="3600" b="1" dirty="0">
              <a:solidFill>
                <a:srgbClr val="CC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582" name="Text Box 7"/>
          <p:cNvSpPr txBox="1"/>
          <p:nvPr/>
        </p:nvSpPr>
        <p:spPr>
          <a:xfrm>
            <a:off x="1646238" y="766763"/>
            <a:ext cx="65659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探究点四</a:t>
            </a:r>
            <a:r>
              <a:rPr lang="zh-CN" altLang="en-US" sz="4000" b="1" dirty="0">
                <a:solidFill>
                  <a:srgbClr val="FF33CC"/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4000" b="1" dirty="0">
                <a:solidFill>
                  <a:srgbClr val="FF3399"/>
                </a:solidFill>
                <a:latin typeface="黑体" panose="02010609060101010101" pitchFamily="49" charset="-122"/>
              </a:rPr>
              <a:t>Language points</a:t>
            </a:r>
            <a:endParaRPr lang="zh-CN" altLang="en-US" sz="4000" b="1" dirty="0">
              <a:solidFill>
                <a:srgbClr val="FF33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3" name="齿轮1 501"/>
          <p:cNvSpPr/>
          <p:nvPr/>
        </p:nvSpPr>
        <p:spPr>
          <a:xfrm rot="720000">
            <a:off x="798513" y="835025"/>
            <a:ext cx="704850" cy="500063"/>
          </a:xfrm>
          <a:custGeom>
            <a:avLst/>
            <a:gdLst>
              <a:gd name="txL" fmla="*/ 0 w 2063518"/>
              <a:gd name="txT" fmla="*/ 0 h 1276454"/>
              <a:gd name="txR" fmla="*/ 2063518 w 2063518"/>
              <a:gd name="txB" fmla="*/ 1276454 h 1276454"/>
            </a:gdLst>
            <a:ahLst/>
            <a:cxnLst>
              <a:cxn ang="0">
                <a:pos x="463079" y="326432"/>
              </a:cxn>
              <a:cxn ang="0">
                <a:pos x="651466" y="326432"/>
              </a:cxn>
              <a:cxn ang="0">
                <a:pos x="545186" y="157006"/>
              </a:cxn>
              <a:cxn ang="0">
                <a:pos x="574612" y="191182"/>
              </a:cxn>
              <a:cxn ang="0">
                <a:pos x="642969" y="187734"/>
              </a:cxn>
              <a:cxn ang="0">
                <a:pos x="646356" y="235607"/>
              </a:cxn>
              <a:cxn ang="0">
                <a:pos x="700653" y="283360"/>
              </a:cxn>
              <a:cxn ang="0">
                <a:pos x="676417" y="322530"/>
              </a:cxn>
              <a:cxn ang="0">
                <a:pos x="691247" y="399140"/>
              </a:cxn>
              <a:cxn ang="0">
                <a:pos x="650729" y="411279"/>
              </a:cxn>
              <a:cxn ang="0">
                <a:pos x="619154" y="480899"/>
              </a:cxn>
              <a:cxn ang="0">
                <a:pos x="581312" y="460327"/>
              </a:cxn>
              <a:cxn ang="0">
                <a:pos x="518105" y="490381"/>
              </a:cxn>
              <a:cxn ang="0">
                <a:pos x="500646" y="446723"/>
              </a:cxn>
              <a:cxn ang="0">
                <a:pos x="435383" y="423149"/>
              </a:cxn>
              <a:cxn ang="0">
                <a:pos x="446477" y="376834"/>
              </a:cxn>
              <a:cxn ang="0">
                <a:pos x="409695" y="310662"/>
              </a:cxn>
              <a:cxn ang="0">
                <a:pos x="444150" y="283361"/>
              </a:cxn>
              <a:cxn ang="0">
                <a:pos x="453059" y="205554"/>
              </a:cxn>
              <a:cxn ang="0">
                <a:pos x="494755" y="210041"/>
              </a:cxn>
              <a:cxn ang="0">
                <a:pos x="545186" y="157006"/>
              </a:cxn>
              <a:cxn ang="0">
                <a:pos x="80077" y="254139"/>
              </a:cxn>
              <a:cxn ang="0">
                <a:pos x="362656" y="254139"/>
              </a:cxn>
              <a:cxn ang="0">
                <a:pos x="203238" y="0"/>
              </a:cxn>
              <a:cxn ang="0">
                <a:pos x="247375" y="51264"/>
              </a:cxn>
              <a:cxn ang="0">
                <a:pos x="349911" y="46092"/>
              </a:cxn>
              <a:cxn ang="0">
                <a:pos x="354992" y="117902"/>
              </a:cxn>
              <a:cxn ang="0">
                <a:pos x="436437" y="189532"/>
              </a:cxn>
              <a:cxn ang="0">
                <a:pos x="400083" y="248287"/>
              </a:cxn>
              <a:cxn ang="0">
                <a:pos x="422329" y="363202"/>
              </a:cxn>
              <a:cxn ang="0">
                <a:pos x="361551" y="381410"/>
              </a:cxn>
              <a:cxn ang="0">
                <a:pos x="314189" y="485840"/>
              </a:cxn>
              <a:cxn ang="0">
                <a:pos x="257425" y="454982"/>
              </a:cxn>
              <a:cxn ang="0">
                <a:pos x="162616" y="500063"/>
              </a:cxn>
              <a:cxn ang="0">
                <a:pos x="136427" y="434577"/>
              </a:cxn>
              <a:cxn ang="0">
                <a:pos x="38533" y="399215"/>
              </a:cxn>
              <a:cxn ang="0">
                <a:pos x="55173" y="329743"/>
              </a:cxn>
              <a:cxn ang="0">
                <a:pos x="0" y="230485"/>
              </a:cxn>
              <a:cxn ang="0">
                <a:pos x="51683" y="189533"/>
              </a:cxn>
              <a:cxn ang="0">
                <a:pos x="65047" y="72823"/>
              </a:cxn>
              <a:cxn ang="0">
                <a:pos x="127590" y="79553"/>
              </a:cxn>
              <a:cxn ang="0">
                <a:pos x="203238" y="0"/>
              </a:cxn>
            </a:cxnLst>
            <a:rect l="txL" t="txT" r="txR" b="tx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4584" name="Picture 8" descr="C:\Users\Administrator\Desktop\0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25" y="4221163"/>
            <a:ext cx="1995488" cy="1995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3"/>
          <p:cNvSpPr txBox="1"/>
          <p:nvPr/>
        </p:nvSpPr>
        <p:spPr>
          <a:xfrm>
            <a:off x="182563" y="695325"/>
            <a:ext cx="8820150" cy="5016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辨析</a:t>
            </a:r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a little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和 </a:t>
            </a:r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a bit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marL="342900" indent="-342900"/>
            <a:r>
              <a:rPr lang="zh-CN" altLang="en-US" sz="3200" b="1" dirty="0">
                <a:latin typeface="Arial" panose="020B0604020202020204" pitchFamily="34" charset="0"/>
              </a:rPr>
              <a:t> </a:t>
            </a:r>
            <a:r>
              <a:rPr lang="en-US" altLang="zh-CN" sz="32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(1) </a:t>
            </a:r>
            <a:r>
              <a:rPr lang="zh-CN" altLang="en-US" sz="32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都可以用作</a:t>
            </a:r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副词</a:t>
            </a:r>
            <a:r>
              <a:rPr lang="zh-CN" altLang="en-US" sz="32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，用来修饰形容词、副词以</a:t>
            </a:r>
          </a:p>
          <a:p>
            <a:pPr marL="342900" indent="-342900"/>
            <a:r>
              <a:rPr lang="zh-CN" altLang="en-US" sz="32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     及动词，充当状语，这时两者可以互换使用；</a:t>
            </a:r>
          </a:p>
          <a:p>
            <a:pPr marL="342900" indent="-342900"/>
            <a:r>
              <a:rPr lang="zh-CN" altLang="en-US" sz="3200" b="1" dirty="0">
                <a:latin typeface="Times New Roman" panose="02020603050405020304" pitchFamily="18" charset="0"/>
              </a:rPr>
              <a:t>   </a:t>
            </a:r>
          </a:p>
          <a:p>
            <a:pPr marL="342900" indent="-342900"/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</a:p>
          <a:p>
            <a:pPr marL="342900" indent="-342900"/>
            <a:r>
              <a:rPr lang="zh-CN" altLang="en-US" sz="32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</a:p>
          <a:p>
            <a:pPr marL="342900" indent="-342900"/>
            <a:r>
              <a:rPr lang="en-US" altLang="zh-CN" sz="32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(2) </a:t>
            </a:r>
            <a:r>
              <a:rPr lang="zh-CN" altLang="en-US" sz="32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也可以用作</a:t>
            </a:r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形容词</a:t>
            </a:r>
            <a:r>
              <a:rPr lang="zh-CN" altLang="en-US" sz="32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，修饰不可数名词，但</a:t>
            </a:r>
            <a:r>
              <a:rPr lang="en-US" altLang="zh-CN" sz="32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a little</a:t>
            </a:r>
            <a:r>
              <a:rPr lang="zh-CN" altLang="en-US" sz="32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可修饰名词，而</a:t>
            </a:r>
            <a:r>
              <a:rPr lang="en-US" altLang="zh-CN" sz="32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a bit </a:t>
            </a:r>
            <a:r>
              <a:rPr lang="zh-CN" altLang="en-US" sz="32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必须加</a:t>
            </a:r>
            <a:r>
              <a:rPr lang="en-US" altLang="zh-CN" sz="32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of</a:t>
            </a:r>
            <a:r>
              <a:rPr lang="zh-CN" altLang="en-US" sz="32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后才能再接名词。</a:t>
            </a:r>
          </a:p>
          <a:p>
            <a:pPr marL="342900" indent="-342900"/>
            <a:endParaRPr lang="zh-CN" altLang="en-US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651" name="Text Box 5"/>
          <p:cNvSpPr txBox="1"/>
          <p:nvPr/>
        </p:nvSpPr>
        <p:spPr>
          <a:xfrm>
            <a:off x="757238" y="2206625"/>
            <a:ext cx="8375650" cy="1077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</a:rPr>
              <a:t>如： This book is </a:t>
            </a:r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a little </a:t>
            </a:r>
            <a:r>
              <a:rPr lang="en-US" altLang="zh-CN" sz="32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/</a:t>
            </a:r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a bit</a:t>
            </a:r>
            <a:r>
              <a:rPr lang="en-US" altLang="zh-CN" sz="3200" b="1" dirty="0">
                <a:latin typeface="Times New Roman" panose="02020603050405020304" pitchFamily="18" charset="0"/>
              </a:rPr>
              <a:t> difficult for me.</a:t>
            </a:r>
            <a:r>
              <a:rPr lang="en-US" altLang="zh-CN" sz="3200" dirty="0">
                <a:latin typeface="Times New Roman" panose="02020603050405020304" pitchFamily="18" charset="0"/>
              </a:rPr>
              <a:t> </a:t>
            </a: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        对我来说，这本书有点难。</a:t>
            </a:r>
            <a:endParaRPr lang="en-US" altLang="zh-CN" sz="3200" dirty="0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27652" name="Text Box 6"/>
          <p:cNvSpPr txBox="1"/>
          <p:nvPr/>
        </p:nvSpPr>
        <p:spPr>
          <a:xfrm>
            <a:off x="611188" y="5084763"/>
            <a:ext cx="8313737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如：</a:t>
            </a:r>
            <a:r>
              <a:rPr lang="en-US" altLang="zh-CN" sz="3200" b="1" dirty="0">
                <a:latin typeface="Times New Roman" panose="02020603050405020304" pitchFamily="18" charset="0"/>
              </a:rPr>
              <a:t> Why don't men do </a:t>
            </a:r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a bit of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housework? </a:t>
            </a:r>
            <a:r>
              <a:rPr lang="zh-CN" altLang="en-US" sz="3200" b="1" dirty="0">
                <a:latin typeface="Times New Roman" panose="02020603050405020304" pitchFamily="18" charset="0"/>
              </a:rPr>
              <a:t>为什么男人不做一点儿家务呢？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25605" name="Text Box 7"/>
          <p:cNvSpPr txBox="1"/>
          <p:nvPr/>
        </p:nvSpPr>
        <p:spPr>
          <a:xfrm>
            <a:off x="6300788" y="5084763"/>
            <a:ext cx="1492250" cy="577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33CC"/>
                </a:solidFill>
                <a:latin typeface="Arial" panose="020B0604020202020204" pitchFamily="34" charset="0"/>
              </a:rPr>
              <a:t>/</a:t>
            </a:r>
            <a:r>
              <a:rPr lang="en-US" altLang="zh-CN" sz="32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a little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  <p:bldP spid="2560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5"/>
          <p:cNvSpPr/>
          <p:nvPr/>
        </p:nvSpPr>
        <p:spPr>
          <a:xfrm>
            <a:off x="542925" y="1555750"/>
            <a:ext cx="8035925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(3)</a:t>
            </a:r>
            <a:r>
              <a:rPr lang="zh-CN" altLang="en-US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与</a:t>
            </a:r>
            <a:r>
              <a:rPr lang="en-US" altLang="zh-CN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not</a:t>
            </a:r>
            <a:r>
              <a:rPr lang="zh-CN" altLang="en-US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连用时，它们的意义完全不同：</a:t>
            </a: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     </a:t>
            </a:r>
            <a:r>
              <a:rPr lang="en-US" altLang="zh-CN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not a little</a:t>
            </a:r>
            <a:r>
              <a:rPr lang="en-US" altLang="zh-CN" sz="3600" b="1" dirty="0">
                <a:latin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意为“</a:t>
            </a: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非常”，“很”</a:t>
            </a:r>
            <a:r>
              <a:rPr lang="zh-CN" altLang="en-US" sz="3600" b="1" dirty="0">
                <a:latin typeface="Times New Roman" panose="02020603050405020304" pitchFamily="18" charset="0"/>
              </a:rPr>
              <a:t>，</a:t>
            </a:r>
            <a:r>
              <a:rPr lang="zh-CN" altLang="en-US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相当于 </a:t>
            </a:r>
            <a:r>
              <a:rPr lang="en-US" altLang="zh-CN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very</a:t>
            </a:r>
            <a:r>
              <a:rPr lang="en-US" altLang="zh-CN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;</a:t>
            </a:r>
            <a:r>
              <a:rPr lang="en-US" altLang="zh-CN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not a bit</a:t>
            </a:r>
            <a:r>
              <a:rPr lang="en-US" altLang="zh-CN" sz="3600" b="1" dirty="0"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意为“</a:t>
            </a: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一点也不</a:t>
            </a:r>
            <a:r>
              <a:rPr lang="zh-CN" altLang="en-US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”，相当于</a:t>
            </a:r>
            <a:r>
              <a:rPr lang="en-US" altLang="zh-CN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not at all</a:t>
            </a:r>
            <a:r>
              <a:rPr lang="zh-CN" altLang="en-US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。</a:t>
            </a:r>
            <a:endParaRPr lang="zh-CN" altLang="en-US" sz="3600" b="1" dirty="0">
              <a:solidFill>
                <a:srgbClr val="0033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627" name="Text Box 7"/>
          <p:cNvSpPr txBox="1"/>
          <p:nvPr/>
        </p:nvSpPr>
        <p:spPr>
          <a:xfrm>
            <a:off x="542925" y="3859213"/>
            <a:ext cx="1101725" cy="6397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Times New Roman" panose="02020603050405020304" pitchFamily="18" charset="0"/>
              </a:rPr>
              <a:t>如：</a:t>
            </a:r>
          </a:p>
        </p:txBody>
      </p:sp>
      <p:sp>
        <p:nvSpPr>
          <p:cNvPr id="28676" name="Text Box 10"/>
          <p:cNvSpPr txBox="1"/>
          <p:nvPr/>
        </p:nvSpPr>
        <p:spPr>
          <a:xfrm>
            <a:off x="1406525" y="3859213"/>
            <a:ext cx="6958013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The weather is </a:t>
            </a:r>
            <a:r>
              <a:rPr lang="en-US" altLang="zh-CN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not a bit</a:t>
            </a:r>
            <a:r>
              <a:rPr lang="en-US" altLang="zh-CN" sz="3600" b="1" dirty="0">
                <a:latin typeface="Times New Roman" panose="02020603050405020304" pitchFamily="18" charset="0"/>
              </a:rPr>
              <a:t> cold today.</a:t>
            </a:r>
            <a:r>
              <a:rPr lang="zh-CN" altLang="en-US" sz="3600" b="1" dirty="0">
                <a:latin typeface="Times New Roman" panose="02020603050405020304" pitchFamily="18" charset="0"/>
              </a:rPr>
              <a:t>今天天气一点也不冷。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/>
          <p:cNvSpPr txBox="1"/>
          <p:nvPr/>
        </p:nvSpPr>
        <p:spPr>
          <a:xfrm>
            <a:off x="563563" y="1520825"/>
            <a:ext cx="8216900" cy="17367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2. </a:t>
            </a:r>
            <a:r>
              <a:rPr lang="en-US" altLang="zh-CN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a little bit   </a:t>
            </a:r>
            <a:r>
              <a:rPr lang="zh-CN" altLang="en-US" sz="3600" b="1" dirty="0"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有点</a:t>
            </a:r>
            <a:r>
              <a:rPr lang="en-US" altLang="zh-CN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有几分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 </a:t>
            </a: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  如：我现在有点忙。能等一下再说吗？</a:t>
            </a:r>
          </a:p>
        </p:txBody>
      </p:sp>
      <p:sp>
        <p:nvSpPr>
          <p:cNvPr id="29699" name="Text Box 5"/>
          <p:cNvSpPr txBox="1"/>
          <p:nvPr/>
        </p:nvSpPr>
        <p:spPr>
          <a:xfrm>
            <a:off x="830263" y="3427413"/>
            <a:ext cx="7818437" cy="173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I am </a:t>
            </a:r>
            <a:r>
              <a:rPr lang="en-US" altLang="zh-CN" sz="36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a little bit</a:t>
            </a:r>
            <a:r>
              <a:rPr lang="en-US" altLang="zh-CN" sz="3600" b="1" dirty="0">
                <a:latin typeface="Times New Roman" panose="02020603050405020304" pitchFamily="18" charset="0"/>
              </a:rPr>
              <a:t> busy right now.Can we </a:t>
            </a: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talk later</a:t>
            </a:r>
            <a:r>
              <a:rPr lang="zh-CN" altLang="en-US" sz="3600" b="1" dirty="0">
                <a:latin typeface="Times New Roman" panose="02020603050405020304" pitchFamily="18" charset="0"/>
              </a:rPr>
              <a:t>？</a:t>
            </a:r>
            <a:endParaRPr lang="zh-CN" altLang="en-US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7652" name="Picture 4" descr="C:\Users\Administrator\Desktop\giphy2XUOVD4M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3800" y="4292600"/>
            <a:ext cx="3195638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文本框 30721"/>
          <p:cNvSpPr txBox="1"/>
          <p:nvPr/>
        </p:nvSpPr>
        <p:spPr>
          <a:xfrm>
            <a:off x="1368425" y="1200150"/>
            <a:ext cx="3024188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Summary</a:t>
            </a:r>
          </a:p>
        </p:txBody>
      </p:sp>
      <p:graphicFrame>
        <p:nvGraphicFramePr>
          <p:cNvPr id="1026" name="对象 30722"/>
          <p:cNvGraphicFramePr>
            <a:graphicFrameLocks/>
          </p:cNvGraphicFramePr>
          <p:nvPr/>
        </p:nvGraphicFramePr>
        <p:xfrm>
          <a:off x="755650" y="1266825"/>
          <a:ext cx="636588" cy="730250"/>
        </p:xfrm>
        <a:graphic>
          <a:graphicData uri="http://schemas.openxmlformats.org/presentationml/2006/ole">
            <p:oleObj spid="_x0000_s3076" r:id="rId3" imgW="318584" imgH="347733" progId="PBrush">
              <p:embed/>
            </p:oleObj>
          </a:graphicData>
        </a:graphic>
      </p:graphicFrame>
      <p:sp>
        <p:nvSpPr>
          <p:cNvPr id="1029" name="文本框 30723"/>
          <p:cNvSpPr txBox="1"/>
          <p:nvPr/>
        </p:nvSpPr>
        <p:spPr>
          <a:xfrm>
            <a:off x="755650" y="2636838"/>
            <a:ext cx="7518400" cy="255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latin typeface="Times New Roman" panose="02020603050405020304" pitchFamily="18" charset="0"/>
              </a:rPr>
              <a:t>In this class we have learned how to talk about the stories.It</a:t>
            </a:r>
            <a:r>
              <a:rPr lang="en-US" altLang="zh-CN" sz="4000" b="1" dirty="0">
                <a:latin typeface="Times New Roman" panose="02020603050405020304" pitchFamily="18" charset="0"/>
              </a:rPr>
              <a:t>'</a:t>
            </a:r>
            <a:r>
              <a:rPr lang="zh-CN" altLang="en-US" sz="4000" b="1" dirty="0">
                <a:latin typeface="Times New Roman" panose="02020603050405020304" pitchFamily="18" charset="0"/>
              </a:rPr>
              <a:t>s a little difficult.You should practice it after class.</a:t>
            </a:r>
            <a:endParaRPr lang="zh-CN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30" name="Picture 6" descr="C:\Users\Administrator\Desktop\7a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938" y="0"/>
            <a:ext cx="2232025" cy="2276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31745"/>
          <p:cNvSpPr txBox="1"/>
          <p:nvPr/>
        </p:nvSpPr>
        <p:spPr>
          <a:xfrm>
            <a:off x="1081088" y="1155700"/>
            <a:ext cx="19812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60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Quiz</a:t>
            </a:r>
          </a:p>
        </p:txBody>
      </p:sp>
      <p:sp>
        <p:nvSpPr>
          <p:cNvPr id="28675" name="勾2 229"/>
          <p:cNvSpPr/>
          <p:nvPr/>
        </p:nvSpPr>
        <p:spPr>
          <a:xfrm>
            <a:off x="395288" y="1293813"/>
            <a:ext cx="720725" cy="703262"/>
          </a:xfrm>
          <a:custGeom>
            <a:avLst/>
            <a:gdLst>
              <a:gd name="txL" fmla="*/ 0 w 1360"/>
              <a:gd name="txT" fmla="*/ 0 h 1360"/>
              <a:gd name="txR" fmla="*/ 1360 w 1360"/>
              <a:gd name="txB" fmla="*/ 1360 h 1360"/>
            </a:gdLst>
            <a:ahLst/>
            <a:cxnLst>
              <a:cxn ang="0">
                <a:pos x="43985" y="658791"/>
              </a:cxn>
              <a:cxn ang="0">
                <a:pos x="624805" y="99284"/>
              </a:cxn>
              <a:cxn ang="0">
                <a:pos x="525175" y="200119"/>
              </a:cxn>
              <a:cxn ang="0">
                <a:pos x="435615" y="312331"/>
              </a:cxn>
              <a:cxn ang="0">
                <a:pos x="395869" y="369730"/>
              </a:cxn>
              <a:cxn ang="0">
                <a:pos x="362482" y="426611"/>
              </a:cxn>
              <a:cxn ang="0">
                <a:pos x="334925" y="481941"/>
              </a:cxn>
              <a:cxn ang="0">
                <a:pos x="312667" y="536754"/>
              </a:cxn>
              <a:cxn ang="0">
                <a:pos x="268682" y="566229"/>
              </a:cxn>
              <a:cxn ang="0">
                <a:pos x="245364" y="573469"/>
              </a:cxn>
              <a:cxn ang="0">
                <a:pos x="236355" y="547614"/>
              </a:cxn>
              <a:cxn ang="0">
                <a:pos x="219927" y="505728"/>
              </a:cxn>
              <a:cxn ang="0">
                <a:pos x="203499" y="466945"/>
              </a:cxn>
              <a:cxn ang="0">
                <a:pos x="188130" y="435402"/>
              </a:cxn>
              <a:cxn ang="0">
                <a:pos x="174882" y="408512"/>
              </a:cxn>
              <a:cxn ang="0">
                <a:pos x="162693" y="389897"/>
              </a:cxn>
              <a:cxn ang="0">
                <a:pos x="138316" y="364042"/>
              </a:cxn>
              <a:cxn ang="0">
                <a:pos x="111818" y="354217"/>
              </a:cxn>
              <a:cxn ang="0">
                <a:pos x="130366" y="339220"/>
              </a:cxn>
              <a:cxn ang="0">
                <a:pos x="146795" y="329396"/>
              </a:cxn>
              <a:cxn ang="0">
                <a:pos x="161633" y="322156"/>
              </a:cxn>
              <a:cxn ang="0">
                <a:pos x="175942" y="320605"/>
              </a:cxn>
              <a:cxn ang="0">
                <a:pos x="195550" y="327327"/>
              </a:cxn>
              <a:cxn ang="0">
                <a:pos x="215688" y="345943"/>
              </a:cxn>
              <a:cxn ang="0">
                <a:pos x="236355" y="376969"/>
              </a:cxn>
              <a:cxn ang="0">
                <a:pos x="258613" y="420406"/>
              </a:cxn>
              <a:cxn ang="0">
                <a:pos x="305248" y="404893"/>
              </a:cxn>
              <a:cxn ang="0">
                <a:pos x="374671" y="305609"/>
              </a:cxn>
              <a:cxn ang="0">
                <a:pos x="453103" y="212013"/>
              </a:cxn>
              <a:cxn ang="0">
                <a:pos x="540544" y="125139"/>
              </a:cxn>
              <a:cxn ang="0">
                <a:pos x="43985" y="83254"/>
              </a:cxn>
              <a:cxn ang="0">
                <a:pos x="708536" y="0"/>
              </a:cxn>
              <a:cxn ang="0">
                <a:pos x="697407" y="40851"/>
              </a:cxn>
              <a:cxn ang="0">
                <a:pos x="669850" y="703262"/>
              </a:cxn>
              <a:cxn ang="0">
                <a:pos x="0" y="39817"/>
              </a:cxn>
              <a:cxn ang="0">
                <a:pos x="678859" y="18099"/>
              </a:cxn>
              <a:cxn ang="0">
                <a:pos x="708536" y="0"/>
              </a:cxn>
            </a:cxnLst>
            <a:rect l="txL" t="txT" r="txR" b="tx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6" name="文本框 31747"/>
          <p:cNvSpPr txBox="1"/>
          <p:nvPr/>
        </p:nvSpPr>
        <p:spPr>
          <a:xfrm>
            <a:off x="1368425" y="2967038"/>
            <a:ext cx="640715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 dirty="0">
                <a:latin typeface="Arial" panose="020B0604020202020204" pitchFamily="34" charset="0"/>
              </a:rPr>
              <a:t>完成《学练优》Unit 6 第一课时练习。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32769"/>
          <p:cNvSpPr>
            <a:spLocks noGrp="1"/>
          </p:cNvSpPr>
          <p:nvPr>
            <p:ph type="title"/>
          </p:nvPr>
        </p:nvSpPr>
        <p:spPr>
          <a:xfrm>
            <a:off x="611188" y="1052513"/>
            <a:ext cx="8229600" cy="1143000"/>
          </a:xfrm>
          <a:ln/>
        </p:spPr>
        <p:txBody>
          <a:bodyPr vert="horz" wrap="square" lIns="0" tIns="0" rIns="0" bIns="0" anchor="ctr"/>
          <a:lstStyle/>
          <a:p>
            <a:r>
              <a:rPr lang="en-US" altLang="zh-CN" sz="8800" b="1" i="1" dirty="0">
                <a:solidFill>
                  <a:srgbClr val="0000FF"/>
                </a:solidFill>
              </a:rPr>
              <a:t>                                       Homework</a:t>
            </a:r>
          </a:p>
        </p:txBody>
      </p:sp>
      <p:sp>
        <p:nvSpPr>
          <p:cNvPr id="32771" name="文本占位符 32770"/>
          <p:cNvSpPr>
            <a:spLocks noGrp="1"/>
          </p:cNvSpPr>
          <p:nvPr>
            <p:ph idx="1"/>
          </p:nvPr>
        </p:nvSpPr>
        <p:spPr>
          <a:xfrm>
            <a:off x="0" y="3284538"/>
            <a:ext cx="9151938" cy="2740025"/>
          </a:xfrm>
        </p:spPr>
        <p:txBody>
          <a:bodyPr vert="horz" wrap="square" lIns="0" tIns="0" rIns="0" bIns="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1.Review the phrases and sentences.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2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00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2.Read 2d aloud.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44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29700" name="Picture 4" descr="C:\Users\Administrator\Desktop\logo-WYLC2_10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2500" y="692150"/>
            <a:ext cx="2743200" cy="1428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9725" y="2412361"/>
            <a:ext cx="8384540" cy="155448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600" b="1" i="0" u="none" strike="noStrike" kern="1200" cap="none" spc="0" normalizeH="0" baseline="0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Thank you!</a:t>
            </a:r>
            <a:endParaRPr kumimoji="0" lang="en-US" altLang="zh-CN" sz="9600" b="1" i="0" u="none" strike="noStrike" kern="1200" cap="none" spc="0" normalizeH="0" baseline="0" noProof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80897" descr="BAN_16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188" y="1412875"/>
            <a:ext cx="8064500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80898"/>
          <p:cNvSpPr txBox="1"/>
          <p:nvPr/>
        </p:nvSpPr>
        <p:spPr>
          <a:xfrm>
            <a:off x="827088" y="1412875"/>
            <a:ext cx="799306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000" b="1" dirty="0">
                <a:solidFill>
                  <a:srgbClr val="FF7B2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Read and learn</a:t>
            </a:r>
          </a:p>
        </p:txBody>
      </p:sp>
      <p:sp>
        <p:nvSpPr>
          <p:cNvPr id="5124" name="文本框 80899"/>
          <p:cNvSpPr txBox="1"/>
          <p:nvPr/>
        </p:nvSpPr>
        <p:spPr>
          <a:xfrm>
            <a:off x="1547813" y="3860800"/>
            <a:ext cx="59118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6600FF"/>
                </a:solidFill>
                <a:latin typeface="Arial" panose="020B0604020202020204" pitchFamily="34" charset="0"/>
              </a:rPr>
              <a:t>Words and expressions</a:t>
            </a:r>
          </a:p>
        </p:txBody>
      </p:sp>
      <p:pic>
        <p:nvPicPr>
          <p:cNvPr id="3" name="Unit 6 Words and Expressions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2120" y="311912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460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5"/>
          <p:cNvSpPr txBox="1"/>
          <p:nvPr/>
        </p:nvSpPr>
        <p:spPr>
          <a:xfrm>
            <a:off x="901700" y="3282950"/>
            <a:ext cx="5891213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1. Do you like stories?</a:t>
            </a:r>
          </a:p>
        </p:txBody>
      </p:sp>
      <p:sp>
        <p:nvSpPr>
          <p:cNvPr id="7171" name="Text Box 7"/>
          <p:cNvSpPr txBox="1"/>
          <p:nvPr/>
        </p:nvSpPr>
        <p:spPr>
          <a:xfrm>
            <a:off x="901700" y="4219575"/>
            <a:ext cx="7127875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2. What kind of stories do you like?</a:t>
            </a:r>
          </a:p>
        </p:txBody>
      </p:sp>
      <p:sp>
        <p:nvSpPr>
          <p:cNvPr id="7172" name="AutoShape 9"/>
          <p:cNvSpPr/>
          <p:nvPr/>
        </p:nvSpPr>
        <p:spPr>
          <a:xfrm>
            <a:off x="3995738" y="835025"/>
            <a:ext cx="4957762" cy="2193925"/>
          </a:xfrm>
          <a:prstGeom prst="irregularSeal2">
            <a:avLst/>
          </a:prstGeom>
          <a:solidFill>
            <a:srgbClr val="CC33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4800" b="1" dirty="0">
                <a:solidFill>
                  <a:srgbClr val="00CC00"/>
                </a:solidFill>
                <a:latin typeface="Comic Sans MS" panose="030F0702030302020204" pitchFamily="66" charset="0"/>
                <a:ea typeface="楷体_GB2312" pitchFamily="1" charset="-122"/>
              </a:rPr>
              <a:t>Free Talk</a:t>
            </a:r>
          </a:p>
        </p:txBody>
      </p:sp>
      <p:sp>
        <p:nvSpPr>
          <p:cNvPr id="6149" name="录像机 512"/>
          <p:cNvSpPr/>
          <p:nvPr/>
        </p:nvSpPr>
        <p:spPr>
          <a:xfrm>
            <a:off x="260350" y="992188"/>
            <a:ext cx="660400" cy="693737"/>
          </a:xfrm>
          <a:custGeom>
            <a:avLst/>
            <a:gdLst>
              <a:gd name="txL" fmla="*/ 0 w 3710374"/>
              <a:gd name="txT" fmla="*/ 0 h 2848566"/>
              <a:gd name="txR" fmla="*/ 3710374 w 3710374"/>
              <a:gd name="txB" fmla="*/ 2848566 h 2848566"/>
            </a:gdLst>
            <a:ahLst/>
            <a:cxnLst>
              <a:cxn ang="0">
                <a:pos x="23655" y="286793"/>
              </a:cxn>
              <a:cxn ang="0">
                <a:pos x="47310" y="319160"/>
              </a:cxn>
              <a:cxn ang="0">
                <a:pos x="47310" y="443966"/>
              </a:cxn>
              <a:cxn ang="0">
                <a:pos x="23655" y="476333"/>
              </a:cxn>
              <a:cxn ang="0">
                <a:pos x="0" y="443966"/>
              </a:cxn>
              <a:cxn ang="0">
                <a:pos x="0" y="319160"/>
              </a:cxn>
              <a:cxn ang="0">
                <a:pos x="23655" y="286793"/>
              </a:cxn>
              <a:cxn ang="0">
                <a:pos x="654397" y="247167"/>
              </a:cxn>
              <a:cxn ang="0">
                <a:pos x="660291" y="274244"/>
              </a:cxn>
              <a:cxn ang="0">
                <a:pos x="660291" y="665790"/>
              </a:cxn>
              <a:cxn ang="0">
                <a:pos x="641512" y="678026"/>
              </a:cxn>
              <a:cxn ang="0">
                <a:pos x="551850" y="577937"/>
              </a:cxn>
              <a:cxn ang="0">
                <a:pos x="530984" y="577937"/>
              </a:cxn>
              <a:cxn ang="0">
                <a:pos x="530984" y="655629"/>
              </a:cxn>
              <a:cxn ang="0">
                <a:pos x="503133" y="693737"/>
              </a:cxn>
              <a:cxn ang="0">
                <a:pos x="96619" y="693737"/>
              </a:cxn>
              <a:cxn ang="0">
                <a:pos x="68769" y="655629"/>
              </a:cxn>
              <a:cxn ang="0">
                <a:pos x="68769" y="307245"/>
              </a:cxn>
              <a:cxn ang="0">
                <a:pos x="96619" y="269137"/>
              </a:cxn>
              <a:cxn ang="0">
                <a:pos x="503133" y="269137"/>
              </a:cxn>
              <a:cxn ang="0">
                <a:pos x="530984" y="307245"/>
              </a:cxn>
              <a:cxn ang="0">
                <a:pos x="530984" y="358214"/>
              </a:cxn>
              <a:cxn ang="0">
                <a:pos x="550942" y="358214"/>
              </a:cxn>
              <a:cxn ang="0">
                <a:pos x="644195" y="254667"/>
              </a:cxn>
              <a:cxn ang="0">
                <a:pos x="654397" y="247167"/>
              </a:cxn>
              <a:cxn ang="0">
                <a:pos x="403327" y="0"/>
              </a:cxn>
              <a:cxn ang="0">
                <a:pos x="496606" y="127632"/>
              </a:cxn>
              <a:cxn ang="0">
                <a:pos x="403327" y="255265"/>
              </a:cxn>
              <a:cxn ang="0">
                <a:pos x="310049" y="127632"/>
              </a:cxn>
              <a:cxn ang="0">
                <a:pos x="403327" y="0"/>
              </a:cxn>
              <a:cxn ang="0">
                <a:pos x="185446" y="0"/>
              </a:cxn>
              <a:cxn ang="0">
                <a:pos x="278725" y="127632"/>
              </a:cxn>
              <a:cxn ang="0">
                <a:pos x="185446" y="255265"/>
              </a:cxn>
              <a:cxn ang="0">
                <a:pos x="92168" y="127632"/>
              </a:cxn>
              <a:cxn ang="0">
                <a:pos x="185446" y="0"/>
              </a:cxn>
            </a:cxnLst>
            <a:rect l="txL" t="txT" r="txR" b="txB"/>
            <a:pathLst>
              <a:path w="3710374" h="2848566">
                <a:moveTo>
                  <a:pt x="132902" y="1177607"/>
                </a:moveTo>
                <a:cubicBezTo>
                  <a:pt x="206302" y="1177607"/>
                  <a:pt x="265804" y="1237109"/>
                  <a:pt x="265804" y="1310509"/>
                </a:cubicBezTo>
                <a:lnTo>
                  <a:pt x="265804" y="1822976"/>
                </a:lnTo>
                <a:cubicBezTo>
                  <a:pt x="265804" y="1896376"/>
                  <a:pt x="206302" y="1955878"/>
                  <a:pt x="132902" y="1955878"/>
                </a:cubicBezTo>
                <a:cubicBezTo>
                  <a:pt x="59502" y="1955878"/>
                  <a:pt x="0" y="1896376"/>
                  <a:pt x="0" y="1822976"/>
                </a:cubicBezTo>
                <a:lnTo>
                  <a:pt x="0" y="1310509"/>
                </a:lnTo>
                <a:cubicBezTo>
                  <a:pt x="0" y="1237109"/>
                  <a:pt x="59502" y="1177607"/>
                  <a:pt x="132902" y="1177607"/>
                </a:cubicBezTo>
                <a:close/>
                <a:moveTo>
                  <a:pt x="3676647" y="1014899"/>
                </a:moveTo>
                <a:cubicBezTo>
                  <a:pt x="3699953" y="1011726"/>
                  <a:pt x="3709766" y="1038156"/>
                  <a:pt x="3709762" y="1126078"/>
                </a:cubicBezTo>
                <a:lnTo>
                  <a:pt x="3709762" y="2733814"/>
                </a:lnTo>
                <a:cubicBezTo>
                  <a:pt x="3714789" y="2810852"/>
                  <a:pt x="3689665" y="2852720"/>
                  <a:pt x="3604255" y="2784056"/>
                </a:cubicBezTo>
                <a:cubicBezTo>
                  <a:pt x="3539382" y="2731902"/>
                  <a:pt x="3308368" y="2542961"/>
                  <a:pt x="3100502" y="2373078"/>
                </a:cubicBezTo>
                <a:lnTo>
                  <a:pt x="2983265" y="2373078"/>
                </a:lnTo>
                <a:lnTo>
                  <a:pt x="2983265" y="2692091"/>
                </a:lnTo>
                <a:cubicBezTo>
                  <a:pt x="2983265" y="2778510"/>
                  <a:pt x="2913209" y="2848566"/>
                  <a:pt x="2826790" y="2848566"/>
                </a:cubicBezTo>
                <a:lnTo>
                  <a:pt x="542844" y="2848566"/>
                </a:lnTo>
                <a:cubicBezTo>
                  <a:pt x="456425" y="2848566"/>
                  <a:pt x="386369" y="2778510"/>
                  <a:pt x="386369" y="2692091"/>
                </a:cubicBezTo>
                <a:lnTo>
                  <a:pt x="386369" y="1261585"/>
                </a:lnTo>
                <a:cubicBezTo>
                  <a:pt x="386369" y="1175166"/>
                  <a:pt x="456425" y="1105110"/>
                  <a:pt x="542844" y="1105110"/>
                </a:cubicBezTo>
                <a:lnTo>
                  <a:pt x="2826790" y="1105110"/>
                </a:lnTo>
                <a:cubicBezTo>
                  <a:pt x="2913209" y="1105110"/>
                  <a:pt x="2983265" y="1175166"/>
                  <a:pt x="2983265" y="1261585"/>
                </a:cubicBezTo>
                <a:lnTo>
                  <a:pt x="2983265" y="1470870"/>
                </a:lnTo>
                <a:lnTo>
                  <a:pt x="3095401" y="1470870"/>
                </a:lnTo>
                <a:cubicBezTo>
                  <a:pt x="3315877" y="1289257"/>
                  <a:pt x="3568799" y="1079374"/>
                  <a:pt x="3619327" y="1045691"/>
                </a:cubicBezTo>
                <a:cubicBezTo>
                  <a:pt x="3643821" y="1029362"/>
                  <a:pt x="3662662" y="1016802"/>
                  <a:pt x="3676647" y="1014899"/>
                </a:cubicBezTo>
                <a:close/>
                <a:moveTo>
                  <a:pt x="2266043" y="0"/>
                </a:moveTo>
                <a:cubicBezTo>
                  <a:pt x="2555481" y="0"/>
                  <a:pt x="2790117" y="234636"/>
                  <a:pt x="2790117" y="524074"/>
                </a:cubicBezTo>
                <a:cubicBezTo>
                  <a:pt x="2790117" y="813512"/>
                  <a:pt x="2555481" y="1048148"/>
                  <a:pt x="2266043" y="1048148"/>
                </a:cubicBezTo>
                <a:cubicBezTo>
                  <a:pt x="1976605" y="1048148"/>
                  <a:pt x="1741969" y="813512"/>
                  <a:pt x="1741969" y="524074"/>
                </a:cubicBezTo>
                <a:cubicBezTo>
                  <a:pt x="1741969" y="234636"/>
                  <a:pt x="1976605" y="0"/>
                  <a:pt x="2266043" y="0"/>
                </a:cubicBezTo>
                <a:close/>
                <a:moveTo>
                  <a:pt x="1041907" y="0"/>
                </a:moveTo>
                <a:cubicBezTo>
                  <a:pt x="1331345" y="0"/>
                  <a:pt x="1565981" y="234636"/>
                  <a:pt x="1565981" y="524074"/>
                </a:cubicBezTo>
                <a:cubicBezTo>
                  <a:pt x="1565981" y="813512"/>
                  <a:pt x="1331345" y="1048148"/>
                  <a:pt x="1041907" y="1048148"/>
                </a:cubicBezTo>
                <a:cubicBezTo>
                  <a:pt x="752469" y="1048148"/>
                  <a:pt x="517833" y="813512"/>
                  <a:pt x="517833" y="524074"/>
                </a:cubicBezTo>
                <a:cubicBezTo>
                  <a:pt x="517833" y="234636"/>
                  <a:pt x="752469" y="0"/>
                  <a:pt x="1041907" y="0"/>
                </a:cubicBezTo>
                <a:close/>
              </a:path>
            </a:pathLst>
          </a:custGeom>
          <a:solidFill>
            <a:srgbClr val="CCFF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0" name="Text Box 7"/>
          <p:cNvSpPr txBox="1"/>
          <p:nvPr/>
        </p:nvSpPr>
        <p:spPr>
          <a:xfrm>
            <a:off x="1117600" y="992188"/>
            <a:ext cx="2878138" cy="1004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60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Lead in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8B_Unit6_SA_1a_b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0975" y="1660525"/>
            <a:ext cx="3990975" cy="4494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4"/>
          <p:cNvSpPr txBox="1"/>
          <p:nvPr/>
        </p:nvSpPr>
        <p:spPr>
          <a:xfrm>
            <a:off x="109538" y="622300"/>
            <a:ext cx="8258175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Do you know these Chinese stories?</a:t>
            </a:r>
          </a:p>
        </p:txBody>
      </p:sp>
      <p:sp>
        <p:nvSpPr>
          <p:cNvPr id="8197" name="Text Box 5"/>
          <p:cNvSpPr txBox="1"/>
          <p:nvPr/>
        </p:nvSpPr>
        <p:spPr>
          <a:xfrm>
            <a:off x="4427538" y="5300663"/>
            <a:ext cx="4608512" cy="609600"/>
          </a:xfrm>
          <a:prstGeom prst="rect">
            <a:avLst/>
          </a:prstGeom>
          <a:solidFill>
            <a:srgbClr val="66EEFC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400" b="1" i="1" dirty="0">
                <a:solidFill>
                  <a:srgbClr val="0033CC"/>
                </a:solidFill>
                <a:latin typeface="Times New Roman" panose="02020603050405020304" pitchFamily="18" charset="0"/>
              </a:rPr>
              <a:t>Journey to the West</a:t>
            </a:r>
          </a:p>
        </p:txBody>
      </p:sp>
      <p:sp>
        <p:nvSpPr>
          <p:cNvPr id="7173" name="Text Box 12"/>
          <p:cNvSpPr txBox="1"/>
          <p:nvPr/>
        </p:nvSpPr>
        <p:spPr>
          <a:xfrm>
            <a:off x="4265613" y="2130425"/>
            <a:ext cx="3984625" cy="609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400" b="1" dirty="0">
                <a:latin typeface="Times New Roman" panose="02020603050405020304" pitchFamily="18" charset="0"/>
              </a:rPr>
              <a:t>What was his name?</a:t>
            </a:r>
          </a:p>
        </p:txBody>
      </p:sp>
      <p:sp>
        <p:nvSpPr>
          <p:cNvPr id="8199" name="Text Box 13"/>
          <p:cNvSpPr txBox="1"/>
          <p:nvPr/>
        </p:nvSpPr>
        <p:spPr>
          <a:xfrm>
            <a:off x="4429125" y="2851150"/>
            <a:ext cx="2833688" cy="1127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His name was </a:t>
            </a:r>
          </a:p>
          <a:p>
            <a:r>
              <a:rPr lang="en-US" altLang="zh-CN" sz="34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Monkey King.</a:t>
            </a:r>
          </a:p>
        </p:txBody>
      </p:sp>
      <p:sp>
        <p:nvSpPr>
          <p:cNvPr id="7175" name="Text Box 14"/>
          <p:cNvSpPr txBox="1"/>
          <p:nvPr/>
        </p:nvSpPr>
        <p:spPr>
          <a:xfrm>
            <a:off x="4429125" y="4075113"/>
            <a:ext cx="4414838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400" b="1" dirty="0">
                <a:latin typeface="Times New Roman" panose="02020603050405020304" pitchFamily="18" charset="0"/>
              </a:rPr>
              <a:t>What’s the name of the story?</a:t>
            </a:r>
            <a:endParaRPr lang="en-US" altLang="zh-CN" sz="3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ldLvl="0" animBg="1"/>
      <p:bldP spid="81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/>
          <p:nvPr/>
        </p:nvSpPr>
        <p:spPr>
          <a:xfrm>
            <a:off x="227013" y="508000"/>
            <a:ext cx="8347075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Do you know these Chinese stories?</a:t>
            </a:r>
          </a:p>
        </p:txBody>
      </p:sp>
      <p:pic>
        <p:nvPicPr>
          <p:cNvPr id="8195" name="Picture 6" descr="8B_Unit6_SA_1a_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8363" y="1301750"/>
            <a:ext cx="4084637" cy="425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Text Box 9"/>
          <p:cNvSpPr txBox="1"/>
          <p:nvPr/>
        </p:nvSpPr>
        <p:spPr>
          <a:xfrm>
            <a:off x="469900" y="5662613"/>
            <a:ext cx="4630738" cy="609600"/>
          </a:xfrm>
          <a:prstGeom prst="rect">
            <a:avLst/>
          </a:prstGeom>
          <a:solidFill>
            <a:srgbClr val="E7FDA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400" b="1" i="1" dirty="0">
                <a:solidFill>
                  <a:srgbClr val="0033CC"/>
                </a:solidFill>
                <a:latin typeface="Times New Roman" panose="02020603050405020304" pitchFamily="18" charset="0"/>
              </a:rPr>
              <a:t>Hou Yi Shoots the Suns</a:t>
            </a:r>
          </a:p>
        </p:txBody>
      </p:sp>
      <p:sp>
        <p:nvSpPr>
          <p:cNvPr id="8197" name="Text Box 12"/>
          <p:cNvSpPr txBox="1"/>
          <p:nvPr/>
        </p:nvSpPr>
        <p:spPr>
          <a:xfrm>
            <a:off x="363538" y="1270000"/>
            <a:ext cx="3476625" cy="609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400" b="1" dirty="0">
                <a:latin typeface="Times New Roman" panose="02020603050405020304" pitchFamily="18" charset="0"/>
              </a:rPr>
              <a:t>What’s his name?</a:t>
            </a:r>
            <a:endParaRPr lang="en-US" altLang="zh-CN" sz="3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3" name="Text Box 13"/>
          <p:cNvSpPr txBox="1"/>
          <p:nvPr/>
        </p:nvSpPr>
        <p:spPr>
          <a:xfrm>
            <a:off x="327025" y="1990725"/>
            <a:ext cx="4240213" cy="609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His name was Hou Yi.</a:t>
            </a:r>
          </a:p>
        </p:txBody>
      </p:sp>
      <p:sp>
        <p:nvSpPr>
          <p:cNvPr id="8199" name="Text Box 14"/>
          <p:cNvSpPr txBox="1"/>
          <p:nvPr/>
        </p:nvSpPr>
        <p:spPr>
          <a:xfrm>
            <a:off x="398463" y="2709863"/>
            <a:ext cx="3403600" cy="609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400" b="1" dirty="0">
                <a:latin typeface="Times New Roman" panose="02020603050405020304" pitchFamily="18" charset="0"/>
              </a:rPr>
              <a:t>What’s he doing?</a:t>
            </a:r>
            <a:endParaRPr lang="en-US" altLang="zh-CN" sz="3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200" name="Text Box 15"/>
          <p:cNvSpPr txBox="1"/>
          <p:nvPr/>
        </p:nvSpPr>
        <p:spPr>
          <a:xfrm>
            <a:off x="398463" y="4583113"/>
            <a:ext cx="3414712" cy="1127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400" b="1" dirty="0">
                <a:latin typeface="Times New Roman" panose="02020603050405020304" pitchFamily="18" charset="0"/>
              </a:rPr>
              <a:t>What’s the name </a:t>
            </a:r>
          </a:p>
          <a:p>
            <a:r>
              <a:rPr lang="en-US" altLang="zh-CN" sz="3400" b="1" dirty="0">
                <a:latin typeface="Times New Roman" panose="02020603050405020304" pitchFamily="18" charset="0"/>
              </a:rPr>
              <a:t>of the story?</a:t>
            </a:r>
            <a:endParaRPr lang="en-US" altLang="zh-CN" sz="3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6" name="Text Box 16"/>
          <p:cNvSpPr txBox="1"/>
          <p:nvPr/>
        </p:nvSpPr>
        <p:spPr>
          <a:xfrm>
            <a:off x="398463" y="3359150"/>
            <a:ext cx="3289300" cy="1127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He was shooting </a:t>
            </a:r>
          </a:p>
          <a:p>
            <a:r>
              <a:rPr lang="en-US" altLang="zh-CN" sz="34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the suns.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ldLvl="0" animBg="1"/>
      <p:bldP spid="9223" grpId="0"/>
      <p:bldP spid="92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/>
          <p:nvPr/>
        </p:nvSpPr>
        <p:spPr>
          <a:xfrm>
            <a:off x="180975" y="495300"/>
            <a:ext cx="8420100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Do you know these Chinese stories?</a:t>
            </a:r>
          </a:p>
        </p:txBody>
      </p:sp>
      <p:pic>
        <p:nvPicPr>
          <p:cNvPr id="9219" name="Picture 7" descr="8B_Unit6_SA_1a_c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2413" y="1352550"/>
            <a:ext cx="3649662" cy="4491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 Box 10"/>
          <p:cNvSpPr txBox="1"/>
          <p:nvPr/>
        </p:nvSpPr>
        <p:spPr>
          <a:xfrm>
            <a:off x="4068763" y="5637213"/>
            <a:ext cx="4530725" cy="609600"/>
          </a:xfrm>
          <a:prstGeom prst="rect">
            <a:avLst/>
          </a:prstGeom>
          <a:solidFill>
            <a:srgbClr val="E7FDA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400" b="1" i="1" dirty="0">
                <a:solidFill>
                  <a:srgbClr val="0033CC"/>
                </a:solidFill>
                <a:latin typeface="Times New Roman" panose="02020603050405020304" pitchFamily="18" charset="0"/>
              </a:rPr>
              <a:t>Nu Wa Repairs the Sky</a:t>
            </a:r>
          </a:p>
        </p:txBody>
      </p:sp>
      <p:sp>
        <p:nvSpPr>
          <p:cNvPr id="9221" name="Text Box 12"/>
          <p:cNvSpPr txBox="1"/>
          <p:nvPr/>
        </p:nvSpPr>
        <p:spPr>
          <a:xfrm>
            <a:off x="4141788" y="1270000"/>
            <a:ext cx="4071937" cy="609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400" b="1" dirty="0">
                <a:latin typeface="Times New Roman" panose="02020603050405020304" pitchFamily="18" charset="0"/>
              </a:rPr>
              <a:t>What was her name?</a:t>
            </a:r>
          </a:p>
        </p:txBody>
      </p:sp>
      <p:sp>
        <p:nvSpPr>
          <p:cNvPr id="9222" name="Text Box 13"/>
          <p:cNvSpPr txBox="1"/>
          <p:nvPr/>
        </p:nvSpPr>
        <p:spPr>
          <a:xfrm>
            <a:off x="4141788" y="2708275"/>
            <a:ext cx="4081462" cy="609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400" b="1" dirty="0">
                <a:latin typeface="Times New Roman" panose="02020603050405020304" pitchFamily="18" charset="0"/>
              </a:rPr>
              <a:t>What was she doing?</a:t>
            </a:r>
          </a:p>
        </p:txBody>
      </p:sp>
      <p:sp>
        <p:nvSpPr>
          <p:cNvPr id="9223" name="Text Box 14"/>
          <p:cNvSpPr txBox="1"/>
          <p:nvPr/>
        </p:nvSpPr>
        <p:spPr>
          <a:xfrm>
            <a:off x="4070350" y="4294188"/>
            <a:ext cx="4314825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400" b="1" dirty="0">
                <a:latin typeface="Times New Roman" panose="02020603050405020304" pitchFamily="18" charset="0"/>
              </a:rPr>
              <a:t>What’s the name </a:t>
            </a:r>
          </a:p>
          <a:p>
            <a:r>
              <a:rPr lang="en-US" altLang="zh-CN" sz="3400" b="1" dirty="0">
                <a:latin typeface="Times New Roman" panose="02020603050405020304" pitchFamily="18" charset="0"/>
              </a:rPr>
              <a:t>of the story?</a:t>
            </a:r>
            <a:endParaRPr lang="en-US" altLang="zh-CN" sz="3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8" name="Text Box 15"/>
          <p:cNvSpPr txBox="1"/>
          <p:nvPr/>
        </p:nvSpPr>
        <p:spPr>
          <a:xfrm>
            <a:off x="4141788" y="1989138"/>
            <a:ext cx="4303712" cy="609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Her name was Nu Wa.</a:t>
            </a:r>
          </a:p>
        </p:txBody>
      </p:sp>
      <p:sp>
        <p:nvSpPr>
          <p:cNvPr id="10249" name="Text Box 16"/>
          <p:cNvSpPr txBox="1"/>
          <p:nvPr/>
        </p:nvSpPr>
        <p:spPr>
          <a:xfrm>
            <a:off x="4068763" y="3429000"/>
            <a:ext cx="4884737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4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She was repairing the sky.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 animBg="1"/>
      <p:bldP spid="10248" grpId="0"/>
      <p:bldP spid="102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/>
          <p:nvPr/>
        </p:nvSpPr>
        <p:spPr>
          <a:xfrm>
            <a:off x="276225" y="525463"/>
            <a:ext cx="8655050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Do you know these Chinese stories?</a:t>
            </a:r>
          </a:p>
        </p:txBody>
      </p:sp>
      <p:pic>
        <p:nvPicPr>
          <p:cNvPr id="10243" name="Picture 8" descr="8B_Unit6_SA_1a_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54600" y="1198563"/>
            <a:ext cx="3762375" cy="372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Text Box 11"/>
          <p:cNvSpPr txBox="1"/>
          <p:nvPr/>
        </p:nvSpPr>
        <p:spPr>
          <a:xfrm>
            <a:off x="317500" y="5661025"/>
            <a:ext cx="5680075" cy="609600"/>
          </a:xfrm>
          <a:prstGeom prst="rect">
            <a:avLst/>
          </a:prstGeom>
          <a:solidFill>
            <a:srgbClr val="66EEFC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400" b="1" i="1" dirty="0">
                <a:solidFill>
                  <a:srgbClr val="0033CC"/>
                </a:solidFill>
                <a:latin typeface="Times New Roman" panose="02020603050405020304" pitchFamily="18" charset="0"/>
              </a:rPr>
              <a:t>Yu Gong Moves a Mountain</a:t>
            </a:r>
          </a:p>
        </p:txBody>
      </p:sp>
      <p:sp>
        <p:nvSpPr>
          <p:cNvPr id="10245" name="Text Box 12"/>
          <p:cNvSpPr txBox="1"/>
          <p:nvPr/>
        </p:nvSpPr>
        <p:spPr>
          <a:xfrm>
            <a:off x="303213" y="1557338"/>
            <a:ext cx="3984625" cy="609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400" b="1" dirty="0">
                <a:latin typeface="Times New Roman" panose="02020603050405020304" pitchFamily="18" charset="0"/>
              </a:rPr>
              <a:t>What was his name?</a:t>
            </a:r>
          </a:p>
        </p:txBody>
      </p:sp>
      <p:sp>
        <p:nvSpPr>
          <p:cNvPr id="10246" name="Text Box 13"/>
          <p:cNvSpPr txBox="1"/>
          <p:nvPr/>
        </p:nvSpPr>
        <p:spPr>
          <a:xfrm>
            <a:off x="339725" y="2924175"/>
            <a:ext cx="3913188" cy="609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400" b="1" dirty="0">
                <a:latin typeface="Times New Roman" panose="02020603050405020304" pitchFamily="18" charset="0"/>
              </a:rPr>
              <a:t>What was he doing?</a:t>
            </a:r>
          </a:p>
        </p:txBody>
      </p:sp>
      <p:sp>
        <p:nvSpPr>
          <p:cNvPr id="10247" name="Text Box 14"/>
          <p:cNvSpPr txBox="1"/>
          <p:nvPr/>
        </p:nvSpPr>
        <p:spPr>
          <a:xfrm>
            <a:off x="327025" y="4868863"/>
            <a:ext cx="6985000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400" b="1" dirty="0">
                <a:latin typeface="Times New Roman" panose="02020603050405020304" pitchFamily="18" charset="0"/>
              </a:rPr>
              <a:t>What’s the name of the story?</a:t>
            </a:r>
            <a:endParaRPr lang="en-US" altLang="zh-CN" sz="3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72" name="Text Box 15"/>
          <p:cNvSpPr txBox="1"/>
          <p:nvPr/>
        </p:nvSpPr>
        <p:spPr>
          <a:xfrm>
            <a:off x="306388" y="2276475"/>
            <a:ext cx="4552950" cy="609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His name was Yu Gong.</a:t>
            </a:r>
          </a:p>
        </p:txBody>
      </p:sp>
      <p:sp>
        <p:nvSpPr>
          <p:cNvPr id="11273" name="Text Box 16"/>
          <p:cNvSpPr txBox="1"/>
          <p:nvPr/>
        </p:nvSpPr>
        <p:spPr>
          <a:xfrm>
            <a:off x="327025" y="3644900"/>
            <a:ext cx="4656138" cy="1128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He was digging to move </a:t>
            </a:r>
            <a:br>
              <a:rPr lang="en-US" altLang="zh-CN" sz="3400" b="1" dirty="0">
                <a:solidFill>
                  <a:srgbClr val="0033CC"/>
                </a:solidFill>
                <a:latin typeface="Times New Roman" panose="02020603050405020304" pitchFamily="18" charset="0"/>
              </a:rPr>
            </a:br>
            <a:r>
              <a:rPr lang="en-US" altLang="zh-CN" sz="34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a mountain.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 animBg="1"/>
      <p:bldP spid="11272" grpId="0"/>
      <p:bldP spid="1127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/>
          <p:nvPr/>
        </p:nvSpPr>
        <p:spPr>
          <a:xfrm>
            <a:off x="5383213" y="5588000"/>
            <a:ext cx="2743200" cy="838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1267" name="Picture 4" descr="8B_Unit6_SA_1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0950" y="1381125"/>
            <a:ext cx="7800975" cy="3676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Text Box 5"/>
          <p:cNvSpPr txBox="1"/>
          <p:nvPr/>
        </p:nvSpPr>
        <p:spPr>
          <a:xfrm>
            <a:off x="65088" y="5322888"/>
            <a:ext cx="8986837" cy="944562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____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Journey to the West  </a:t>
            </a:r>
            <a:r>
              <a:rPr lang="en-US" altLang="zh-CN" sz="2800" b="1" dirty="0">
                <a:latin typeface="Times New Roman" panose="02020603050405020304" pitchFamily="18" charset="0"/>
              </a:rPr>
              <a:t>____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Yu Gong Moves a Mountain</a:t>
            </a:r>
          </a:p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____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Hou Yi Shoots the Suns   </a:t>
            </a:r>
            <a:r>
              <a:rPr lang="en-US" altLang="zh-CN" sz="2800" b="1" dirty="0">
                <a:latin typeface="Times New Roman" panose="02020603050405020304" pitchFamily="18" charset="0"/>
              </a:rPr>
              <a:t>____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Nu Wa Repairs the Sky</a:t>
            </a:r>
          </a:p>
        </p:txBody>
      </p:sp>
      <p:sp>
        <p:nvSpPr>
          <p:cNvPr id="13317" name="Text Box 6"/>
          <p:cNvSpPr txBox="1"/>
          <p:nvPr/>
        </p:nvSpPr>
        <p:spPr>
          <a:xfrm>
            <a:off x="307975" y="5356225"/>
            <a:ext cx="4000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CC3300"/>
                </a:solidFill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13318" name="Text Box 7"/>
          <p:cNvSpPr txBox="1"/>
          <p:nvPr/>
        </p:nvSpPr>
        <p:spPr>
          <a:xfrm>
            <a:off x="4200525" y="5322888"/>
            <a:ext cx="4000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CC3300"/>
                </a:solidFill>
                <a:latin typeface="Arial" panose="020B0604020202020204" pitchFamily="34" charset="0"/>
              </a:rPr>
              <a:t>d</a:t>
            </a:r>
          </a:p>
        </p:txBody>
      </p:sp>
      <p:sp>
        <p:nvSpPr>
          <p:cNvPr id="13319" name="Text Box 8"/>
          <p:cNvSpPr txBox="1"/>
          <p:nvPr/>
        </p:nvSpPr>
        <p:spPr>
          <a:xfrm>
            <a:off x="327025" y="5748338"/>
            <a:ext cx="381000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CC3300"/>
                </a:solidFill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13320" name="Text Box 9"/>
          <p:cNvSpPr txBox="1"/>
          <p:nvPr/>
        </p:nvSpPr>
        <p:spPr>
          <a:xfrm>
            <a:off x="4891088" y="5749925"/>
            <a:ext cx="381000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CC3300"/>
                </a:solidFill>
                <a:latin typeface="Arial" panose="020B0604020202020204" pitchFamily="34" charset="0"/>
              </a:rPr>
              <a:t>c</a:t>
            </a:r>
          </a:p>
        </p:txBody>
      </p:sp>
      <p:sp>
        <p:nvSpPr>
          <p:cNvPr id="11273" name="Text Box 11"/>
          <p:cNvSpPr txBox="1"/>
          <p:nvPr/>
        </p:nvSpPr>
        <p:spPr>
          <a:xfrm>
            <a:off x="184150" y="1381125"/>
            <a:ext cx="8724900" cy="3992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0033CC"/>
                </a:solidFill>
                <a:latin typeface="Arial" panose="020B0604020202020204" pitchFamily="34" charset="0"/>
              </a:rPr>
              <a:t>1a  Match the </a:t>
            </a:r>
          </a:p>
          <a:p>
            <a:pPr eaLnBrk="0" hangingPunct="0"/>
            <a:r>
              <a:rPr lang="en-US" altLang="zh-CN" sz="3200" b="1" dirty="0">
                <a:solidFill>
                  <a:srgbClr val="0033CC"/>
                </a:solidFill>
                <a:latin typeface="Arial" panose="020B0604020202020204" pitchFamily="34" charset="0"/>
              </a:rPr>
              <a:t>story titles </a:t>
            </a:r>
          </a:p>
          <a:p>
            <a:pPr eaLnBrk="0" hangingPunct="0"/>
            <a:r>
              <a:rPr lang="en-US" altLang="zh-CN" sz="3200" b="1" dirty="0">
                <a:solidFill>
                  <a:srgbClr val="0033CC"/>
                </a:solidFill>
                <a:latin typeface="Arial" panose="020B0604020202020204" pitchFamily="34" charset="0"/>
              </a:rPr>
              <a:t>with the </a:t>
            </a:r>
          </a:p>
          <a:p>
            <a:pPr eaLnBrk="0" hangingPunct="0"/>
            <a:r>
              <a:rPr lang="en-US" altLang="zh-CN" sz="3200" b="1" dirty="0">
                <a:solidFill>
                  <a:srgbClr val="0033CC"/>
                </a:solidFill>
                <a:latin typeface="Arial" panose="020B0604020202020204" pitchFamily="34" charset="0"/>
              </a:rPr>
              <a:t>pictures </a:t>
            </a:r>
          </a:p>
          <a:p>
            <a:pPr eaLnBrk="0" hangingPunct="0"/>
            <a:r>
              <a:rPr lang="en-US" altLang="zh-CN" sz="3200" b="1" dirty="0">
                <a:solidFill>
                  <a:srgbClr val="0033CC"/>
                </a:solidFill>
                <a:latin typeface="Arial" panose="020B0604020202020204" pitchFamily="34" charset="0"/>
              </a:rPr>
              <a:t>(a-d).</a:t>
            </a:r>
          </a:p>
          <a:p>
            <a:pPr eaLnBrk="0" hangingPunct="0"/>
            <a:endParaRPr lang="en-US" altLang="zh-CN" sz="3200" b="1" dirty="0">
              <a:solidFill>
                <a:srgbClr val="0033CC"/>
              </a:solidFill>
              <a:latin typeface="Arial" panose="020B0604020202020204" pitchFamily="34" charset="0"/>
            </a:endParaRPr>
          </a:p>
          <a:p>
            <a:pPr eaLnBrk="0" hangingPunct="0"/>
            <a:endParaRPr lang="en-US" altLang="zh-CN" sz="3200" b="1" dirty="0">
              <a:solidFill>
                <a:srgbClr val="0033CC"/>
              </a:solidFill>
              <a:latin typeface="Arial" panose="020B0604020202020204" pitchFamily="34" charset="0"/>
            </a:endParaRPr>
          </a:p>
          <a:p>
            <a:pPr eaLnBrk="0" hangingPunct="0"/>
            <a:endParaRPr lang="en-US" altLang="zh-CN" sz="3200" b="1" dirty="0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11274" name="齿轮1 501"/>
          <p:cNvSpPr/>
          <p:nvPr/>
        </p:nvSpPr>
        <p:spPr>
          <a:xfrm rot="720000">
            <a:off x="255588" y="693738"/>
            <a:ext cx="704850" cy="498475"/>
          </a:xfrm>
          <a:custGeom>
            <a:avLst/>
            <a:gdLst>
              <a:gd name="txL" fmla="*/ 0 w 2063518"/>
              <a:gd name="txT" fmla="*/ 0 h 1276454"/>
              <a:gd name="txR" fmla="*/ 2063518 w 2063518"/>
              <a:gd name="txB" fmla="*/ 1276454 h 1276454"/>
            </a:gdLst>
            <a:ahLst/>
            <a:cxnLst>
              <a:cxn ang="0">
                <a:pos x="463079" y="325395"/>
              </a:cxn>
              <a:cxn ang="0">
                <a:pos x="651466" y="325395"/>
              </a:cxn>
              <a:cxn ang="0">
                <a:pos x="545186" y="156507"/>
              </a:cxn>
              <a:cxn ang="0">
                <a:pos x="574612" y="190575"/>
              </a:cxn>
              <a:cxn ang="0">
                <a:pos x="642969" y="187138"/>
              </a:cxn>
              <a:cxn ang="0">
                <a:pos x="646356" y="234859"/>
              </a:cxn>
              <a:cxn ang="0">
                <a:pos x="700653" y="282461"/>
              </a:cxn>
              <a:cxn ang="0">
                <a:pos x="676417" y="321506"/>
              </a:cxn>
              <a:cxn ang="0">
                <a:pos x="691247" y="397873"/>
              </a:cxn>
              <a:cxn ang="0">
                <a:pos x="650729" y="409973"/>
              </a:cxn>
              <a:cxn ang="0">
                <a:pos x="619154" y="479372"/>
              </a:cxn>
              <a:cxn ang="0">
                <a:pos x="581312" y="458865"/>
              </a:cxn>
              <a:cxn ang="0">
                <a:pos x="518105" y="488824"/>
              </a:cxn>
              <a:cxn ang="0">
                <a:pos x="500646" y="445305"/>
              </a:cxn>
              <a:cxn ang="0">
                <a:pos x="435383" y="421806"/>
              </a:cxn>
              <a:cxn ang="0">
                <a:pos x="446477" y="375638"/>
              </a:cxn>
              <a:cxn ang="0">
                <a:pos x="409695" y="309676"/>
              </a:cxn>
              <a:cxn ang="0">
                <a:pos x="444150" y="282461"/>
              </a:cxn>
              <a:cxn ang="0">
                <a:pos x="453059" y="204902"/>
              </a:cxn>
              <a:cxn ang="0">
                <a:pos x="494755" y="209374"/>
              </a:cxn>
              <a:cxn ang="0">
                <a:pos x="545186" y="156507"/>
              </a:cxn>
              <a:cxn ang="0">
                <a:pos x="80077" y="253332"/>
              </a:cxn>
              <a:cxn ang="0">
                <a:pos x="362656" y="253332"/>
              </a:cxn>
              <a:cxn ang="0">
                <a:pos x="203238" y="0"/>
              </a:cxn>
              <a:cxn ang="0">
                <a:pos x="247375" y="51101"/>
              </a:cxn>
              <a:cxn ang="0">
                <a:pos x="349911" y="45946"/>
              </a:cxn>
              <a:cxn ang="0">
                <a:pos x="354992" y="117528"/>
              </a:cxn>
              <a:cxn ang="0">
                <a:pos x="436437" y="188930"/>
              </a:cxn>
              <a:cxn ang="0">
                <a:pos x="400083" y="247499"/>
              </a:cxn>
              <a:cxn ang="0">
                <a:pos x="422329" y="362048"/>
              </a:cxn>
              <a:cxn ang="0">
                <a:pos x="361551" y="380199"/>
              </a:cxn>
              <a:cxn ang="0">
                <a:pos x="314189" y="484297"/>
              </a:cxn>
              <a:cxn ang="0">
                <a:pos x="257425" y="453537"/>
              </a:cxn>
              <a:cxn ang="0">
                <a:pos x="162616" y="498475"/>
              </a:cxn>
              <a:cxn ang="0">
                <a:pos x="136427" y="433196"/>
              </a:cxn>
              <a:cxn ang="0">
                <a:pos x="38533" y="397948"/>
              </a:cxn>
              <a:cxn ang="0">
                <a:pos x="55173" y="328696"/>
              </a:cxn>
              <a:cxn ang="0">
                <a:pos x="0" y="229753"/>
              </a:cxn>
              <a:cxn ang="0">
                <a:pos x="51683" y="188931"/>
              </a:cxn>
              <a:cxn ang="0">
                <a:pos x="65047" y="72591"/>
              </a:cxn>
              <a:cxn ang="0">
                <a:pos x="127590" y="79301"/>
              </a:cxn>
              <a:cxn ang="0">
                <a:pos x="203238" y="0"/>
              </a:cxn>
            </a:cxnLst>
            <a:rect l="txL" t="txT" r="txR" b="tx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5" name="Text Box 7"/>
          <p:cNvSpPr txBox="1"/>
          <p:nvPr/>
        </p:nvSpPr>
        <p:spPr>
          <a:xfrm>
            <a:off x="976313" y="622300"/>
            <a:ext cx="60833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探究点一</a:t>
            </a:r>
            <a:r>
              <a:rPr lang="zh-CN" altLang="en-US" sz="4000" b="1" dirty="0">
                <a:solidFill>
                  <a:srgbClr val="FF33CC"/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4000" b="1" dirty="0">
                <a:solidFill>
                  <a:srgbClr val="FF3399"/>
                </a:solidFill>
                <a:latin typeface="黑体" panose="02010609060101010101" pitchFamily="49" charset="-122"/>
              </a:rPr>
              <a:t>Read and match</a:t>
            </a:r>
            <a:endParaRPr lang="zh-CN" altLang="en-US" sz="4000" b="1" dirty="0">
              <a:solidFill>
                <a:srgbClr val="FF33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/>
      <p:bldP spid="13319" grpId="0"/>
      <p:bldP spid="13320" grpId="0"/>
    </p:bldLst>
  </p:timing>
</p:sld>
</file>

<file path=ppt/theme/theme1.xml><?xml version="1.0" encoding="utf-8"?>
<a:theme xmlns:a="http://schemas.openxmlformats.org/drawingml/2006/main" name="默认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1222</Words>
  <Application>Microsoft Office PowerPoint</Application>
  <PresentationFormat>On-screen Show (4:3)</PresentationFormat>
  <Paragraphs>150</Paragraphs>
  <Slides>29</Slides>
  <Notes>0</Notes>
  <HiddenSlides>0</HiddenSlides>
  <MMClips>4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默认设计模板</vt:lpstr>
      <vt:lpstr>画笔图片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                                       Homework</vt:lpstr>
      <vt:lpstr>Slide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xbany</cp:lastModifiedBy>
  <cp:revision>104</cp:revision>
  <dcterms:created xsi:type="dcterms:W3CDTF">2013-12-11T06:24:02Z</dcterms:created>
  <dcterms:modified xsi:type="dcterms:W3CDTF">2019-02-17T05:26:28Z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