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77" r:id="rId3"/>
    <p:sldId id="278" r:id="rId4"/>
    <p:sldId id="279" r:id="rId5"/>
    <p:sldId id="280" r:id="rId6"/>
    <p:sldId id="264" r:id="rId7"/>
    <p:sldId id="260" r:id="rId8"/>
    <p:sldId id="281" r:id="rId9"/>
    <p:sldId id="261" r:id="rId10"/>
    <p:sldId id="265" r:id="rId11"/>
    <p:sldId id="326" r:id="rId12"/>
    <p:sldId id="256" r:id="rId13"/>
    <p:sldId id="267" r:id="rId14"/>
    <p:sldId id="325" r:id="rId15"/>
    <p:sldId id="324" r:id="rId16"/>
    <p:sldId id="268" r:id="rId17"/>
    <p:sldId id="333" r:id="rId18"/>
    <p:sldId id="338" r:id="rId19"/>
    <p:sldId id="282" r:id="rId20"/>
    <p:sldId id="269" r:id="rId21"/>
    <p:sldId id="323" r:id="rId22"/>
    <p:sldId id="322" r:id="rId23"/>
    <p:sldId id="270" r:id="rId2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40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9900CC"/>
    <a:srgbClr val="6600CC"/>
    <a:srgbClr val="66CCFF"/>
    <a:srgbClr val="3399FF"/>
    <a:srgbClr val="FF0000"/>
    <a:srgbClr val="0000FF"/>
    <a:srgbClr val="99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/>
    <p:restoredTop sz="94682"/>
  </p:normalViewPr>
  <p:slideViewPr>
    <p:cSldViewPr showGuides="1"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6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2.vml.rels><?xml version="1.0" encoding="UTF-8" standalone="yes"?>
<Relationships xmlns="http://schemas.openxmlformats.org/package/2006/relationships"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1" sz="1200" b="0" smtClean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kumimoji="1" sz="1200" b="0" smtClean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03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73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1" sz="1200" b="0" smtClean="0"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b="0" dirty="0">
                <a:latin typeface="Times New Roman" panose="02020603050405020304" pitchFamily="18" charset="0"/>
                <a:ea typeface="宋体" panose="02010600030101010101" pitchFamily="2" charset="-122"/>
              </a:rPr>
            </a:fld>
            <a:endParaRPr lang="en-US" altLang="zh-CN" sz="1200" b="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/>
          <p:nvPr/>
        </p:nvGrpSpPr>
        <p:grpSpPr>
          <a:xfrm>
            <a:off x="-3222625" y="304800"/>
            <a:ext cx="11909425" cy="4724400"/>
            <a:chOff x="-2030" y="192"/>
            <a:chExt cx="7502" cy="2976"/>
          </a:xfrm>
        </p:grpSpPr>
        <p:sp>
          <p:nvSpPr>
            <p:cNvPr id="12" name="Line 3"/>
            <p:cNvSpPr>
              <a:spLocks noChangeShapeType="1"/>
            </p:cNvSpPr>
            <p:nvPr/>
          </p:nvSpPr>
          <p:spPr bwMode="auto">
            <a:xfrm>
              <a:off x="912" y="1584"/>
              <a:ext cx="456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3" name="AutoShape 4"/>
            <p:cNvSpPr>
              <a:spLocks noChangeArrowheads="1"/>
            </p:cNvSpPr>
            <p:nvPr/>
          </p:nvSpPr>
          <p:spPr bwMode="auto">
            <a:xfrm>
              <a:off x="-1584" y="864"/>
              <a:ext cx="2304" cy="2304"/>
            </a:xfrm>
            <a:custGeom>
              <a:avLst/>
              <a:gdLst>
                <a:gd name="G0" fmla="+- 12083 0 0"/>
                <a:gd name="G1" fmla="+- -32000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44083" y="2368"/>
                </a:cxn>
                <a:cxn ang="0">
                  <a:pos x="64000" y="32000"/>
                </a:cxn>
                <a:cxn ang="0">
                  <a:pos x="44083" y="61631"/>
                </a:cxn>
                <a:cxn ang="0">
                  <a:pos x="44083" y="61631"/>
                </a:cxn>
                <a:cxn ang="0">
                  <a:pos x="44082" y="61631"/>
                </a:cxn>
                <a:cxn ang="0">
                  <a:pos x="44083" y="61632"/>
                </a:cxn>
                <a:cxn ang="0">
                  <a:pos x="44083" y="2368"/>
                </a:cxn>
                <a:cxn ang="0">
                  <a:pos x="44082" y="2368"/>
                </a:cxn>
                <a:cxn ang="0">
                  <a:pos x="44083" y="2368"/>
                </a:cxn>
              </a:cxnLst>
              <a:rect l="T13" t="T15" r="T17" b="T19"/>
              <a:pathLst>
                <a:path w="64000" h="64000">
                  <a:moveTo>
                    <a:pt x="44083" y="2368"/>
                  </a:moveTo>
                  <a:cubicBezTo>
                    <a:pt x="56127" y="7280"/>
                    <a:pt x="64000" y="18993"/>
                    <a:pt x="64000" y="32000"/>
                  </a:cubicBezTo>
                  <a:cubicBezTo>
                    <a:pt x="64000" y="45006"/>
                    <a:pt x="56127" y="56719"/>
                    <a:pt x="44083" y="61631"/>
                  </a:cubicBezTo>
                  <a:cubicBezTo>
                    <a:pt x="44082" y="61631"/>
                    <a:pt x="44082" y="61631"/>
                    <a:pt x="44082" y="61631"/>
                  </a:cubicBezTo>
                  <a:lnTo>
                    <a:pt x="44083" y="61632"/>
                  </a:lnTo>
                  <a:lnTo>
                    <a:pt x="44083" y="2368"/>
                  </a:lnTo>
                  <a:lnTo>
                    <a:pt x="44082" y="2368"/>
                  </a:lnTo>
                  <a:cubicBezTo>
                    <a:pt x="44082" y="2368"/>
                    <a:pt x="44082" y="2368"/>
                    <a:pt x="44083" y="2368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>
              <a:off x="-2030" y="192"/>
              <a:ext cx="2544" cy="2544"/>
            </a:xfrm>
            <a:custGeom>
              <a:avLst/>
              <a:gdLst>
                <a:gd name="G0" fmla="+- 18994 0 0"/>
                <a:gd name="G1" fmla="+- -30013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994" y="6246"/>
                </a:cxn>
                <a:cxn ang="0">
                  <a:pos x="64000" y="32000"/>
                </a:cxn>
                <a:cxn ang="0">
                  <a:pos x="50994" y="57753"/>
                </a:cxn>
                <a:cxn ang="0">
                  <a:pos x="50994" y="57753"/>
                </a:cxn>
                <a:cxn ang="0">
                  <a:pos x="50993" y="57753"/>
                </a:cxn>
                <a:cxn ang="0">
                  <a:pos x="50994" y="57754"/>
                </a:cxn>
                <a:cxn ang="0">
                  <a:pos x="50994" y="6246"/>
                </a:cxn>
                <a:cxn ang="0">
                  <a:pos x="50993" y="6246"/>
                </a:cxn>
                <a:cxn ang="0">
                  <a:pos x="50994" y="6246"/>
                </a:cxn>
              </a:cxnLst>
              <a:rect l="T13" t="T15" r="T17" b="T19"/>
              <a:pathLst>
                <a:path w="64000" h="64000">
                  <a:moveTo>
                    <a:pt x="50994" y="6246"/>
                  </a:moveTo>
                  <a:cubicBezTo>
                    <a:pt x="59172" y="12279"/>
                    <a:pt x="64000" y="21837"/>
                    <a:pt x="64000" y="32000"/>
                  </a:cubicBezTo>
                  <a:cubicBezTo>
                    <a:pt x="64000" y="42162"/>
                    <a:pt x="59172" y="51720"/>
                    <a:pt x="50994" y="57753"/>
                  </a:cubicBezTo>
                  <a:cubicBezTo>
                    <a:pt x="50993" y="57753"/>
                    <a:pt x="50993" y="57753"/>
                    <a:pt x="50993" y="57753"/>
                  </a:cubicBezTo>
                  <a:lnTo>
                    <a:pt x="50994" y="57754"/>
                  </a:lnTo>
                  <a:lnTo>
                    <a:pt x="50994" y="6246"/>
                  </a:lnTo>
                  <a:lnTo>
                    <a:pt x="50993" y="6246"/>
                  </a:lnTo>
                  <a:cubicBezTo>
                    <a:pt x="50993" y="6246"/>
                    <a:pt x="50993" y="6246"/>
                    <a:pt x="50994" y="6246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3175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443038" y="985838"/>
            <a:ext cx="7239000" cy="1444625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3427413"/>
            <a:ext cx="72390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5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algn="r"/>
            <a:fld id="{9A0DB2DC-4C9A-4742-B13C-FB6460FD3503}" type="slidenum">
              <a:rPr lang="en-US" altLang="zh-CN">
                <a:latin typeface="Verdana" panose="020B0604030504040204" pitchFamily="34" charset="0"/>
                <a:ea typeface="宋体" panose="02010600030101010101" pitchFamily="2" charset="-122"/>
              </a:rPr>
            </a:fld>
            <a:endParaRPr lang="en-US" altLang="zh-CN"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6413" y="301625"/>
            <a:ext cx="1827212" cy="56403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370013" y="301625"/>
            <a:ext cx="5334000" cy="56403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370013" y="1827213"/>
            <a:ext cx="3579812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02225" y="1827213"/>
            <a:ext cx="3581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Group 2"/>
          <p:cNvGrpSpPr/>
          <p:nvPr/>
        </p:nvGrpSpPr>
        <p:grpSpPr>
          <a:xfrm>
            <a:off x="-3238500" y="0"/>
            <a:ext cx="11925300" cy="3810000"/>
            <a:chOff x="-2040" y="0"/>
            <a:chExt cx="7512" cy="2400"/>
          </a:xfrm>
        </p:grpSpPr>
        <p:sp>
          <p:nvSpPr>
            <p:cNvPr id="30723" name="AutoShape 3"/>
            <p:cNvSpPr>
              <a:spLocks noChangeArrowheads="1"/>
            </p:cNvSpPr>
            <p:nvPr/>
          </p:nvSpPr>
          <p:spPr bwMode="auto">
            <a:xfrm>
              <a:off x="-2040" y="432"/>
              <a:ext cx="2592" cy="1968"/>
            </a:xfrm>
            <a:custGeom>
              <a:avLst/>
              <a:gdLst>
                <a:gd name="G0" fmla="+- 18296 0 0"/>
                <a:gd name="G1" fmla="+- -30880 0 0"/>
                <a:gd name="G2" fmla="+- 31512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296" y="5746"/>
                </a:cxn>
                <a:cxn ang="0">
                  <a:pos x="64000" y="32000"/>
                </a:cxn>
                <a:cxn ang="0">
                  <a:pos x="50296" y="58253"/>
                </a:cxn>
                <a:cxn ang="0">
                  <a:pos x="50296" y="58253"/>
                </a:cxn>
                <a:cxn ang="0">
                  <a:pos x="50295" y="58253"/>
                </a:cxn>
                <a:cxn ang="0">
                  <a:pos x="50296" y="58254"/>
                </a:cxn>
                <a:cxn ang="0">
                  <a:pos x="50296" y="5746"/>
                </a:cxn>
                <a:cxn ang="0">
                  <a:pos x="50295" y="5746"/>
                </a:cxn>
                <a:cxn ang="0">
                  <a:pos x="50296" y="5746"/>
                </a:cxn>
              </a:cxnLst>
              <a:rect l="T13" t="T15" r="T17" b="T19"/>
              <a:pathLst>
                <a:path w="64000" h="64000">
                  <a:moveTo>
                    <a:pt x="50296" y="5746"/>
                  </a:moveTo>
                  <a:cubicBezTo>
                    <a:pt x="58882" y="11730"/>
                    <a:pt x="64000" y="21534"/>
                    <a:pt x="64000" y="32000"/>
                  </a:cubicBezTo>
                  <a:cubicBezTo>
                    <a:pt x="64000" y="42465"/>
                    <a:pt x="58882" y="52269"/>
                    <a:pt x="50296" y="58253"/>
                  </a:cubicBezTo>
                  <a:cubicBezTo>
                    <a:pt x="50296" y="58253"/>
                    <a:pt x="50296" y="58253"/>
                    <a:pt x="50295" y="58253"/>
                  </a:cubicBezTo>
                  <a:lnTo>
                    <a:pt x="50296" y="58254"/>
                  </a:lnTo>
                  <a:lnTo>
                    <a:pt x="50296" y="5746"/>
                  </a:lnTo>
                  <a:lnTo>
                    <a:pt x="50295" y="5746"/>
                  </a:lnTo>
                  <a:cubicBezTo>
                    <a:pt x="50296" y="5746"/>
                    <a:pt x="50296" y="5746"/>
                    <a:pt x="50296" y="574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24" name="AutoShape 4"/>
            <p:cNvSpPr>
              <a:spLocks noChangeArrowheads="1"/>
            </p:cNvSpPr>
            <p:nvPr/>
          </p:nvSpPr>
          <p:spPr bwMode="auto">
            <a:xfrm>
              <a:off x="-1528" y="0"/>
              <a:ext cx="1949" cy="1987"/>
            </a:xfrm>
            <a:custGeom>
              <a:avLst/>
              <a:gdLst>
                <a:gd name="G0" fmla="+- 18077 0 0"/>
                <a:gd name="G1" fmla="+- -30880 0 0"/>
                <a:gd name="G2" fmla="+- 32000 0 0"/>
                <a:gd name="T0" fmla="*/ 32000 32000 1"/>
                <a:gd name="T1" fmla="*/ G0 G0 1"/>
                <a:gd name="T2" fmla="+- 0 T0 T1"/>
                <a:gd name="T3" fmla="sqrt T2"/>
                <a:gd name="G3" fmla="*/ 32000 T3 32000"/>
                <a:gd name="T4" fmla="*/ 32000 32000 1"/>
                <a:gd name="T5" fmla="*/ G1 G1 1"/>
                <a:gd name="T6" fmla="+- 0 T4 T5"/>
                <a:gd name="T7" fmla="sqrt T6"/>
                <a:gd name="G4" fmla="*/ 32000 T7 32000"/>
                <a:gd name="T8" fmla="*/ 32000 32000 1"/>
                <a:gd name="T9" fmla="*/ G2 G2 1"/>
                <a:gd name="T10" fmla="+- 0 T8 T9"/>
                <a:gd name="T11" fmla="sqrt T10"/>
                <a:gd name="G5" fmla="*/ 32000 T11 32000"/>
                <a:gd name="G6" fmla="+- 0 0 G3"/>
                <a:gd name="G7" fmla="+- 0 0 G4"/>
                <a:gd name="G8" fmla="+- 0 0 G5"/>
                <a:gd name="G9" fmla="+- 0 G4 G0"/>
                <a:gd name="G10" fmla="?: G9 G4 G0"/>
                <a:gd name="G11" fmla="?: G9 G1 G6"/>
                <a:gd name="G12" fmla="+- 0 G5 G0"/>
                <a:gd name="G13" fmla="?: G12 G5 G0"/>
                <a:gd name="G14" fmla="?: G12 G2 G3"/>
                <a:gd name="G15" fmla="+- G11 0 1"/>
                <a:gd name="G16" fmla="+- G14 1 0"/>
                <a:gd name="G17" fmla="+- 0 G14 G3"/>
                <a:gd name="G18" fmla="?: G17 G8 G13"/>
                <a:gd name="G19" fmla="?: G17 G0 G13"/>
                <a:gd name="G20" fmla="?: G17 G3 G16"/>
                <a:gd name="G21" fmla="+- 0 G6 G11"/>
                <a:gd name="G22" fmla="?: G21 G7 G10"/>
                <a:gd name="G23" fmla="?: G21 G0 G10"/>
                <a:gd name="G24" fmla="?: G21 G6 G15"/>
                <a:gd name="G25" fmla="min G10 G13"/>
                <a:gd name="G26" fmla="max G8 G7"/>
                <a:gd name="G27" fmla="max G26 G0"/>
                <a:gd name="T12" fmla="+- 0 G27 -32000"/>
                <a:gd name="T13" fmla="*/ T12 w 64000"/>
                <a:gd name="T14" fmla="+- 0 G11 -32000"/>
                <a:gd name="T15" fmla="*/ G11 h 64000"/>
                <a:gd name="T16" fmla="+- 0 G25 -32000"/>
                <a:gd name="T17" fmla="*/ T16 w 64000"/>
                <a:gd name="T18" fmla="+- 0 G14 -32000"/>
                <a:gd name="T19" fmla="*/ G14 h 64000"/>
              </a:gdLst>
              <a:ahLst/>
              <a:cxnLst>
                <a:cxn ang="0">
                  <a:pos x="50077" y="5595"/>
                </a:cxn>
                <a:cxn ang="0">
                  <a:pos x="64000" y="32000"/>
                </a:cxn>
                <a:cxn ang="0">
                  <a:pos x="50077" y="58404"/>
                </a:cxn>
                <a:cxn ang="0">
                  <a:pos x="50077" y="58404"/>
                </a:cxn>
                <a:cxn ang="0">
                  <a:pos x="50076" y="58404"/>
                </a:cxn>
                <a:cxn ang="0">
                  <a:pos x="50077" y="58405"/>
                </a:cxn>
                <a:cxn ang="0">
                  <a:pos x="50077" y="5595"/>
                </a:cxn>
                <a:cxn ang="0">
                  <a:pos x="50076" y="5595"/>
                </a:cxn>
                <a:cxn ang="0">
                  <a:pos x="50077" y="5595"/>
                </a:cxn>
              </a:cxnLst>
              <a:rect l="T13" t="T15" r="T17" b="T19"/>
              <a:pathLst>
                <a:path w="64000" h="64000">
                  <a:moveTo>
                    <a:pt x="50077" y="5595"/>
                  </a:moveTo>
                  <a:cubicBezTo>
                    <a:pt x="58790" y="11560"/>
                    <a:pt x="64000" y="21440"/>
                    <a:pt x="64000" y="32000"/>
                  </a:cubicBezTo>
                  <a:cubicBezTo>
                    <a:pt x="64000" y="42559"/>
                    <a:pt x="58790" y="52439"/>
                    <a:pt x="50077" y="58404"/>
                  </a:cubicBezTo>
                  <a:cubicBezTo>
                    <a:pt x="50077" y="58404"/>
                    <a:pt x="50077" y="58404"/>
                    <a:pt x="50076" y="58404"/>
                  </a:cubicBezTo>
                  <a:lnTo>
                    <a:pt x="50077" y="58405"/>
                  </a:lnTo>
                  <a:lnTo>
                    <a:pt x="50077" y="5595"/>
                  </a:lnTo>
                  <a:lnTo>
                    <a:pt x="50076" y="5595"/>
                  </a:lnTo>
                  <a:cubicBezTo>
                    <a:pt x="50077" y="5595"/>
                    <a:pt x="50077" y="5595"/>
                    <a:pt x="50077" y="5595"/>
                  </a:cubicBezTo>
                  <a:close/>
                </a:path>
              </a:pathLst>
            </a:custGeom>
            <a:solidFill>
              <a:schemeClr val="hlink"/>
            </a:solidFill>
            <a:ln w="9525">
              <a:noFill/>
              <a:miter lim="800000"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725" name="Line 5"/>
            <p:cNvSpPr>
              <a:spLocks noChangeShapeType="1"/>
            </p:cNvSpPr>
            <p:nvPr/>
          </p:nvSpPr>
          <p:spPr bwMode="auto">
            <a:xfrm>
              <a:off x="864" y="960"/>
              <a:ext cx="46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</p:grpSp>
      <p:sp>
        <p:nvSpPr>
          <p:cNvPr id="5123" name="Rectangle 6"/>
          <p:cNvSpPr>
            <a:spLocks noGrp="1"/>
          </p:cNvSpPr>
          <p:nvPr>
            <p:ph type="title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124" name="Rectangle 7"/>
          <p:cNvSpPr>
            <a:spLocks noGrp="1"/>
          </p:cNvSpPr>
          <p:nvPr>
            <p:ph type="body" idx="1"/>
          </p:nvPr>
        </p:nvSpPr>
        <p:spPr>
          <a:xfrm>
            <a:off x="1370013" y="1827213"/>
            <a:ext cx="7313612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07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 smtClean="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 smtClean="0"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anose="05000000000000000000" pitchFamily="2" charset="2"/>
        <a:buChar char="¡"/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25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Wingdings" panose="05000000000000000000" pitchFamily="2" charset="2"/>
        <a:buChar char="¡"/>
        <a:defRPr sz="22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l"/>
        <a:defRPr sz="19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¡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6.png"/><Relationship Id="rId6" Type="http://schemas.openxmlformats.org/officeDocument/2006/relationships/oleObject" Target="../embeddings/oleObject1.bin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.bin"/><Relationship Id="rId8" Type="http://schemas.openxmlformats.org/officeDocument/2006/relationships/image" Target="../media/image36.png"/><Relationship Id="rId7" Type="http://schemas.openxmlformats.org/officeDocument/2006/relationships/oleObject" Target="../embeddings/oleObject5.bin"/><Relationship Id="rId6" Type="http://schemas.openxmlformats.org/officeDocument/2006/relationships/image" Target="../media/image35.png"/><Relationship Id="rId5" Type="http://schemas.openxmlformats.org/officeDocument/2006/relationships/oleObject" Target="../embeddings/oleObject4.bin"/><Relationship Id="rId4" Type="http://schemas.openxmlformats.org/officeDocument/2006/relationships/image" Target="../media/image34.png"/><Relationship Id="rId3" Type="http://schemas.openxmlformats.org/officeDocument/2006/relationships/oleObject" Target="../embeddings/oleObject3.bin"/><Relationship Id="rId2" Type="http://schemas.openxmlformats.org/officeDocument/2006/relationships/image" Target="../media/image33.png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38.png"/><Relationship Id="rId11" Type="http://schemas.openxmlformats.org/officeDocument/2006/relationships/oleObject" Target="../embeddings/oleObject7.bin"/><Relationship Id="rId10" Type="http://schemas.openxmlformats.org/officeDocument/2006/relationships/image" Target="../media/image37.png"/><Relationship Id="rId1" Type="http://schemas.openxmlformats.org/officeDocument/2006/relationships/oleObject" Target="../embeddings/oleObject2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WordArt 4"/>
          <p:cNvSpPr>
            <a:spLocks noTextEdit="1"/>
          </p:cNvSpPr>
          <p:nvPr/>
        </p:nvSpPr>
        <p:spPr>
          <a:xfrm>
            <a:off x="1979613" y="3357563"/>
            <a:ext cx="5976937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gradFill rotWithShape="1">
                  <a:gsLst>
                    <a:gs pos="0">
                      <a:schemeClr val="accent1"/>
                    </a:gs>
                    <a:gs pos="100000">
                      <a:schemeClr val="hlink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隶书" charset="0"/>
                <a:ea typeface="隶书" charset="0"/>
              </a:rPr>
              <a:t>电能 电功</a:t>
            </a:r>
            <a:endParaRPr lang="zh-CN" altLang="en-US" sz="3600" b="1"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7" name="Picture 2" descr="20032281044_5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8913"/>
            <a:ext cx="2447925" cy="273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3" descr="2004861564312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0" y="0"/>
            <a:ext cx="2667000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9" name="Picture 4" descr="2004528234631785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113" y="188913"/>
            <a:ext cx="3384550" cy="2819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0" name="Picture 5" descr="u=2511945474,781095974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825" y="3644900"/>
            <a:ext cx="2376488" cy="2671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Picture 6" descr="w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8038" y="3500438"/>
            <a:ext cx="2808287" cy="2651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5" name="Text Box 7"/>
          <p:cNvSpPr txBox="1"/>
          <p:nvPr/>
        </p:nvSpPr>
        <p:spPr>
          <a:xfrm>
            <a:off x="539750" y="2997200"/>
            <a:ext cx="2503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电能→动能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9336" name="Text Box 8"/>
          <p:cNvSpPr txBox="1"/>
          <p:nvPr/>
        </p:nvSpPr>
        <p:spPr>
          <a:xfrm>
            <a:off x="4140200" y="2924175"/>
            <a:ext cx="25034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电能→动能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9337" name="Text Box 9"/>
          <p:cNvSpPr txBox="1"/>
          <p:nvPr/>
        </p:nvSpPr>
        <p:spPr>
          <a:xfrm>
            <a:off x="179388" y="6227763"/>
            <a:ext cx="36004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电能→动能（热能）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9338" name="Text Box 10"/>
          <p:cNvSpPr txBox="1"/>
          <p:nvPr/>
        </p:nvSpPr>
        <p:spPr>
          <a:xfrm>
            <a:off x="3779838" y="6165850"/>
            <a:ext cx="2503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电能→热能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sp>
        <p:nvSpPr>
          <p:cNvPr id="99339" name="Text Box 11"/>
          <p:cNvSpPr txBox="1"/>
          <p:nvPr/>
        </p:nvSpPr>
        <p:spPr>
          <a:xfrm>
            <a:off x="6640513" y="2852738"/>
            <a:ext cx="250348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电能→动能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graphicFrame>
        <p:nvGraphicFramePr>
          <p:cNvPr id="1026" name="Object 13"/>
          <p:cNvGraphicFramePr/>
          <p:nvPr/>
        </p:nvGraphicFramePr>
        <p:xfrm>
          <a:off x="6516688" y="3500438"/>
          <a:ext cx="2376487" cy="2578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6" imgW="2762250" imgH="2857500" progId="Paint.Picture">
                  <p:embed/>
                </p:oleObj>
              </mc:Choice>
              <mc:Fallback>
                <p:oleObj name="" r:id="rId6" imgW="2762250" imgH="285750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16688" y="3500438"/>
                        <a:ext cx="2376487" cy="2578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343" name="Text Box 15"/>
          <p:cNvSpPr txBox="1"/>
          <p:nvPr/>
        </p:nvSpPr>
        <p:spPr>
          <a:xfrm>
            <a:off x="6640513" y="6165850"/>
            <a:ext cx="25034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</a:rPr>
              <a:t>电能→热能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9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5" grpId="0"/>
      <p:bldP spid="99336" grpId="0"/>
      <p:bldP spid="99337" grpId="0"/>
      <p:bldP spid="99338" grpId="0"/>
      <p:bldP spid="99339" grpId="0"/>
      <p:bldP spid="993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各种电热器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064"/>
          <a:stretch>
            <a:fillRect/>
          </a:stretch>
        </p:blipFill>
        <p:spPr>
          <a:xfrm>
            <a:off x="971550" y="1557338"/>
            <a:ext cx="784860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2771775" y="479425"/>
            <a:ext cx="32321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  <a:ea typeface="华文行楷" pitchFamily="2" charset="-122"/>
              </a:rPr>
              <a:t>各种电热器</a:t>
            </a:r>
            <a:endParaRPr lang="zh-CN" altLang="en-US" sz="4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053" name="Text Box 5"/>
          <p:cNvSpPr txBox="1"/>
          <p:nvPr/>
        </p:nvSpPr>
        <p:spPr>
          <a:xfrm>
            <a:off x="2051050" y="5876925"/>
            <a:ext cx="4451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  <a:ea typeface="华文行楷" pitchFamily="2" charset="-122"/>
              </a:rPr>
              <a:t>电能转化为热能</a:t>
            </a:r>
            <a:endParaRPr lang="zh-CN" altLang="en-US" sz="48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1187450" y="692150"/>
            <a:ext cx="581501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二 、电能的计量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3" name="Text Box 3"/>
          <p:cNvSpPr txBox="1"/>
          <p:nvPr/>
        </p:nvSpPr>
        <p:spPr>
          <a:xfrm>
            <a:off x="1582738" y="2420938"/>
            <a:ext cx="7561262" cy="210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latin typeface="Arial" panose="020B0604020202020204" pitchFamily="34" charset="0"/>
              </a:rPr>
              <a:t>1</a:t>
            </a:r>
            <a:r>
              <a:rPr lang="zh-CN" altLang="en-US" sz="4400" dirty="0">
                <a:latin typeface="Arial" panose="020B0604020202020204" pitchFamily="34" charset="0"/>
              </a:rPr>
              <a:t>、度</a:t>
            </a:r>
            <a:endParaRPr lang="zh-CN" altLang="en-US" sz="4400" dirty="0">
              <a:latin typeface="Arial" panose="020B0604020202020204" pitchFamily="34" charset="0"/>
            </a:endParaRPr>
          </a:p>
          <a:p>
            <a:r>
              <a:rPr lang="en-US" altLang="zh-CN" sz="4400">
                <a:latin typeface="Arial" panose="020B0604020202020204" pitchFamily="34" charset="0"/>
              </a:rPr>
              <a:t>2</a:t>
            </a:r>
            <a:r>
              <a:rPr lang="zh-CN" altLang="en-US" sz="4400" dirty="0">
                <a:latin typeface="Arial" panose="020B0604020202020204" pitchFamily="34" charset="0"/>
              </a:rPr>
              <a:t>、千瓦时， 符号：</a:t>
            </a:r>
            <a:r>
              <a:rPr lang="en-US" altLang="zh-CN" sz="4400" err="1">
                <a:latin typeface="Arial" panose="020B0604020202020204" pitchFamily="34" charset="0"/>
              </a:rPr>
              <a:t>kW</a:t>
            </a:r>
            <a:r>
              <a:rPr lang="en-US" altLang="zh-CN" sz="4400" err="1">
                <a:latin typeface="Arial" panose="020B0604020202020204" pitchFamily="34" charset="0"/>
                <a:ea typeface="Times New Roman" panose="02020603050405020304" pitchFamily="18" charset="0"/>
              </a:rPr>
              <a:t>•</a:t>
            </a:r>
            <a:r>
              <a:rPr lang="en-US" altLang="zh-CN" sz="4400" err="1">
                <a:latin typeface="Arial" panose="020B0604020202020204" pitchFamily="34" charset="0"/>
                <a:cs typeface="Times New Roman" panose="02020603050405020304" pitchFamily="18" charset="0"/>
              </a:rPr>
              <a:t>h</a:t>
            </a:r>
            <a:endParaRPr lang="en-US" altLang="zh-CN" sz="440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en-US" altLang="zh-CN" sz="4400">
                <a:latin typeface="Arial" panose="020B0604020202020204" pitchFamily="34" charset="0"/>
              </a:rPr>
              <a:t>3</a:t>
            </a:r>
            <a:r>
              <a:rPr lang="zh-CN" altLang="en-US" sz="4400" dirty="0">
                <a:latin typeface="Arial" panose="020B0604020202020204" pitchFamily="34" charset="0"/>
              </a:rPr>
              <a:t>、焦耳，符号：</a:t>
            </a:r>
            <a:r>
              <a:rPr lang="en-US" altLang="zh-CN" sz="4400">
                <a:latin typeface="楷体_GB2312" pitchFamily="49" charset="-122"/>
              </a:rPr>
              <a:t>J</a:t>
            </a:r>
            <a:endParaRPr lang="en-US" altLang="zh-CN" sz="4400">
              <a:latin typeface="Arial" panose="020B06040202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1476375" y="4581525"/>
            <a:ext cx="7281863" cy="9144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 wrap="none">
            <a:spAutoFit/>
          </a:bodyPr>
          <a:p>
            <a:r>
              <a:rPr lang="en-US" altLang="zh-CN" sz="5400">
                <a:latin typeface="Arial" panose="020B0604020202020204" pitchFamily="34" charset="0"/>
              </a:rPr>
              <a:t>1</a:t>
            </a:r>
            <a:r>
              <a:rPr lang="zh-CN" altLang="en-US" sz="5400" dirty="0">
                <a:latin typeface="Arial" panose="020B0604020202020204" pitchFamily="34" charset="0"/>
              </a:rPr>
              <a:t>度</a:t>
            </a:r>
            <a:r>
              <a:rPr lang="en-US" altLang="zh-CN" sz="5400">
                <a:latin typeface="Arial" panose="020B0604020202020204" pitchFamily="34" charset="0"/>
              </a:rPr>
              <a:t>=1kW</a:t>
            </a:r>
            <a:r>
              <a:rPr lang="en-US" altLang="zh-CN" sz="5400">
                <a:latin typeface="Arial" panose="020B0604020202020204" pitchFamily="34" charset="0"/>
                <a:ea typeface="Times New Roman" panose="02020603050405020304" pitchFamily="18" charset="0"/>
              </a:rPr>
              <a:t>•</a:t>
            </a:r>
            <a:r>
              <a:rPr lang="en-US" altLang="zh-CN" sz="5400">
                <a:latin typeface="Arial" panose="020B0604020202020204" pitchFamily="34" charset="0"/>
                <a:cs typeface="Times New Roman" panose="02020603050405020304" pitchFamily="18" charset="0"/>
              </a:rPr>
              <a:t>h=3</a:t>
            </a:r>
            <a:r>
              <a:rPr lang="en-US" altLang="zh-CN" sz="5400">
                <a:latin typeface="楷体_GB2312" pitchFamily="49" charset="-122"/>
              </a:rPr>
              <a:t>.</a:t>
            </a:r>
            <a:r>
              <a:rPr lang="en-US" altLang="zh-CN" sz="5400">
                <a:latin typeface="Arial" panose="020B0604020202020204" pitchFamily="34" charset="0"/>
              </a:rPr>
              <a:t>6</a:t>
            </a:r>
            <a:r>
              <a:rPr lang="en-US" altLang="zh-CN" sz="5400">
                <a:latin typeface="Arial" panose="020B0604020202020204" pitchFamily="34" charset="0"/>
                <a:ea typeface="黑体" panose="02010609060101010101" pitchFamily="49" charset="-122"/>
              </a:rPr>
              <a:t>×</a:t>
            </a:r>
            <a:r>
              <a:rPr lang="en-US" altLang="zh-CN" sz="5400">
                <a:latin typeface="Arial" panose="020B0604020202020204" pitchFamily="34" charset="0"/>
              </a:rPr>
              <a:t>10</a:t>
            </a:r>
            <a:r>
              <a:rPr lang="en-US" altLang="zh-CN" sz="5400" baseline="30000">
                <a:latin typeface="Arial" panose="020B0604020202020204" pitchFamily="34" charset="0"/>
              </a:rPr>
              <a:t>6</a:t>
            </a:r>
            <a:r>
              <a:rPr lang="en-US" altLang="zh-CN" sz="5400">
                <a:latin typeface="楷体_GB2312" pitchFamily="49" charset="-122"/>
              </a:rPr>
              <a:t>J</a:t>
            </a:r>
            <a:endParaRPr lang="en-US" altLang="zh-CN" sz="5400">
              <a:latin typeface="楷体_GB2312" pitchFamily="49" charset="-122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2051050" y="5661025"/>
            <a:ext cx="49672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电功用符号</a:t>
            </a:r>
            <a:r>
              <a:rPr lang="en-US" altLang="zh-CN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来表示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8" name="矩形 7"/>
          <p:cNvSpPr/>
          <p:nvPr/>
        </p:nvSpPr>
        <p:spPr>
          <a:xfrm>
            <a:off x="1331913" y="1557338"/>
            <a:ext cx="37528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电能的单位</a:t>
            </a:r>
            <a:endParaRPr lang="zh-CN" altLang="en-US" dirty="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4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363">
                                            <p:txEl>
                                              <p:charRg st="4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363">
                                            <p:txEl>
                                              <p:charRg st="19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6" grpId="0" animBg="1"/>
      <p:bldP spid="153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8" name="Picture 4" descr="caime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1125538"/>
            <a:ext cx="2185987" cy="215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09" name="Picture 5" descr="g_maos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1125538"/>
            <a:ext cx="2520950" cy="2208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12" name="Text Box 8"/>
          <p:cNvSpPr txBox="1"/>
          <p:nvPr/>
        </p:nvSpPr>
        <p:spPr>
          <a:xfrm>
            <a:off x="6300788" y="3141663"/>
            <a:ext cx="35036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灌溉农田</a:t>
            </a:r>
            <a:r>
              <a:rPr lang="en-US" altLang="zh-CN" sz="2800">
                <a:latin typeface="楷体_GB2312" pitchFamily="49" charset="-122"/>
              </a:rPr>
              <a:t>330m</a:t>
            </a:r>
            <a:r>
              <a:rPr lang="en-US" altLang="zh-CN" sz="2800" baseline="30000">
                <a:latin typeface="楷体_GB2312" pitchFamily="49" charset="-122"/>
              </a:rPr>
              <a:t>2</a:t>
            </a:r>
            <a:endParaRPr lang="en-US" altLang="zh-CN" sz="2800" baseline="30000">
              <a:latin typeface="楷体_GB2312" pitchFamily="49" charset="-122"/>
            </a:endParaRPr>
          </a:p>
        </p:txBody>
      </p:sp>
      <p:sp>
        <p:nvSpPr>
          <p:cNvPr id="98313" name="Text Box 9"/>
          <p:cNvSpPr txBox="1"/>
          <p:nvPr/>
        </p:nvSpPr>
        <p:spPr>
          <a:xfrm>
            <a:off x="3708400" y="3357563"/>
            <a:ext cx="28257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采煤</a:t>
            </a:r>
            <a:r>
              <a:rPr lang="en-US" altLang="zh-CN" sz="2800">
                <a:latin typeface="楷体_GB2312" pitchFamily="49" charset="-122"/>
              </a:rPr>
              <a:t>105kg</a:t>
            </a:r>
            <a:endParaRPr lang="en-US" altLang="zh-CN" sz="2800">
              <a:latin typeface="楷体_GB2312" pitchFamily="49" charset="-122"/>
            </a:endParaRPr>
          </a:p>
        </p:txBody>
      </p:sp>
      <p:sp>
        <p:nvSpPr>
          <p:cNvPr id="98315" name="Text Box 11"/>
          <p:cNvSpPr txBox="1"/>
          <p:nvPr/>
        </p:nvSpPr>
        <p:spPr>
          <a:xfrm>
            <a:off x="1042988" y="3357563"/>
            <a:ext cx="3843337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炼钢</a:t>
            </a:r>
            <a:r>
              <a:rPr lang="en-US" altLang="zh-CN" sz="2800">
                <a:latin typeface="楷体_GB2312" pitchFamily="49" charset="-122"/>
              </a:rPr>
              <a:t>1.6kg</a:t>
            </a:r>
            <a:endParaRPr lang="en-US" altLang="zh-CN" sz="2800">
              <a:latin typeface="楷体_GB2312" pitchFamily="49" charset="-122"/>
            </a:endParaRPr>
          </a:p>
        </p:txBody>
      </p:sp>
      <p:pic>
        <p:nvPicPr>
          <p:cNvPr id="98317" name="Picture 13" descr="1S3J_sNe27cLey7m1xM7euey157O1Mw==[1]"/>
          <p:cNvPicPr>
            <a:picLocks noChangeAspect="1"/>
          </p:cNvPicPr>
          <p:nvPr/>
        </p:nvPicPr>
        <p:blipFill>
          <a:blip r:embed="rId3"/>
          <a:srcRect b="17900"/>
          <a:stretch>
            <a:fillRect/>
          </a:stretch>
        </p:blipFill>
        <p:spPr>
          <a:xfrm>
            <a:off x="539750" y="4076700"/>
            <a:ext cx="2736850" cy="2160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18" name="Text Box 14"/>
          <p:cNvSpPr txBox="1"/>
          <p:nvPr/>
        </p:nvSpPr>
        <p:spPr>
          <a:xfrm>
            <a:off x="250825" y="6338888"/>
            <a:ext cx="329406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电车行驶</a:t>
            </a:r>
            <a:r>
              <a:rPr lang="en-US" altLang="zh-CN" sz="2800">
                <a:latin typeface="楷体_GB2312" pitchFamily="49" charset="-122"/>
              </a:rPr>
              <a:t>0.85</a:t>
            </a:r>
            <a:r>
              <a:rPr lang="zh-CN" altLang="en-US" sz="2800" dirty="0">
                <a:latin typeface="楷体_GB2312" pitchFamily="49" charset="-122"/>
              </a:rPr>
              <a:t>千米</a:t>
            </a:r>
            <a:endParaRPr lang="zh-CN" altLang="en-US" sz="2800" dirty="0">
              <a:latin typeface="楷体_GB2312" pitchFamily="49" charset="-122"/>
            </a:endParaRPr>
          </a:p>
        </p:txBody>
      </p:sp>
      <p:sp>
        <p:nvSpPr>
          <p:cNvPr id="24585" name="WordArt 15"/>
          <p:cNvSpPr>
            <a:spLocks noTextEdit="1"/>
          </p:cNvSpPr>
          <p:nvPr/>
        </p:nvSpPr>
        <p:spPr>
          <a:xfrm>
            <a:off x="684213" y="0"/>
            <a:ext cx="5903912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一度电能做什么呢？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98325" name="Picture 21" descr="00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5375" y="4005263"/>
            <a:ext cx="2951163" cy="2087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26" name="Picture 22" descr="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3500438"/>
            <a:ext cx="1693863" cy="252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8327" name="Picture 23" descr="guangai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6325" y="1196975"/>
            <a:ext cx="2735263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28" name="Text Box 24"/>
          <p:cNvSpPr txBox="1"/>
          <p:nvPr/>
        </p:nvSpPr>
        <p:spPr>
          <a:xfrm>
            <a:off x="6911975" y="5911850"/>
            <a:ext cx="22320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洗衣机工作</a:t>
            </a:r>
            <a:r>
              <a:rPr lang="en-US" altLang="zh-CN" sz="2800">
                <a:latin typeface="楷体_GB2312" pitchFamily="49" charset="-122"/>
              </a:rPr>
              <a:t>2.7</a:t>
            </a:r>
            <a:r>
              <a:rPr lang="zh-CN" altLang="en-US" sz="2800" dirty="0">
                <a:latin typeface="楷体_GB2312" pitchFamily="49" charset="-122"/>
              </a:rPr>
              <a:t>个小时</a:t>
            </a:r>
            <a:endParaRPr lang="zh-CN" altLang="en-US" sz="2800" baseline="30000" dirty="0">
              <a:latin typeface="楷体_GB2312" pitchFamily="49" charset="-122"/>
            </a:endParaRPr>
          </a:p>
        </p:txBody>
      </p:sp>
      <p:sp>
        <p:nvSpPr>
          <p:cNvPr id="98329" name="Text Box 25"/>
          <p:cNvSpPr txBox="1"/>
          <p:nvPr/>
        </p:nvSpPr>
        <p:spPr>
          <a:xfrm>
            <a:off x="3779838" y="6165850"/>
            <a:ext cx="350361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楷体_GB2312" pitchFamily="49" charset="-122"/>
              </a:rPr>
              <a:t>电脑工作</a:t>
            </a:r>
            <a:r>
              <a:rPr lang="en-US" altLang="zh-CN" sz="2800">
                <a:latin typeface="楷体_GB2312" pitchFamily="49" charset="-122"/>
              </a:rPr>
              <a:t>5</a:t>
            </a:r>
            <a:r>
              <a:rPr lang="zh-CN" altLang="en-US" sz="2800" dirty="0">
                <a:latin typeface="楷体_GB2312" pitchFamily="49" charset="-122"/>
              </a:rPr>
              <a:t>小时</a:t>
            </a:r>
            <a:endParaRPr lang="zh-CN" altLang="en-US" sz="2800" baseline="30000" dirty="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8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98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98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98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8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8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2" grpId="0"/>
      <p:bldP spid="98313" grpId="0"/>
      <p:bldP spid="98315" grpId="0"/>
      <p:bldP spid="98318" grpId="0"/>
      <p:bldP spid="98328" grpId="0"/>
      <p:bldP spid="983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Picture 3" descr="1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0288" y="1700213"/>
            <a:ext cx="1295400" cy="1685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4" descr="1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675" y="1557338"/>
            <a:ext cx="1800225" cy="1514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5" descr="20050311L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4292600"/>
            <a:ext cx="2447925" cy="185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7" descr="DSC000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0113" y="1628775"/>
            <a:ext cx="1865312" cy="173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8"/>
          <p:cNvSpPr txBox="1"/>
          <p:nvPr/>
        </p:nvSpPr>
        <p:spPr>
          <a:xfrm>
            <a:off x="323850" y="6165850"/>
            <a:ext cx="3451225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生产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彩电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0.3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台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5609" name="Text Box 11"/>
          <p:cNvSpPr txBox="1"/>
          <p:nvPr/>
        </p:nvSpPr>
        <p:spPr>
          <a:xfrm>
            <a:off x="2987675" y="3213100"/>
            <a:ext cx="18002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生产方便面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170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包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5610" name="Text Box 12"/>
          <p:cNvSpPr txBox="1"/>
          <p:nvPr/>
        </p:nvSpPr>
        <p:spPr>
          <a:xfrm>
            <a:off x="6948488" y="3644900"/>
            <a:ext cx="28241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生产毛毯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2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条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5611" name="Text Box 13"/>
          <p:cNvSpPr txBox="1"/>
          <p:nvPr/>
        </p:nvSpPr>
        <p:spPr>
          <a:xfrm>
            <a:off x="611188" y="3357563"/>
            <a:ext cx="226853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10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盏节能灯工作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100</a:t>
            </a: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小时</a:t>
            </a:r>
            <a:endParaRPr lang="zh-CN" altLang="en-US" sz="28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5612" name="WordArt 22"/>
          <p:cNvSpPr>
            <a:spLocks noTextEdit="1"/>
          </p:cNvSpPr>
          <p:nvPr/>
        </p:nvSpPr>
        <p:spPr>
          <a:xfrm>
            <a:off x="1331913" y="260350"/>
            <a:ext cx="5903912" cy="908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隶书" charset="0"/>
                <a:ea typeface="隶书" charset="0"/>
              </a:rPr>
              <a:t>一度电的用处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25613" name="Picture 23" descr="51409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725" y="1628775"/>
            <a:ext cx="1497013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4" name="Picture 24" descr="tu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59338" y="4437063"/>
            <a:ext cx="2879725" cy="1758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5" name="Text Box 25"/>
          <p:cNvSpPr txBox="1"/>
          <p:nvPr/>
        </p:nvSpPr>
        <p:spPr>
          <a:xfrm>
            <a:off x="4860925" y="6165850"/>
            <a:ext cx="302418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机织棉布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11m</a:t>
            </a:r>
            <a:endParaRPr lang="en-US" altLang="zh-CN" sz="280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25616" name="Text Box 26"/>
          <p:cNvSpPr txBox="1"/>
          <p:nvPr/>
        </p:nvSpPr>
        <p:spPr>
          <a:xfrm>
            <a:off x="5292725" y="3357563"/>
            <a:ext cx="1584325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0000FF"/>
                </a:solidFill>
                <a:latin typeface="楷体_GB2312" pitchFamily="49" charset="-122"/>
              </a:rPr>
              <a:t>生产化肥</a:t>
            </a:r>
            <a:r>
              <a:rPr lang="en-US" altLang="zh-CN" sz="2800">
                <a:solidFill>
                  <a:srgbClr val="0000FF"/>
                </a:solidFill>
                <a:latin typeface="楷体_GB2312" pitchFamily="49" charset="-122"/>
              </a:rPr>
              <a:t>0.7kg</a:t>
            </a:r>
            <a:endParaRPr lang="en-US" altLang="zh-CN" sz="2800">
              <a:solidFill>
                <a:srgbClr val="0000FF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1042988" y="692150"/>
            <a:ext cx="74168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电能的测量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en-US" altLang="zh-CN" sz="4800">
                <a:latin typeface="Times New Roman" panose="02020603050405020304" pitchFamily="18" charset="0"/>
                <a:ea typeface="黑体" panose="02010609060101010101" pitchFamily="49" charset="-122"/>
              </a:rPr>
              <a:t>—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电能表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924300" y="3357563"/>
            <a:ext cx="50038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>
                <a:latin typeface="楷体_GB2312" pitchFamily="49" charset="-122"/>
              </a:rPr>
              <a:t>1</a:t>
            </a:r>
            <a:r>
              <a:rPr lang="zh-CN" altLang="en-US" sz="4400" dirty="0">
                <a:latin typeface="楷体_GB2312" pitchFamily="49" charset="-122"/>
              </a:rPr>
              <a:t>、作用：测量用户</a:t>
            </a:r>
            <a:r>
              <a:rPr lang="zh-CN" altLang="en-US" sz="4400" dirty="0">
                <a:solidFill>
                  <a:srgbClr val="FF0000"/>
                </a:solidFill>
                <a:latin typeface="楷体_GB2312" pitchFamily="49" charset="-122"/>
              </a:rPr>
              <a:t>消耗电能</a:t>
            </a:r>
            <a:r>
              <a:rPr lang="zh-CN" altLang="en-US" sz="4400" dirty="0">
                <a:latin typeface="楷体_GB2312" pitchFamily="49" charset="-122"/>
              </a:rPr>
              <a:t>的仪表</a:t>
            </a:r>
            <a:endParaRPr lang="zh-CN" altLang="en-US" sz="2800" dirty="0">
              <a:latin typeface="楷体_GB2312" pitchFamily="49" charset="-122"/>
            </a:endParaRPr>
          </a:p>
        </p:txBody>
      </p:sp>
      <p:pic>
        <p:nvPicPr>
          <p:cNvPr id="17416" name="Picture 8" descr="电能表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272" t="1358" r="15266" b="8243"/>
          <a:stretch>
            <a:fillRect/>
          </a:stretch>
        </p:blipFill>
        <p:spPr>
          <a:xfrm>
            <a:off x="827088" y="2105025"/>
            <a:ext cx="3025775" cy="4752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9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410">
                                            <p:txEl>
                                              <p:charRg st="9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7650" name="Group 2"/>
          <p:cNvGrpSpPr/>
          <p:nvPr/>
        </p:nvGrpSpPr>
        <p:grpSpPr>
          <a:xfrm>
            <a:off x="457200" y="2590800"/>
            <a:ext cx="8077200" cy="1981200"/>
            <a:chOff x="192" y="1248"/>
            <a:chExt cx="5088" cy="1248"/>
          </a:xfrm>
        </p:grpSpPr>
        <p:grpSp>
          <p:nvGrpSpPr>
            <p:cNvPr id="27653" name="Group 3"/>
            <p:cNvGrpSpPr/>
            <p:nvPr/>
          </p:nvGrpSpPr>
          <p:grpSpPr>
            <a:xfrm>
              <a:off x="288" y="1248"/>
              <a:ext cx="4944" cy="1248"/>
              <a:chOff x="384" y="1344"/>
              <a:chExt cx="4944" cy="1248"/>
            </a:xfrm>
          </p:grpSpPr>
          <p:sp>
            <p:nvSpPr>
              <p:cNvPr id="27661" name="Rectangle 4"/>
              <p:cNvSpPr/>
              <p:nvPr/>
            </p:nvSpPr>
            <p:spPr>
              <a:xfrm>
                <a:off x="1344" y="1344"/>
                <a:ext cx="1104" cy="1248"/>
              </a:xfrm>
              <a:prstGeom prst="rect">
                <a:avLst/>
              </a:prstGeom>
              <a:noFill/>
              <a:ln w="38100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dirty="0">
                  <a:latin typeface="楷体_GB2312" pitchFamily="49" charset="-122"/>
                </a:endParaRPr>
              </a:p>
            </p:txBody>
          </p:sp>
          <p:sp>
            <p:nvSpPr>
              <p:cNvPr id="27662" name="Line 5"/>
              <p:cNvSpPr/>
              <p:nvPr/>
            </p:nvSpPr>
            <p:spPr>
              <a:xfrm flipH="1">
                <a:off x="432" y="1680"/>
                <a:ext cx="91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7663" name="Line 6"/>
              <p:cNvSpPr/>
              <p:nvPr/>
            </p:nvSpPr>
            <p:spPr>
              <a:xfrm flipH="1">
                <a:off x="384" y="2256"/>
                <a:ext cx="960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7664" name="Line 7"/>
              <p:cNvSpPr/>
              <p:nvPr/>
            </p:nvSpPr>
            <p:spPr>
              <a:xfrm>
                <a:off x="2448" y="1440"/>
                <a:ext cx="2832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7665" name="Line 8"/>
              <p:cNvSpPr/>
              <p:nvPr/>
            </p:nvSpPr>
            <p:spPr>
              <a:xfrm>
                <a:off x="2448" y="2496"/>
                <a:ext cx="2880" cy="0"/>
              </a:xfrm>
              <a:prstGeom prst="line">
                <a:avLst/>
              </a:prstGeom>
              <a:ln w="38100" cap="flat" cmpd="sng">
                <a:solidFill>
                  <a:srgbClr val="FF0066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sp>
          <p:sp>
            <p:nvSpPr>
              <p:cNvPr id="27666" name="Text Box 9"/>
              <p:cNvSpPr txBox="1"/>
              <p:nvPr/>
            </p:nvSpPr>
            <p:spPr>
              <a:xfrm>
                <a:off x="1392" y="1728"/>
                <a:ext cx="1008" cy="404"/>
              </a:xfrm>
              <a:prstGeom prst="rect">
                <a:avLst/>
              </a:prstGeom>
              <a:noFill/>
              <a:ln w="38100">
                <a:noFill/>
              </a:ln>
            </p:spPr>
            <p:txBody>
              <a:bodyPr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600" b="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电能表</a:t>
                </a:r>
                <a:endParaRPr lang="zh-CN" altLang="en-US" sz="3600" b="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27667" name="Group 10"/>
              <p:cNvGrpSpPr/>
              <p:nvPr/>
            </p:nvGrpSpPr>
            <p:grpSpPr>
              <a:xfrm>
                <a:off x="2928" y="1440"/>
                <a:ext cx="336" cy="1056"/>
                <a:chOff x="3744" y="1488"/>
                <a:chExt cx="336" cy="1056"/>
              </a:xfrm>
            </p:grpSpPr>
            <p:sp>
              <p:nvSpPr>
                <p:cNvPr id="27686" name="Oval 11"/>
                <p:cNvSpPr/>
                <p:nvPr/>
              </p:nvSpPr>
              <p:spPr>
                <a:xfrm>
                  <a:off x="3744" y="2016"/>
                  <a:ext cx="336" cy="336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87" name="Line 12"/>
                <p:cNvSpPr/>
                <p:nvPr/>
              </p:nvSpPr>
              <p:spPr>
                <a:xfrm>
                  <a:off x="3936" y="1824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8" name="Line 13"/>
                <p:cNvSpPr/>
                <p:nvPr/>
              </p:nvSpPr>
              <p:spPr>
                <a:xfrm flipV="1">
                  <a:off x="3936" y="2304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9" name="Line 14"/>
                <p:cNvSpPr/>
                <p:nvPr/>
              </p:nvSpPr>
              <p:spPr>
                <a:xfrm flipH="1">
                  <a:off x="3840" y="2064"/>
                  <a:ext cx="192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90" name="Line 15"/>
                <p:cNvSpPr/>
                <p:nvPr/>
              </p:nvSpPr>
              <p:spPr>
                <a:xfrm>
                  <a:off x="3744" y="2112"/>
                  <a:ext cx="336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91" name="Oval 16"/>
                <p:cNvSpPr/>
                <p:nvPr/>
              </p:nvSpPr>
              <p:spPr>
                <a:xfrm>
                  <a:off x="3936" y="1632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92" name="Line 17"/>
                <p:cNvSpPr/>
                <p:nvPr/>
              </p:nvSpPr>
              <p:spPr>
                <a:xfrm flipH="1">
                  <a:off x="3936" y="1488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93" name="Line 18"/>
                <p:cNvSpPr/>
                <p:nvPr/>
              </p:nvSpPr>
              <p:spPr>
                <a:xfrm flipH="1">
                  <a:off x="3792" y="1680"/>
                  <a:ext cx="144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7668" name="Group 19"/>
              <p:cNvGrpSpPr/>
              <p:nvPr/>
            </p:nvGrpSpPr>
            <p:grpSpPr>
              <a:xfrm>
                <a:off x="4608" y="1440"/>
                <a:ext cx="336" cy="1056"/>
                <a:chOff x="3744" y="1488"/>
                <a:chExt cx="336" cy="1056"/>
              </a:xfrm>
            </p:grpSpPr>
            <p:sp>
              <p:nvSpPr>
                <p:cNvPr id="27678" name="Oval 20"/>
                <p:cNvSpPr/>
                <p:nvPr/>
              </p:nvSpPr>
              <p:spPr>
                <a:xfrm>
                  <a:off x="3744" y="2016"/>
                  <a:ext cx="336" cy="336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79" name="Line 21"/>
                <p:cNvSpPr/>
                <p:nvPr/>
              </p:nvSpPr>
              <p:spPr>
                <a:xfrm>
                  <a:off x="3936" y="1824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0" name="Line 22"/>
                <p:cNvSpPr/>
                <p:nvPr/>
              </p:nvSpPr>
              <p:spPr>
                <a:xfrm flipV="1">
                  <a:off x="3936" y="2304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1" name="Line 23"/>
                <p:cNvSpPr/>
                <p:nvPr/>
              </p:nvSpPr>
              <p:spPr>
                <a:xfrm flipH="1">
                  <a:off x="3840" y="2064"/>
                  <a:ext cx="192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2" name="Line 24"/>
                <p:cNvSpPr/>
                <p:nvPr/>
              </p:nvSpPr>
              <p:spPr>
                <a:xfrm>
                  <a:off x="3744" y="2112"/>
                  <a:ext cx="336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3" name="Oval 25"/>
                <p:cNvSpPr/>
                <p:nvPr/>
              </p:nvSpPr>
              <p:spPr>
                <a:xfrm>
                  <a:off x="3936" y="1632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84" name="Line 26"/>
                <p:cNvSpPr/>
                <p:nvPr/>
              </p:nvSpPr>
              <p:spPr>
                <a:xfrm flipH="1">
                  <a:off x="3936" y="1488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85" name="Line 27"/>
                <p:cNvSpPr/>
                <p:nvPr/>
              </p:nvSpPr>
              <p:spPr>
                <a:xfrm flipH="1">
                  <a:off x="3792" y="1680"/>
                  <a:ext cx="144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  <p:grpSp>
            <p:nvGrpSpPr>
              <p:cNvPr id="27669" name="Group 28"/>
              <p:cNvGrpSpPr/>
              <p:nvPr/>
            </p:nvGrpSpPr>
            <p:grpSpPr>
              <a:xfrm>
                <a:off x="3744" y="1440"/>
                <a:ext cx="336" cy="1056"/>
                <a:chOff x="3744" y="1488"/>
                <a:chExt cx="336" cy="1056"/>
              </a:xfrm>
            </p:grpSpPr>
            <p:sp>
              <p:nvSpPr>
                <p:cNvPr id="27670" name="Oval 29"/>
                <p:cNvSpPr/>
                <p:nvPr/>
              </p:nvSpPr>
              <p:spPr>
                <a:xfrm>
                  <a:off x="3744" y="2016"/>
                  <a:ext cx="336" cy="336"/>
                </a:xfrm>
                <a:prstGeom prst="ellipse">
                  <a:avLst/>
                </a:prstGeom>
                <a:noFill/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71" name="Line 30"/>
                <p:cNvSpPr/>
                <p:nvPr/>
              </p:nvSpPr>
              <p:spPr>
                <a:xfrm>
                  <a:off x="3936" y="1824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72" name="Line 31"/>
                <p:cNvSpPr/>
                <p:nvPr/>
              </p:nvSpPr>
              <p:spPr>
                <a:xfrm flipV="1">
                  <a:off x="3936" y="2304"/>
                  <a:ext cx="0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73" name="Line 32"/>
                <p:cNvSpPr/>
                <p:nvPr/>
              </p:nvSpPr>
              <p:spPr>
                <a:xfrm flipH="1">
                  <a:off x="3840" y="2064"/>
                  <a:ext cx="192" cy="240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74" name="Line 33"/>
                <p:cNvSpPr/>
                <p:nvPr/>
              </p:nvSpPr>
              <p:spPr>
                <a:xfrm>
                  <a:off x="3744" y="2112"/>
                  <a:ext cx="336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75" name="Oval 34"/>
                <p:cNvSpPr/>
                <p:nvPr/>
              </p:nvSpPr>
              <p:spPr>
                <a:xfrm>
                  <a:off x="3936" y="1632"/>
                  <a:ext cx="48" cy="48"/>
                </a:xfrm>
                <a:prstGeom prst="ellipse">
                  <a:avLst/>
                </a:prstGeom>
                <a:solidFill>
                  <a:schemeClr val="accent1"/>
                </a:solidFill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/>
                <a:p>
                  <a:endParaRPr lang="zh-CN" altLang="en-US" dirty="0">
                    <a:latin typeface="楷体_GB2312" pitchFamily="49" charset="-122"/>
                  </a:endParaRPr>
                </a:p>
              </p:txBody>
            </p:sp>
            <p:sp>
              <p:nvSpPr>
                <p:cNvPr id="27676" name="Line 35"/>
                <p:cNvSpPr/>
                <p:nvPr/>
              </p:nvSpPr>
              <p:spPr>
                <a:xfrm flipH="1">
                  <a:off x="3936" y="1488"/>
                  <a:ext cx="0" cy="192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  <p:sp>
              <p:nvSpPr>
                <p:cNvPr id="27677" name="Line 36"/>
                <p:cNvSpPr/>
                <p:nvPr/>
              </p:nvSpPr>
              <p:spPr>
                <a:xfrm flipH="1">
                  <a:off x="3792" y="1680"/>
                  <a:ext cx="144" cy="144"/>
                </a:xfrm>
                <a:prstGeom prst="line">
                  <a:avLst/>
                </a:prstGeom>
                <a:ln w="38100" cap="flat" cmpd="sng">
                  <a:solidFill>
                    <a:srgbClr val="FF0066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27654" name="Text Box 37"/>
            <p:cNvSpPr txBox="1"/>
            <p:nvPr/>
          </p:nvSpPr>
          <p:spPr>
            <a:xfrm>
              <a:off x="3024" y="1440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5" name="Text Box 38"/>
            <p:cNvSpPr txBox="1"/>
            <p:nvPr/>
          </p:nvSpPr>
          <p:spPr>
            <a:xfrm>
              <a:off x="4752" y="1392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6" name="Text Box 39"/>
            <p:cNvSpPr txBox="1"/>
            <p:nvPr/>
          </p:nvSpPr>
          <p:spPr>
            <a:xfrm>
              <a:off x="3840" y="1440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S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7" name="Text Box 40"/>
            <p:cNvSpPr txBox="1"/>
            <p:nvPr/>
          </p:nvSpPr>
          <p:spPr>
            <a:xfrm>
              <a:off x="3120" y="1824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8" name="Text Box 41"/>
            <p:cNvSpPr txBox="1"/>
            <p:nvPr/>
          </p:nvSpPr>
          <p:spPr>
            <a:xfrm>
              <a:off x="3936" y="1872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59" name="Text Box 42"/>
            <p:cNvSpPr txBox="1"/>
            <p:nvPr/>
          </p:nvSpPr>
          <p:spPr>
            <a:xfrm>
              <a:off x="4848" y="1872"/>
              <a:ext cx="432" cy="3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3200" b="0">
                  <a:latin typeface="Times New Roman" panose="02020603050405020304" pitchFamily="18" charset="0"/>
                  <a:ea typeface="宋体" panose="02010600030101010101" pitchFamily="2" charset="-122"/>
                </a:rPr>
                <a:t>L</a:t>
              </a:r>
              <a:r>
                <a:rPr lang="en-US" altLang="zh-CN" sz="3200" b="0" baseline="-25000"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altLang="zh-CN" sz="3200" b="0" baseline="-2500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7660" name="Text Box 43"/>
            <p:cNvSpPr txBox="1"/>
            <p:nvPr/>
          </p:nvSpPr>
          <p:spPr>
            <a:xfrm>
              <a:off x="192" y="1536"/>
              <a:ext cx="528" cy="6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电源</a:t>
              </a:r>
              <a:endPara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7651" name="Text Box 44"/>
          <p:cNvSpPr txBox="1"/>
          <p:nvPr/>
        </p:nvSpPr>
        <p:spPr>
          <a:xfrm>
            <a:off x="838200" y="898525"/>
            <a:ext cx="8305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家庭电路中</a:t>
            </a:r>
            <a:r>
              <a:rPr lang="en-US" altLang="zh-CN" b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b="0" dirty="0">
                <a:latin typeface="黑体" panose="02010609060101010101" pitchFamily="49" charset="-122"/>
                <a:ea typeface="黑体" panose="02010609060101010101" pitchFamily="49" charset="-122"/>
              </a:rPr>
              <a:t>电能表的作用是什么</a:t>
            </a:r>
            <a:r>
              <a:rPr lang="en-US" altLang="zh-CN" b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81" name="Text Box 45"/>
          <p:cNvSpPr txBox="1">
            <a:spLocks noChangeArrowheads="1"/>
          </p:cNvSpPr>
          <p:nvPr/>
        </p:nvSpPr>
        <p:spPr bwMode="auto">
          <a:xfrm>
            <a:off x="755650" y="4797425"/>
            <a:ext cx="7848600" cy="1616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测量电路消耗电能的仪表</a:t>
            </a:r>
            <a:endParaRPr kumimoji="1" lang="zh-CN" altLang="en-US" kern="1200" cap="none" spc="0" normalizeH="0" baseline="0" noProof="0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zh-CN" altLang="en-US" kern="1200" cap="none" spc="0" normalizeH="0" baseline="0" noProof="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位于家庭电路的</a:t>
            </a:r>
            <a:r>
              <a:rPr kumimoji="1" lang="zh-CN" altLang="en-US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+mn-cs"/>
              </a:rPr>
              <a:t>干路中</a:t>
            </a:r>
            <a:endParaRPr kumimoji="1" lang="zh-CN" altLang="en-US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6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8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Picture 4" descr="20084111425343518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196975"/>
            <a:ext cx="9144000" cy="560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5"/>
          <p:cNvSpPr txBox="1"/>
          <p:nvPr/>
        </p:nvSpPr>
        <p:spPr>
          <a:xfrm>
            <a:off x="755650" y="333375"/>
            <a:ext cx="7499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电能表在家庭电路中的连接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3" name="Text Box 5"/>
          <p:cNvSpPr txBox="1"/>
          <p:nvPr/>
        </p:nvSpPr>
        <p:spPr>
          <a:xfrm>
            <a:off x="684213" y="260350"/>
            <a:ext cx="86042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latin typeface="Tahoma" panose="020B0604030504040204" pitchFamily="34" charset="0"/>
              </a:rPr>
              <a:t>2</a:t>
            </a:r>
            <a:r>
              <a:rPr lang="zh-CN" altLang="en-US" dirty="0">
                <a:latin typeface="Tahoma" panose="020B0604030504040204" pitchFamily="34" charset="0"/>
              </a:rPr>
              <a:t>、读数：电能表计数器上两次</a:t>
            </a:r>
            <a:r>
              <a:rPr lang="zh-CN" altLang="en-US" dirty="0">
                <a:solidFill>
                  <a:srgbClr val="FF0000"/>
                </a:solidFill>
                <a:latin typeface="Tahoma" panose="020B0604030504040204" pitchFamily="34" charset="0"/>
              </a:rPr>
              <a:t>读数之差</a:t>
            </a:r>
            <a:r>
              <a:rPr lang="zh-CN" altLang="en-US" dirty="0">
                <a:latin typeface="Tahoma" panose="020B0604030504040204" pitchFamily="34" charset="0"/>
              </a:rPr>
              <a:t>，就是这段时间内用电的度数。</a:t>
            </a:r>
            <a:endParaRPr lang="zh-CN" altLang="en-US" dirty="0">
              <a:latin typeface="Tahoma" panose="020B0604030504040204" pitchFamily="34" charset="0"/>
            </a:endParaRPr>
          </a:p>
        </p:txBody>
      </p:sp>
      <p:sp>
        <p:nvSpPr>
          <p:cNvPr id="43014" name="Text Box 6"/>
          <p:cNvSpPr txBox="1"/>
          <p:nvPr/>
        </p:nvSpPr>
        <p:spPr>
          <a:xfrm>
            <a:off x="5364163" y="4581525"/>
            <a:ext cx="2916237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dirty="0">
                <a:solidFill>
                  <a:srgbClr val="0000FF"/>
                </a:solidFill>
                <a:latin typeface="楷体_GB2312" pitchFamily="49" charset="-122"/>
              </a:rPr>
              <a:t>单位：</a:t>
            </a:r>
            <a:r>
              <a:rPr lang="en-US" altLang="zh-CN" sz="4400" err="1">
                <a:solidFill>
                  <a:srgbClr val="0000FF"/>
                </a:solidFill>
                <a:latin typeface="楷体_GB2312" pitchFamily="49" charset="-122"/>
              </a:rPr>
              <a:t>kW</a:t>
            </a:r>
            <a:r>
              <a:rPr lang="en-US" altLang="zh-CN" sz="4400" err="1">
                <a:solidFill>
                  <a:srgbClr val="0000FF"/>
                </a:solidFill>
                <a:latin typeface="Arial" panose="020B0604020202020204" pitchFamily="34" charset="0"/>
              </a:rPr>
              <a:t>•</a:t>
            </a:r>
            <a:r>
              <a:rPr lang="en-US" altLang="zh-CN" sz="4400" err="1">
                <a:solidFill>
                  <a:srgbClr val="0000FF"/>
                </a:solidFill>
                <a:latin typeface="楷体_GB2312" pitchFamily="49" charset="-122"/>
              </a:rPr>
              <a:t>h</a:t>
            </a:r>
            <a:endParaRPr lang="en-US" altLang="zh-CN" sz="440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43015" name="Rectangle 7"/>
          <p:cNvSpPr/>
          <p:nvPr/>
        </p:nvSpPr>
        <p:spPr>
          <a:xfrm>
            <a:off x="5580063" y="5445125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solidFill>
                  <a:srgbClr val="0000FF"/>
                </a:solidFill>
                <a:latin typeface="楷体_GB2312" pitchFamily="49" charset="-122"/>
              </a:rPr>
              <a:t>即：度</a:t>
            </a:r>
            <a:endParaRPr lang="zh-CN" altLang="en-US" sz="4400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43018" name="Rectangle 10"/>
          <p:cNvSpPr/>
          <p:nvPr/>
        </p:nvSpPr>
        <p:spPr>
          <a:xfrm>
            <a:off x="5364163" y="2133600"/>
            <a:ext cx="2879725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</a:rPr>
              <a:t>红圈里的数字是小数点后面的数字</a:t>
            </a:r>
            <a:r>
              <a:rPr lang="en-US" altLang="zh-CN">
                <a:solidFill>
                  <a:srgbClr val="FF0000"/>
                </a:solidFill>
                <a:latin typeface="楷体_GB2312" pitchFamily="49" charset="-122"/>
              </a:rPr>
              <a:t>.</a:t>
            </a:r>
            <a:endParaRPr lang="en-US" altLang="zh-CN">
              <a:solidFill>
                <a:srgbClr val="FF0000"/>
              </a:solidFill>
              <a:latin typeface="楷体_GB2312" pitchFamily="49" charset="-122"/>
            </a:endParaRPr>
          </a:p>
        </p:txBody>
      </p:sp>
      <p:pic>
        <p:nvPicPr>
          <p:cNvPr id="2056" name="图片 20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1916113"/>
            <a:ext cx="3743325" cy="4040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43014" grpId="0"/>
      <p:bldP spid="43015" grpId="0"/>
      <p:bldP spid="430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3"/>
          <p:cNvSpPr txBox="1"/>
          <p:nvPr/>
        </p:nvSpPr>
        <p:spPr>
          <a:xfrm>
            <a:off x="971550" y="765175"/>
            <a:ext cx="81724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>
                <a:latin typeface="楷体_GB2312" pitchFamily="49" charset="-122"/>
              </a:rPr>
              <a:t>3</a:t>
            </a:r>
            <a:r>
              <a:rPr lang="zh-CN" altLang="en-US" sz="4800" dirty="0">
                <a:latin typeface="楷体_GB2312" pitchFamily="49" charset="-122"/>
              </a:rPr>
              <a:t>、参数</a:t>
            </a:r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18436" name="Text Box 4"/>
          <p:cNvSpPr txBox="1"/>
          <p:nvPr/>
        </p:nvSpPr>
        <p:spPr>
          <a:xfrm>
            <a:off x="3276600" y="2349500"/>
            <a:ext cx="5795963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0000"/>
                </a:solidFill>
                <a:latin typeface="楷体_GB2312" pitchFamily="49" charset="-122"/>
              </a:rPr>
              <a:t>♦</a:t>
            </a:r>
            <a:r>
              <a:rPr lang="en-US" altLang="zh-CN" sz="3200">
                <a:latin typeface="Arial" panose="020B0604020202020204" pitchFamily="34" charset="0"/>
              </a:rPr>
              <a:t>“</a:t>
            </a:r>
            <a:r>
              <a:rPr lang="en-US" altLang="zh-CN" sz="3200">
                <a:latin typeface="楷体_GB2312" pitchFamily="49" charset="-122"/>
              </a:rPr>
              <a:t>5A</a:t>
            </a:r>
            <a:r>
              <a:rPr lang="en-US" altLang="zh-CN" sz="320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表示标定电流； 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♦</a:t>
            </a:r>
            <a:r>
              <a:rPr lang="zh-CN" altLang="en-US" sz="3200" dirty="0">
                <a:latin typeface="Arial" panose="020B0604020202020204" pitchFamily="34" charset="0"/>
              </a:rPr>
              <a:t>“</a:t>
            </a:r>
            <a:r>
              <a:rPr lang="en-US" altLang="zh-CN" sz="3200">
                <a:latin typeface="楷体_GB2312" pitchFamily="49" charset="-122"/>
              </a:rPr>
              <a:t>10A</a:t>
            </a:r>
            <a:r>
              <a:rPr lang="en-US" altLang="zh-CN" sz="320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表示短时间应用时，最大额定电流；</a:t>
            </a:r>
            <a:endParaRPr lang="zh-CN" altLang="en-US" sz="3200" dirty="0">
              <a:latin typeface="楷体_GB2312" pitchFamily="49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♦</a:t>
            </a:r>
            <a:r>
              <a:rPr lang="zh-CN" altLang="en-US" sz="3200" dirty="0">
                <a:latin typeface="Arial" panose="020B0604020202020204" pitchFamily="34" charset="0"/>
              </a:rPr>
              <a:t>“</a:t>
            </a:r>
            <a:r>
              <a:rPr lang="en-US" altLang="zh-CN" sz="3200">
                <a:latin typeface="楷体_GB2312" pitchFamily="49" charset="-122"/>
              </a:rPr>
              <a:t>50Hz</a:t>
            </a:r>
            <a:r>
              <a:rPr lang="en-US" altLang="zh-CN" sz="320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表示在</a:t>
            </a:r>
            <a:r>
              <a:rPr lang="en-US" altLang="zh-CN" sz="3200">
                <a:latin typeface="楷体_GB2312" pitchFamily="49" charset="-122"/>
              </a:rPr>
              <a:t>50</a:t>
            </a:r>
            <a:r>
              <a:rPr lang="zh-CN" altLang="en-US" sz="3200" dirty="0">
                <a:latin typeface="楷体_GB2312" pitchFamily="49" charset="-122"/>
              </a:rPr>
              <a:t>赫兹的交流电中使用；</a:t>
            </a:r>
            <a:endParaRPr lang="zh-CN" altLang="en-US" sz="3200" dirty="0">
              <a:latin typeface="楷体_GB2312" pitchFamily="49" charset="-122"/>
            </a:endParaRPr>
          </a:p>
        </p:txBody>
      </p:sp>
      <p:sp>
        <p:nvSpPr>
          <p:cNvPr id="18437" name="Text Box 5"/>
          <p:cNvSpPr txBox="1"/>
          <p:nvPr/>
        </p:nvSpPr>
        <p:spPr>
          <a:xfrm>
            <a:off x="-107950" y="5445125"/>
            <a:ext cx="9504363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0000"/>
                </a:solidFill>
                <a:latin typeface="楷体_GB2312" pitchFamily="49" charset="-122"/>
              </a:rPr>
              <a:t>   ♦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1200R/kwh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 </a:t>
            </a:r>
            <a:r>
              <a:rPr lang="zh-CN" altLang="en-US" sz="3200" dirty="0">
                <a:latin typeface="楷体_GB2312" pitchFamily="49" charset="-122"/>
                <a:ea typeface="宋体" panose="02010600030101010101" pitchFamily="2" charset="-122"/>
              </a:rPr>
              <a:t>表示消耗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楷体_GB2312" pitchFamily="49" charset="-122"/>
                <a:ea typeface="宋体" panose="02010600030101010101" pitchFamily="2" charset="-122"/>
              </a:rPr>
              <a:t>度电（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1kW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•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h </a:t>
            </a:r>
            <a:r>
              <a:rPr lang="zh-CN" altLang="en-US" sz="3200" dirty="0">
                <a:latin typeface="楷体_GB2312" pitchFamily="49" charset="-122"/>
                <a:ea typeface="宋体" panose="02010600030101010101" pitchFamily="2" charset="-122"/>
              </a:rPr>
              <a:t>）电能         表的表盘转</a:t>
            </a:r>
            <a:r>
              <a:rPr lang="en-US" altLang="zh-CN" sz="3200">
                <a:latin typeface="楷体_GB2312" pitchFamily="49" charset="-122"/>
                <a:ea typeface="宋体" panose="02010600030101010101" pitchFamily="2" charset="-122"/>
              </a:rPr>
              <a:t>1200</a:t>
            </a:r>
            <a:r>
              <a:rPr lang="zh-CN" altLang="en-US" sz="3200" dirty="0">
                <a:latin typeface="楷体_GB2312" pitchFamily="49" charset="-122"/>
                <a:ea typeface="宋体" panose="02010600030101010101" pitchFamily="2" charset="-122"/>
              </a:rPr>
              <a:t>转。</a:t>
            </a:r>
            <a:r>
              <a:rPr lang="zh-CN" altLang="en-US" sz="3200" b="0" dirty="0">
                <a:latin typeface="楷体_GB2312" pitchFamily="49" charset="-122"/>
                <a:ea typeface="宋体" panose="02010600030101010101" pitchFamily="2" charset="-122"/>
              </a:rPr>
              <a:t> </a:t>
            </a:r>
            <a:endParaRPr lang="zh-CN" altLang="en-US" sz="3200" b="0" dirty="0">
              <a:latin typeface="楷体_GB2312" pitchFamily="49" charset="-122"/>
              <a:ea typeface="宋体" panose="02010600030101010101" pitchFamily="2" charset="-122"/>
            </a:endParaRPr>
          </a:p>
        </p:txBody>
      </p:sp>
      <p:pic>
        <p:nvPicPr>
          <p:cNvPr id="31749" name="Picture 10" descr="电能表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924" t="10114" r="21803" b="24155"/>
          <a:stretch>
            <a:fillRect/>
          </a:stretch>
        </p:blipFill>
        <p:spPr>
          <a:xfrm>
            <a:off x="946150" y="2205038"/>
            <a:ext cx="2330450" cy="3024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3" name="Rectangle 11"/>
          <p:cNvSpPr/>
          <p:nvPr/>
        </p:nvSpPr>
        <p:spPr>
          <a:xfrm>
            <a:off x="1004888" y="1503363"/>
            <a:ext cx="81391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>
                <a:solidFill>
                  <a:srgbClr val="FF0000"/>
                </a:solidFill>
                <a:latin typeface="楷体_GB2312" pitchFamily="49" charset="-122"/>
              </a:rPr>
              <a:t>♦</a:t>
            </a:r>
            <a:r>
              <a:rPr lang="en-US" altLang="zh-CN" sz="3200">
                <a:latin typeface="Arial" panose="020B0604020202020204" pitchFamily="34" charset="0"/>
              </a:rPr>
              <a:t>“</a:t>
            </a:r>
            <a:r>
              <a:rPr lang="en-US" altLang="zh-CN" sz="3200">
                <a:latin typeface="楷体_GB2312" pitchFamily="49" charset="-122"/>
              </a:rPr>
              <a:t>220V</a:t>
            </a:r>
            <a:r>
              <a:rPr lang="en-US" altLang="zh-CN" sz="3200">
                <a:latin typeface="Arial" panose="020B0604020202020204" pitchFamily="34" charset="0"/>
              </a:rPr>
              <a:t>”</a:t>
            </a:r>
            <a:r>
              <a:rPr lang="zh-CN" altLang="en-US" sz="3200" dirty="0">
                <a:latin typeface="楷体_GB2312" pitchFamily="49" charset="-122"/>
              </a:rPr>
              <a:t>表示接在</a:t>
            </a:r>
            <a:r>
              <a:rPr lang="en-US" altLang="zh-CN" sz="3200">
                <a:latin typeface="楷体_GB2312" pitchFamily="49" charset="-122"/>
              </a:rPr>
              <a:t>220V</a:t>
            </a:r>
            <a:r>
              <a:rPr lang="zh-CN" altLang="en-US" sz="3200" dirty="0">
                <a:latin typeface="楷体_GB2312" pitchFamily="49" charset="-122"/>
              </a:rPr>
              <a:t>电路上使用</a:t>
            </a:r>
            <a:r>
              <a:rPr lang="zh-CN" altLang="en-US" dirty="0">
                <a:latin typeface="楷体_GB2312" pitchFamily="49" charset="-122"/>
              </a:rPr>
              <a:t>；</a:t>
            </a:r>
            <a:endParaRPr lang="zh-CN" altLang="en-US" dirty="0">
              <a:latin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436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6">
                                            <p:txEl>
                                              <p:charRg st="14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8436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/>
      <p:bldP spid="18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684213" y="549275"/>
            <a:ext cx="2659062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一、电能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1" name="Text Box 3"/>
          <p:cNvSpPr txBox="1"/>
          <p:nvPr/>
        </p:nvSpPr>
        <p:spPr>
          <a:xfrm>
            <a:off x="755650" y="2230438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</a:rPr>
              <a:t>发电机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2" name="Text Box 4"/>
          <p:cNvSpPr txBox="1"/>
          <p:nvPr/>
        </p:nvSpPr>
        <p:spPr>
          <a:xfrm>
            <a:off x="760413" y="4005263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solidFill>
                  <a:srgbClr val="0000FF"/>
                </a:solidFill>
                <a:latin typeface="Times New Roman" panose="02020603050405020304" pitchFamily="18" charset="0"/>
              </a:rPr>
              <a:t>电池</a:t>
            </a:r>
            <a:endParaRPr lang="zh-CN" altLang="en-US" sz="4800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3" name="Text Box 5"/>
          <p:cNvSpPr txBox="1"/>
          <p:nvPr/>
        </p:nvSpPr>
        <p:spPr>
          <a:xfrm>
            <a:off x="3708400" y="3094038"/>
            <a:ext cx="2157413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0000FF"/>
                </a:solidFill>
                <a:latin typeface="Verdana" panose="020B0604030504040204" pitchFamily="34" charset="0"/>
              </a:rPr>
              <a:t>电能</a:t>
            </a:r>
            <a:endParaRPr lang="zh-CN" altLang="en-US" sz="4800" dirty="0">
              <a:solidFill>
                <a:srgbClr val="0000FF"/>
              </a:solidFill>
              <a:latin typeface="Verdana" panose="020B0604030504040204" pitchFamily="34" charset="0"/>
            </a:endParaRPr>
          </a:p>
        </p:txBody>
      </p:sp>
      <p:sp>
        <p:nvSpPr>
          <p:cNvPr id="27655" name="Line 7"/>
          <p:cNvSpPr/>
          <p:nvPr/>
        </p:nvSpPr>
        <p:spPr>
          <a:xfrm>
            <a:off x="2986088" y="2698750"/>
            <a:ext cx="609600" cy="6096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6" name="Line 8"/>
          <p:cNvSpPr/>
          <p:nvPr/>
        </p:nvSpPr>
        <p:spPr>
          <a:xfrm flipV="1">
            <a:off x="2909888" y="3917950"/>
            <a:ext cx="609600" cy="5334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7" name="Line 9"/>
          <p:cNvSpPr/>
          <p:nvPr/>
        </p:nvSpPr>
        <p:spPr>
          <a:xfrm flipV="1">
            <a:off x="5195888" y="2089150"/>
            <a:ext cx="1066800" cy="12954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58" name="Text Box 10"/>
          <p:cNvSpPr txBox="1"/>
          <p:nvPr/>
        </p:nvSpPr>
        <p:spPr>
          <a:xfrm>
            <a:off x="6605588" y="134143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动能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7659" name="Text Box 11"/>
          <p:cNvSpPr txBox="1"/>
          <p:nvPr/>
        </p:nvSpPr>
        <p:spPr>
          <a:xfrm>
            <a:off x="6567488" y="263683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热能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7660" name="Text Box 12"/>
          <p:cNvSpPr txBox="1"/>
          <p:nvPr/>
        </p:nvSpPr>
        <p:spPr>
          <a:xfrm>
            <a:off x="6605588" y="385603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光能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7661" name="Text Box 13"/>
          <p:cNvSpPr txBox="1"/>
          <p:nvPr/>
        </p:nvSpPr>
        <p:spPr>
          <a:xfrm>
            <a:off x="6567488" y="5151438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声能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7662" name="Line 14"/>
          <p:cNvSpPr/>
          <p:nvPr/>
        </p:nvSpPr>
        <p:spPr>
          <a:xfrm flipV="1">
            <a:off x="5272088" y="3003550"/>
            <a:ext cx="1219200" cy="685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3" name="Line 15"/>
          <p:cNvSpPr/>
          <p:nvPr/>
        </p:nvSpPr>
        <p:spPr>
          <a:xfrm>
            <a:off x="5272088" y="3917950"/>
            <a:ext cx="1219200" cy="4572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4" name="Line 16"/>
          <p:cNvSpPr/>
          <p:nvPr/>
        </p:nvSpPr>
        <p:spPr>
          <a:xfrm>
            <a:off x="5348288" y="4222750"/>
            <a:ext cx="990600" cy="1066800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7665" name="Text Box 17"/>
          <p:cNvSpPr txBox="1"/>
          <p:nvPr/>
        </p:nvSpPr>
        <p:spPr>
          <a:xfrm>
            <a:off x="0" y="5084763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电能的优点：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来源广泛，容易输送，使用方便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/>
      <p:bldP spid="27652" grpId="0"/>
      <p:bldP spid="27653" grpId="0"/>
      <p:bldP spid="27658" grpId="0"/>
      <p:bldP spid="27659" grpId="0"/>
      <p:bldP spid="27660" grpId="0"/>
      <p:bldP spid="27661" grpId="0"/>
      <p:bldP spid="2766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5234" name="Object 2"/>
          <p:cNvGraphicFramePr/>
          <p:nvPr/>
        </p:nvGraphicFramePr>
        <p:xfrm>
          <a:off x="0" y="1484313"/>
          <a:ext cx="2959100" cy="417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1" imgW="3276600" imgH="4629150" progId="Paint.Picture">
                  <p:embed/>
                </p:oleObj>
              </mc:Choice>
              <mc:Fallback>
                <p:oleObj name="" r:id="rId1" imgW="3276600" imgH="46291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0" y="1484313"/>
                        <a:ext cx="2959100" cy="417988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Text Box 3"/>
          <p:cNvSpPr txBox="1"/>
          <p:nvPr/>
        </p:nvSpPr>
        <p:spPr>
          <a:xfrm>
            <a:off x="1331913" y="549275"/>
            <a:ext cx="6553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各式各样的家用电能表</a:t>
            </a:r>
            <a:endParaRPr lang="zh-CN" altLang="en-US" sz="4800" dirty="0">
              <a:solidFill>
                <a:srgbClr val="FF0000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aphicFrame>
        <p:nvGraphicFramePr>
          <p:cNvPr id="95236" name="Object 4"/>
          <p:cNvGraphicFramePr/>
          <p:nvPr/>
        </p:nvGraphicFramePr>
        <p:xfrm>
          <a:off x="1295400" y="2733675"/>
          <a:ext cx="2828925" cy="4124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2828925" imgH="4124325" progId="Paint.Picture">
                  <p:embed/>
                </p:oleObj>
              </mc:Choice>
              <mc:Fallback>
                <p:oleObj name="" r:id="rId3" imgW="2828925" imgH="4124325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1295400" y="2733675"/>
                        <a:ext cx="2828925" cy="4124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7" name="Object 5"/>
          <p:cNvGraphicFramePr/>
          <p:nvPr/>
        </p:nvGraphicFramePr>
        <p:xfrm>
          <a:off x="2484438" y="1844675"/>
          <a:ext cx="2533650" cy="426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5" imgW="2533650" imgH="4267200" progId="Paint.Picture">
                  <p:embed/>
                </p:oleObj>
              </mc:Choice>
              <mc:Fallback>
                <p:oleObj name="" r:id="rId5" imgW="2533650" imgH="426720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484438" y="1844675"/>
                        <a:ext cx="2533650" cy="42672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8" name="Object 6"/>
          <p:cNvGraphicFramePr/>
          <p:nvPr/>
        </p:nvGraphicFramePr>
        <p:xfrm>
          <a:off x="3635375" y="2924175"/>
          <a:ext cx="2873375" cy="3744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" name="" r:id="rId7" imgW="2638425" imgH="3438525" progId="Paint.Picture">
                  <p:embed/>
                </p:oleObj>
              </mc:Choice>
              <mc:Fallback>
                <p:oleObj name="" r:id="rId7" imgW="2638425" imgH="3438525" progId="Paint.Picture">
                  <p:embed/>
                  <p:pic>
                    <p:nvPicPr>
                      <p:cNvPr id="0" name="图片 1"/>
                      <p:cNvPicPr/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635375" y="2924175"/>
                        <a:ext cx="2873375" cy="37449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9" name="Object 7"/>
          <p:cNvGraphicFramePr/>
          <p:nvPr/>
        </p:nvGraphicFramePr>
        <p:xfrm>
          <a:off x="5364163" y="1844675"/>
          <a:ext cx="2819400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2819400" imgH="4419600" progId="Paint.Picture">
                  <p:embed/>
                </p:oleObj>
              </mc:Choice>
              <mc:Fallback>
                <p:oleObj name="" r:id="rId9" imgW="2819400" imgH="441960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10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64163" y="1844675"/>
                        <a:ext cx="2819400" cy="44196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40" name="Object 8"/>
          <p:cNvGraphicFramePr/>
          <p:nvPr/>
        </p:nvGraphicFramePr>
        <p:xfrm>
          <a:off x="7046913" y="3879850"/>
          <a:ext cx="2097087" cy="297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1" imgW="1543050" imgH="2190750" progId="Paint.Picture">
                  <p:embed/>
                </p:oleObj>
              </mc:Choice>
              <mc:Fallback>
                <p:oleObj name="" r:id="rId11" imgW="1543050" imgH="219075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046913" y="3879850"/>
                        <a:ext cx="2097087" cy="29781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2195513" y="404813"/>
            <a:ext cx="4681537" cy="1143000"/>
          </a:xfrm>
          <a:ln/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5400" b="1" dirty="0">
                <a:solidFill>
                  <a:srgbClr val="FF0000"/>
                </a:solidFill>
                <a:ea typeface="华文行楷" pitchFamily="2" charset="-122"/>
              </a:rPr>
              <a:t>新式电能表</a:t>
            </a:r>
            <a:endParaRPr lang="zh-CN" altLang="en-US" sz="54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pic>
        <p:nvPicPr>
          <p:cNvPr id="94212" name="Picture 4" descr="product_9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56100" y="1557338"/>
            <a:ext cx="4064000" cy="487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2" name="Rectangle 5"/>
          <p:cNvSpPr/>
          <p:nvPr/>
        </p:nvSpPr>
        <p:spPr>
          <a:xfrm>
            <a:off x="3757613" y="245268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94216" name="Rectangle 8"/>
          <p:cNvSpPr/>
          <p:nvPr/>
        </p:nvSpPr>
        <p:spPr>
          <a:xfrm>
            <a:off x="4284663" y="5949950"/>
            <a:ext cx="2733675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>
                <a:latin typeface="楷体_GB2312" pitchFamily="49" charset="-122"/>
              </a:rPr>
              <a:t>IC</a:t>
            </a:r>
            <a:r>
              <a:rPr lang="zh-CN" altLang="en-US" dirty="0">
                <a:latin typeface="楷体_GB2312" pitchFamily="49" charset="-122"/>
              </a:rPr>
              <a:t>卡电能表</a:t>
            </a:r>
            <a:endParaRPr lang="zh-CN" altLang="en-US" dirty="0">
              <a:latin typeface="楷体_GB2312" pitchFamily="49" charset="-122"/>
            </a:endParaRPr>
          </a:p>
        </p:txBody>
      </p:sp>
      <p:pic>
        <p:nvPicPr>
          <p:cNvPr id="94217" name="Picture 9" descr="6"/>
          <p:cNvPicPr>
            <a:picLocks noChangeAspect="1"/>
          </p:cNvPicPr>
          <p:nvPr/>
        </p:nvPicPr>
        <p:blipFill>
          <a:blip r:embed="rId2">
            <a:clrChange>
              <a:clrFrom>
                <a:srgbClr val="50B8F7"/>
              </a:clrFrom>
              <a:clrTo>
                <a:srgbClr val="50B8F7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5650" y="1773238"/>
            <a:ext cx="3046413" cy="4060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8" name="Text Box 10"/>
          <p:cNvSpPr txBox="1"/>
          <p:nvPr/>
        </p:nvSpPr>
        <p:spPr>
          <a:xfrm>
            <a:off x="250825" y="6021388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latin typeface="Times New Roman" panose="02020603050405020304" pitchFamily="18" charset="0"/>
              </a:rPr>
              <a:t>电子式电能表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  <p:bldP spid="942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1116013" y="620713"/>
            <a:ext cx="39020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三</a:t>
            </a:r>
            <a:r>
              <a:rPr lang="en-US" altLang="zh-CN" sz="4800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4800" dirty="0">
                <a:latin typeface="黑体" panose="02010609060101010101" pitchFamily="49" charset="-122"/>
                <a:ea typeface="黑体" panose="02010609060101010101" pitchFamily="49" charset="-122"/>
              </a:rPr>
              <a:t>电功</a:t>
            </a:r>
            <a:endParaRPr lang="zh-CN" altLang="en-US" sz="4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971550" y="2781300"/>
            <a:ext cx="792162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电功物理意义：用来量度电能转化或消耗多少的物理量。</a:t>
            </a:r>
            <a:endParaRPr lang="zh-CN" altLang="en-US" sz="3200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2" name="Text Box 6"/>
          <p:cNvSpPr txBox="1"/>
          <p:nvPr/>
        </p:nvSpPr>
        <p:spPr>
          <a:xfrm>
            <a:off x="623888" y="5589588"/>
            <a:ext cx="712152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、单位：与电能一样，为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焦耳（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3" name="Rectangle 7"/>
          <p:cNvSpPr/>
          <p:nvPr/>
        </p:nvSpPr>
        <p:spPr>
          <a:xfrm>
            <a:off x="827088" y="1557338"/>
            <a:ext cx="80676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、电功：电能转化为其他形式的能的过程就是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电流做功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的过程。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4" name="Rectangle 8"/>
          <p:cNvSpPr/>
          <p:nvPr/>
        </p:nvSpPr>
        <p:spPr>
          <a:xfrm>
            <a:off x="1403350" y="4221163"/>
            <a:ext cx="6335713" cy="106680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66CCFF"/>
              </a:gs>
            </a:gsLst>
            <a:path path="shape">
              <a:fillToRect l="50000" t="50000" r="50000" b="50000"/>
            </a:path>
            <a:tileRect/>
          </a:gradFill>
          <a:ln w="9525">
            <a:noFill/>
          </a:ln>
        </p:spPr>
        <p:txBody>
          <a:bodyPr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电流做了多少的功就有多少电能转化为其他形式的能。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465" name="Text Box 9"/>
          <p:cNvSpPr txBox="1"/>
          <p:nvPr/>
        </p:nvSpPr>
        <p:spPr>
          <a:xfrm>
            <a:off x="3924300" y="765175"/>
            <a:ext cx="49672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电功用符号</a:t>
            </a:r>
            <a:r>
              <a:rPr lang="en-US" altLang="zh-CN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来表示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19462" grpId="0"/>
      <p:bldP spid="19463" grpId="0"/>
      <p:bldP spid="19464" grpId="0" animBg="1"/>
      <p:bldP spid="194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Text Box 2"/>
          <p:cNvSpPr txBox="1"/>
          <p:nvPr/>
        </p:nvSpPr>
        <p:spPr>
          <a:xfrm>
            <a:off x="2268538" y="620713"/>
            <a:ext cx="4114800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其他形式的能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8675" name="Text Box 3"/>
          <p:cNvSpPr txBox="1"/>
          <p:nvPr/>
        </p:nvSpPr>
        <p:spPr>
          <a:xfrm>
            <a:off x="3413125" y="2836863"/>
            <a:ext cx="161607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电能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8676" name="Line 4"/>
          <p:cNvSpPr/>
          <p:nvPr/>
        </p:nvSpPr>
        <p:spPr>
          <a:xfrm>
            <a:off x="3810000" y="1527175"/>
            <a:ext cx="0" cy="13716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77" name="Line 5"/>
          <p:cNvSpPr/>
          <p:nvPr/>
        </p:nvSpPr>
        <p:spPr>
          <a:xfrm flipV="1">
            <a:off x="4495800" y="1527175"/>
            <a:ext cx="0" cy="137160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8678" name="Text Box 6"/>
          <p:cNvSpPr txBox="1"/>
          <p:nvPr/>
        </p:nvSpPr>
        <p:spPr>
          <a:xfrm>
            <a:off x="2095500" y="1846263"/>
            <a:ext cx="140970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电源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8679" name="Text Box 7"/>
          <p:cNvSpPr txBox="1"/>
          <p:nvPr/>
        </p:nvSpPr>
        <p:spPr>
          <a:xfrm>
            <a:off x="4708525" y="1770063"/>
            <a:ext cx="2022475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Times New Roman" panose="02020603050405020304" pitchFamily="18" charset="0"/>
              </a:rPr>
              <a:t>用电器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sp>
        <p:nvSpPr>
          <p:cNvPr id="28682" name="Text Box 10"/>
          <p:cNvSpPr txBox="1"/>
          <p:nvPr/>
        </p:nvSpPr>
        <p:spPr>
          <a:xfrm>
            <a:off x="0" y="3716338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楷体_GB2312" pitchFamily="49" charset="-122"/>
              </a:rPr>
              <a:t>1</a:t>
            </a:r>
            <a:r>
              <a:rPr lang="zh-CN" altLang="en-US" sz="4800" dirty="0">
                <a:latin typeface="楷体_GB2312" pitchFamily="49" charset="-122"/>
              </a:rPr>
              <a:t>、电源：把其他形式的能转化为电能</a:t>
            </a:r>
            <a:endParaRPr lang="zh-CN" altLang="en-US" sz="48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</a:rPr>
              <a:t>（</a:t>
            </a:r>
            <a:r>
              <a:rPr lang="en-US" altLang="zh-CN" sz="4800">
                <a:latin typeface="楷体_GB2312" pitchFamily="49" charset="-122"/>
              </a:rPr>
              <a:t>1</a:t>
            </a:r>
            <a:r>
              <a:rPr lang="zh-CN" altLang="en-US" sz="4800" dirty="0">
                <a:latin typeface="楷体_GB2312" pitchFamily="49" charset="-122"/>
              </a:rPr>
              <a:t>）干、蓄电池：化学能</a:t>
            </a:r>
            <a:r>
              <a:rPr lang="zh-CN" altLang="en-US" sz="4800" dirty="0">
                <a:latin typeface="Verdana" panose="020B0604030504040204" pitchFamily="34" charset="0"/>
              </a:rPr>
              <a:t>→电能</a:t>
            </a:r>
            <a:endParaRPr lang="zh-CN" altLang="en-US" sz="4800" dirty="0"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8682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28682">
                                            <p:txEl>
                                              <p:charRg st="18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  <p:bldP spid="28678" grpId="0"/>
      <p:bldP spid="286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40" name="Text Box 4"/>
          <p:cNvSpPr txBox="1"/>
          <p:nvPr/>
        </p:nvSpPr>
        <p:spPr>
          <a:xfrm>
            <a:off x="468313" y="692150"/>
            <a:ext cx="8999537" cy="1922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楷体_GB2312" pitchFamily="49" charset="-122"/>
              </a:rPr>
              <a:t>(2) </a:t>
            </a:r>
            <a:r>
              <a:rPr lang="zh-CN" altLang="en-US" sz="4800" dirty="0">
                <a:latin typeface="楷体_GB2312" pitchFamily="49" charset="-122"/>
              </a:rPr>
              <a:t>发电站</a:t>
            </a:r>
            <a:r>
              <a:rPr lang="en-US" altLang="zh-CN" sz="4800">
                <a:latin typeface="楷体_GB2312" pitchFamily="49" charset="-122"/>
              </a:rPr>
              <a:t>:</a:t>
            </a:r>
            <a:r>
              <a:rPr lang="zh-CN" altLang="en-US" sz="4800" dirty="0">
                <a:latin typeface="楷体_GB2312" pitchFamily="49" charset="-122"/>
              </a:rPr>
              <a:t>各种形式能→电能</a:t>
            </a:r>
            <a:endParaRPr lang="zh-CN" altLang="en-US" sz="48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</a:rPr>
              <a:t>        </a:t>
            </a:r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火力发电站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39942" name="Picture 6" descr="火力发电站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3944"/>
          <a:stretch>
            <a:fillRect/>
          </a:stretch>
        </p:blipFill>
        <p:spPr>
          <a:xfrm>
            <a:off x="3924300" y="2708275"/>
            <a:ext cx="5219700" cy="394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1" name="Picture 5" descr="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2705100"/>
            <a:ext cx="3457575" cy="3963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9940">
                                            <p:txEl>
                                              <p:charRg st="17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6"/>
          <p:cNvSpPr txBox="1"/>
          <p:nvPr/>
        </p:nvSpPr>
        <p:spPr>
          <a:xfrm>
            <a:off x="1476375" y="534988"/>
            <a:ext cx="26225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水力发电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291" name="Picture 9" descr="水力发电站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05" t="11667" r="4982" b="11810"/>
          <a:stretch>
            <a:fillRect/>
          </a:stretch>
        </p:blipFill>
        <p:spPr>
          <a:xfrm>
            <a:off x="900113" y="1628775"/>
            <a:ext cx="7489825" cy="4908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5"/>
          <p:cNvSpPr txBox="1"/>
          <p:nvPr/>
        </p:nvSpPr>
        <p:spPr>
          <a:xfrm>
            <a:off x="1331913" y="719138"/>
            <a:ext cx="26225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风力发电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3315" name="Picture 9" descr="fenglifadian"/>
          <p:cNvPicPr>
            <a:picLocks noChangeAspect="1"/>
          </p:cNvPicPr>
          <p:nvPr/>
        </p:nvPicPr>
        <p:blipFill>
          <a:blip r:embed="rId1"/>
          <a:srcRect b="6949"/>
          <a:stretch>
            <a:fillRect/>
          </a:stretch>
        </p:blipFill>
        <p:spPr>
          <a:xfrm>
            <a:off x="827088" y="1844675"/>
            <a:ext cx="8066087" cy="4321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1403350" y="608013"/>
            <a:ext cx="3232150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太阳能发电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4339" name="Picture 5" descr="太阳能发电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8888" y="1844675"/>
            <a:ext cx="7199312" cy="412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7" name="Text Box 3"/>
          <p:cNvSpPr txBox="1"/>
          <p:nvPr/>
        </p:nvSpPr>
        <p:spPr>
          <a:xfrm>
            <a:off x="0" y="5167313"/>
            <a:ext cx="3232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大亚湾核电站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pic>
        <p:nvPicPr>
          <p:cNvPr id="15363" name="Picture 7" descr="大亚湾核电站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0113" y="1628775"/>
            <a:ext cx="4895850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2" name="Picture 8" descr="秦山核电站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2500" y="4060825"/>
            <a:ext cx="5256213" cy="260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9" name="Text Box 5"/>
          <p:cNvSpPr txBox="1"/>
          <p:nvPr/>
        </p:nvSpPr>
        <p:spPr>
          <a:xfrm>
            <a:off x="5940425" y="2492375"/>
            <a:ext cx="2724150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秦山核电站</a:t>
            </a:r>
            <a:endParaRPr lang="zh-CN" altLang="en-US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15366" name="Text Box 9"/>
          <p:cNvSpPr txBox="1"/>
          <p:nvPr/>
        </p:nvSpPr>
        <p:spPr>
          <a:xfrm>
            <a:off x="1042988" y="679450"/>
            <a:ext cx="20129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核电站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10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5" name="Picture 3" descr="无轨电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6600" y="3387725"/>
            <a:ext cx="3168650" cy="2166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 descr="电动机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9" t="3976" r="2919" b="1988"/>
          <a:stretch>
            <a:fillRect/>
          </a:stretch>
        </p:blipFill>
        <p:spPr>
          <a:xfrm>
            <a:off x="250825" y="3532188"/>
            <a:ext cx="2592388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0" name="Text Box 8"/>
          <p:cNvSpPr txBox="1"/>
          <p:nvPr/>
        </p:nvSpPr>
        <p:spPr>
          <a:xfrm>
            <a:off x="1619250" y="6096000"/>
            <a:ext cx="4451350" cy="823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800" dirty="0">
                <a:latin typeface="华文行楷" pitchFamily="2" charset="-122"/>
                <a:ea typeface="华文行楷" pitchFamily="2" charset="-122"/>
              </a:rPr>
              <a:t>电能转化为动能</a:t>
            </a:r>
            <a:endParaRPr lang="zh-CN" altLang="en-US" sz="48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13321" name="Text Box 9"/>
          <p:cNvSpPr txBox="1"/>
          <p:nvPr/>
        </p:nvSpPr>
        <p:spPr>
          <a:xfrm>
            <a:off x="827088" y="549275"/>
            <a:ext cx="77057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楷体_GB2312" pitchFamily="49" charset="-122"/>
              </a:rPr>
              <a:t>2</a:t>
            </a:r>
            <a:r>
              <a:rPr lang="zh-CN" altLang="en-US" sz="4800" dirty="0">
                <a:latin typeface="楷体_GB2312" pitchFamily="49" charset="-122"/>
              </a:rPr>
              <a:t>、电能的转化</a:t>
            </a:r>
            <a:endParaRPr lang="zh-CN" altLang="en-US" sz="4800" dirty="0">
              <a:latin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dirty="0">
                <a:latin typeface="楷体_GB2312" pitchFamily="49" charset="-122"/>
              </a:rPr>
              <a:t>用电器：电能转化为其他形式的能</a:t>
            </a:r>
            <a:endParaRPr lang="zh-CN" altLang="en-US" sz="4800" dirty="0">
              <a:latin typeface="楷体_GB2312" pitchFamily="49" charset="-122"/>
            </a:endParaRPr>
          </a:p>
        </p:txBody>
      </p:sp>
      <p:pic>
        <p:nvPicPr>
          <p:cNvPr id="13323" name="Picture 11" descr="218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3" r="17026"/>
          <a:stretch>
            <a:fillRect/>
          </a:stretch>
        </p:blipFill>
        <p:spPr>
          <a:xfrm>
            <a:off x="6732588" y="3068638"/>
            <a:ext cx="1943100" cy="3384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21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21">
                                            <p:txEl>
                                              <p:charRg st="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theme/theme1.xml><?xml version="1.0" encoding="utf-8"?>
<a:theme xmlns:a="http://schemas.openxmlformats.org/drawingml/2006/main" name="Eclipse">
  <a:themeElements>
    <a:clrScheme name="Eclipse 1">
      <a:dk1>
        <a:srgbClr val="000000"/>
      </a:dk1>
      <a:lt1>
        <a:srgbClr val="FFFFFF"/>
      </a:lt1>
      <a:dk2>
        <a:srgbClr val="006666"/>
      </a:dk2>
      <a:lt2>
        <a:srgbClr val="5F5F5F"/>
      </a:lt2>
      <a:accent1>
        <a:srgbClr val="33CCCC"/>
      </a:accent1>
      <a:accent2>
        <a:srgbClr val="99CCCC"/>
      </a:accent2>
      <a:accent3>
        <a:srgbClr val="FFFFFF"/>
      </a:accent3>
      <a:accent4>
        <a:srgbClr val="000000"/>
      </a:accent4>
      <a:accent5>
        <a:srgbClr val="ADE2E2"/>
      </a:accent5>
      <a:accent6>
        <a:srgbClr val="8AB9B9"/>
      </a:accent6>
      <a:hlink>
        <a:srgbClr val="006666"/>
      </a:hlink>
      <a:folHlink>
        <a:srgbClr val="B2B2B2"/>
      </a:folHlink>
    </a:clrScheme>
    <a:fontScheme name="Eclipse">
      <a:majorFont>
        <a:latin typeface="Arial"/>
        <a:ea typeface="宋体"/>
        <a:cs typeface=""/>
      </a:majorFont>
      <a:minorFont>
        <a:latin typeface="Verdan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Eclipse 1">
        <a:dk1>
          <a:srgbClr val="000000"/>
        </a:dk1>
        <a:lt1>
          <a:srgbClr val="FFFFFF"/>
        </a:lt1>
        <a:dk2>
          <a:srgbClr val="006666"/>
        </a:dk2>
        <a:lt2>
          <a:srgbClr val="5F5F5F"/>
        </a:lt2>
        <a:accent1>
          <a:srgbClr val="33CCCC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AB9B9"/>
        </a:accent6>
        <a:hlink>
          <a:srgbClr val="006666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2">
        <a:dk1>
          <a:srgbClr val="000000"/>
        </a:dk1>
        <a:lt1>
          <a:srgbClr val="FFFFFF"/>
        </a:lt1>
        <a:dk2>
          <a:srgbClr val="333366"/>
        </a:dk2>
        <a:lt2>
          <a:srgbClr val="5F5F5F"/>
        </a:lt2>
        <a:accent1>
          <a:srgbClr val="CC99FF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CAFF"/>
        </a:accent5>
        <a:accent6>
          <a:srgbClr val="8AB9B9"/>
        </a:accent6>
        <a:hlink>
          <a:srgbClr val="666699"/>
        </a:hlink>
        <a:folHlink>
          <a:srgbClr val="66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3">
        <a:dk1>
          <a:srgbClr val="000000"/>
        </a:dk1>
        <a:lt1>
          <a:srgbClr val="FFFFFF"/>
        </a:lt1>
        <a:dk2>
          <a:srgbClr val="0000CC"/>
        </a:dk2>
        <a:lt2>
          <a:srgbClr val="434343"/>
        </a:lt2>
        <a:accent1>
          <a:srgbClr val="99CC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E7B900"/>
        </a:accent6>
        <a:hlink>
          <a:srgbClr val="FF00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4">
        <a:dk1>
          <a:srgbClr val="000000"/>
        </a:dk1>
        <a:lt1>
          <a:srgbClr val="64AAAE"/>
        </a:lt1>
        <a:dk2>
          <a:srgbClr val="FFFFCC"/>
        </a:dk2>
        <a:lt2>
          <a:srgbClr val="5F5F5F"/>
        </a:lt2>
        <a:accent1>
          <a:srgbClr val="B4B1DB"/>
        </a:accent1>
        <a:accent2>
          <a:srgbClr val="61C1D7"/>
        </a:accent2>
        <a:accent3>
          <a:srgbClr val="B8D2D3"/>
        </a:accent3>
        <a:accent4>
          <a:srgbClr val="000000"/>
        </a:accent4>
        <a:accent5>
          <a:srgbClr val="D6D5EA"/>
        </a:accent5>
        <a:accent6>
          <a:srgbClr val="57AFC3"/>
        </a:accent6>
        <a:hlink>
          <a:srgbClr val="257177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clipse 5">
        <a:dk1>
          <a:srgbClr val="5F5F5F"/>
        </a:dk1>
        <a:lt1>
          <a:srgbClr val="F8F8F8"/>
        </a:lt1>
        <a:dk2>
          <a:srgbClr val="2A285A"/>
        </a:dk2>
        <a:lt2>
          <a:srgbClr val="FFFFFF"/>
        </a:lt2>
        <a:accent1>
          <a:srgbClr val="999966"/>
        </a:accent1>
        <a:accent2>
          <a:srgbClr val="8C8B9D"/>
        </a:accent2>
        <a:accent3>
          <a:srgbClr val="ACACB5"/>
        </a:accent3>
        <a:accent4>
          <a:srgbClr val="D4D4D4"/>
        </a:accent4>
        <a:accent5>
          <a:srgbClr val="CACAB8"/>
        </a:accent5>
        <a:accent6>
          <a:srgbClr val="7E7D8E"/>
        </a:accent6>
        <a:hlink>
          <a:srgbClr val="465174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6">
        <a:dk1>
          <a:srgbClr val="434343"/>
        </a:dk1>
        <a:lt1>
          <a:srgbClr val="FFFFFF"/>
        </a:lt1>
        <a:dk2>
          <a:srgbClr val="360404"/>
        </a:dk2>
        <a:lt2>
          <a:srgbClr val="FFFFFF"/>
        </a:lt2>
        <a:accent1>
          <a:srgbClr val="669900"/>
        </a:accent1>
        <a:accent2>
          <a:srgbClr val="CC6600"/>
        </a:accent2>
        <a:accent3>
          <a:srgbClr val="AEAAAA"/>
        </a:accent3>
        <a:accent4>
          <a:srgbClr val="DADADA"/>
        </a:accent4>
        <a:accent5>
          <a:srgbClr val="B8CAAA"/>
        </a:accent5>
        <a:accent6>
          <a:srgbClr val="B95C00"/>
        </a:accent6>
        <a:hlink>
          <a:srgbClr val="CC33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7">
        <a:dk1>
          <a:srgbClr val="434343"/>
        </a:dk1>
        <a:lt1>
          <a:srgbClr val="FFFFFF"/>
        </a:lt1>
        <a:dk2>
          <a:srgbClr val="000000"/>
        </a:dk2>
        <a:lt2>
          <a:srgbClr val="8285FE"/>
        </a:lt2>
        <a:accent1>
          <a:srgbClr val="669900"/>
        </a:accent1>
        <a:accent2>
          <a:srgbClr val="9900FF"/>
        </a:accent2>
        <a:accent3>
          <a:srgbClr val="AAAAAA"/>
        </a:accent3>
        <a:accent4>
          <a:srgbClr val="DADADA"/>
        </a:accent4>
        <a:accent5>
          <a:srgbClr val="B8CAAA"/>
        </a:accent5>
        <a:accent6>
          <a:srgbClr val="8A00E7"/>
        </a:accent6>
        <a:hlink>
          <a:srgbClr val="6600CC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8">
        <a:dk1>
          <a:srgbClr val="434343"/>
        </a:dk1>
        <a:lt1>
          <a:srgbClr val="FFFFFF"/>
        </a:lt1>
        <a:dk2>
          <a:srgbClr val="000000"/>
        </a:dk2>
        <a:lt2>
          <a:srgbClr val="0066FF"/>
        </a:lt2>
        <a:accent1>
          <a:srgbClr val="339966"/>
        </a:accent1>
        <a:accent2>
          <a:srgbClr val="FFCC00"/>
        </a:accent2>
        <a:accent3>
          <a:srgbClr val="AAAAAA"/>
        </a:accent3>
        <a:accent4>
          <a:srgbClr val="DADADA"/>
        </a:accent4>
        <a:accent5>
          <a:srgbClr val="ADCAB8"/>
        </a:accent5>
        <a:accent6>
          <a:srgbClr val="E7B900"/>
        </a:accent6>
        <a:hlink>
          <a:srgbClr val="CC0000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9">
        <a:dk1>
          <a:srgbClr val="333300"/>
        </a:dk1>
        <a:lt1>
          <a:srgbClr val="FFFFFF"/>
        </a:lt1>
        <a:dk2>
          <a:srgbClr val="669900"/>
        </a:dk2>
        <a:lt2>
          <a:srgbClr val="FFFFCC"/>
        </a:lt2>
        <a:accent1>
          <a:srgbClr val="CCCC00"/>
        </a:accent1>
        <a:accent2>
          <a:srgbClr val="99CC00"/>
        </a:accent2>
        <a:accent3>
          <a:srgbClr val="B8CAAA"/>
        </a:accent3>
        <a:accent4>
          <a:srgbClr val="DADADA"/>
        </a:accent4>
        <a:accent5>
          <a:srgbClr val="E2E2AA"/>
        </a:accent5>
        <a:accent6>
          <a:srgbClr val="8AB900"/>
        </a:accent6>
        <a:hlink>
          <a:srgbClr val="3366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clipse 10">
        <a:dk1>
          <a:srgbClr val="333333"/>
        </a:dk1>
        <a:lt1>
          <a:srgbClr val="FFFFCC"/>
        </a:lt1>
        <a:dk2>
          <a:srgbClr val="660000"/>
        </a:dk2>
        <a:lt2>
          <a:srgbClr val="CCCCCC"/>
        </a:lt2>
        <a:accent1>
          <a:srgbClr val="FF6600"/>
        </a:accent1>
        <a:accent2>
          <a:srgbClr val="CC3300"/>
        </a:accent2>
        <a:accent3>
          <a:srgbClr val="B8AAAA"/>
        </a:accent3>
        <a:accent4>
          <a:srgbClr val="DADAAE"/>
        </a:accent4>
        <a:accent5>
          <a:srgbClr val="FFB8AA"/>
        </a:accent5>
        <a:accent6>
          <a:srgbClr val="B92D00"/>
        </a:accent6>
        <a:hlink>
          <a:srgbClr val="9900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Eclipse</Template>
  <TotalTime>0</TotalTime>
  <Words>847</Words>
  <Application>WPS 演示</Application>
  <PresentationFormat>在屏幕上显示</PresentationFormat>
  <Paragraphs>174</Paragraphs>
  <Slides>22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22</vt:i4>
      </vt:variant>
    </vt:vector>
  </HeadingPairs>
  <TitlesOfParts>
    <vt:vector size="43" baseType="lpstr">
      <vt:lpstr>Arial</vt:lpstr>
      <vt:lpstr>宋体</vt:lpstr>
      <vt:lpstr>Wingdings</vt:lpstr>
      <vt:lpstr>楷体_GB2312</vt:lpstr>
      <vt:lpstr>Verdana</vt:lpstr>
      <vt:lpstr>Times New Roman</vt:lpstr>
      <vt:lpstr>黑体</vt:lpstr>
      <vt:lpstr>华文行楷</vt:lpstr>
      <vt:lpstr>Tahoma</vt:lpstr>
      <vt:lpstr>新宋体</vt:lpstr>
      <vt:lpstr>微软雅黑</vt:lpstr>
      <vt:lpstr>隶书</vt:lpstr>
      <vt:lpstr>Arial Unicode MS</vt:lpstr>
      <vt:lpstr>Eclipse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2005-04-05T12:16:45Z</dcterms:created>
  <dcterms:modified xsi:type="dcterms:W3CDTF">2018-05-20T00:35:53Z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