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FF0000"/>
    <a:srgbClr val="990033"/>
    <a:srgbClr val="CC0000"/>
    <a:srgbClr val="45C7C4"/>
    <a:srgbClr val="CCFF99"/>
    <a:srgbClr val="FF99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426" y="-108"/>
      </p:cViewPr>
      <p:guideLst>
        <p:guide orient="horz" pos="799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7.w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7" name="TextBox 5"/>
          <p:cNvSpPr txBox="1"/>
          <p:nvPr/>
        </p:nvSpPr>
        <p:spPr>
          <a:xfrm>
            <a:off x="792163" y="1268413"/>
            <a:ext cx="78486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000" b="1" dirty="0">
                <a:latin typeface="楷体_GB2312" pitchFamily="49" charset="-122"/>
                <a:ea typeface="楷体_GB2312" pitchFamily="49" charset="-122"/>
              </a:rPr>
              <a:t>家庭电路中电流过大的原因 </a:t>
            </a:r>
            <a:endParaRPr lang="zh-CN" altLang="en-US" sz="5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9" name="TextBox 3"/>
          <p:cNvSpPr txBox="1"/>
          <p:nvPr/>
        </p:nvSpPr>
        <p:spPr>
          <a:xfrm>
            <a:off x="431800" y="749300"/>
            <a:ext cx="32543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第十九章 第２节</a:t>
            </a:r>
            <a:endParaRPr lang="zh-CN" altLang="en-US" sz="2800" b="1" dirty="0">
              <a:solidFill>
                <a:srgbClr val="11111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10" y="168275"/>
            <a:ext cx="566293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8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新人教版    </a:t>
            </a:r>
            <a:r>
              <a:rPr lang="zh-CN" altLang="en-US" sz="2000" b="1" dirty="0">
                <a:solidFill>
                  <a:srgbClr val="111111"/>
                </a:solidFill>
                <a:sym typeface="+mn-ea"/>
              </a:rPr>
              <a:t>物理  九年级  </a:t>
            </a:r>
            <a:endParaRPr lang="zh-CN" altLang="en-US" sz="2000" b="1" dirty="0">
              <a:solidFill>
                <a:srgbClr val="1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矩形 6"/>
          <p:cNvSpPr/>
          <p:nvPr/>
        </p:nvSpPr>
        <p:spPr>
          <a:xfrm>
            <a:off x="431800" y="1268413"/>
            <a:ext cx="8532813" cy="519112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Calibri" panose="020F0502020204030204" pitchFamily="34" charset="0"/>
              </a:rPr>
              <a:t>　　你知道形成家庭电路中短路的原因是什么吗？</a:t>
            </a:r>
            <a:endParaRPr lang="zh-CN" altLang="en-US" sz="2800" b="1" dirty="0">
              <a:solidFill>
                <a:srgbClr val="0066CC"/>
              </a:solidFill>
              <a:latin typeface="Calibri" panose="020F0502020204030204" pitchFamily="34" charset="0"/>
            </a:endParaRPr>
          </a:p>
        </p:txBody>
      </p:sp>
      <p:sp>
        <p:nvSpPr>
          <p:cNvPr id="30723" name="矩形 6"/>
          <p:cNvSpPr/>
          <p:nvPr/>
        </p:nvSpPr>
        <p:spPr>
          <a:xfrm>
            <a:off x="431800" y="2781300"/>
            <a:ext cx="6840538" cy="519113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　　家庭电路中短路很容易造成火灾。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431800" y="1808163"/>
            <a:ext cx="81010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　　由于改装电路时不小心、或绝缘皮破损或老化等原因使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火线和零线直接连通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0725" name="图片 30724" descr="0119a4959dffeed1024cd5f47cf954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3465513"/>
            <a:ext cx="4586288" cy="3054350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726" name="图片 30725" descr="e6e4bcff6f349fa08b45e403006ff2a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3433763"/>
            <a:ext cx="4140200" cy="3090862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0728" name="矩形 4"/>
          <p:cNvSpPr/>
          <p:nvPr/>
        </p:nvSpPr>
        <p:spPr>
          <a:xfrm>
            <a:off x="431800" y="41116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二、短路对家庭电路的影响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图片 29697" descr="19-2-2"/>
          <p:cNvPicPr>
            <a:picLocks noChangeAspect="1"/>
          </p:cNvPicPr>
          <p:nvPr/>
        </p:nvPicPr>
        <p:blipFill>
          <a:blip r:embed="rId1"/>
          <a:srcRect b="16092"/>
          <a:stretch>
            <a:fillRect/>
          </a:stretch>
        </p:blipFill>
        <p:spPr>
          <a:xfrm>
            <a:off x="2268538" y="2384425"/>
            <a:ext cx="4681537" cy="370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矩形 29700"/>
          <p:cNvSpPr/>
          <p:nvPr/>
        </p:nvSpPr>
        <p:spPr>
          <a:xfrm>
            <a:off x="431800" y="1268413"/>
            <a:ext cx="81359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　　为了防止电路中电流过大，发生危险，电路中常常要安装保险丝，以保护用电器或人身安全。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9702" name="矩形 4"/>
          <p:cNvSpPr/>
          <p:nvPr/>
        </p:nvSpPr>
        <p:spPr>
          <a:xfrm>
            <a:off x="431800" y="41116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二、短路对家庭电路的影响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703" name="矩形 29702"/>
          <p:cNvSpPr/>
          <p:nvPr/>
        </p:nvSpPr>
        <p:spPr>
          <a:xfrm>
            <a:off x="3348038" y="6092825"/>
            <a:ext cx="29162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各种保险丝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5" name="矩形 28674"/>
          <p:cNvSpPr/>
          <p:nvPr/>
        </p:nvSpPr>
        <p:spPr>
          <a:xfrm>
            <a:off x="431800" y="1268413"/>
            <a:ext cx="806450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612900" indent="-161290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1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．材料：</a:t>
            </a:r>
            <a:r>
              <a:rPr lang="zh-CN" altLang="en-US" sz="2800" b="1" dirty="0">
                <a:latin typeface="华文新魏" panose="02010800040101010101" pitchFamily="2" charset="-122"/>
              </a:rPr>
              <a:t>铅锑合金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612900" indent="-1612900"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　　</a:t>
            </a:r>
            <a:r>
              <a:rPr lang="zh-CN" altLang="en-US" sz="2800" b="1" dirty="0">
                <a:latin typeface="宋体" panose="02010600030101010101" pitchFamily="2" charset="-122"/>
              </a:rPr>
              <a:t> 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保险丝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的</a:t>
            </a:r>
            <a:r>
              <a:rPr lang="zh-CN" altLang="en-US" sz="2800" b="1" dirty="0">
                <a:solidFill>
                  <a:srgbClr val="CC0000"/>
                </a:solidFill>
                <a:latin typeface="华文新魏" panose="02010800040101010101" pitchFamily="2" charset="-122"/>
              </a:rPr>
              <a:t>电阻比较大</a:t>
            </a:r>
            <a:r>
              <a:rPr lang="en-US" altLang="x-none" sz="2800" b="1">
                <a:solidFill>
                  <a:srgbClr val="CC0000"/>
                </a:solidFill>
                <a:latin typeface="华文新魏" panose="02010800040101010101" pitchFamily="2" charset="-122"/>
              </a:rPr>
              <a:t>，</a:t>
            </a:r>
            <a:r>
              <a:rPr lang="zh-CN" altLang="en-US" sz="2800" b="1" dirty="0">
                <a:solidFill>
                  <a:srgbClr val="CC0000"/>
                </a:solidFill>
                <a:latin typeface="华文新魏" panose="02010800040101010101" pitchFamily="2" charset="-122"/>
              </a:rPr>
              <a:t>熔点比较低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8676" name="图片 28675" descr="29"/>
          <p:cNvPicPr>
            <a:picLocks noChangeAspect="1"/>
          </p:cNvPicPr>
          <p:nvPr/>
        </p:nvPicPr>
        <p:blipFill>
          <a:blip r:embed="rId1"/>
          <a:srcRect l="1715" r="46597" b="50423"/>
          <a:stretch>
            <a:fillRect/>
          </a:stretch>
        </p:blipFill>
        <p:spPr>
          <a:xfrm>
            <a:off x="395288" y="3284538"/>
            <a:ext cx="4311650" cy="306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28676"/>
          <p:cNvSpPr txBox="1"/>
          <p:nvPr/>
        </p:nvSpPr>
        <p:spPr>
          <a:xfrm>
            <a:off x="431800" y="2584450"/>
            <a:ext cx="7200900" cy="449263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 观察保险盒和闸刀开关上的保险丝。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28678" name="图片 28677" descr="29"/>
          <p:cNvPicPr>
            <a:picLocks noChangeAspect="1"/>
          </p:cNvPicPr>
          <p:nvPr/>
        </p:nvPicPr>
        <p:blipFill>
          <a:blip r:embed="rId1"/>
          <a:srcRect l="1772" t="49417" r="48410"/>
          <a:stretch>
            <a:fillRect/>
          </a:stretch>
        </p:blipFill>
        <p:spPr>
          <a:xfrm>
            <a:off x="4535488" y="3284538"/>
            <a:ext cx="4321175" cy="325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4"/>
          <p:cNvSpPr/>
          <p:nvPr/>
        </p:nvSpPr>
        <p:spPr>
          <a:xfrm>
            <a:off x="431800" y="41116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图片 27649" descr="19-2-3"/>
          <p:cNvPicPr>
            <a:picLocks noChangeAspect="1"/>
          </p:cNvPicPr>
          <p:nvPr/>
        </p:nvPicPr>
        <p:blipFill>
          <a:blip r:embed="rId1"/>
          <a:srcRect t="5730" r="6999" b="1651"/>
          <a:stretch>
            <a:fillRect/>
          </a:stretch>
        </p:blipFill>
        <p:spPr>
          <a:xfrm>
            <a:off x="3419475" y="2276475"/>
            <a:ext cx="4787900" cy="407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431800" y="2241550"/>
            <a:ext cx="31321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　　观察演示实验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7654" name="矩形 4"/>
          <p:cNvSpPr/>
          <p:nvPr/>
        </p:nvSpPr>
        <p:spPr>
          <a:xfrm>
            <a:off x="431800" y="41116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5" name="矩形 27654"/>
          <p:cNvSpPr/>
          <p:nvPr/>
        </p:nvSpPr>
        <p:spPr>
          <a:xfrm>
            <a:off x="431800" y="1268413"/>
            <a:ext cx="8135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你知道保险丝是如何起到“保险”作用的吗？</a:t>
            </a:r>
            <a:endParaRPr lang="zh-CN" altLang="en-US" sz="2800" b="1" dirty="0">
              <a:solidFill>
                <a:srgbClr val="0066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7" name="矩形 26626"/>
          <p:cNvSpPr/>
          <p:nvPr/>
        </p:nvSpPr>
        <p:spPr>
          <a:xfrm>
            <a:off x="431800" y="1268413"/>
            <a:ext cx="806450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2．电路中电流过大时，保险丝熔断，</a:t>
            </a:r>
            <a:r>
              <a:rPr lang="en-US" altLang="x-none" sz="2800" b="1" err="1">
                <a:solidFill>
                  <a:srgbClr val="000000"/>
                </a:solidFill>
                <a:latin typeface="Times New Roman" panose="02020603050405020304" pitchFamily="18" charset="0"/>
              </a:rPr>
              <a:t>自动切断电路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，起到保护作用。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431800" y="3716338"/>
            <a:ext cx="55800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3．</a:t>
            </a:r>
            <a:r>
              <a:rPr lang="en-US" altLang="x-none" sz="2800" b="1" err="1">
                <a:latin typeface="Times New Roman" panose="02020603050405020304" pitchFamily="18" charset="0"/>
              </a:rPr>
              <a:t>保险丝</a:t>
            </a:r>
            <a:r>
              <a:rPr lang="zh-CN" altLang="en-US" sz="2800" b="1" dirty="0">
                <a:latin typeface="Times New Roman" panose="02020603050405020304" pitchFamily="18" charset="0"/>
              </a:rPr>
              <a:t>应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串联</a:t>
            </a:r>
            <a:r>
              <a:rPr lang="zh-CN" altLang="en-US" sz="2800" b="1" dirty="0">
                <a:latin typeface="Times New Roman" panose="02020603050405020304" pitchFamily="18" charset="0"/>
              </a:rPr>
              <a:t>在电路中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6630" name="图片 26629" descr="开关和保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3644900"/>
            <a:ext cx="1262063" cy="280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矩形 4"/>
          <p:cNvSpPr/>
          <p:nvPr/>
        </p:nvSpPr>
        <p:spPr>
          <a:xfrm>
            <a:off x="431800" y="41116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431800" y="2708275"/>
            <a:ext cx="8189913" cy="544513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注意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：</a:t>
            </a:r>
            <a:r>
              <a:rPr lang="en-US" altLang="x-none" sz="2800" b="1" err="1">
                <a:solidFill>
                  <a:srgbClr val="0066CC"/>
                </a:solidFill>
                <a:latin typeface="Arial" panose="020B0604020202020204" pitchFamily="34" charset="0"/>
              </a:rPr>
              <a:t>不能用铁丝或铜丝作保险丝</a:t>
            </a:r>
            <a:r>
              <a:rPr lang="zh-CN" altLang="en-US" sz="2800" dirty="0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。</a:t>
            </a:r>
            <a:endParaRPr lang="zh-CN" altLang="en-US" sz="2800" b="1" dirty="0">
              <a:solidFill>
                <a:srgbClr val="0066CC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431800" y="1268413"/>
            <a:ext cx="7416800" cy="449262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．新型保险装置：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空气开关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3" name="图片 25602" descr="漏电保护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938" y="2168525"/>
            <a:ext cx="2330450" cy="362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矩形 25603"/>
          <p:cNvSpPr/>
          <p:nvPr/>
        </p:nvSpPr>
        <p:spPr>
          <a:xfrm>
            <a:off x="1295400" y="5929313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空气开关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5" name="图片 25604" descr="住宅配电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2168525"/>
            <a:ext cx="4811713" cy="362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矩形 25605"/>
          <p:cNvSpPr/>
          <p:nvPr/>
        </p:nvSpPr>
        <p:spPr>
          <a:xfrm>
            <a:off x="5256213" y="5857875"/>
            <a:ext cx="146208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住宅配电箱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8" name="矩形 4"/>
          <p:cNvSpPr/>
          <p:nvPr/>
        </p:nvSpPr>
        <p:spPr>
          <a:xfrm>
            <a:off x="431800" y="41116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755650" y="2997200"/>
            <a:ext cx="3600450" cy="754063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800" b="1" i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4579" name="对象 24578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4300" imgH="216535" progId="Equation.3">
                  <p:embed/>
                </p:oleObj>
              </mc:Choice>
              <mc:Fallback>
                <p:oleObj name="" r:id="rId1" imgW="114300" imgH="21653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583" name="组合 24582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24584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4584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586" name="TextBox 5"/>
          <p:cNvSpPr/>
          <p:nvPr/>
        </p:nvSpPr>
        <p:spPr>
          <a:xfrm>
            <a:off x="431800" y="1844675"/>
            <a:ext cx="8074025" cy="12573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家庭电路中电流过大的原因有两个，一是电路发生短路，二是电路中用电器的总功 率过大。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4587" name="TextBox 5"/>
          <p:cNvSpPr/>
          <p:nvPr/>
        </p:nvSpPr>
        <p:spPr>
          <a:xfrm>
            <a:off x="431800" y="3681413"/>
            <a:ext cx="8135938" cy="239395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保险丝是用电阻比较大、熔点比较低的铅锑合金制作的。把保险丝或空气开关接在 电路中，可以保证电路中的电流过大时，自动切断电路，起到保险的作用。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/>
      <p:bldP spid="2458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108" name="图片 4107" descr="19-1"/>
          <p:cNvPicPr>
            <a:picLocks noChangeAspect="1"/>
          </p:cNvPicPr>
          <p:nvPr/>
        </p:nvPicPr>
        <p:blipFill>
          <a:blip r:embed="rId1"/>
          <a:srcRect l="4723" t="5925" r="11406" b="15295"/>
          <a:stretch>
            <a:fillRect/>
          </a:stretch>
        </p:blipFill>
        <p:spPr>
          <a:xfrm>
            <a:off x="431800" y="1916113"/>
            <a:ext cx="7669213" cy="4284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矩形 4108"/>
          <p:cNvSpPr/>
          <p:nvPr/>
        </p:nvSpPr>
        <p:spPr>
          <a:xfrm>
            <a:off x="431800" y="1268413"/>
            <a:ext cx="3671888" cy="561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　　家庭电路的组成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110" name="组合 4109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4111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2" name="文本框 411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复　习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1" name="矩形 6"/>
          <p:cNvSpPr/>
          <p:nvPr/>
        </p:nvSpPr>
        <p:spPr>
          <a:xfrm>
            <a:off x="431800" y="1268413"/>
            <a:ext cx="828198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我国城乡许多地区进行家庭供电线路的改造，主要内容是把电线换成更粗的，电能表换成标定电流更大的，请你说一说这种改造的必要性。 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37892" name="图片 37891" descr="供电线路增容改造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2817813"/>
            <a:ext cx="4762500" cy="2771775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7893" name="图片 37892" descr="供电线路增容改造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463" y="2817813"/>
            <a:ext cx="4286250" cy="2771775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7894" name="图片 37893" descr="电能表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400" y="2817813"/>
            <a:ext cx="2028825" cy="2770187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37895" name="组合 37894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37896" name="圆角矩形 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7" name="文本框 3789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431800" y="3897313"/>
            <a:ext cx="7956550" cy="241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根据</a:t>
            </a:r>
            <a:r>
              <a:rPr lang="en-US" altLang="x-none" sz="2800" b="1" i="1">
                <a:latin typeface="Times New Roman" panose="02020603050405020304" pitchFamily="18" charset="0"/>
              </a:rPr>
              <a:t>P 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UI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，可以得到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家庭电路中的电压是一定的，</a:t>
            </a:r>
            <a:r>
              <a:rPr lang="en-US" altLang="x-none" sz="2800" b="1" i="1">
                <a:latin typeface="Times New Roman" panose="02020603050405020304" pitchFamily="18" charset="0"/>
              </a:rPr>
              <a:t>U</a:t>
            </a:r>
            <a:r>
              <a:rPr lang="en-US" altLang="x-none" sz="2800" b="1">
                <a:latin typeface="Times New Roman" panose="02020603050405020304" pitchFamily="18" charset="0"/>
              </a:rPr>
              <a:t> = 220 V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所以 用电器总电功率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越大，电路中的电流 </a:t>
            </a:r>
            <a:r>
              <a:rPr lang="en-US" altLang="x-none" sz="2800" b="1" i="1">
                <a:latin typeface="Times New Roman" panose="02020603050405020304" pitchFamily="18" charset="0"/>
              </a:rPr>
              <a:t>I </a:t>
            </a:r>
            <a:r>
              <a:rPr lang="zh-CN" altLang="en-US" sz="2800" b="1" dirty="0">
                <a:latin typeface="Times New Roman" panose="02020603050405020304" pitchFamily="18" charset="0"/>
              </a:rPr>
              <a:t>就越大。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6868" name="对象 36867"/>
          <p:cNvGraphicFramePr>
            <a:graphicFrameLocks noChangeAspect="1"/>
          </p:cNvGraphicFramePr>
          <p:nvPr/>
        </p:nvGraphicFramePr>
        <p:xfrm>
          <a:off x="4932363" y="3752850"/>
          <a:ext cx="1116012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33705" imgH="395605" progId="Equation.3">
                  <p:embed/>
                </p:oleObj>
              </mc:Choice>
              <mc:Fallback>
                <p:oleObj name="" r:id="rId1" imgW="433705" imgH="395605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2363" y="3752850"/>
                        <a:ext cx="1116012" cy="1017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矩形 36868"/>
          <p:cNvSpPr/>
          <p:nvPr/>
        </p:nvSpPr>
        <p:spPr>
          <a:xfrm>
            <a:off x="431800" y="1484313"/>
            <a:ext cx="7453313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．家庭电路中的总功率：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                  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= 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1</a:t>
            </a:r>
            <a:r>
              <a:rPr lang="en-US" altLang="x-none" sz="2800" b="1" i="1">
                <a:latin typeface="Times New Roman" panose="02020603050405020304" pitchFamily="18" charset="0"/>
              </a:rPr>
              <a:t>+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 i="1">
                <a:latin typeface="Times New Roman" panose="02020603050405020304" pitchFamily="18" charset="0"/>
              </a:rPr>
              <a:t>+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宋体" panose="02010600030101010101" pitchFamily="2" charset="-122"/>
              </a:rPr>
              <a:t>…</a:t>
            </a:r>
            <a:r>
              <a:rPr lang="en-US" altLang="x-none" sz="2800" b="1" i="1">
                <a:latin typeface="Times New Roman" panose="02020603050405020304" pitchFamily="18" charset="0"/>
              </a:rPr>
              <a:t>+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 i="1" err="1">
                <a:latin typeface="Times New Roman" panose="02020603050405020304" pitchFamily="18" charset="0"/>
              </a:rPr>
              <a:t>P</a:t>
            </a:r>
            <a:r>
              <a:rPr lang="en-US" altLang="x-none" sz="2800" b="1" i="1" baseline="-25000" err="1">
                <a:latin typeface="Times New Roman" panose="02020603050405020304" pitchFamily="18" charset="0"/>
              </a:rPr>
              <a:t>n</a:t>
            </a:r>
            <a:r>
              <a:rPr lang="en-US" altLang="x-none" sz="2800" b="1">
                <a:latin typeface="Times New Roman" panose="02020603050405020304" pitchFamily="18" charset="0"/>
              </a:rPr>
              <a:t>  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431800" y="2673350"/>
            <a:ext cx="83534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用电器的总功率过大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家庭电路中电流过大的原因之一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6871" name="矩形 4"/>
          <p:cNvSpPr/>
          <p:nvPr/>
        </p:nvSpPr>
        <p:spPr>
          <a:xfrm>
            <a:off x="431800" y="411163"/>
            <a:ext cx="7537450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一、家用电器的总功率对家庭电路的影响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1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5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4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5842" name="图片 35841" descr="19-2-1"/>
          <p:cNvPicPr>
            <a:picLocks noChangeAspect="1"/>
          </p:cNvPicPr>
          <p:nvPr/>
        </p:nvPicPr>
        <p:blipFill>
          <a:blip r:embed="rId1"/>
          <a:srcRect r="8638"/>
          <a:stretch>
            <a:fillRect/>
          </a:stretch>
        </p:blipFill>
        <p:spPr>
          <a:xfrm>
            <a:off x="2555875" y="2420938"/>
            <a:ext cx="4387850" cy="3633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6"/>
          <p:cNvSpPr/>
          <p:nvPr/>
        </p:nvSpPr>
        <p:spPr>
          <a:xfrm>
            <a:off x="431800" y="706438"/>
            <a:ext cx="7453313" cy="561975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．用电器的总功率过大的危害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矩形 6"/>
          <p:cNvSpPr/>
          <p:nvPr/>
        </p:nvSpPr>
        <p:spPr>
          <a:xfrm>
            <a:off x="431800" y="1268413"/>
            <a:ext cx="8064500" cy="1031875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根据焦耳定律可知，电流过大，产生的热量容易引发火灾。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431800" y="1268413"/>
            <a:ext cx="8353425" cy="3611562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．小明观察到自家电能表上标有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220 V </a:t>
            </a:r>
            <a:b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 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字样，请你帮他分析一下：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）该电能表允许安装用电器的最大功率应是</a:t>
            </a:r>
            <a:b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多少？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）他家已经安装了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500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洗衣机、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</a:t>
            </a:r>
            <a:b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视机、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电冰箱各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台，以及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19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节能灯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只，</a:t>
            </a:r>
            <a:b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他还能再安装一台功率为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1 200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的空调吗？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4821" name="组合 34820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34822" name="圆角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3" name="文本框 3482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71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431800" y="1268413"/>
            <a:ext cx="8208963" cy="3611562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>
            <a:spAutoFit/>
          </a:bodyPr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．炎炎夏日即将来临，明明家新购置了一台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kW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的空调。已知他家原有用电器的总功率是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1 020 W，电能表上标有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220 V 10 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的字样。请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你通过计算说明：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（1）使用这台空调时，通过它的电流是多少？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（2）从安全用电的角度考虑，明明家的电路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是否允许安装这样一台空调？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431800" y="4976813"/>
            <a:ext cx="84963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解　（1）空调接入家庭电路使用，电压为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220 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3798" name="组合 33797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33799" name="圆角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0" name="文本框 33799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808" name="组合 33807"/>
          <p:cNvGrpSpPr/>
          <p:nvPr/>
        </p:nvGrpSpPr>
        <p:grpSpPr>
          <a:xfrm>
            <a:off x="2124075" y="5553075"/>
            <a:ext cx="6048375" cy="946150"/>
            <a:chOff x="1338" y="3498"/>
            <a:chExt cx="3810" cy="596"/>
          </a:xfrm>
        </p:grpSpPr>
        <p:sp>
          <p:nvSpPr>
            <p:cNvPr id="33803" name="矩形 33802"/>
            <p:cNvSpPr/>
            <p:nvPr/>
          </p:nvSpPr>
          <p:spPr>
            <a:xfrm>
              <a:off x="1338" y="3634"/>
              <a:ext cx="381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 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　　</a:t>
              </a:r>
              <a:r>
                <a:rPr lang="en-US" altLang="zh-CN" sz="2800" b="1">
                  <a:latin typeface="Times New Roman" panose="02020603050405020304" pitchFamily="18" charset="0"/>
                </a:rPr>
                <a:t>≈ 4.55 A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33804" name="矩形 33803"/>
            <p:cNvSpPr/>
            <p:nvPr/>
          </p:nvSpPr>
          <p:spPr>
            <a:xfrm>
              <a:off x="1787" y="3498"/>
              <a:ext cx="329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P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U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33805" name="直接连接符 33804"/>
            <p:cNvSpPr/>
            <p:nvPr/>
          </p:nvSpPr>
          <p:spPr>
            <a:xfrm>
              <a:off x="1794" y="3814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6" name="矩形 33805"/>
            <p:cNvSpPr/>
            <p:nvPr/>
          </p:nvSpPr>
          <p:spPr>
            <a:xfrm>
              <a:off x="2396" y="3498"/>
              <a:ext cx="696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10</a:t>
              </a:r>
              <a:r>
                <a:rPr lang="en-US" altLang="zh-CN" sz="2800" b="1" baseline="30000">
                  <a:latin typeface="Times New Roman" panose="02020603050405020304" pitchFamily="18" charset="0"/>
                </a:rPr>
                <a:t>3</a:t>
              </a:r>
              <a:r>
                <a:rPr lang="en-US" altLang="zh-CN" sz="2800" b="1">
                  <a:latin typeface="Times New Roman" panose="02020603050405020304" pitchFamily="18" charset="0"/>
                </a:rPr>
                <a:t> W</a:t>
              </a:r>
              <a:endParaRPr lang="en-US" altLang="zh-CN" sz="2800" b="1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220 V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33807" name="直接连接符 33806"/>
            <p:cNvSpPr/>
            <p:nvPr/>
          </p:nvSpPr>
          <p:spPr>
            <a:xfrm>
              <a:off x="2338" y="3807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1" name="矩形 32770"/>
          <p:cNvSpPr/>
          <p:nvPr/>
        </p:nvSpPr>
        <p:spPr>
          <a:xfrm>
            <a:off x="1331913" y="2852738"/>
            <a:ext cx="5795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I=I</a:t>
            </a:r>
            <a:r>
              <a:rPr lang="en-US" altLang="x-none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x-none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x-none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=4.55 A+4.64 A=9.19 A</a:t>
            </a:r>
            <a:endParaRPr lang="en-US" altLang="x-none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6084888" y="2873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&lt; 10 A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6084888" y="5018088"/>
            <a:ext cx="1835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&gt; </a:t>
            </a:r>
            <a:r>
              <a:rPr lang="en-US" altLang="zh-CN" sz="2800" b="1">
                <a:latin typeface="Times New Roman" panose="02020603050405020304" pitchFamily="18" charset="0"/>
              </a:rPr>
              <a:t>2 </a:t>
            </a:r>
            <a:r>
              <a:rPr lang="en-US" altLang="x-none" sz="2800" b="1">
                <a:latin typeface="Times New Roman" panose="02020603050405020304" pitchFamily="18" charset="0"/>
              </a:rPr>
              <a:t>020 W 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1293813" y="4400550"/>
            <a:ext cx="6372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zh-CN" sz="2800" b="1" i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1</a:t>
            </a:r>
            <a:r>
              <a:rPr lang="en-US" altLang="x-none" sz="2800" b="1">
                <a:latin typeface="Times New Roman" panose="02020603050405020304" pitchFamily="18" charset="0"/>
              </a:rPr>
              <a:t>+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latin typeface="Times New Roman" panose="02020603050405020304" pitchFamily="18" charset="0"/>
              </a:rPr>
              <a:t>=1 000 W +1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020 W=2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020 W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431800" y="3429000"/>
            <a:ext cx="81359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　　② 计算用电器的总功率是否超过电能表允许使用的最大功率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431800" y="749300"/>
            <a:ext cx="43926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）多种解题方法：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431800" y="1196975"/>
            <a:ext cx="83534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　　①</a:t>
            </a:r>
            <a:r>
              <a:rPr lang="zh-CN" altLang="en-US" sz="2800" b="1" dirty="0">
                <a:latin typeface="Times New Roman" panose="02020603050405020304" pitchFamily="18" charset="0"/>
              </a:rPr>
              <a:t>  计算同时使用所有用电器时的总电流是否超过</a:t>
            </a:r>
            <a:r>
              <a:rPr lang="en-US" altLang="x-none" sz="2800" b="1">
                <a:latin typeface="Times New Roman" panose="02020603050405020304" pitchFamily="18" charset="0"/>
              </a:rPr>
              <a:t>10 A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2779" name="文本框 32778"/>
          <p:cNvSpPr txBox="1"/>
          <p:nvPr/>
        </p:nvSpPr>
        <p:spPr>
          <a:xfrm>
            <a:off x="1258888" y="5048250"/>
            <a:ext cx="4930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0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UI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0</a:t>
            </a:r>
            <a:r>
              <a:rPr lang="en-US" altLang="x-none" sz="2800" b="1">
                <a:latin typeface="Times New Roman" panose="02020603050405020304" pitchFamily="18" charset="0"/>
              </a:rPr>
              <a:t>=220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V</a:t>
            </a:r>
            <a:r>
              <a:rPr lang="en-US" altLang="x-none" sz="2800" b="1">
                <a:latin typeface="Arial" panose="020B0604020202020204" pitchFamily="34" charset="0"/>
              </a:rPr>
              <a:t>×</a:t>
            </a:r>
            <a:r>
              <a:rPr lang="en-US" altLang="x-none" sz="2800" b="1">
                <a:latin typeface="Times New Roman" panose="02020603050405020304" pitchFamily="18" charset="0"/>
              </a:rPr>
              <a:t>10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A=2 200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 W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grpSp>
        <p:nvGrpSpPr>
          <p:cNvPr id="32789" name="组合 32788"/>
          <p:cNvGrpSpPr/>
          <p:nvPr/>
        </p:nvGrpSpPr>
        <p:grpSpPr>
          <a:xfrm>
            <a:off x="1368425" y="1952625"/>
            <a:ext cx="6048375" cy="946150"/>
            <a:chOff x="862" y="1230"/>
            <a:chExt cx="3810" cy="596"/>
          </a:xfrm>
        </p:grpSpPr>
        <p:sp>
          <p:nvSpPr>
            <p:cNvPr id="32782" name="矩形 32781"/>
            <p:cNvSpPr/>
            <p:nvPr/>
          </p:nvSpPr>
          <p:spPr>
            <a:xfrm>
              <a:off x="862" y="1366"/>
              <a:ext cx="381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 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　　</a:t>
              </a:r>
              <a:r>
                <a:rPr lang="en-US" altLang="zh-CN" sz="2800" b="1">
                  <a:latin typeface="Times New Roman" panose="02020603050405020304" pitchFamily="18" charset="0"/>
                </a:rPr>
                <a:t>≈ 4.64 A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32783" name="矩形 32782"/>
            <p:cNvSpPr/>
            <p:nvPr/>
          </p:nvSpPr>
          <p:spPr>
            <a:xfrm>
              <a:off x="1311" y="1230"/>
              <a:ext cx="329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P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U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32784" name="直接连接符 32783"/>
            <p:cNvSpPr/>
            <p:nvPr/>
          </p:nvSpPr>
          <p:spPr>
            <a:xfrm>
              <a:off x="1318" y="1539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5" name="矩形 32784"/>
            <p:cNvSpPr/>
            <p:nvPr/>
          </p:nvSpPr>
          <p:spPr>
            <a:xfrm>
              <a:off x="1818" y="1230"/>
              <a:ext cx="900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1 020 W</a:t>
              </a:r>
              <a:endParaRPr lang="en-US" altLang="zh-CN" sz="2800" b="1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220 V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32786" name="直接连接符 32785"/>
            <p:cNvSpPr/>
            <p:nvPr/>
          </p:nvSpPr>
          <p:spPr>
            <a:xfrm>
              <a:off x="1862" y="1532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787" name="文本框 32786"/>
          <p:cNvSpPr txBox="1"/>
          <p:nvPr/>
        </p:nvSpPr>
        <p:spPr>
          <a:xfrm>
            <a:off x="423863" y="5600700"/>
            <a:ext cx="8280400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所以，从安全用电的角度考虑，可以安装这样一台空调。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5" grpId="0"/>
      <p:bldP spid="32776" grpId="0"/>
      <p:bldP spid="32778" grpId="0"/>
      <p:bldP spid="32779" grpId="0"/>
      <p:bldP spid="327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矩形 6"/>
          <p:cNvSpPr/>
          <p:nvPr/>
        </p:nvSpPr>
        <p:spPr>
          <a:xfrm>
            <a:off x="503238" y="2097088"/>
            <a:ext cx="8243887" cy="1501775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　　有时候家庭电路中用电器的总功率并不是很大，但是也会产生电流过大的现象，你认为原因可能是什么？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51" name="矩形 4"/>
          <p:cNvSpPr/>
          <p:nvPr/>
        </p:nvSpPr>
        <p:spPr>
          <a:xfrm>
            <a:off x="431800" y="41116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二、短路对家庭电路的影响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矩形 31751"/>
          <p:cNvSpPr/>
          <p:nvPr/>
        </p:nvSpPr>
        <p:spPr>
          <a:xfrm>
            <a:off x="431800" y="126841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想想议议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31753" name="TextBox 5"/>
          <p:cNvSpPr/>
          <p:nvPr/>
        </p:nvSpPr>
        <p:spPr>
          <a:xfrm>
            <a:off x="611188" y="4329113"/>
            <a:ext cx="7864475" cy="68897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短路</a:t>
            </a:r>
            <a:r>
              <a:rPr lang="zh-CN" altLang="en-US" sz="2800" b="1" dirty="0">
                <a:latin typeface="Arial" panose="020B0604020202020204" pitchFamily="34" charset="0"/>
              </a:rPr>
              <a:t>是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家庭电路中电流过大的另一个原因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  <p:bldP spid="3175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1485</Words>
  <Application>WPS 演示</Application>
  <PresentationFormat>在屏幕上显示</PresentationFormat>
  <Paragraphs>141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楷体_GB2312</vt:lpstr>
      <vt:lpstr>Times New Roman</vt:lpstr>
      <vt:lpstr>华文新魏</vt:lpstr>
      <vt:lpstr>黑体</vt:lpstr>
      <vt:lpstr>新宋体</vt:lpstr>
      <vt:lpstr>微软雅黑</vt:lpstr>
      <vt:lpstr>Arial Unicode MS</vt:lpstr>
      <vt:lpstr>Office 主题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2012-04-02T08:15:09Z</dcterms:created>
  <dcterms:modified xsi:type="dcterms:W3CDTF">2018-03-30T12:21:57Z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