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9" r:id="rId3"/>
  </p:sldMasterIdLst>
  <p:notesMasterIdLst>
    <p:notesMasterId r:id="rId19"/>
  </p:notesMasterIdLst>
  <p:sldIdLst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PhAnim="0">
  <p:cSld name="标题幻灯片">
    <p:bg>
      <p:bgPr>
        <a:blipFill rotWithShape="0">
          <a:blip r:embed="rId2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9330" name="标题 99329"/>
          <p:cNvSpPr>
            <a:spLocks noGrp="1" noRot="1"/>
          </p:cNvSpPr>
          <p:nvPr>
            <p:ph type="ctrTitle"/>
          </p:nvPr>
        </p:nvSpPr>
        <p:spPr>
          <a:xfrm>
            <a:off x="914400" y="2286000"/>
            <a:ext cx="103632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/>
            </a:lvl1pPr>
          </a:lstStyle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9331" name="副标题 99330"/>
          <p:cNvSpPr>
            <a:spLocks noGrp="1" noRot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/>
            </a:lvl1pPr>
            <a:lvl2pPr marL="457200" lvl="1" indent="0" algn="ctr">
              <a:buNone/>
              <a:defRPr/>
            </a:lvl2pPr>
            <a:lvl3pPr marL="914400" lvl="2" indent="0" algn="ctr">
              <a:buNone/>
              <a:defRPr/>
            </a:lvl3pPr>
            <a:lvl4pPr marL="1371600" lvl="3" indent="0" algn="ctr">
              <a:buNone/>
              <a:defRPr/>
            </a:lvl4pPr>
            <a:lvl5pPr marL="1828800" lvl="4" indent="0" algn="ctr">
              <a:buNone/>
              <a:defRPr/>
            </a:lvl5pPr>
          </a:lstStyle>
          <a:p>
            <a:pPr lvl="0"/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99332" name="日期占位符 99331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9333" name="页脚占位符 99332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endParaRPr lang="zh-CN" altLang="en-US" dirty="0"/>
          </a:p>
        </p:txBody>
      </p:sp>
      <p:sp>
        <p:nvSpPr>
          <p:cNvPr id="99334" name="灯片编号占位符 99333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2167" y="1905000"/>
            <a:ext cx="5579957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9877" y="1905000"/>
            <a:ext cx="5579957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2917" y="609600"/>
            <a:ext cx="284691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09600"/>
            <a:ext cx="8375712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>
              <a:buClrTx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838200" y="2187443"/>
            <a:ext cx="105156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38500" y="2159000"/>
            <a:ext cx="571500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3238500" y="3733201"/>
            <a:ext cx="571500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838200" y="713673"/>
            <a:ext cx="4681654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642517" y="713673"/>
            <a:ext cx="571188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2313873"/>
            <a:ext cx="4681654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444898" y="365125"/>
            <a:ext cx="908901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99" y="365125"/>
            <a:ext cx="9446443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98306" name="标题 98305"/>
          <p:cNvSpPr>
            <a:spLocks noGrp="1" noRot="1"/>
          </p:cNvSpPr>
          <p:nvPr>
            <p:ph type="title"/>
          </p:nvPr>
        </p:nvSpPr>
        <p:spPr>
          <a:xfrm>
            <a:off x="402167" y="609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98307" name="文本占位符 98306"/>
          <p:cNvSpPr>
            <a:spLocks noGrp="1" noRot="1"/>
          </p:cNvSpPr>
          <p:nvPr>
            <p:ph type="body" idx="1"/>
          </p:nvPr>
        </p:nvSpPr>
        <p:spPr>
          <a:xfrm>
            <a:off x="402167" y="1905000"/>
            <a:ext cx="11387667" cy="41941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98308" name="日期占位符 98307"/>
          <p:cNvSpPr>
            <a:spLocks noGrp="1"/>
          </p:cNvSpPr>
          <p:nvPr>
            <p:ph type="dt" sz="half" idx="2"/>
          </p:nvPr>
        </p:nvSpPr>
        <p:spPr>
          <a:xfrm>
            <a:off x="402167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98309" name="页脚占位符 9830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endParaRPr lang="zh-CN" altLang="en-US" dirty="0"/>
          </a:p>
        </p:txBody>
      </p:sp>
      <p:sp>
        <p:nvSpPr>
          <p:cNvPr id="98310" name="灯片编号占位符 9830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>
              <a:buClrTx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anose="05000000000000000000" pitchFamily="2" charset="2"/>
        <a:buChar char="v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7.xml"/><Relationship Id="rId5" Type="http://schemas.openxmlformats.org/officeDocument/2006/relationships/control" Target="../activeX/activeX2.xml"/><Relationship Id="rId4" Type="http://schemas.openxmlformats.org/officeDocument/2006/relationships/image" Target="../media/image11.wmf"/><Relationship Id="rId3" Type="http://schemas.openxmlformats.org/officeDocument/2006/relationships/control" Target="../activeX/activeX1.xml"/><Relationship Id="rId2" Type="http://schemas.openxmlformats.org/officeDocument/2006/relationships/image" Target="../media/image10.png"/><Relationship Id="rId1" Type="http://schemas.openxmlformats.org/officeDocument/2006/relationships/image" Target="../media/image9.GI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标题 21505"/>
          <p:cNvSpPr>
            <a:spLocks noGrp="1" noRot="1"/>
          </p:cNvSpPr>
          <p:nvPr>
            <p:ph type="title"/>
          </p:nvPr>
        </p:nvSpPr>
        <p:spPr>
          <a:xfrm>
            <a:off x="1919288" y="2205038"/>
            <a:ext cx="8540750" cy="1143000"/>
          </a:xfrm>
        </p:spPr>
        <p:txBody>
          <a:bodyPr anchor="ctr"/>
          <a:p>
            <a:r>
              <a:rPr lang="zh-CN" altLang="en-US" sz="6600" b="1" dirty="0">
                <a:solidFill>
                  <a:schemeClr val="tx1"/>
                </a:solidFill>
                <a:latin typeface="华文行楷" pitchFamily="2" charset="-122"/>
                <a:ea typeface="华文行楷" pitchFamily="2" charset="-122"/>
              </a:rPr>
              <a:t>电 动 机</a:t>
            </a:r>
            <a:endParaRPr lang="zh-CN" altLang="en-US" sz="4800" b="1" dirty="0">
              <a:solidFill>
                <a:srgbClr val="000000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标题 35841"/>
          <p:cNvSpPr>
            <a:spLocks noGrp="1" noRot="1"/>
          </p:cNvSpPr>
          <p:nvPr>
            <p:ph type="title"/>
          </p:nvPr>
        </p:nvSpPr>
        <p:spPr>
          <a:xfrm>
            <a:off x="1703388" y="620713"/>
            <a:ext cx="8964612" cy="1143000"/>
          </a:xfrm>
        </p:spPr>
        <p:txBody>
          <a:bodyPr anchor="ctr"/>
          <a:p>
            <a:r>
              <a:rPr lang="zh-CN" altLang="en-US" sz="4000" b="1" dirty="0">
                <a:solidFill>
                  <a:schemeClr val="tx1"/>
                </a:solidFill>
              </a:rPr>
              <a:t>提示</a:t>
            </a:r>
            <a:r>
              <a:rPr lang="en-US" altLang="zh-CN" sz="4000" b="1" dirty="0">
                <a:solidFill>
                  <a:schemeClr val="tx1"/>
                </a:solidFill>
              </a:rPr>
              <a:t>:</a:t>
            </a:r>
            <a:br>
              <a:rPr lang="en-US" altLang="zh-CN" sz="4000" b="1" dirty="0">
                <a:solidFill>
                  <a:schemeClr val="tx1"/>
                </a:solidFill>
              </a:rPr>
            </a:br>
            <a:r>
              <a:rPr lang="zh-CN" altLang="en-US" sz="4000" b="1" dirty="0">
                <a:solidFill>
                  <a:schemeClr val="tx1"/>
                </a:solidFill>
              </a:rPr>
              <a:t>如图</a:t>
            </a:r>
            <a:r>
              <a:rPr lang="zh-CN" altLang="en-US" sz="3200" b="1" dirty="0">
                <a:solidFill>
                  <a:schemeClr val="tx1"/>
                </a:solidFill>
              </a:rPr>
              <a:t>怎样使线圈越过平衡位置后持续顺时针转动</a:t>
            </a:r>
            <a:r>
              <a:rPr lang="en-US" altLang="zh-CN" sz="3200" b="1">
                <a:solidFill>
                  <a:schemeClr val="tx1"/>
                </a:solidFill>
              </a:rPr>
              <a:t>?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sp>
        <p:nvSpPr>
          <p:cNvPr id="35843" name="文本占位符 35842"/>
          <p:cNvSpPr>
            <a:spLocks noGrp="1" noRot="1"/>
          </p:cNvSpPr>
          <p:nvPr>
            <p:ph type="body" idx="1"/>
          </p:nvPr>
        </p:nvSpPr>
        <p:spPr>
          <a:xfrm>
            <a:off x="1824038" y="1911350"/>
            <a:ext cx="8540750" cy="1835150"/>
          </a:xfrm>
        </p:spPr>
        <p:txBody>
          <a:bodyPr/>
          <a:p>
            <a:r>
              <a:rPr lang="zh-CN" altLang="en-US" sz="2800" b="1" dirty="0"/>
              <a:t>靠近</a:t>
            </a:r>
            <a:r>
              <a:rPr lang="en-US" altLang="zh-CN" sz="2800" b="1" dirty="0"/>
              <a:t>S</a:t>
            </a:r>
            <a:r>
              <a:rPr lang="zh-CN" altLang="en-US" sz="2800" b="1" dirty="0"/>
              <a:t>极的线圈受到的力始终向上</a:t>
            </a:r>
            <a:endParaRPr lang="zh-CN" altLang="en-US" sz="2800" b="1" dirty="0"/>
          </a:p>
          <a:p>
            <a:r>
              <a:rPr lang="zh-CN" altLang="en-US" sz="2800" b="1" dirty="0"/>
              <a:t>靠近</a:t>
            </a:r>
            <a:r>
              <a:rPr lang="en-US" altLang="zh-CN" sz="2800" b="1" dirty="0"/>
              <a:t>N</a:t>
            </a:r>
            <a:r>
              <a:rPr lang="zh-CN" altLang="en-US" sz="2800" b="1" dirty="0"/>
              <a:t>极的线圈受到的力始终向下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那么线圈就可以持续沿顺时针方向转动</a:t>
            </a:r>
            <a:r>
              <a:rPr lang="en-US" altLang="zh-CN" sz="2800" b="1"/>
              <a:t>.</a:t>
            </a:r>
            <a:endParaRPr lang="en-US" altLang="zh-CN" sz="2800" b="1"/>
          </a:p>
          <a:p>
            <a:endParaRPr lang="en-US" altLang="zh-CN" sz="2800" b="1">
              <a:solidFill>
                <a:schemeClr val="accent2"/>
              </a:solidFill>
            </a:endParaRPr>
          </a:p>
        </p:txBody>
      </p:sp>
      <p:sp>
        <p:nvSpPr>
          <p:cNvPr id="35844" name="文本框 35843"/>
          <p:cNvSpPr txBox="1"/>
          <p:nvPr/>
        </p:nvSpPr>
        <p:spPr>
          <a:xfrm>
            <a:off x="2135188" y="3789363"/>
            <a:ext cx="51133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讨论</a:t>
            </a:r>
            <a:r>
              <a:rPr lang="en-US" altLang="zh-CN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:  </a:t>
            </a: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怎样实现上面的情况</a:t>
            </a:r>
            <a:r>
              <a:rPr lang="en-US" altLang="zh-CN" sz="3200" b="1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en-US" altLang="zh-CN" sz="32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5845" name="文本框 35844"/>
          <p:cNvSpPr txBox="1"/>
          <p:nvPr/>
        </p:nvSpPr>
        <p:spPr>
          <a:xfrm>
            <a:off x="1847850" y="5445125"/>
            <a:ext cx="719455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2800" b="1" dirty="0">
                <a:latin typeface="Times New Roman" panose="02020603050405020304" pitchFamily="18" charset="0"/>
              </a:rPr>
              <a:t>及时改变电流方向或磁场方向</a:t>
            </a:r>
            <a:endParaRPr lang="zh-CN" altLang="en-US" sz="2800" b="1" dirty="0">
              <a:latin typeface="Times New Roman" panose="02020603050405020304" pitchFamily="18" charset="0"/>
            </a:endParaRPr>
          </a:p>
          <a:p>
            <a:r>
              <a:rPr lang="en-US" altLang="zh-CN" sz="2800" b="1" dirty="0"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</a:rPr>
              <a:t>即越过平衡位置</a:t>
            </a:r>
            <a:r>
              <a:rPr lang="en-US" altLang="zh-CN" sz="2800" b="1" dirty="0">
                <a:latin typeface="Times New Roman" panose="02020603050405020304" pitchFamily="18" charset="0"/>
              </a:rPr>
              <a:t>)</a:t>
            </a:r>
            <a:r>
              <a:rPr lang="zh-CN" altLang="en-US" sz="2800" b="1" dirty="0">
                <a:latin typeface="Times New Roman" panose="02020603050405020304" pitchFamily="18" charset="0"/>
              </a:rPr>
              <a:t>从而改变受力方向</a:t>
            </a:r>
            <a:endParaRPr lang="zh-CN" altLang="en-US" sz="2800" b="1" dirty="0">
              <a:latin typeface="Times New Roman" panose="02020603050405020304" pitchFamily="18" charset="0"/>
            </a:endParaRPr>
          </a:p>
        </p:txBody>
      </p:sp>
      <p:pic>
        <p:nvPicPr>
          <p:cNvPr id="35846" name="图片 35845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67550" y="2997200"/>
            <a:ext cx="3600450" cy="2870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charRg st="16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/>
      <p:bldP spid="35844" grpId="0"/>
      <p:bldP spid="3584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208" name="图片 8207" descr="2zzani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1447800" cy="936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9" name="矩形 8208"/>
          <p:cNvSpPr/>
          <p:nvPr/>
        </p:nvSpPr>
        <p:spPr>
          <a:xfrm>
            <a:off x="1524000" y="1887538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pic>
        <p:nvPicPr>
          <p:cNvPr id="8212" name="图片 8211" descr="2zzani02.gif (3759 bytes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914400"/>
            <a:ext cx="1468438" cy="5943600"/>
          </a:xfrm>
          <a:prstGeom prst="rect">
            <a:avLst/>
          </a:prstGeom>
          <a:noFill/>
          <a:ln w="9525">
            <a:noFill/>
          </a:ln>
        </p:spPr>
      </p:pic>
    </p:spTree>
    <p:controls>
      <mc:AlternateContent xmlns:mc="http://schemas.openxmlformats.org/markup-compatibility/2006">
        <mc:Choice xmlns:v="urn:schemas-microsoft-com:vml" Requires="v">
          <p:control spid="1027" name="ShockwaveFlash1" r:id="rId3" imgW="7620000" imgH="6858000"/>
        </mc:Choice>
        <mc:Fallback>
          <p:control name="ShockwaveFlash1" r:id="rId3" imgW="7620000" imgH="6858000">
            <p:pic>
              <p:nvPicPr>
                <p:cNvPr id="0" name="ShockwaveFlash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3048000" y="0"/>
                  <a:ext cx="7620000" cy="6858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30" name="ShockwaveFlash2" r:id="rId5" imgW="7696200" imgH="6858000"/>
        </mc:Choice>
        <mc:Fallback>
          <p:control name="ShockwaveFlash2" r:id="rId5" imgW="7696200" imgH="6858000">
            <p:pic>
              <p:nvPicPr>
                <p:cNvPr id="0" name="ShockwaveFlash1"/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2971800" y="0"/>
                  <a:ext cx="7696200" cy="6858000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  <p:transition>
    <p:split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7" name="文本框 6146"/>
          <p:cNvSpPr txBox="1"/>
          <p:nvPr/>
        </p:nvSpPr>
        <p:spPr>
          <a:xfrm>
            <a:off x="3032125" y="1468438"/>
            <a:ext cx="3098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2400" dirty="0">
              <a:latin typeface="Times New Roman" panose="02020603050405020304" pitchFamily="18" charset="0"/>
            </a:endParaRPr>
          </a:p>
        </p:txBody>
      </p:sp>
      <p:sp>
        <p:nvSpPr>
          <p:cNvPr id="6149" name="文本框 6148"/>
          <p:cNvSpPr txBox="1"/>
          <p:nvPr/>
        </p:nvSpPr>
        <p:spPr>
          <a:xfrm>
            <a:off x="2711450" y="1484313"/>
            <a:ext cx="6841490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通电线圈将在磁场中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转动</a:t>
            </a:r>
            <a:r>
              <a:rPr lang="en-US" altLang="zh-CN" sz="5400" b="1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!</a:t>
            </a:r>
            <a:endParaRPr lang="en-US" altLang="zh-CN" sz="54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50" name="文本框 6149"/>
          <p:cNvSpPr txBox="1"/>
          <p:nvPr/>
        </p:nvSpPr>
        <p:spPr>
          <a:xfrm>
            <a:off x="2711450" y="4262438"/>
            <a:ext cx="46736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latin typeface="Times New Roman" panose="02020603050405020304" pitchFamily="18" charset="0"/>
                <a:ea typeface="华文新魏" pitchFamily="2" charset="-122"/>
              </a:rPr>
              <a:t>利用该原理可制成</a:t>
            </a:r>
            <a:endParaRPr lang="zh-CN" altLang="en-US" sz="4400" b="1" dirty="0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51" name="文本框 6150"/>
          <p:cNvSpPr txBox="1"/>
          <p:nvPr/>
        </p:nvSpPr>
        <p:spPr>
          <a:xfrm>
            <a:off x="8212138" y="4262438"/>
            <a:ext cx="1866900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电动机</a:t>
            </a:r>
            <a:endParaRPr lang="zh-CN" altLang="en-US" sz="4400" b="1">
              <a:solidFill>
                <a:srgbClr val="FF0000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6153" name="右箭头 6152">
            <a:hlinkClick r:id="rId1" action="ppaction://hlinksldjump"/>
          </p:cNvPr>
          <p:cNvSpPr/>
          <p:nvPr/>
        </p:nvSpPr>
        <p:spPr>
          <a:xfrm>
            <a:off x="9551988" y="1700213"/>
            <a:ext cx="609600" cy="528637"/>
          </a:xfrm>
          <a:prstGeom prst="rightArrow">
            <a:avLst>
              <a:gd name="adj1" fmla="val 50000"/>
              <a:gd name="adj2" fmla="val 288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6154" name="文本框 6153"/>
          <p:cNvSpPr txBox="1"/>
          <p:nvPr/>
        </p:nvSpPr>
        <p:spPr>
          <a:xfrm>
            <a:off x="6867525" y="3578225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6155" name="右箭头 6154">
            <a:hlinkClick r:id="rId1" action="ppaction://hlinksldjump"/>
          </p:cNvPr>
          <p:cNvSpPr/>
          <p:nvPr/>
        </p:nvSpPr>
        <p:spPr>
          <a:xfrm>
            <a:off x="7502525" y="4437063"/>
            <a:ext cx="609600" cy="528637"/>
          </a:xfrm>
          <a:prstGeom prst="rightArrow">
            <a:avLst>
              <a:gd name="adj1" fmla="val 50000"/>
              <a:gd name="adj2" fmla="val 28828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标题 26625"/>
          <p:cNvSpPr>
            <a:spLocks noGrp="1" noRot="1"/>
          </p:cNvSpPr>
          <p:nvPr>
            <p:ph type="title"/>
          </p:nvPr>
        </p:nvSpPr>
        <p:spPr>
          <a:xfrm>
            <a:off x="2027238" y="908050"/>
            <a:ext cx="8640762" cy="1143000"/>
          </a:xfrm>
        </p:spPr>
        <p:txBody>
          <a:bodyPr anchor="ctr"/>
          <a:p>
            <a:r>
              <a:rPr lang="zh-CN" altLang="en-US" sz="3200" b="1" dirty="0"/>
              <a:t>电动机的原理</a:t>
            </a:r>
            <a:r>
              <a:rPr lang="en-US" altLang="zh-CN" sz="3200" b="1" dirty="0"/>
              <a:t>:</a:t>
            </a:r>
            <a:r>
              <a:rPr lang="zh-CN" altLang="en-US" sz="3200" b="1" dirty="0"/>
              <a:t>通电导线在磁场中受到力的作用</a:t>
            </a:r>
            <a:endParaRPr lang="zh-CN" altLang="en-US" sz="3200" b="1" dirty="0"/>
          </a:p>
        </p:txBody>
      </p:sp>
      <p:sp>
        <p:nvSpPr>
          <p:cNvPr id="26627" name="文本占位符 26626"/>
          <p:cNvSpPr>
            <a:spLocks noGrp="1" noRot="1"/>
          </p:cNvSpPr>
          <p:nvPr>
            <p:ph type="body" idx="1"/>
          </p:nvPr>
        </p:nvSpPr>
        <p:spPr>
          <a:xfrm>
            <a:off x="1919288" y="3141663"/>
            <a:ext cx="7772400" cy="4114800"/>
          </a:xfrm>
        </p:spPr>
        <p:txBody>
          <a:bodyPr/>
          <a:p>
            <a:r>
              <a:rPr lang="zh-CN" altLang="en-US" b="1" dirty="0"/>
              <a:t>电动机的基本构造</a:t>
            </a:r>
            <a:r>
              <a:rPr lang="en-US" altLang="zh-CN" b="1" dirty="0"/>
              <a:t>:</a:t>
            </a:r>
            <a:r>
              <a:rPr lang="zh-CN" altLang="en-US" b="1" dirty="0"/>
              <a:t>主要</a:t>
            </a:r>
            <a:endParaRPr lang="zh-CN" altLang="en-US" b="1" dirty="0"/>
          </a:p>
        </p:txBody>
      </p:sp>
      <p:sp>
        <p:nvSpPr>
          <p:cNvPr id="26628" name="文本框 26627"/>
          <p:cNvSpPr txBox="1"/>
          <p:nvPr/>
        </p:nvSpPr>
        <p:spPr>
          <a:xfrm>
            <a:off x="7104063" y="3068638"/>
            <a:ext cx="2808287" cy="1476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1.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转 子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2.</a:t>
            </a:r>
            <a:r>
              <a:rPr lang="zh-CN" altLang="en-US" sz="36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定 子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29" name="文本框 26628"/>
          <p:cNvSpPr txBox="1"/>
          <p:nvPr/>
        </p:nvSpPr>
        <p:spPr>
          <a:xfrm>
            <a:off x="1844675" y="4768850"/>
            <a:ext cx="3098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endParaRPr sz="36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0" name="文本框 26629"/>
          <p:cNvSpPr txBox="1"/>
          <p:nvPr/>
        </p:nvSpPr>
        <p:spPr>
          <a:xfrm>
            <a:off x="3792538" y="53736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6631" name="文本框 26630"/>
          <p:cNvSpPr txBox="1"/>
          <p:nvPr/>
        </p:nvSpPr>
        <p:spPr>
          <a:xfrm>
            <a:off x="2351088" y="5229225"/>
            <a:ext cx="818896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那么电动机的线圈是如何实现连续转动的呢</a:t>
            </a:r>
            <a:r>
              <a:rPr lang="en-US" altLang="zh-CN" sz="3200" b="1">
                <a:latin typeface="Arial" panose="020B0604020202020204" pitchFamily="34" charset="0"/>
              </a:rPr>
              <a:t>?</a:t>
            </a:r>
            <a:endParaRPr lang="en-US" altLang="zh-CN" sz="3200" b="1">
              <a:latin typeface="Arial" panose="020B0604020202020204" pitchFamily="34" charset="0"/>
            </a:endParaRPr>
          </a:p>
        </p:txBody>
      </p:sp>
      <p:sp>
        <p:nvSpPr>
          <p:cNvPr id="26635" name="文本框 26634"/>
          <p:cNvSpPr txBox="1"/>
          <p:nvPr/>
        </p:nvSpPr>
        <p:spPr>
          <a:xfrm>
            <a:off x="5951538" y="2924175"/>
            <a:ext cx="1452880" cy="163004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10000" dirty="0">
                <a:solidFill>
                  <a:schemeClr val="accent2"/>
                </a:solidFill>
                <a:latin typeface="Arial" panose="020B0604020202020204" pitchFamily="34" charset="0"/>
              </a:rPr>
              <a:t>｛</a:t>
            </a:r>
            <a:endParaRPr lang="zh-CN" altLang="en-US" sz="10000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9" grpId="0"/>
      <p:bldP spid="266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标题 36865"/>
          <p:cNvSpPr>
            <a:spLocks noGrp="1" noRot="1"/>
          </p:cNvSpPr>
          <p:nvPr>
            <p:ph type="title"/>
          </p:nvPr>
        </p:nvSpPr>
        <p:spPr>
          <a:xfrm>
            <a:off x="1838325" y="736600"/>
            <a:ext cx="8289925" cy="952500"/>
          </a:xfrm>
        </p:spPr>
        <p:txBody>
          <a:bodyPr anchor="ctr"/>
          <a:p>
            <a:r>
              <a:rPr lang="zh-CN" altLang="en-US" sz="3200" b="1" dirty="0">
                <a:solidFill>
                  <a:schemeClr val="tx1"/>
                </a:solidFill>
              </a:rPr>
              <a:t>实际的电动机是利用</a:t>
            </a:r>
            <a:r>
              <a:rPr lang="zh-CN" altLang="en-US" sz="3200" b="1" dirty="0">
                <a:solidFill>
                  <a:srgbClr val="FF0000"/>
                </a:solidFill>
              </a:rPr>
              <a:t>换向器</a:t>
            </a:r>
            <a:r>
              <a:rPr lang="zh-CN" altLang="en-US" sz="3200" b="1" dirty="0">
                <a:solidFill>
                  <a:schemeClr val="tx1"/>
                </a:solidFill>
              </a:rPr>
              <a:t>使它连续转动的。</a:t>
            </a:r>
            <a:endParaRPr lang="zh-CN" altLang="en-US" sz="3200" b="1" dirty="0">
              <a:solidFill>
                <a:schemeClr val="tx1"/>
              </a:solidFill>
            </a:endParaRPr>
          </a:p>
        </p:txBody>
      </p:sp>
      <p:sp>
        <p:nvSpPr>
          <p:cNvPr id="36867" name="文本占位符 36866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en-US" altLang="zh-CN" b="1" dirty="0">
                <a:solidFill>
                  <a:schemeClr val="accent2"/>
                </a:solidFill>
              </a:rPr>
              <a:t>1.</a:t>
            </a:r>
            <a:r>
              <a:rPr lang="zh-CN" altLang="en-US" b="1" dirty="0">
                <a:solidFill>
                  <a:schemeClr val="accent2"/>
                </a:solidFill>
              </a:rPr>
              <a:t>原理</a:t>
            </a:r>
            <a:r>
              <a:rPr lang="en-US" altLang="zh-CN" b="1" dirty="0">
                <a:solidFill>
                  <a:schemeClr val="accent2"/>
                </a:solidFill>
              </a:rPr>
              <a:t>:</a:t>
            </a:r>
            <a:r>
              <a:rPr lang="zh-CN" altLang="en-US" b="1" dirty="0">
                <a:solidFill>
                  <a:schemeClr val="accent2"/>
                </a:solidFill>
              </a:rPr>
              <a:t>当线圈转到另一半和电刷接触时就改变了电流方向</a:t>
            </a:r>
            <a:r>
              <a:rPr lang="en-US" altLang="zh-CN" b="1" dirty="0">
                <a:solidFill>
                  <a:schemeClr val="accent2"/>
                </a:solidFill>
              </a:rPr>
              <a:t>,</a:t>
            </a:r>
            <a:r>
              <a:rPr lang="zh-CN" altLang="en-US" b="1" dirty="0">
                <a:solidFill>
                  <a:schemeClr val="accent2"/>
                </a:solidFill>
              </a:rPr>
              <a:t>从而受力方向改变使线圈连续转到下去。</a:t>
            </a:r>
            <a:endParaRPr lang="zh-CN" altLang="en-US" b="1" dirty="0">
              <a:solidFill>
                <a:schemeClr val="accent2"/>
              </a:solidFill>
            </a:endParaRPr>
          </a:p>
          <a:p>
            <a:endParaRPr lang="zh-CN" altLang="en-US" b="1">
              <a:solidFill>
                <a:schemeClr val="accent2"/>
              </a:solidFill>
            </a:endParaRPr>
          </a:p>
          <a:p>
            <a:r>
              <a:rPr lang="en-US" altLang="zh-CN" b="1" dirty="0">
                <a:solidFill>
                  <a:schemeClr val="accent2"/>
                </a:solidFill>
              </a:rPr>
              <a:t>2.</a:t>
            </a:r>
            <a:r>
              <a:rPr lang="zh-CN" altLang="en-US" b="1" dirty="0">
                <a:solidFill>
                  <a:schemeClr val="accent2"/>
                </a:solidFill>
              </a:rPr>
              <a:t>作用</a:t>
            </a:r>
            <a:r>
              <a:rPr lang="en-US" altLang="zh-CN" b="1" dirty="0">
                <a:solidFill>
                  <a:schemeClr val="accent2"/>
                </a:solidFill>
              </a:rPr>
              <a:t>:</a:t>
            </a:r>
            <a:r>
              <a:rPr lang="zh-CN" altLang="en-US" b="1" dirty="0">
                <a:solidFill>
                  <a:schemeClr val="accent2"/>
                </a:solidFill>
              </a:rPr>
              <a:t>当线圈转过平衡位置</a:t>
            </a:r>
            <a:r>
              <a:rPr lang="en-US" altLang="zh-CN" b="1" dirty="0">
                <a:solidFill>
                  <a:schemeClr val="accent2"/>
                </a:solidFill>
              </a:rPr>
              <a:t>,</a:t>
            </a:r>
            <a:r>
              <a:rPr lang="zh-CN" altLang="en-US" b="1" dirty="0">
                <a:solidFill>
                  <a:schemeClr val="accent2"/>
                </a:solidFill>
              </a:rPr>
              <a:t>及时改变线圈电流方向</a:t>
            </a:r>
            <a:r>
              <a:rPr lang="en-US" altLang="zh-CN" b="1" dirty="0">
                <a:solidFill>
                  <a:schemeClr val="accent2"/>
                </a:solidFill>
              </a:rPr>
              <a:t>,</a:t>
            </a:r>
            <a:r>
              <a:rPr lang="zh-CN" altLang="en-US" b="1" dirty="0">
                <a:solidFill>
                  <a:schemeClr val="accent2"/>
                </a:solidFill>
              </a:rPr>
              <a:t>使线圈得以连续转动。</a:t>
            </a:r>
            <a:endParaRPr lang="zh-CN" altLang="en-US" b="1" dirty="0">
              <a:solidFill>
                <a:schemeClr val="accent2"/>
              </a:solidFill>
            </a:endParaRPr>
          </a:p>
          <a:p>
            <a:endParaRPr lang="zh-CN" altLang="en-US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标题 82945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rgbClr val="000000"/>
                </a:solidFill>
              </a:rPr>
              <a:t>生活中的电动机</a:t>
            </a:r>
            <a:endParaRPr lang="zh-CN" altLang="en-US" b="1" dirty="0">
              <a:solidFill>
                <a:srgbClr val="000000"/>
              </a:solidFill>
            </a:endParaRPr>
          </a:p>
        </p:txBody>
      </p:sp>
      <p:sp>
        <p:nvSpPr>
          <p:cNvPr id="82947" name="文本占位符 82946"/>
          <p:cNvSpPr>
            <a:spLocks noGrp="1" noRot="1"/>
          </p:cNvSpPr>
          <p:nvPr>
            <p:ph type="body" idx="1"/>
          </p:nvPr>
        </p:nvSpPr>
        <p:spPr>
          <a:xfrm>
            <a:off x="1828800" y="2927350"/>
            <a:ext cx="8540750" cy="3886200"/>
          </a:xfrm>
        </p:spPr>
        <p:txBody>
          <a:bodyPr/>
          <a:p>
            <a:r>
              <a:rPr lang="zh-CN" altLang="en-US" sz="4400" b="1" dirty="0"/>
              <a:t>分类</a:t>
            </a:r>
            <a:r>
              <a:rPr lang="en-US" altLang="zh-CN" sz="4400" b="1"/>
              <a:t>:</a:t>
            </a:r>
            <a:endParaRPr lang="en-US" altLang="zh-CN" sz="4400" b="1"/>
          </a:p>
        </p:txBody>
      </p:sp>
      <p:sp>
        <p:nvSpPr>
          <p:cNvPr id="82948" name="文本框 82947"/>
          <p:cNvSpPr txBox="1"/>
          <p:nvPr/>
        </p:nvSpPr>
        <p:spPr>
          <a:xfrm>
            <a:off x="3863975" y="2655888"/>
            <a:ext cx="6579235" cy="12915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直流电动机</a:t>
            </a:r>
            <a:r>
              <a:rPr lang="en-US" altLang="zh-CN" sz="4000" b="1">
                <a:latin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电动玩具、录音机等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小型电器</a:t>
            </a:r>
            <a:r>
              <a:rPr lang="en-US" altLang="zh-CN" sz="3800" b="1">
                <a:latin typeface="Arial" panose="020B0604020202020204" pitchFamily="34" charset="0"/>
              </a:rPr>
              <a:t>)</a:t>
            </a:r>
            <a:endParaRPr lang="en-US" altLang="zh-CN" sz="3800" b="1">
              <a:latin typeface="Arial" panose="020B0604020202020204" pitchFamily="34" charset="0"/>
            </a:endParaRPr>
          </a:p>
        </p:txBody>
      </p:sp>
      <p:sp>
        <p:nvSpPr>
          <p:cNvPr id="82949" name="文本框 82948"/>
          <p:cNvSpPr txBox="1"/>
          <p:nvPr/>
        </p:nvSpPr>
        <p:spPr>
          <a:xfrm>
            <a:off x="3935413" y="3663950"/>
            <a:ext cx="6170930" cy="13220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000" b="1" dirty="0">
                <a:latin typeface="Arial" panose="020B0604020202020204" pitchFamily="34" charset="0"/>
              </a:rPr>
              <a:t>交流电动机</a:t>
            </a:r>
            <a:r>
              <a:rPr lang="en-US" altLang="zh-CN" sz="4000" b="1">
                <a:latin typeface="Arial" panose="020B0604020202020204" pitchFamily="34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电风扇、洗衣机等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家用电器</a:t>
            </a:r>
            <a:r>
              <a:rPr lang="en-US" altLang="zh-CN" sz="4000" b="1">
                <a:latin typeface="Arial" panose="020B0604020202020204" pitchFamily="34" charset="0"/>
              </a:rPr>
              <a:t>)</a:t>
            </a:r>
            <a:endParaRPr lang="en-US" altLang="zh-CN" sz="4000" b="1">
              <a:latin typeface="Arial" panose="020B0604020202020204" pitchFamily="34" charset="0"/>
            </a:endParaRPr>
          </a:p>
        </p:txBody>
      </p:sp>
      <p:sp>
        <p:nvSpPr>
          <p:cNvPr id="82950" name="矩形 82949"/>
          <p:cNvSpPr/>
          <p:nvPr/>
        </p:nvSpPr>
        <p:spPr>
          <a:xfrm>
            <a:off x="2640013" y="2444750"/>
            <a:ext cx="1943100" cy="19380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12000" dirty="0">
                <a:latin typeface="Arial" panose="020B0604020202020204" pitchFamily="34" charset="0"/>
              </a:rPr>
              <a:t>｛</a:t>
            </a:r>
            <a:endParaRPr lang="zh-CN" altLang="en-US" sz="12000" dirty="0">
              <a:latin typeface="Arial" panose="020B0604020202020204" pitchFamily="34" charset="0"/>
            </a:endParaRPr>
          </a:p>
        </p:txBody>
      </p:sp>
      <p:sp>
        <p:nvSpPr>
          <p:cNvPr id="82952" name="文本框 82951"/>
          <p:cNvSpPr txBox="1"/>
          <p:nvPr/>
        </p:nvSpPr>
        <p:spPr>
          <a:xfrm>
            <a:off x="2135188" y="5114925"/>
            <a:ext cx="8195310" cy="1260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400" b="1" dirty="0">
                <a:latin typeface="Arial" panose="020B0604020202020204" pitchFamily="34" charset="0"/>
              </a:rPr>
              <a:t>电动机的优点：</a:t>
            </a:r>
            <a:r>
              <a:rPr lang="zh-CN" altLang="en-US" sz="3200" b="1" dirty="0">
                <a:latin typeface="Arial" panose="020B0604020202020204" pitchFamily="34" charset="0"/>
              </a:rPr>
              <a:t>结构简单、控制方便、</a:t>
            </a:r>
            <a:endParaRPr lang="zh-CN" altLang="en-US" sz="3200" b="1" dirty="0">
              <a:latin typeface="Arial" panose="020B0604020202020204" pitchFamily="34" charset="0"/>
            </a:endParaRPr>
          </a:p>
          <a:p>
            <a:pPr>
              <a:buClrTx/>
            </a:pPr>
            <a:r>
              <a:rPr lang="zh-CN" altLang="en-US" sz="3200" b="1" dirty="0">
                <a:latin typeface="Arial" panose="020B0604020202020204" pitchFamily="34" charset="0"/>
              </a:rPr>
              <a:t>                                        体积小、效率高</a:t>
            </a:r>
            <a:endParaRPr lang="zh-CN" altLang="en-US" sz="3200" b="1" dirty="0">
              <a:latin typeface="Arial" panose="020B0604020202020204" pitchFamily="34" charset="0"/>
            </a:endParaRPr>
          </a:p>
        </p:txBody>
      </p:sp>
      <p:sp>
        <p:nvSpPr>
          <p:cNvPr id="82953" name="文本框 82952"/>
          <p:cNvSpPr txBox="1"/>
          <p:nvPr/>
        </p:nvSpPr>
        <p:spPr>
          <a:xfrm>
            <a:off x="2279650" y="1616075"/>
            <a:ext cx="5418455" cy="768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4400" b="1" dirty="0">
                <a:latin typeface="Arial" panose="020B0604020202020204" pitchFamily="34" charset="0"/>
              </a:rPr>
              <a:t>电动机</a:t>
            </a:r>
            <a:r>
              <a:rPr lang="en-US" altLang="zh-CN" sz="4400" b="1" dirty="0">
                <a:latin typeface="Arial" panose="020B0604020202020204" pitchFamily="34" charset="0"/>
              </a:rPr>
              <a:t>:</a:t>
            </a:r>
            <a:r>
              <a:rPr lang="zh-CN" altLang="en-US" sz="4400" b="1" dirty="0">
                <a:latin typeface="Arial" panose="020B0604020202020204" pitchFamily="34" charset="0"/>
              </a:rPr>
              <a:t>把电能</a:t>
            </a:r>
            <a:r>
              <a:rPr lang="en-US" altLang="zh-CN" sz="4400" b="1" dirty="0">
                <a:latin typeface="Arial" panose="020B0604020202020204" pitchFamily="34" charset="0"/>
              </a:rPr>
              <a:t>→</a:t>
            </a:r>
            <a:r>
              <a:rPr lang="zh-CN" altLang="en-US" sz="4400" b="1" dirty="0">
                <a:latin typeface="Arial" panose="020B0604020202020204" pitchFamily="34" charset="0"/>
              </a:rPr>
              <a:t>动能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5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7826" name="标题 77825"/>
          <p:cNvSpPr>
            <a:spLocks noGrp="1" noRot="1"/>
          </p:cNvSpPr>
          <p:nvPr>
            <p:ph type="title"/>
          </p:nvPr>
        </p:nvSpPr>
        <p:spPr>
          <a:xfrm>
            <a:off x="1774825" y="549275"/>
            <a:ext cx="8540750" cy="1143000"/>
          </a:xfrm>
        </p:spPr>
        <p:txBody>
          <a:bodyPr anchor="ctr"/>
          <a:p>
            <a:r>
              <a:rPr lang="zh-CN" altLang="en-US" b="1" dirty="0"/>
              <a:t>奥斯特实验</a:t>
            </a:r>
            <a:endParaRPr lang="zh-CN" altLang="en-US" b="1" dirty="0"/>
          </a:p>
        </p:txBody>
      </p:sp>
      <p:sp>
        <p:nvSpPr>
          <p:cNvPr id="77827" name="文本占位符 77826"/>
          <p:cNvSpPr>
            <a:spLocks noGrp="1" noRot="1"/>
          </p:cNvSpPr>
          <p:nvPr>
            <p:ph type="body" idx="1"/>
          </p:nvPr>
        </p:nvSpPr>
        <p:spPr>
          <a:xfrm>
            <a:off x="1847850" y="1700213"/>
            <a:ext cx="8540750" cy="4679950"/>
          </a:xfrm>
        </p:spPr>
        <p:txBody>
          <a:bodyPr/>
          <a:p>
            <a:endParaRPr b="1" dirty="0"/>
          </a:p>
        </p:txBody>
      </p:sp>
      <p:pic>
        <p:nvPicPr>
          <p:cNvPr id="77828" name="图片 77827" descr="11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2313" y="1484313"/>
            <a:ext cx="7740650" cy="4349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9" name="文本框 77828"/>
          <p:cNvSpPr txBox="1"/>
          <p:nvPr/>
        </p:nvSpPr>
        <p:spPr>
          <a:xfrm>
            <a:off x="2063750" y="5734050"/>
            <a:ext cx="826516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2800" b="1" dirty="0">
                <a:latin typeface="Arial" panose="020B0604020202020204" pitchFamily="34" charset="0"/>
              </a:rPr>
              <a:t>实验说明</a:t>
            </a:r>
            <a:r>
              <a:rPr lang="en-US" altLang="zh-CN" sz="2800" b="1" dirty="0">
                <a:latin typeface="Arial" panose="020B0604020202020204" pitchFamily="34" charset="0"/>
              </a:rPr>
              <a:t>:</a:t>
            </a:r>
            <a:r>
              <a:rPr lang="zh-CN" altLang="en-US" sz="2800" b="1" dirty="0">
                <a:latin typeface="Arial" panose="020B0604020202020204" pitchFamily="34" charset="0"/>
              </a:rPr>
              <a:t>通电导线周围存在磁场</a:t>
            </a:r>
            <a:r>
              <a:rPr lang="en-US" altLang="zh-CN" sz="2800" b="1" dirty="0">
                <a:latin typeface="Arial" panose="020B0604020202020204" pitchFamily="34" charset="0"/>
              </a:rPr>
              <a:t>,</a:t>
            </a:r>
            <a:r>
              <a:rPr lang="zh-CN" altLang="en-US" sz="2800" b="1" dirty="0">
                <a:latin typeface="Arial" panose="020B0604020202020204" pitchFamily="34" charset="0"/>
              </a:rPr>
              <a:t>对磁体有磁力作用</a:t>
            </a:r>
            <a:endParaRPr lang="zh-CN" altLang="en-US" sz="28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4097" descr="0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1" name="文本框 4100"/>
          <p:cNvSpPr txBox="1"/>
          <p:nvPr/>
        </p:nvSpPr>
        <p:spPr>
          <a:xfrm>
            <a:off x="3575050" y="1844675"/>
            <a:ext cx="4648200" cy="15684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通电的导线能使磁体偏转（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运动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），说明磁体受到磁力的作用</a:t>
            </a:r>
            <a:endParaRPr lang="zh-CN" altLang="en-US" sz="32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4102" name="下箭头 4101"/>
          <p:cNvSpPr/>
          <p:nvPr/>
        </p:nvSpPr>
        <p:spPr>
          <a:xfrm>
            <a:off x="5591175" y="3573463"/>
            <a:ext cx="381000" cy="457200"/>
          </a:xfrm>
          <a:prstGeom prst="downArrow">
            <a:avLst>
              <a:gd name="adj1" fmla="val 50000"/>
              <a:gd name="adj2" fmla="val 3000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endParaRPr lang="zh-CN" altLang="en-US"/>
          </a:p>
        </p:txBody>
      </p:sp>
      <p:sp>
        <p:nvSpPr>
          <p:cNvPr id="4103" name="文本框 4102"/>
          <p:cNvSpPr txBox="1"/>
          <p:nvPr/>
        </p:nvSpPr>
        <p:spPr>
          <a:xfrm>
            <a:off x="3503613" y="4149725"/>
            <a:ext cx="4816475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逆向思维</a:t>
            </a:r>
            <a:r>
              <a:rPr lang="en-US" altLang="zh-CN" sz="3200" b="1">
                <a:latin typeface="Times New Roman" panose="02020603050405020304" pitchFamily="18" charset="0"/>
                <a:ea typeface="华文新魏" pitchFamily="2" charset="-122"/>
              </a:rPr>
              <a:t>——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磁体能否使通电的导线</a:t>
            </a:r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新魏" pitchFamily="2" charset="-122"/>
              </a:rPr>
              <a:t>运动</a:t>
            </a:r>
            <a:r>
              <a:rPr lang="zh-CN" altLang="en-US" sz="3200" b="1" dirty="0">
                <a:latin typeface="Times New Roman" panose="02020603050405020304" pitchFamily="18" charset="0"/>
                <a:ea typeface="华文新魏" pitchFamily="2" charset="-122"/>
              </a:rPr>
              <a:t>呢？</a:t>
            </a:r>
            <a:endParaRPr lang="zh-CN" altLang="en-US" sz="3200" b="1">
              <a:latin typeface="Times New Roman" panose="02020603050405020304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86017" descr="通电导线在磁场中受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125538"/>
            <a:ext cx="9144000" cy="5732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文本框 86018"/>
          <p:cNvSpPr txBox="1"/>
          <p:nvPr/>
        </p:nvSpPr>
        <p:spPr>
          <a:xfrm>
            <a:off x="4656138" y="188913"/>
            <a:ext cx="3024187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  <a:buClrTx/>
            </a:pPr>
            <a:r>
              <a:rPr lang="zh-CN" altLang="en-US" sz="4400" b="1" dirty="0">
                <a:latin typeface="Arial" panose="020B0604020202020204" pitchFamily="34" charset="0"/>
                <a:ea typeface="华文行楷" pitchFamily="2" charset="-122"/>
              </a:rPr>
              <a:t>实验装置</a:t>
            </a:r>
            <a:endParaRPr lang="zh-CN" altLang="en-US" sz="4400" b="1" dirty="0"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标题 23553"/>
          <p:cNvSpPr>
            <a:spLocks noGrp="1" noRot="1"/>
          </p:cNvSpPr>
          <p:nvPr>
            <p:ph type="title"/>
          </p:nvPr>
        </p:nvSpPr>
        <p:spPr>
          <a:xfrm>
            <a:off x="1703388" y="549275"/>
            <a:ext cx="8540750" cy="1143000"/>
          </a:xfrm>
        </p:spPr>
        <p:txBody>
          <a:bodyPr anchor="ctr"/>
          <a:p>
            <a:r>
              <a:rPr lang="zh-CN" altLang="en-US" sz="4000" b="1" dirty="0"/>
              <a:t>结论</a:t>
            </a:r>
            <a:r>
              <a:rPr lang="en-US" altLang="zh-CN" sz="4000" b="1"/>
              <a:t>:</a:t>
            </a:r>
            <a:r>
              <a:rPr lang="zh-CN" altLang="en-US" sz="4000" b="1" dirty="0">
                <a:solidFill>
                  <a:schemeClr val="accent2"/>
                </a:solidFill>
              </a:rPr>
              <a:t>磁场对电流的作用</a:t>
            </a:r>
            <a:endParaRPr lang="zh-CN" altLang="en-US" sz="4000" b="1">
              <a:solidFill>
                <a:schemeClr val="accent2"/>
              </a:solidFill>
            </a:endParaRPr>
          </a:p>
        </p:txBody>
      </p:sp>
      <p:sp>
        <p:nvSpPr>
          <p:cNvPr id="23555" name="文本占位符 23554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zh-CN" b="1" dirty="0"/>
              <a:t>1.</a:t>
            </a:r>
            <a:r>
              <a:rPr lang="zh-CN" altLang="en-US" b="1" dirty="0"/>
              <a:t>通电导线在磁场中受到</a:t>
            </a:r>
            <a:r>
              <a:rPr lang="en-US" altLang="zh-CN" sz="2000"/>
              <a:t>___</a:t>
            </a:r>
            <a:r>
              <a:rPr lang="zh-CN" altLang="en-US" b="1" dirty="0"/>
              <a:t>的作用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通电导线在磁场中受到力的方向和</a:t>
            </a:r>
            <a:r>
              <a:rPr lang="en-US" altLang="zh-CN" sz="2000"/>
              <a:t>__________ </a:t>
            </a:r>
            <a:r>
              <a:rPr lang="zh-CN" altLang="en-US" b="1" dirty="0"/>
              <a:t>有关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en-US" altLang="zh-CN" b="1" dirty="0"/>
              <a:t>3.</a:t>
            </a:r>
            <a:r>
              <a:rPr lang="zh-CN" altLang="en-US" b="1" dirty="0"/>
              <a:t>通电导线在磁场中受到力的方向和</a:t>
            </a:r>
            <a:r>
              <a:rPr lang="en-US" altLang="zh-CN" sz="2000"/>
              <a:t>_________</a:t>
            </a:r>
            <a:r>
              <a:rPr lang="zh-CN" altLang="en-US" b="1" dirty="0"/>
              <a:t>有关</a:t>
            </a:r>
            <a:endParaRPr lang="zh-CN" altLang="en-US" b="1" dirty="0"/>
          </a:p>
          <a:p>
            <a:pPr>
              <a:lnSpc>
                <a:spcPct val="80000"/>
              </a:lnSpc>
            </a:pPr>
            <a:r>
              <a:rPr lang="en-US" altLang="zh-CN" b="1" dirty="0"/>
              <a:t>4.</a:t>
            </a:r>
            <a:r>
              <a:rPr lang="zh-CN" altLang="en-US" b="1" dirty="0"/>
              <a:t>只改变</a:t>
            </a:r>
            <a:r>
              <a:rPr lang="en-US" altLang="zh-CN" sz="2000"/>
              <a:t>___________   </a:t>
            </a:r>
            <a:r>
              <a:rPr lang="zh-CN" altLang="en-US" b="1" dirty="0"/>
              <a:t>或</a:t>
            </a:r>
            <a:r>
              <a:rPr lang="en-US" altLang="zh-CN" sz="2000"/>
              <a:t>___________</a:t>
            </a:r>
            <a:r>
              <a:rPr lang="zh-CN" altLang="en-US" b="1" dirty="0"/>
              <a:t>通电导线受到力的方向</a:t>
            </a:r>
            <a:r>
              <a:rPr lang="en-US" altLang="zh-CN" sz="2000"/>
              <a:t>_________</a:t>
            </a:r>
            <a:r>
              <a:rPr lang="en-US" altLang="zh-CN" b="1" dirty="0"/>
              <a:t>,</a:t>
            </a:r>
            <a:r>
              <a:rPr lang="zh-CN" altLang="en-US" b="1" dirty="0"/>
              <a:t>如果</a:t>
            </a:r>
            <a:r>
              <a:rPr lang="en-US" altLang="zh-CN" sz="2000"/>
              <a:t>________</a:t>
            </a:r>
            <a:r>
              <a:rPr lang="zh-CN" altLang="en-US" b="1" dirty="0"/>
              <a:t>改变电流方向和磁场方向则受到力的方向</a:t>
            </a:r>
            <a:r>
              <a:rPr lang="en-US" altLang="zh-CN" sz="2000"/>
              <a:t>________</a:t>
            </a:r>
            <a:endParaRPr lang="en-US" altLang="zh-CN" sz="2000"/>
          </a:p>
          <a:p>
            <a:pPr>
              <a:lnSpc>
                <a:spcPct val="80000"/>
              </a:lnSpc>
            </a:pPr>
            <a:endParaRPr lang="en-US" altLang="zh-CN" b="1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en-US" altLang="zh-CN" b="1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1400">
              <a:solidFill>
                <a:srgbClr val="FF0000"/>
              </a:solidFill>
            </a:endParaRPr>
          </a:p>
          <a:p>
            <a:pPr>
              <a:lnSpc>
                <a:spcPct val="80000"/>
              </a:lnSpc>
            </a:pPr>
            <a:endParaRPr lang="en-US" altLang="zh-CN" sz="1400" dirty="0"/>
          </a:p>
        </p:txBody>
      </p:sp>
      <p:sp>
        <p:nvSpPr>
          <p:cNvPr id="23570" name="文本框 23569"/>
          <p:cNvSpPr txBox="1"/>
          <p:nvPr/>
        </p:nvSpPr>
        <p:spPr>
          <a:xfrm>
            <a:off x="6600825" y="1793875"/>
            <a:ext cx="592138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力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1" name="文本框 23570"/>
          <p:cNvSpPr txBox="1"/>
          <p:nvPr/>
        </p:nvSpPr>
        <p:spPr>
          <a:xfrm>
            <a:off x="8616950" y="2370138"/>
            <a:ext cx="181610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电流方向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ClrTx/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3572" name="文本框 23571"/>
          <p:cNvSpPr txBox="1"/>
          <p:nvPr/>
        </p:nvSpPr>
        <p:spPr>
          <a:xfrm>
            <a:off x="8616950" y="3233738"/>
            <a:ext cx="1816100" cy="4851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磁场方向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3" name="文本框 23572"/>
          <p:cNvSpPr txBox="1"/>
          <p:nvPr/>
        </p:nvSpPr>
        <p:spPr>
          <a:xfrm>
            <a:off x="3719513" y="4005263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电流方向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4" name="文本框 23573"/>
          <p:cNvSpPr txBox="1"/>
          <p:nvPr/>
        </p:nvSpPr>
        <p:spPr>
          <a:xfrm>
            <a:off x="5880100" y="4005263"/>
            <a:ext cx="181610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磁场方向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5" name="文本框 23574"/>
          <p:cNvSpPr txBox="1"/>
          <p:nvPr/>
        </p:nvSpPr>
        <p:spPr>
          <a:xfrm>
            <a:off x="4008438" y="44370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改变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6" name="文本框 23575"/>
          <p:cNvSpPr txBox="1"/>
          <p:nvPr/>
        </p:nvSpPr>
        <p:spPr>
          <a:xfrm>
            <a:off x="6632575" y="4794250"/>
            <a:ext cx="14077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不改变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7" name="文本框 23576"/>
          <p:cNvSpPr txBox="1"/>
          <p:nvPr/>
        </p:nvSpPr>
        <p:spPr>
          <a:xfrm>
            <a:off x="6167438" y="4437063"/>
            <a:ext cx="99949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>同时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3578" name="文本框 23577"/>
          <p:cNvSpPr txBox="1"/>
          <p:nvPr/>
        </p:nvSpPr>
        <p:spPr>
          <a:xfrm>
            <a:off x="3987800" y="3722688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buClrTx/>
            </a:pPr>
            <a:endParaRPr dirty="0">
              <a:latin typeface="Arial" panose="020B0604020202020204" pitchFamily="34" charset="0"/>
            </a:endParaRPr>
          </a:p>
        </p:txBody>
      </p:sp>
      <p:sp>
        <p:nvSpPr>
          <p:cNvPr id="23579" name="文本框 23578"/>
          <p:cNvSpPr txBox="1"/>
          <p:nvPr/>
        </p:nvSpPr>
        <p:spPr>
          <a:xfrm>
            <a:off x="1703388" y="5661025"/>
            <a:ext cx="8738235" cy="14693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思考</a:t>
            </a:r>
            <a:r>
              <a:rPr lang="en-US" altLang="zh-CN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:</a:t>
            </a: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假如不是一根通电导线而是一个通电线圈</a:t>
            </a:r>
            <a:endParaRPr lang="zh-CN" altLang="en-US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</a:pPr>
            <a:r>
              <a:rPr lang="zh-CN" altLang="en-US" sz="3200" b="1" dirty="0">
                <a:solidFill>
                  <a:schemeClr val="accent2"/>
                </a:solidFill>
                <a:latin typeface="Arial" panose="020B0604020202020204" pitchFamily="34" charset="0"/>
              </a:rPr>
              <a:t>放在磁场中又会怎样</a:t>
            </a:r>
            <a:r>
              <a:rPr lang="en-US" altLang="zh-CN" sz="3200" b="1">
                <a:solidFill>
                  <a:schemeClr val="accent2"/>
                </a:solidFill>
                <a:latin typeface="Arial" panose="020B0604020202020204" pitchFamily="34" charset="0"/>
              </a:rPr>
              <a:t>?</a:t>
            </a:r>
            <a:endParaRPr lang="en-US" altLang="zh-CN" sz="3200" b="1">
              <a:solidFill>
                <a:schemeClr val="accent2"/>
              </a:solidFill>
              <a:latin typeface="Arial" panose="020B0604020202020204" pitchFamily="34" charset="0"/>
            </a:endParaRPr>
          </a:p>
          <a:p>
            <a:pPr>
              <a:buClrTx/>
            </a:pPr>
            <a:endParaRPr lang="en-US" altLang="zh-CN" sz="3200" b="1" dirty="0">
              <a:solidFill>
                <a:schemeClr val="accent2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3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3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3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图片 798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0898" name="图片 80897" descr="线圈受力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标题 3379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dirty="0"/>
              <a:t>线圈在磁场中的受力情况</a:t>
            </a:r>
            <a:endParaRPr lang="zh-CN" altLang="en-US" dirty="0"/>
          </a:p>
        </p:txBody>
      </p:sp>
      <p:pic>
        <p:nvPicPr>
          <p:cNvPr id="33796" name="图片 33795" descr="8353698563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8213" y="1989138"/>
            <a:ext cx="7848600" cy="4387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标题 34817"/>
          <p:cNvSpPr>
            <a:spLocks noGrp="1" noRot="1"/>
          </p:cNvSpPr>
          <p:nvPr>
            <p:ph type="title"/>
          </p:nvPr>
        </p:nvSpPr>
        <p:spPr>
          <a:xfrm>
            <a:off x="1825625" y="260350"/>
            <a:ext cx="8540750" cy="1143000"/>
          </a:xfrm>
        </p:spPr>
        <p:txBody>
          <a:bodyPr anchor="ctr"/>
          <a:p>
            <a:r>
              <a:rPr lang="zh-CN" altLang="en-US" sz="3200" b="1" dirty="0"/>
              <a:t>通电线圈越过平衡位置的运动情况</a:t>
            </a:r>
            <a:endParaRPr lang="zh-CN" altLang="en-US" sz="3200" b="1"/>
          </a:p>
        </p:txBody>
      </p:sp>
      <p:pic>
        <p:nvPicPr>
          <p:cNvPr id="34822" name="图片 34821" descr="1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0375" y="1125538"/>
            <a:ext cx="6408738" cy="5111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3" name="文本框 34822"/>
          <p:cNvSpPr txBox="1"/>
          <p:nvPr/>
        </p:nvSpPr>
        <p:spPr>
          <a:xfrm>
            <a:off x="2279650" y="5949950"/>
            <a:ext cx="81051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提示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</a:rPr>
              <a:t>:</a:t>
            </a: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怎样使线圈越过平衡位置后持续顺时针转动</a:t>
            </a:r>
            <a:r>
              <a:rPr lang="en-US" altLang="zh-CN" sz="2800" b="1">
                <a:solidFill>
                  <a:schemeClr val="accent2"/>
                </a:solidFill>
                <a:latin typeface="Times New Roman" panose="02020603050405020304" pitchFamily="18" charset="0"/>
              </a:rPr>
              <a:t>?</a:t>
            </a:r>
            <a:endParaRPr lang="en-US" altLang="zh-CN" sz="2800" b="1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诗情画意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866"/>
        </a:accent4>
        <a:accent5>
          <a:srgbClr val="F3FAFF"/>
        </a:accent5>
        <a:accent6>
          <a:srgbClr val="2D5BE5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1A3"/>
        </a:accent4>
        <a:accent5>
          <a:srgbClr val="F2FAFF"/>
        </a:accent5>
        <a:accent6>
          <a:srgbClr val="DE84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9F2EB"/>
        </a:accent3>
        <a:accent4>
          <a:srgbClr val="4F4F77"/>
        </a:accent4>
        <a:accent5>
          <a:srgbClr val="FFFFEB"/>
        </a:accent5>
        <a:accent6>
          <a:srgbClr val="2D89E5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757"/>
        </a:accent4>
        <a:accent5>
          <a:srgbClr val="FFFFE2"/>
        </a:accent5>
        <a:accent6>
          <a:srgbClr val="E55B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F"/>
        </a:accent4>
        <a:accent5>
          <a:srgbClr val="E6EFEA"/>
        </a:accent5>
        <a:accent6>
          <a:srgbClr val="2D5BE5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783"/>
        </a:accent4>
        <a:accent5>
          <a:srgbClr val="EFEFEF"/>
        </a:accent5>
        <a:accent6>
          <a:srgbClr val="2D89E5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EFEFFF"/>
        </a:accent3>
        <a:accent4>
          <a:srgbClr val="AF2A00"/>
        </a:accent4>
        <a:accent5>
          <a:srgbClr val="F0EFF4"/>
        </a:accent5>
        <a:accent6>
          <a:srgbClr val="005BB7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E"/>
        </a:accent3>
        <a:accent4>
          <a:srgbClr val="000083"/>
        </a:accent4>
        <a:accent5>
          <a:srgbClr val="F2F2F2"/>
        </a:accent5>
        <a:accent6>
          <a:srgbClr val="9F62A1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844</Words>
  <Application>WPS 演示</Application>
  <PresentationFormat>宽屏</PresentationFormat>
  <Paragraphs>102</Paragraphs>
  <Slides>15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7" baseType="lpstr">
      <vt:lpstr>Arial</vt:lpstr>
      <vt:lpstr>宋体</vt:lpstr>
      <vt:lpstr>Wingdings</vt:lpstr>
      <vt:lpstr>黑体</vt:lpstr>
      <vt:lpstr>Calibri</vt:lpstr>
      <vt:lpstr>微软雅黑</vt:lpstr>
      <vt:lpstr>Arial Unicode MS</vt:lpstr>
      <vt:lpstr>Times New Roman</vt:lpstr>
      <vt:lpstr>华文行楷</vt:lpstr>
      <vt:lpstr>华文新魏</vt:lpstr>
      <vt:lpstr>Office 主题</vt:lpstr>
      <vt:lpstr>诗情画意</vt:lpstr>
      <vt:lpstr>电 动 机</vt:lpstr>
      <vt:lpstr>奥斯特实验</vt:lpstr>
      <vt:lpstr>PowerPoint 演示文稿</vt:lpstr>
      <vt:lpstr>PowerPoint 演示文稿</vt:lpstr>
      <vt:lpstr>结论:磁场对电流的作用</vt:lpstr>
      <vt:lpstr>PowerPoint 演示文稿</vt:lpstr>
      <vt:lpstr>PowerPoint 演示文稿</vt:lpstr>
      <vt:lpstr>线圈在磁场中的受力情况</vt:lpstr>
      <vt:lpstr>通电线圈越过平衡位置的运动情况</vt:lpstr>
      <vt:lpstr>提示: 如图怎样使线圈越过平衡位置后持续顺时针转动?</vt:lpstr>
      <vt:lpstr>PowerPoint 演示文稿</vt:lpstr>
      <vt:lpstr>PowerPoint 演示文稿</vt:lpstr>
      <vt:lpstr>电动机的原理:通电导线在磁场中受到力的作用</vt:lpstr>
      <vt:lpstr>实际的电动机是利用换向器使它连续转动的。</vt:lpstr>
      <vt:lpstr>生活中的电动机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2018-03-01T02:03:00Z</dcterms:created>
  <dcterms:modified xsi:type="dcterms:W3CDTF">2018-05-20T01:00:01Z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