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FFFF"/>
    <a:srgbClr val="CC0000"/>
    <a:srgbClr val="FFFFCC"/>
    <a:srgbClr val="E7F6F8"/>
    <a:srgbClr val="A8DEE4"/>
    <a:srgbClr val="FF33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 snapToObjects="1">
      <p:cViewPr varScale="1">
        <p:scale>
          <a:sx n="72" d="100"/>
          <a:sy n="72" d="100"/>
        </p:scale>
        <p:origin x="-69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3425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4279900" y="0"/>
            <a:ext cx="3278188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2772" name="Rectangle 4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260475" y="801688"/>
            <a:ext cx="5038725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3425" cy="5349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4279900" y="10155238"/>
            <a:ext cx="3278188" cy="5349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A9CD659-E95E-44EF-8926-3E002A4C79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1263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71E5D-9632-49AD-9B35-EB5B312E75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811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481D7-6AFE-4E1A-80EA-606A0A8DB5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15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15347-952D-465E-8984-52E02BBE8E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874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C4726A-943E-4BE2-974E-2FB0EDF187DF}" type="datetimeFigureOut">
              <a:rPr lang="zh-CN" altLang="en-US"/>
              <a:pPr>
                <a:defRPr/>
              </a:pPr>
              <a:t>2018-5-2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FD32DDF-5A86-4A24-A591-33362E5B1C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5173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E8DF-A510-4CAE-B329-AC36F1B0BB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37725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A84E3-10BD-4D17-898B-F2E353AB0F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4979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ED558C-2C3E-41AE-9C19-5575C0B44068}" type="datetimeFigureOut">
              <a:rPr lang="zh-CN" altLang="en-US"/>
              <a:pPr>
                <a:defRPr/>
              </a:pPr>
              <a:t>2018-5-2</a:t>
            </a:fld>
            <a:endParaRPr lang="zh-CN" alt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12365C-D5AE-4AB2-AC69-357626AD1B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2478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C7C76-C63A-42D4-AA62-0BD5C9955E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798786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EC553E-7291-463C-B95D-99E3166C96C8}" type="datetimeFigureOut">
              <a:rPr lang="zh-CN" altLang="en-US"/>
              <a:pPr>
                <a:defRPr/>
              </a:pPr>
              <a:t>2018-5-2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D51D84-7F80-44F9-A57C-100F0059C8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00111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257514-152B-4286-A47E-0E9CB7E1CDC4}" type="datetimeFigureOut">
              <a:rPr lang="zh-CN" altLang="en-US"/>
              <a:pPr>
                <a:defRPr/>
              </a:pPr>
              <a:t>2018-5-2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CF1902-974A-4C3F-807B-B317F3E95C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227895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B44818-3FA7-4605-8430-384FD17C8B3E}" type="datetimeFigureOut">
              <a:rPr lang="zh-CN" altLang="en-US"/>
              <a:pPr>
                <a:defRPr/>
              </a:pPr>
              <a:t>2018-5-2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30FE4C-B1F9-4C79-A2A4-22B3915268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63225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7593C-6175-40AE-B305-A7EFFDB8D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767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F7CBA4-D1C6-440A-9C56-F4C7DCFAC191}" type="datetimeFigureOut">
              <a:rPr lang="zh-CN" altLang="en-US"/>
              <a:pPr>
                <a:defRPr/>
              </a:pPr>
              <a:t>2018-5-2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D956FD-E835-4530-9B01-EA087DE4A0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039741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6B72A-E085-48AB-AAA3-4F72C4AB3741}" type="datetimeFigureOut">
              <a:rPr lang="zh-CN" altLang="en-US"/>
              <a:pPr>
                <a:defRPr/>
              </a:pPr>
              <a:t>2018-5-2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74DA38-39C5-4B12-B32B-50B9033E67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12550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A7AEA2-10B6-4EC7-AB54-5C44BA62782C}" type="datetimeFigureOut">
              <a:rPr lang="zh-CN" altLang="en-US"/>
              <a:pPr>
                <a:defRPr/>
              </a:pPr>
              <a:t>2018-5-2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C1F2DF-7785-42AC-A97B-16E58D86F8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868080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21D6CF-6A9B-416C-B628-31F28283A922}" type="datetimeFigureOut">
              <a:rPr lang="zh-CN" altLang="en-US"/>
              <a:pPr>
                <a:defRPr/>
              </a:pPr>
              <a:t>2018-5-2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B5B37D-A442-4CDE-8B70-B647BA77AB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534097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21312-E9DF-40CF-A249-361DA1F52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0888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690EC-71E3-49A0-960A-5E7910371E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3028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181EA-186F-4B65-BE04-D4DB9C975F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647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58230-4E71-4E02-90EB-54DBDBD663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0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08621-7097-4BDA-BA40-00E1D81F7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947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C5349-A0BD-4286-A4E2-DB17C4880E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4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07083-4621-40DB-AC4A-BF2416977E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754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FF9C6-6797-412A-A18F-2611048D1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9889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D7BD5-F9CD-4401-8AD8-CBF52B5BFC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3970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69E65-093F-47E7-824F-AFC6DA0C41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574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861DD-F4D0-4C68-A8D0-CF8FF21101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163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FDF62-1B04-426E-B327-5A0A0D95AF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5975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2C304-985B-477A-BFC6-46DDCB3C1A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377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F279A-11BC-4EE0-9BF2-9AF58A8520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310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837F5-FA7F-48FE-9BCB-AA6C1CEBA7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223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2E4CA-7451-485E-8B5C-CD40CA7B2A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896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3B69C-71B6-4838-84F4-AE550D4E99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59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EFA4D-2A24-4717-9E3A-91BB577EC5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13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B702C-F5F0-4CF9-AFA3-253BE40A1F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473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FBE77EC-F252-41E1-99C7-BD10A1535F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90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 noProof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90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3F52B03-556C-49B8-A8BD-326005C12F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9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 noProof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39" r:id="rId2"/>
    <p:sldLayoutId id="2147483740" r:id="rId3"/>
    <p:sldLayoutId id="2147483755" r:id="rId4"/>
    <p:sldLayoutId id="2147483741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  <p:sldLayoutId id="2147483751" r:id="rId22"/>
    <p:sldLayoutId id="2147483752" r:id="rId23"/>
    <p:sldLayoutId id="2147483753" r:id="rId2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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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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3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24.xml"/><Relationship Id="rId7" Type="http://schemas.openxmlformats.org/officeDocument/2006/relationships/image" Target="../media/image1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GIF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第十三章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内能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·</a:t>
            </a:r>
            <a:r>
              <a:rPr lang="zh-CN" altLang="zh-CN" sz="2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全一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册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5520" y="3952240"/>
            <a:ext cx="268478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分子热运动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40680" y="5920105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授课人：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XXXX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5" name="Rectangle 2"/>
          <p:cNvSpPr>
            <a:spLocks noGrp="1"/>
          </p:cNvSpPr>
          <p:nvPr/>
        </p:nvSpPr>
        <p:spPr>
          <a:xfrm>
            <a:off x="1609090" y="988060"/>
            <a:ext cx="469011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2800" b="1" dirty="0">
                <a:solidFill>
                  <a:srgbClr val="231094"/>
                </a:solidFill>
                <a:ea typeface="华文中宋" pitchFamily="2" charset="-122"/>
              </a:rPr>
              <a:t>（三）分子间的作用力</a:t>
            </a:r>
          </a:p>
        </p:txBody>
      </p:sp>
      <p:pic>
        <p:nvPicPr>
          <p:cNvPr id="11267" name="Picture 4" descr="C:\铅块相互吸引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150" y="1807845"/>
            <a:ext cx="6588125" cy="410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AutoShape 5"/>
          <p:cNvSpPr/>
          <p:nvPr/>
        </p:nvSpPr>
        <p:spPr>
          <a:xfrm>
            <a:off x="5132070" y="4391025"/>
            <a:ext cx="2952115" cy="2115820"/>
          </a:xfrm>
          <a:prstGeom prst="cloudCallout">
            <a:avLst>
              <a:gd name="adj1" fmla="val -59375"/>
              <a:gd name="adj2" fmla="val -70120"/>
            </a:avLst>
          </a:prstGeom>
          <a:solidFill>
            <a:srgbClr val="0000FF"/>
          </a:solidFill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表面光滑、干净的铅柱吸引在一起，下挂钩码也不能把他们拉开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2289" name="Rectangle 2"/>
          <p:cNvSpPr>
            <a:spLocks noGrp="1"/>
          </p:cNvSpPr>
          <p:nvPr/>
        </p:nvSpPr>
        <p:spPr>
          <a:xfrm>
            <a:off x="1617663" y="1504315"/>
            <a:ext cx="68707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>
                <a:solidFill>
                  <a:srgbClr val="231094"/>
                </a:solidFill>
                <a:ea typeface="华文中宋" pitchFamily="2" charset="-122"/>
              </a:rPr>
              <a:t>拓展实验：体验分子间引力</a:t>
            </a:r>
          </a:p>
        </p:txBody>
      </p:sp>
      <p:pic>
        <p:nvPicPr>
          <p:cNvPr id="12291" name="Picture 4" descr="C:\体验分子间引力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500" y="2225040"/>
            <a:ext cx="2397125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5" descr="C:\体验分子间引力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7888" y="2225040"/>
            <a:ext cx="2395537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6" descr="C:\体验分子间引力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3450" y="2196465"/>
            <a:ext cx="2322513" cy="3886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Rectangle 2"/>
          <p:cNvSpPr>
            <a:spLocks noGrp="1"/>
          </p:cNvSpPr>
          <p:nvPr/>
        </p:nvSpPr>
        <p:spPr>
          <a:xfrm>
            <a:off x="685165" y="743903"/>
            <a:ext cx="75438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问题</a:t>
            </a:r>
            <a:r>
              <a:rPr lang="en-US" altLang="x-none" sz="3200" b="1" dirty="0">
                <a:latin typeface="方正舒体" pitchFamily="2" charset="-122"/>
                <a:ea typeface="方正舒体" pitchFamily="2" charset="-122"/>
              </a:rPr>
              <a:t>1</a:t>
            </a:r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：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既然分子在运动，那么固体和液体中的分子为什么不会飞散开，而总是聚合在一起，保持一定的体积呢？</a:t>
            </a:r>
            <a:br>
              <a:rPr lang="zh-CN" altLang="en-US" sz="3200" b="1" dirty="0">
                <a:latin typeface="华文中宋" pitchFamily="2" charset="-122"/>
                <a:ea typeface="华文中宋" pitchFamily="2" charset="-122"/>
              </a:rPr>
            </a:b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685165" y="2472690"/>
            <a:ext cx="76962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en-US" altLang="x-none" b="1" dirty="0">
                <a:solidFill>
                  <a:schemeClr val="tx2"/>
                </a:solidFill>
              </a:rPr>
              <a:t>☆</a:t>
            </a:r>
            <a:r>
              <a:rPr lang="zh-CN" altLang="en-US" b="1" dirty="0">
                <a:solidFill>
                  <a:schemeClr val="tx2"/>
                </a:solidFill>
              </a:rPr>
              <a:t>　</a:t>
            </a:r>
            <a:r>
              <a:rPr lang="zh-CN" altLang="en-US" b="1" dirty="0">
                <a:solidFill>
                  <a:schemeClr val="tx2"/>
                </a:solidFill>
                <a:ea typeface="华文中宋" pitchFamily="2" charset="-122"/>
              </a:rPr>
              <a:t>分子之间存在引力</a:t>
            </a:r>
          </a:p>
        </p:txBody>
      </p:sp>
      <p:sp>
        <p:nvSpPr>
          <p:cNvPr id="4" name="Text Box 4"/>
          <p:cNvSpPr txBox="1"/>
          <p:nvPr/>
        </p:nvSpPr>
        <p:spPr>
          <a:xfrm>
            <a:off x="756603" y="3048953"/>
            <a:ext cx="754380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问题</a:t>
            </a:r>
            <a:r>
              <a:rPr lang="en-US" altLang="x-none" sz="3200" b="1" dirty="0">
                <a:latin typeface="方正舒体" pitchFamily="2" charset="-122"/>
                <a:ea typeface="方正舒体" pitchFamily="2" charset="-122"/>
              </a:rPr>
              <a:t>2</a:t>
            </a:r>
            <a:r>
              <a:rPr lang="zh-CN" altLang="en-US" sz="3200" b="1" dirty="0">
                <a:latin typeface="方正舒体" pitchFamily="2" charset="-122"/>
                <a:ea typeface="方正舒体" pitchFamily="2" charset="-122"/>
              </a:rPr>
              <a:t>：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既然分子之间有间隙，为什么压</a:t>
            </a:r>
          </a:p>
          <a:p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缩固体和液体很困难？</a:t>
            </a:r>
          </a:p>
          <a:p>
            <a:endParaRPr lang="en-US" altLang="x-none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758190" y="4058603"/>
            <a:ext cx="42513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x-none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☆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　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华文中宋" pitchFamily="2" charset="-122"/>
              </a:rPr>
              <a:t>分子之间存在斥力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892175" y="4643755"/>
            <a:ext cx="6950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3200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Comic Sans MS" panose="030F0702030302020204" pitchFamily="2" charset="0"/>
                <a:ea typeface="方正舒体" pitchFamily="2" charset="-122"/>
              </a:rPr>
              <a:t>要点：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当分子间的距离很小时，作用力表现为</a:t>
            </a: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，当分子间的距离稍大时，作用力表现为</a:t>
            </a: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3014028" y="508920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斥力</a:t>
            </a:r>
          </a:p>
        </p:txBody>
      </p:sp>
      <p:sp>
        <p:nvSpPr>
          <p:cNvPr id="7" name="Text Box 8"/>
          <p:cNvSpPr txBox="1"/>
          <p:nvPr/>
        </p:nvSpPr>
        <p:spPr>
          <a:xfrm>
            <a:off x="5468620" y="554577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引力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ldLvl="0"/>
      <p:bldP spid="5" grpId="0"/>
      <p:bldP spid="13318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7" name="Text Box 2"/>
          <p:cNvSpPr>
            <a:spLocks noGrp="1"/>
          </p:cNvSpPr>
          <p:nvPr/>
        </p:nvSpPr>
        <p:spPr>
          <a:xfrm>
            <a:off x="2228850" y="951230"/>
            <a:ext cx="5532755" cy="9652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分子间存在相互作用力</a:t>
            </a:r>
          </a:p>
        </p:txBody>
      </p:sp>
      <p:sp>
        <p:nvSpPr>
          <p:cNvPr id="14339" name="Text Box 3"/>
          <p:cNvSpPr>
            <a:spLocks noGrp="1"/>
          </p:cNvSpPr>
          <p:nvPr/>
        </p:nvSpPr>
        <p:spPr>
          <a:xfrm>
            <a:off x="3589020" y="1861820"/>
            <a:ext cx="4625340" cy="2366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r=r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</a:t>
            </a:r>
            <a:r>
              <a:rPr lang="en-US" altLang="x-none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引力 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=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斥力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r&gt;r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   </a:t>
            </a:r>
            <a:r>
              <a:rPr lang="zh-CN" altLang="en-US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引力 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&gt;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斥力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r&lt;r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    </a:t>
            </a:r>
            <a:r>
              <a:rPr lang="zh-CN" altLang="en-US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引力 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&lt;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斥力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当</a:t>
            </a:r>
            <a:r>
              <a:rPr lang="en-US" altLang="x-none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r&gt;10r</a:t>
            </a:r>
            <a:r>
              <a:rPr lang="en-US" altLang="x-none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0    </a:t>
            </a:r>
            <a:r>
              <a:rPr lang="zh-CN" altLang="en-US" sz="3600" baseline="-25000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无作用力</a:t>
            </a: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endParaRPr lang="en-US" altLang="x-none" sz="2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4340" name="Picture 4" descr="分子作用力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05" y="1805940"/>
            <a:ext cx="2441575" cy="253809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1" name="Picture 5" descr="分子作用力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815" y="4344035"/>
            <a:ext cx="2623820" cy="249237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2" name="Picture 6" descr="分子作用力c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94635" y="4387215"/>
            <a:ext cx="3024505" cy="244919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3" name="Picture 7" descr="分子作用力d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9140" y="4387215"/>
            <a:ext cx="3122295" cy="244919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5361" name="圆角矩形 15361"/>
          <p:cNvSpPr/>
          <p:nvPr/>
        </p:nvSpPr>
        <p:spPr>
          <a:xfrm>
            <a:off x="324168" y="4190683"/>
            <a:ext cx="2808287" cy="187166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endParaRPr lang="zh-CN">
              <a:latin typeface="Verdana" panose="020B0604030504040204" pitchFamily="2" charset="0"/>
              <a:ea typeface="华文新魏" pitchFamily="2" charset="-122"/>
            </a:endParaRPr>
          </a:p>
        </p:txBody>
      </p:sp>
      <p:sp>
        <p:nvSpPr>
          <p:cNvPr id="15362" name="矩形 15362"/>
          <p:cNvSpPr>
            <a:spLocks noChangeAspect="1" noTextEdit="1"/>
          </p:cNvSpPr>
          <p:nvPr/>
        </p:nvSpPr>
        <p:spPr>
          <a:xfrm flipH="1">
            <a:off x="4715193" y="3612833"/>
            <a:ext cx="1155700" cy="1581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15363" name="组合 15363"/>
          <p:cNvGrpSpPr/>
          <p:nvPr/>
        </p:nvGrpSpPr>
        <p:grpSpPr>
          <a:xfrm>
            <a:off x="2843530" y="1596708"/>
            <a:ext cx="3692525" cy="2035175"/>
            <a:chOff x="0" y="0"/>
            <a:chExt cx="2326" cy="1282"/>
          </a:xfrm>
        </p:grpSpPr>
        <p:grpSp>
          <p:nvGrpSpPr>
            <p:cNvPr id="15364" name="组合 15364"/>
            <p:cNvGrpSpPr/>
            <p:nvPr/>
          </p:nvGrpSpPr>
          <p:grpSpPr>
            <a:xfrm>
              <a:off x="0" y="114"/>
              <a:ext cx="2326" cy="1168"/>
              <a:chOff x="0" y="0"/>
              <a:chExt cx="1926" cy="937"/>
            </a:xfrm>
          </p:grpSpPr>
          <p:sp>
            <p:nvSpPr>
              <p:cNvPr id="15365" name="椭圆 15365"/>
              <p:cNvSpPr/>
              <p:nvPr/>
            </p:nvSpPr>
            <p:spPr>
              <a:xfrm>
                <a:off x="21" y="30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0057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6" name="椭圆 15366"/>
              <p:cNvSpPr/>
              <p:nvPr/>
            </p:nvSpPr>
            <p:spPr>
              <a:xfrm>
                <a:off x="0" y="0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rgbClr val="8EDD8E"/>
                  </a:gs>
                  <a:gs pos="100000">
                    <a:schemeClr val="hlink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367" name="椭圆 15367"/>
            <p:cNvSpPr/>
            <p:nvPr/>
          </p:nvSpPr>
          <p:spPr>
            <a:xfrm>
              <a:off x="110" y="0"/>
              <a:ext cx="2082" cy="1074"/>
            </a:xfrm>
            <a:prstGeom prst="ellipse">
              <a:avLst/>
            </a:prstGeom>
            <a:gradFill rotWithShape="1">
              <a:gsLst>
                <a:gs pos="0">
                  <a:srgbClr val="766F2F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8" name="椭圆 15368"/>
            <p:cNvSpPr/>
            <p:nvPr/>
          </p:nvSpPr>
          <p:spPr>
            <a:xfrm>
              <a:off x="137" y="6"/>
              <a:ext cx="2031" cy="104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FF9C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椭圆 15369"/>
            <p:cNvSpPr/>
            <p:nvPr/>
          </p:nvSpPr>
          <p:spPr>
            <a:xfrm>
              <a:off x="158" y="17"/>
              <a:ext cx="1933" cy="978"/>
            </a:xfrm>
            <a:prstGeom prst="ellipse">
              <a:avLst/>
            </a:prstGeom>
            <a:gradFill rotWithShape="1">
              <a:gsLst>
                <a:gs pos="0">
                  <a:srgbClr val="CABD51"/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椭圆 15370"/>
            <p:cNvSpPr/>
            <p:nvPr/>
          </p:nvSpPr>
          <p:spPr>
            <a:xfrm>
              <a:off x="260" y="38"/>
              <a:ext cx="1702" cy="79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37999"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文本框 15371"/>
            <p:cNvSpPr txBox="1"/>
            <p:nvPr/>
          </p:nvSpPr>
          <p:spPr>
            <a:xfrm>
              <a:off x="456" y="263"/>
              <a:ext cx="13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 eaLnBrk="0" hangingPunct="0"/>
              <a:r>
                <a:rPr lang="zh-CN" altLang="en-US" sz="4000" b="1" dirty="0">
                  <a:solidFill>
                    <a:srgbClr val="006600"/>
                  </a:solidFill>
                  <a:latin typeface="Comic Sans MS" panose="030F0702030302020204" pitchFamily="2" charset="0"/>
                  <a:ea typeface="华文新魏" pitchFamily="2" charset="-122"/>
                </a:rPr>
                <a:t>分子动理论</a:t>
              </a:r>
              <a:endParaRPr lang="zh-CN" altLang="en-US" sz="2400" dirty="0">
                <a:solidFill>
                  <a:srgbClr val="006600"/>
                </a:solidFill>
                <a:latin typeface="Comic Sans MS" panose="030F0702030302020204" pitchFamily="2" charset="0"/>
                <a:ea typeface="华文新魏" pitchFamily="2" charset="-122"/>
              </a:endParaRPr>
            </a:p>
          </p:txBody>
        </p:sp>
      </p:grpSp>
      <p:sp>
        <p:nvSpPr>
          <p:cNvPr id="15372" name="任意多边形 15372"/>
          <p:cNvSpPr/>
          <p:nvPr/>
        </p:nvSpPr>
        <p:spPr>
          <a:xfrm flipH="1">
            <a:off x="5507355" y="3181033"/>
            <a:ext cx="1152525" cy="1144587"/>
          </a:xfrm>
          <a:custGeom>
            <a:avLst/>
            <a:gdLst/>
            <a:ahLst/>
            <a:cxnLst/>
            <a:rect l="0" t="0" r="0" b="0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D2C1FF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任意多边形 15373"/>
          <p:cNvSpPr/>
          <p:nvPr/>
        </p:nvSpPr>
        <p:spPr>
          <a:xfrm>
            <a:off x="2629218" y="3252470"/>
            <a:ext cx="931862" cy="1219200"/>
          </a:xfrm>
          <a:custGeom>
            <a:avLst/>
            <a:gdLst/>
            <a:ahLst/>
            <a:cxnLst/>
            <a:rect l="0" t="0" r="0" b="0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5D5D5D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上箭头 15374"/>
          <p:cNvSpPr/>
          <p:nvPr/>
        </p:nvSpPr>
        <p:spPr>
          <a:xfrm rot="-55085" flipV="1">
            <a:off x="4138930" y="3468370"/>
            <a:ext cx="1008063" cy="809625"/>
          </a:xfrm>
          <a:prstGeom prst="upArrow">
            <a:avLst>
              <a:gd name="adj1" fmla="val 66601"/>
              <a:gd name="adj2" fmla="val 48254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5376" name="文本框 15375"/>
          <p:cNvSpPr txBox="1"/>
          <p:nvPr/>
        </p:nvSpPr>
        <p:spPr>
          <a:xfrm>
            <a:off x="682943" y="4404995"/>
            <a:ext cx="244792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常见的物质是由大量的分子、原子构成的。</a:t>
            </a:r>
          </a:p>
        </p:txBody>
      </p:sp>
      <p:sp>
        <p:nvSpPr>
          <p:cNvPr id="2" name="圆角矩形 15376"/>
          <p:cNvSpPr/>
          <p:nvPr/>
        </p:nvSpPr>
        <p:spPr>
          <a:xfrm>
            <a:off x="3205480" y="4189095"/>
            <a:ext cx="2746375" cy="18716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endParaRPr lang="zh-CN"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5377" name="圆角矩形 15377"/>
          <p:cNvSpPr/>
          <p:nvPr/>
        </p:nvSpPr>
        <p:spPr>
          <a:xfrm>
            <a:off x="6012180" y="4189095"/>
            <a:ext cx="2809875" cy="18716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endParaRPr lang="zh-CN"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5379" name="文本框 15378"/>
          <p:cNvSpPr txBox="1"/>
          <p:nvPr/>
        </p:nvSpPr>
        <p:spPr>
          <a:xfrm>
            <a:off x="3346768" y="4549458"/>
            <a:ext cx="244951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物质内的分子在不停地做热运动。</a:t>
            </a:r>
          </a:p>
        </p:txBody>
      </p:sp>
      <p:sp>
        <p:nvSpPr>
          <p:cNvPr id="15380" name="文本框 15379"/>
          <p:cNvSpPr txBox="1"/>
          <p:nvPr/>
        </p:nvSpPr>
        <p:spPr>
          <a:xfrm>
            <a:off x="6012180" y="4476433"/>
            <a:ext cx="2519363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分子之间存在引力和斥力。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/>
      <p:bldP spid="15379" grpId="0"/>
      <p:bldP spid="153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6387" name="Rectangle 25"/>
          <p:cNvSpPr>
            <a:spLocks noGrp="1"/>
          </p:cNvSpPr>
          <p:nvPr/>
        </p:nvSpPr>
        <p:spPr>
          <a:xfrm>
            <a:off x="709295" y="2032635"/>
            <a:ext cx="7821295" cy="13055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base" hangingPunct="1">
              <a:lnSpc>
                <a:spcPct val="150000"/>
              </a:lnSpc>
              <a:buNone/>
            </a:pPr>
            <a:r>
              <a:rPr lang="en-US" altLang="zh-CN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1.</a:t>
            </a:r>
            <a:r>
              <a:rPr lang="zh-CN" altLang="en-US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气体、液体、固体之间都能发生扩散现象；扩散现象说明，一切物质的分子都在不停的做无规则运动。</a:t>
            </a:r>
          </a:p>
          <a:p>
            <a:pPr marL="1905" indent="-344805" eaLnBrk="1" fontAlgn="base" hangingPunct="1">
              <a:lnSpc>
                <a:spcPct val="150000"/>
              </a:lnSpc>
              <a:buNone/>
            </a:pPr>
            <a:endParaRPr lang="zh-CN" altLang="en-US" sz="1800" b="1" strike="noStrike" noProof="1">
              <a:solidFill>
                <a:schemeClr val="tx2"/>
              </a:solidFill>
              <a:latin typeface="+mn-ea"/>
            </a:endParaRPr>
          </a:p>
        </p:txBody>
      </p:sp>
      <p:sp>
        <p:nvSpPr>
          <p:cNvPr id="16388" name="Rectangle 25"/>
          <p:cNvSpPr>
            <a:spLocks noGrp="1"/>
          </p:cNvSpPr>
          <p:nvPr/>
        </p:nvSpPr>
        <p:spPr>
          <a:xfrm>
            <a:off x="709295" y="3338195"/>
            <a:ext cx="8077200" cy="1079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marL="1905" lvl="0" indent="-1905" eaLnBrk="1" fontAlgn="base" hangingPunct="1">
              <a:lnSpc>
                <a:spcPct val="80000"/>
              </a:lnSpc>
              <a:buNone/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marL="1905" lvl="0" indent="-1905" eaLnBrk="1" fontAlgn="base" hangingPunct="1">
              <a:lnSpc>
                <a:spcPct val="80000"/>
              </a:lnSpc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marL="0" lvl="0" indent="0" eaLnBrk="1" fontAlgn="base" hangingPunct="1">
              <a:lnSpc>
                <a:spcPct val="80000"/>
              </a:lnSpc>
              <a:buNone/>
            </a:pPr>
            <a:r>
              <a:rPr lang="en-US" altLang="zh-CN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2.</a:t>
            </a:r>
            <a:r>
              <a:rPr lang="zh-CN" altLang="en-US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扩散的快慢与温度有关，温度越高，扩散越快。</a:t>
            </a:r>
          </a:p>
          <a:p>
            <a:pPr marL="1905" lvl="0" indent="-1905" eaLnBrk="1" fontAlgn="base" hangingPunct="1">
              <a:lnSpc>
                <a:spcPct val="80000"/>
              </a:lnSpc>
            </a:pPr>
            <a:endParaRPr lang="zh-CN" altLang="en-US" sz="1800" b="1" strike="noStrike" noProof="1">
              <a:ea typeface="华文中宋" pitchFamily="2" charset="-122"/>
            </a:endParaRPr>
          </a:p>
          <a:p>
            <a:pPr marL="1905" lvl="0" indent="-1905" eaLnBrk="1" fontAlgn="base" hangingPunct="1">
              <a:lnSpc>
                <a:spcPct val="80000"/>
              </a:lnSpc>
              <a:buNone/>
            </a:pPr>
            <a:endParaRPr lang="zh-CN" altLang="en-US" sz="1800" b="1" strike="noStrike" noProof="1">
              <a:ea typeface="华文中宋" pitchFamily="2" charset="-122"/>
            </a:endParaRPr>
          </a:p>
        </p:txBody>
      </p:sp>
      <p:sp>
        <p:nvSpPr>
          <p:cNvPr id="16389" name="Rectangle 25"/>
          <p:cNvSpPr>
            <a:spLocks noGrp="1"/>
          </p:cNvSpPr>
          <p:nvPr/>
        </p:nvSpPr>
        <p:spPr>
          <a:xfrm>
            <a:off x="709295" y="4553585"/>
            <a:ext cx="8077200" cy="1079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80000"/>
              </a:lnSpc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lvl="0" eaLnBrk="1" fontAlgn="base" hangingPunct="1">
              <a:lnSpc>
                <a:spcPct val="80000"/>
              </a:lnSpc>
            </a:pPr>
            <a:endParaRPr lang="en-US" altLang="zh-CN" sz="1800" b="1" strike="noStrike" noProof="1">
              <a:ea typeface="华文中宋" pitchFamily="2" charset="-122"/>
            </a:endParaRPr>
          </a:p>
          <a:p>
            <a:pPr marL="0" lvl="0" indent="0" eaLnBrk="1" fontAlgn="base" hangingPunct="1">
              <a:lnSpc>
                <a:spcPct val="80000"/>
              </a:lnSpc>
              <a:buNone/>
            </a:pPr>
            <a:r>
              <a:rPr lang="en-US" altLang="zh-CN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3.</a:t>
            </a:r>
            <a:r>
              <a:rPr lang="zh-CN" altLang="en-US" sz="2400" b="1" strike="noStrike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分子间存在引力和斥力。</a:t>
            </a:r>
            <a:endParaRPr lang="zh-CN" altLang="en-US" sz="2400" b="1" strike="noStrike" noProof="1">
              <a:solidFill>
                <a:srgbClr val="0033CC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7" grpId="1" build="p"/>
      <p:bldP spid="16387" grpId="2" build="p"/>
      <p:bldP spid="16387" grpId="3" build="p"/>
      <p:bldP spid="16387" grpId="4" build="p"/>
      <p:bldP spid="16387" grpId="5" build="p"/>
      <p:bldP spid="16387" grpId="6" build="p"/>
      <p:bldP spid="16387" grpId="7" build="p"/>
      <p:bldP spid="16387" grpId="8" build="p"/>
      <p:bldP spid="16387" grpId="9" build="p"/>
      <p:bldP spid="16387" grpId="10" build="p"/>
      <p:bldP spid="16388" grpId="0" build="p"/>
      <p:bldP spid="16388" grpId="1" build="allAtOnce" bldLvl="0"/>
      <p:bldP spid="16389" grpId="0" build="p"/>
      <p:bldP spid="16389" grpId="1" build="allAtOnce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39825" y="1173480"/>
            <a:ext cx="62941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一滴红墨水在清水中一段时间后，整杯水变红了，则下列正确的是（　　）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A．0℃的水就不会有这种现象 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B．这叫扩散，它说明分子在永不停地运动 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C．这叫扩散，只发生在液体中 </a:t>
            </a:r>
            <a:endParaRPr lang="zh-CN" altLang="en-US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D．温度越低扩散进行得越快 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946785" y="4122420"/>
            <a:ext cx="694118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【解析】墨水在0℃的水中照样要不停地做无规则的运动，只是比在常温的水中慢一些而已，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不合题意；扩散是由分子不停地做无规则的运动产生的，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符合题意；扩散在气体、液体、固体间都可以进行，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不合题意；分子无规则的运动会随温度的升高而变快，温度越低，扩散会越慢，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不合题意．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82290" y="1501775"/>
            <a:ext cx="297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3073" name="Text Box 6"/>
          <p:cNvSpPr txBox="1"/>
          <p:nvPr/>
        </p:nvSpPr>
        <p:spPr>
          <a:xfrm>
            <a:off x="2117725" y="4670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3075" name="Picture 10" descr="rey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4075" y="2133600"/>
            <a:ext cx="5399088" cy="439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2"/>
          <p:cNvSpPr txBox="1"/>
          <p:nvPr/>
        </p:nvSpPr>
        <p:spPr>
          <a:xfrm>
            <a:off x="1476375" y="1844675"/>
            <a:ext cx="67056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dirty="0">
                <a:solidFill>
                  <a:srgbClr val="231094"/>
                </a:solidFill>
                <a:latin typeface="Comic Sans MS" panose="030F0702030302020204" pitchFamily="2" charset="0"/>
                <a:ea typeface="方正舒体" pitchFamily="2" charset="-122"/>
              </a:rPr>
              <a:t>分子热运动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4098" name="Rectangle 2"/>
          <p:cNvSpPr>
            <a:spLocks noGrp="1"/>
          </p:cNvSpPr>
          <p:nvPr/>
        </p:nvSpPr>
        <p:spPr>
          <a:xfrm>
            <a:off x="1457325" y="817245"/>
            <a:ext cx="4826635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fontAlgn="base" hangingPunct="1"/>
            <a:r>
              <a:rPr lang="zh-CN" altLang="en-US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黑体" panose="02010609060101010101" pitchFamily="2" charset="-122"/>
              </a:rPr>
              <a:t>（一）物质的构成</a:t>
            </a:r>
          </a:p>
        </p:txBody>
      </p:sp>
      <p:pic>
        <p:nvPicPr>
          <p:cNvPr id="4099" name="Picture 3" descr="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7325" y="3793173"/>
            <a:ext cx="6426200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4"/>
          <p:cNvSpPr txBox="1"/>
          <p:nvPr/>
        </p:nvSpPr>
        <p:spPr>
          <a:xfrm>
            <a:off x="882650" y="2137410"/>
            <a:ext cx="7058025" cy="549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0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宋体" panose="02010600030101010101" pitchFamily="2" charset="-122"/>
                <a:cs typeface="+mn-cs"/>
              </a:rPr>
              <a:t>如果把杯子打破，碎片还是玻璃。</a:t>
            </a:r>
            <a:endParaRPr lang="zh-CN" altLang="en-US" sz="300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377825" y="2712085"/>
            <a:ext cx="8388350" cy="1006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0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宋体" panose="02010600030101010101" pitchFamily="2" charset="-122"/>
                <a:cs typeface="+mn-cs"/>
              </a:rPr>
              <a:t>     经过多次分割，颗粒越分越小，如果不断的分割下去，有没有一个限度呢？ </a:t>
            </a:r>
            <a:r>
              <a:rPr lang="en-US" altLang="x-none" noProof="1">
                <a:solidFill>
                  <a:schemeClr val="accent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>
              <a:solidFill>
                <a:schemeClr val="accent2"/>
              </a:solidFill>
              <a:latin typeface="Comic Sans MS" panose="030F0702030302020204" pitchFamily="2" charset="0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1025525" y="5664835"/>
            <a:ext cx="7632700" cy="549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000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保持物质</a:t>
            </a:r>
            <a:r>
              <a:rPr lang="zh-CN" altLang="en-US" sz="30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原来性质</a:t>
            </a:r>
            <a:r>
              <a:rPr lang="zh-CN" altLang="en-US" sz="3000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不变的</a:t>
            </a:r>
            <a:r>
              <a:rPr lang="zh-CN" altLang="en-US" sz="30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最小微粒</a:t>
            </a:r>
            <a:r>
              <a:rPr lang="zh-CN" altLang="en-US" sz="3000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叫做分子。</a:t>
            </a:r>
            <a:endParaRPr lang="zh-CN" altLang="en-US" sz="3000" noProof="1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5122" name="Text Box 4"/>
          <p:cNvSpPr txBox="1"/>
          <p:nvPr/>
        </p:nvSpPr>
        <p:spPr>
          <a:xfrm>
            <a:off x="671195" y="3286760"/>
            <a:ext cx="7993063" cy="1187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Comic Sans MS" panose="030F07020303020202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3600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一般分子的直径大约为头发丝直径的百万分之一。</a:t>
            </a:r>
            <a:endParaRPr lang="zh-CN" altLang="en-US" sz="3600" dirty="0">
              <a:solidFill>
                <a:schemeClr val="tx2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823720" y="1270635"/>
            <a:ext cx="4724400" cy="1905000"/>
            <a:chOff x="0" y="0"/>
            <a:chExt cx="2976" cy="1200"/>
          </a:xfrm>
        </p:grpSpPr>
        <p:pic>
          <p:nvPicPr>
            <p:cNvPr id="5123" name="Picture 6" descr="15262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72"/>
              <a:ext cx="528" cy="5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AutoShape 7"/>
            <p:cNvSpPr/>
            <p:nvPr/>
          </p:nvSpPr>
          <p:spPr>
            <a:xfrm>
              <a:off x="480" y="0"/>
              <a:ext cx="2496" cy="576"/>
            </a:xfrm>
            <a:prstGeom prst="cloudCallout">
              <a:avLst>
                <a:gd name="adj1" fmla="val -47718"/>
                <a:gd name="adj2" fmla="val 7326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/>
            <a:lstStyle/>
            <a:p>
              <a:pPr algn="ctr"/>
              <a:endParaRPr lang="zh-CN" altLang="en-US" dirty="0">
                <a:latin typeface="Arial" panose="020B0604020202020204" charset="-76"/>
                <a:ea typeface="宋体" panose="02010600030101010101" pitchFamily="2" charset="-122"/>
              </a:endParaRPr>
            </a:p>
          </p:txBody>
        </p:sp>
      </p:grpSp>
      <p:sp>
        <p:nvSpPr>
          <p:cNvPr id="5125" name="Text Box 8"/>
          <p:cNvSpPr txBox="1"/>
          <p:nvPr/>
        </p:nvSpPr>
        <p:spPr>
          <a:xfrm>
            <a:off x="2890520" y="1194435"/>
            <a:ext cx="36576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Comic Sans MS" panose="030F0702030302020204" pitchFamily="2" charset="0"/>
                <a:ea typeface="宋体" panose="02010600030101010101" pitchFamily="2" charset="-122"/>
              </a:rPr>
              <a:t>分子到底有多</a:t>
            </a:r>
            <a:r>
              <a:rPr lang="zh-CN" altLang="en-US" sz="48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小</a:t>
            </a:r>
          </a:p>
        </p:txBody>
      </p:sp>
      <p:sp>
        <p:nvSpPr>
          <p:cNvPr id="5127" name="Text Box 10"/>
          <p:cNvSpPr txBox="1"/>
          <p:nvPr/>
        </p:nvSpPr>
        <p:spPr>
          <a:xfrm>
            <a:off x="671195" y="4582160"/>
            <a:ext cx="8534400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dirty="0">
                <a:latin typeface="Arial" panose="020B0604020202020204" charset="-76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latin typeface="Arial" panose="020B0604020202020204" charset="-76"/>
                <a:ea typeface="宋体" panose="02010600030101010101" pitchFamily="2" charset="-122"/>
              </a:rPr>
              <a:t>  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一滴水有多少分子呢？</a:t>
            </a:r>
            <a:r>
              <a:rPr lang="en-US" altLang="x-none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10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亿人来数，每人每分钟数</a:t>
            </a:r>
            <a:r>
              <a:rPr lang="en-US" altLang="x-none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100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个，需要</a:t>
            </a:r>
            <a:r>
              <a:rPr lang="en-US" altLang="x-none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charset="-76"/>
                <a:ea typeface="宋体" panose="02010600030101010101" pitchFamily="2" charset="-122"/>
              </a:rPr>
              <a:t>万年。</a:t>
            </a:r>
          </a:p>
        </p:txBody>
      </p:sp>
      <p:sp>
        <p:nvSpPr>
          <p:cNvPr id="5128" name="Text Box 11"/>
          <p:cNvSpPr txBox="1"/>
          <p:nvPr/>
        </p:nvSpPr>
        <p:spPr>
          <a:xfrm>
            <a:off x="671195" y="5879148"/>
            <a:ext cx="79930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231094"/>
                </a:solidFill>
                <a:latin typeface="Arial" panose="020B0604020202020204" charset="-76"/>
                <a:ea typeface="宋体" panose="02010600030101010101" pitchFamily="2" charset="-122"/>
              </a:rPr>
              <a:t>思考</a:t>
            </a:r>
            <a:r>
              <a:rPr lang="zh-CN" altLang="en-US" b="1" dirty="0">
                <a:solidFill>
                  <a:srgbClr val="231094"/>
                </a:solidFill>
                <a:latin typeface="Arial" panose="020B0604020202020204" charset="-76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charset="-76"/>
                <a:ea typeface="宋体" panose="02010600030101010101" pitchFamily="2" charset="-122"/>
              </a:rPr>
              <a:t>组成物质的分子是静止的还是运动的？</a:t>
            </a:r>
            <a:r>
              <a:rPr lang="zh-CN" altLang="en-US" dirty="0">
                <a:latin typeface="Arial" panose="020B0604020202020204" charset="-76"/>
                <a:ea typeface="宋体" panose="02010600030101010101" pitchFamily="2" charset="-122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7" grpId="0"/>
      <p:bldP spid="51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5" name="Rectangle 2"/>
          <p:cNvSpPr>
            <a:spLocks noGrp="1"/>
          </p:cNvSpPr>
          <p:nvPr/>
        </p:nvSpPr>
        <p:spPr>
          <a:xfrm>
            <a:off x="1362710" y="751205"/>
            <a:ext cx="3910965" cy="863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200" b="1" dirty="0">
                <a:solidFill>
                  <a:srgbClr val="231094"/>
                </a:solidFill>
                <a:ea typeface="华文中宋" pitchFamily="2" charset="-122"/>
              </a:rPr>
              <a:t>（二）分子热运动</a:t>
            </a:r>
          </a:p>
        </p:txBody>
      </p:sp>
      <p:sp>
        <p:nvSpPr>
          <p:cNvPr id="6147" name="Rectangle 3"/>
          <p:cNvSpPr>
            <a:spLocks noGrp="1"/>
          </p:cNvSpPr>
          <p:nvPr/>
        </p:nvSpPr>
        <p:spPr>
          <a:xfrm>
            <a:off x="893128" y="1614805"/>
            <a:ext cx="75438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/>
              <a:t>实验</a:t>
            </a:r>
            <a:r>
              <a:rPr lang="en-US" altLang="zh-CN" b="1"/>
              <a:t>1</a:t>
            </a:r>
            <a:r>
              <a:rPr lang="zh-CN" altLang="en-US" b="1"/>
              <a:t>：硫酸铜溶液与清水之间的接触</a:t>
            </a:r>
          </a:p>
        </p:txBody>
      </p:sp>
      <p:pic>
        <p:nvPicPr>
          <p:cNvPr id="6148" name="Picture 7" descr="C:\硫酸铜扩散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5515" y="2325053"/>
            <a:ext cx="1511300" cy="446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8" descr="C:\硫酸铜扩散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6815" y="2325053"/>
            <a:ext cx="1368425" cy="443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9" descr="C:\硫酸铜扩散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915" y="2325053"/>
            <a:ext cx="3276600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AutoShape 10"/>
          <p:cNvSpPr/>
          <p:nvPr/>
        </p:nvSpPr>
        <p:spPr>
          <a:xfrm>
            <a:off x="6654165" y="2469515"/>
            <a:ext cx="2160588" cy="4206875"/>
          </a:xfrm>
          <a:prstGeom prst="cloudCallout">
            <a:avLst>
              <a:gd name="adj1" fmla="val -69829"/>
              <a:gd name="adj2" fmla="val -16176"/>
            </a:avLst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algn="ctr" fontAlgn="base"/>
            <a:r>
              <a:rPr lang="zh-CN" altLang="en-US" sz="3200" b="1" strike="noStrike" noProof="1">
                <a:solidFill>
                  <a:srgbClr val="23109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华文中宋" pitchFamily="2" charset="-122"/>
                <a:cs typeface="+mn-cs"/>
              </a:rPr>
              <a:t>六天后，硫酸铜与清水之间的界面模糊不清</a:t>
            </a:r>
            <a:endParaRPr lang="zh-CN" altLang="en-US" sz="3200" b="1" strike="noStrike" noProof="1">
              <a:solidFill>
                <a:srgbClr val="231094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华文中宋" pitchFamily="2" charset="-122"/>
            </a:endParaRPr>
          </a:p>
        </p:txBody>
      </p:sp>
      <p:sp>
        <p:nvSpPr>
          <p:cNvPr id="6152" name="Text Box 11"/>
          <p:cNvSpPr txBox="1"/>
          <p:nvPr/>
        </p:nvSpPr>
        <p:spPr>
          <a:xfrm>
            <a:off x="2117090" y="2467928"/>
            <a:ext cx="12223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第二天</a:t>
            </a:r>
            <a:r>
              <a:rPr lang="zh-CN" altLang="en-US" sz="24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6153" name="Text Box 11"/>
          <p:cNvSpPr txBox="1"/>
          <p:nvPr/>
        </p:nvSpPr>
        <p:spPr>
          <a:xfrm>
            <a:off x="3556953" y="2396490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第四天</a:t>
            </a:r>
            <a:r>
              <a:rPr lang="zh-CN" altLang="en-US" sz="24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6154" name="Text Box 11"/>
          <p:cNvSpPr txBox="1"/>
          <p:nvPr/>
        </p:nvSpPr>
        <p:spPr>
          <a:xfrm>
            <a:off x="5069840" y="2396490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第六天</a:t>
            </a:r>
            <a:r>
              <a:rPr lang="zh-CN" altLang="en-US" sz="24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nimBg="1"/>
      <p:bldP spid="6151" grpId="0" bldLvl="0" animBg="1"/>
      <p:bldP spid="6152" grpId="0"/>
      <p:bldP spid="6153" grpId="0"/>
      <p:bldP spid="61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1509078" y="1195705"/>
            <a:ext cx="7391400" cy="83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b="1" dirty="0">
                <a:solidFill>
                  <a:srgbClr val="231094"/>
                </a:solidFill>
                <a:latin typeface="华文中宋" pitchFamily="2" charset="-122"/>
                <a:ea typeface="华文中宋" pitchFamily="2" charset="-122"/>
              </a:rPr>
              <a:t>实验</a:t>
            </a:r>
            <a:r>
              <a:rPr lang="en-US" altLang="x-none" sz="3200" b="1" dirty="0">
                <a:solidFill>
                  <a:srgbClr val="231094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200" b="1" dirty="0">
                <a:solidFill>
                  <a:srgbClr val="231094"/>
                </a:solidFill>
                <a:latin typeface="华文中宋" pitchFamily="2" charset="-122"/>
                <a:ea typeface="华文中宋" pitchFamily="2" charset="-122"/>
              </a:rPr>
              <a:t>：铅片与金片之间的接触</a:t>
            </a:r>
          </a:p>
        </p:txBody>
      </p:sp>
      <p:sp>
        <p:nvSpPr>
          <p:cNvPr id="7170" name="AutoShape 5"/>
          <p:cNvSpPr/>
          <p:nvPr/>
        </p:nvSpPr>
        <p:spPr>
          <a:xfrm>
            <a:off x="647065" y="2179955"/>
            <a:ext cx="2133600" cy="1214438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铅块</a:t>
            </a:r>
          </a:p>
        </p:txBody>
      </p:sp>
      <p:sp>
        <p:nvSpPr>
          <p:cNvPr id="7171" name="AutoShape 6"/>
          <p:cNvSpPr/>
          <p:nvPr/>
        </p:nvSpPr>
        <p:spPr>
          <a:xfrm>
            <a:off x="647065" y="3856355"/>
            <a:ext cx="2057400" cy="1214438"/>
          </a:xfrm>
          <a:prstGeom prst="cube">
            <a:avLst>
              <a:gd name="adj" fmla="val 25000"/>
            </a:avLst>
          </a:prstGeom>
          <a:solidFill>
            <a:schemeClr val="bg2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金块</a:t>
            </a:r>
          </a:p>
        </p:txBody>
      </p:sp>
      <p:sp>
        <p:nvSpPr>
          <p:cNvPr id="7172" name="Text Box 7"/>
          <p:cNvSpPr txBox="1"/>
          <p:nvPr/>
        </p:nvSpPr>
        <p:spPr>
          <a:xfrm>
            <a:off x="570865" y="1951355"/>
            <a:ext cx="2286000" cy="382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en-US" altLang="x-none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</a:p>
          <a:p>
            <a:r>
              <a:rPr lang="en-US" altLang="x-none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实验前</a:t>
            </a:r>
          </a:p>
        </p:txBody>
      </p:sp>
      <p:sp>
        <p:nvSpPr>
          <p:cNvPr id="7173" name="AutoShape 9"/>
          <p:cNvSpPr/>
          <p:nvPr/>
        </p:nvSpPr>
        <p:spPr>
          <a:xfrm>
            <a:off x="3085465" y="3475355"/>
            <a:ext cx="2133600" cy="1214438"/>
          </a:xfrm>
          <a:prstGeom prst="cube">
            <a:avLst>
              <a:gd name="adj" fmla="val 25000"/>
            </a:avLst>
          </a:prstGeom>
          <a:solidFill>
            <a:schemeClr val="bg2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金块</a:t>
            </a:r>
          </a:p>
        </p:txBody>
      </p:sp>
      <p:sp>
        <p:nvSpPr>
          <p:cNvPr id="7174" name="AutoShape 8"/>
          <p:cNvSpPr/>
          <p:nvPr/>
        </p:nvSpPr>
        <p:spPr>
          <a:xfrm>
            <a:off x="3085465" y="2560955"/>
            <a:ext cx="2133600" cy="1214438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铅块</a:t>
            </a:r>
          </a:p>
        </p:txBody>
      </p:sp>
      <p:sp>
        <p:nvSpPr>
          <p:cNvPr id="7175" name="AutoShape 11"/>
          <p:cNvSpPr/>
          <p:nvPr/>
        </p:nvSpPr>
        <p:spPr>
          <a:xfrm>
            <a:off x="5600065" y="3475355"/>
            <a:ext cx="2133600" cy="1214438"/>
          </a:xfrm>
          <a:prstGeom prst="cube">
            <a:avLst>
              <a:gd name="adj" fmla="val 25000"/>
            </a:avLst>
          </a:prstGeom>
          <a:solidFill>
            <a:schemeClr val="bg2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金块</a:t>
            </a:r>
          </a:p>
        </p:txBody>
      </p:sp>
      <p:sp>
        <p:nvSpPr>
          <p:cNvPr id="7176" name="AutoShape 10"/>
          <p:cNvSpPr/>
          <p:nvPr/>
        </p:nvSpPr>
        <p:spPr>
          <a:xfrm>
            <a:off x="5600065" y="2641600"/>
            <a:ext cx="2133600" cy="1214438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铅块</a:t>
            </a:r>
          </a:p>
        </p:txBody>
      </p:sp>
      <p:sp>
        <p:nvSpPr>
          <p:cNvPr id="7177" name="Rectangle 13"/>
          <p:cNvSpPr/>
          <p:nvPr/>
        </p:nvSpPr>
        <p:spPr>
          <a:xfrm>
            <a:off x="5600065" y="3576955"/>
            <a:ext cx="1828800" cy="457200"/>
          </a:xfrm>
          <a:prstGeom prst="rect">
            <a:avLst/>
          </a:prstGeom>
          <a:gradFill rotWithShape="0">
            <a:gsLst>
              <a:gs pos="0">
                <a:srgbClr val="969696"/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8" name="AutoShape 14"/>
          <p:cNvSpPr/>
          <p:nvPr/>
        </p:nvSpPr>
        <p:spPr>
          <a:xfrm>
            <a:off x="7428865" y="3551555"/>
            <a:ext cx="304800" cy="838200"/>
          </a:xfrm>
          <a:prstGeom prst="parallelogram">
            <a:avLst>
              <a:gd name="adj" fmla="val 0"/>
            </a:avLst>
          </a:prstGeom>
          <a:gradFill rotWithShape="0">
            <a:gsLst>
              <a:gs pos="0">
                <a:srgbClr val="808080"/>
              </a:gs>
              <a:gs pos="100000">
                <a:srgbClr val="ECA9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9" name="Text Box 17"/>
          <p:cNvSpPr txBox="1"/>
          <p:nvPr/>
        </p:nvSpPr>
        <p:spPr>
          <a:xfrm>
            <a:off x="3009265" y="1951355"/>
            <a:ext cx="2286000" cy="382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叠放在一起</a:t>
            </a:r>
          </a:p>
        </p:txBody>
      </p:sp>
      <p:sp>
        <p:nvSpPr>
          <p:cNvPr id="7180" name="Text Box 18"/>
          <p:cNvSpPr txBox="1"/>
          <p:nvPr/>
        </p:nvSpPr>
        <p:spPr>
          <a:xfrm>
            <a:off x="5545455" y="1894205"/>
            <a:ext cx="2438400" cy="382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endParaRPr lang="en-US" altLang="x-none" sz="32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五年后</a:t>
            </a:r>
          </a:p>
        </p:txBody>
      </p:sp>
      <p:sp>
        <p:nvSpPr>
          <p:cNvPr id="7182" name="AutoShape 19"/>
          <p:cNvSpPr/>
          <p:nvPr/>
        </p:nvSpPr>
        <p:spPr>
          <a:xfrm>
            <a:off x="6624638" y="5070793"/>
            <a:ext cx="2192337" cy="1592262"/>
          </a:xfrm>
          <a:prstGeom prst="cloudCallout">
            <a:avLst>
              <a:gd name="adj1" fmla="val -18414"/>
              <a:gd name="adj2" fmla="val -131694"/>
            </a:avLst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彼此扩散一毫米</a:t>
            </a:r>
          </a:p>
        </p:txBody>
      </p:sp>
      <p:sp>
        <p:nvSpPr>
          <p:cNvPr id="2" name="Rectangle 20"/>
          <p:cNvSpPr/>
          <p:nvPr/>
        </p:nvSpPr>
        <p:spPr>
          <a:xfrm>
            <a:off x="5600065" y="3576955"/>
            <a:ext cx="2133600" cy="1524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8193" name="Rectangle 2"/>
          <p:cNvSpPr>
            <a:spLocks noGrp="1"/>
          </p:cNvSpPr>
          <p:nvPr/>
        </p:nvSpPr>
        <p:spPr>
          <a:xfrm>
            <a:off x="1573848" y="1613853"/>
            <a:ext cx="6408737" cy="104140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2800" b="1">
                <a:solidFill>
                  <a:schemeClr val="tx2"/>
                </a:solidFill>
                <a:ea typeface="华文中宋" pitchFamily="2" charset="-122"/>
              </a:rPr>
              <a:t>不同的物质互相接触时彼此进入对方的现象，叫做扩散。</a:t>
            </a:r>
          </a:p>
        </p:txBody>
      </p:sp>
      <p:sp>
        <p:nvSpPr>
          <p:cNvPr id="8195" name="Rectangle 3"/>
          <p:cNvSpPr>
            <a:spLocks noGrp="1"/>
          </p:cNvSpPr>
          <p:nvPr/>
        </p:nvSpPr>
        <p:spPr>
          <a:xfrm>
            <a:off x="562610" y="2479040"/>
            <a:ext cx="7848600" cy="15509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-344805" eaLnBrk="1" fontAlgn="base" hangingPunct="1">
              <a:lnSpc>
                <a:spcPct val="80000"/>
              </a:lnSpc>
              <a:buNone/>
            </a:pPr>
            <a:r>
              <a:rPr lang="zh-CN" altLang="en-US" sz="2400" b="1" strike="noStrike" noProof="1">
                <a:solidFill>
                  <a:srgbClr val="231094"/>
                </a:solidFill>
                <a:ea typeface="华文中宋" pitchFamily="2" charset="-122"/>
              </a:rPr>
              <a:t>   </a:t>
            </a:r>
            <a:endParaRPr lang="en-US" altLang="x-none" sz="2400" b="1" strike="noStrike" noProof="1">
              <a:solidFill>
                <a:srgbClr val="231094"/>
              </a:solidFill>
              <a:ea typeface="华文中宋" pitchFamily="2" charset="-122"/>
            </a:endParaRPr>
          </a:p>
          <a:p>
            <a:pPr marL="1905" indent="-1905" eaLnBrk="1" fontAlgn="base" hangingPunct="1">
              <a:lnSpc>
                <a:spcPct val="80000"/>
              </a:lnSpc>
            </a:pPr>
            <a:r>
              <a:rPr lang="zh-CN" altLang="en-US" sz="2400" b="1" strike="noStrike" noProof="1">
                <a:solidFill>
                  <a:srgbClr val="231094"/>
                </a:solidFill>
                <a:ea typeface="华文中宋" pitchFamily="2" charset="-122"/>
              </a:rPr>
              <a:t>扩散现象可以发生在气体之间、也可以发生在液体之间及固体之间。</a:t>
            </a:r>
          </a:p>
          <a:p>
            <a:pPr marL="1905" indent="-1905" eaLnBrk="1" fontAlgn="base" hangingPunct="1">
              <a:lnSpc>
                <a:spcPct val="80000"/>
              </a:lnSpc>
            </a:pPr>
            <a:r>
              <a:rPr lang="zh-CN" altLang="en-US" sz="2400" b="1" strike="noStrike" noProof="1">
                <a:solidFill>
                  <a:srgbClr val="231094"/>
                </a:solidFill>
                <a:ea typeface="华文中宋" pitchFamily="2" charset="-122"/>
              </a:rPr>
              <a:t>气体之间扩散最快，固体之间扩散最慢。</a:t>
            </a:r>
          </a:p>
        </p:txBody>
      </p:sp>
      <p:sp>
        <p:nvSpPr>
          <p:cNvPr id="8196" name="Text Box 8"/>
          <p:cNvSpPr txBox="1"/>
          <p:nvPr/>
        </p:nvSpPr>
        <p:spPr>
          <a:xfrm>
            <a:off x="781685" y="3918903"/>
            <a:ext cx="7775575" cy="312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endParaRPr lang="en-US" altLang="x-none" sz="800" b="1" dirty="0">
              <a:solidFill>
                <a:srgbClr val="000066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Comic Sans MS" panose="030F0702030302020204" pitchFamily="2" charset="0"/>
                <a:ea typeface="微软雅黑" panose="020B0503020204020204" pitchFamily="34" charset="-122"/>
              </a:rPr>
              <a:t>思考：你能否使扩散速度由</a:t>
            </a:r>
            <a:r>
              <a:rPr lang="zh-CN" altLang="en-US" sz="4000" b="1" dirty="0">
                <a:solidFill>
                  <a:schemeClr val="hlink"/>
                </a:solidFill>
                <a:latin typeface="Comic Sans MS" panose="030F0702030302020204" pitchFamily="2" charset="0"/>
                <a:ea typeface="微软雅黑" panose="020B0503020204020204" pitchFamily="34" charset="-122"/>
              </a:rPr>
              <a:t>慢</a:t>
            </a:r>
            <a:r>
              <a:rPr lang="zh-CN" altLang="en-US" sz="4000" b="1" dirty="0">
                <a:latin typeface="Comic Sans MS" panose="030F0702030302020204" pitchFamily="2" charset="0"/>
                <a:ea typeface="微软雅黑" panose="020B0503020204020204" pitchFamily="34" charset="-122"/>
              </a:rPr>
              <a:t>变</a:t>
            </a:r>
            <a:r>
              <a:rPr lang="zh-CN" altLang="en-US" sz="4000" b="1" dirty="0">
                <a:solidFill>
                  <a:schemeClr val="tx2"/>
                </a:solidFill>
                <a:latin typeface="Comic Sans MS" panose="030F0702030302020204" pitchFamily="2" charset="0"/>
                <a:ea typeface="微软雅黑" panose="020B0503020204020204" pitchFamily="34" charset="-122"/>
              </a:rPr>
              <a:t>快</a:t>
            </a:r>
            <a:r>
              <a:rPr lang="zh-CN" altLang="en-US" sz="4000" b="1" dirty="0">
                <a:latin typeface="Comic Sans MS" panose="030F0702030302020204" pitchFamily="2" charset="0"/>
                <a:ea typeface="微软雅黑" panose="020B0503020204020204" pitchFamily="34" charset="-122"/>
              </a:rPr>
              <a:t>么？分子扩散快慢跟什么因素有关？</a:t>
            </a: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Comic Sans MS" panose="030F0702030302020204" pitchFamily="2" charset="0"/>
              <a:ea typeface="方正舒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9217" name="Rectangle 2"/>
          <p:cNvSpPr>
            <a:spLocks noGrp="1"/>
          </p:cNvSpPr>
          <p:nvPr/>
        </p:nvSpPr>
        <p:spPr>
          <a:xfrm>
            <a:off x="1156335" y="868045"/>
            <a:ext cx="6553200" cy="114935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2800" b="1" dirty="0">
                <a:solidFill>
                  <a:srgbClr val="000066"/>
                </a:solidFill>
                <a:ea typeface="华文中宋" pitchFamily="2" charset="-122"/>
              </a:rPr>
              <a:t>演示实验：</a:t>
            </a:r>
            <a:br>
              <a:rPr lang="zh-CN" altLang="en-US" sz="2800" b="1" dirty="0">
                <a:solidFill>
                  <a:srgbClr val="000066"/>
                </a:solidFill>
                <a:ea typeface="华文中宋" pitchFamily="2" charset="-122"/>
              </a:rPr>
            </a:br>
            <a:r>
              <a:rPr lang="zh-CN" altLang="en-US" sz="2800" b="1" dirty="0">
                <a:solidFill>
                  <a:srgbClr val="000066"/>
                </a:solidFill>
                <a:ea typeface="华文中宋" pitchFamily="2" charset="-122"/>
              </a:rPr>
              <a:t>墨水在冷水与热水中的扩散速度比较</a:t>
            </a: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723900" y="4510088"/>
            <a:ext cx="76962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31094"/>
                </a:solidFill>
              </a:rPr>
              <a:t>实验现象：墨水在</a:t>
            </a:r>
            <a:r>
              <a:rPr lang="zh-CN" altLang="en-US" b="1">
                <a:solidFill>
                  <a:schemeClr val="tx2"/>
                </a:solidFill>
              </a:rPr>
              <a:t>热</a:t>
            </a:r>
            <a:r>
              <a:rPr lang="zh-CN" altLang="en-US" b="1">
                <a:solidFill>
                  <a:srgbClr val="231094"/>
                </a:solidFill>
              </a:rPr>
              <a:t>水中扩散比在冷水中的扩散的速度更</a:t>
            </a:r>
            <a:r>
              <a:rPr lang="zh-CN" altLang="en-US" b="1">
                <a:solidFill>
                  <a:schemeClr val="tx2"/>
                </a:solidFill>
              </a:rPr>
              <a:t>快</a:t>
            </a:r>
            <a:r>
              <a:rPr lang="zh-CN" altLang="en-US" b="1">
                <a:solidFill>
                  <a:srgbClr val="231094"/>
                </a:solidFill>
              </a:rPr>
              <a:t>。</a:t>
            </a:r>
          </a:p>
        </p:txBody>
      </p:sp>
      <p:sp>
        <p:nvSpPr>
          <p:cNvPr id="9220" name="Text Box 7"/>
          <p:cNvSpPr txBox="1"/>
          <p:nvPr/>
        </p:nvSpPr>
        <p:spPr>
          <a:xfrm>
            <a:off x="871220" y="5567680"/>
            <a:ext cx="72345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结论：扩散的快慢跟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温度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有关</a:t>
            </a:r>
            <a:r>
              <a:rPr lang="en-US" altLang="x-none" sz="3200" b="1" dirty="0">
                <a:solidFill>
                  <a:srgbClr val="23109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温度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越高</a:t>
            </a:r>
            <a:r>
              <a:rPr lang="en-US" altLang="x-none" sz="3200" b="1" dirty="0">
                <a:solidFill>
                  <a:srgbClr val="231094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分子运动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越剧烈</a:t>
            </a:r>
            <a:r>
              <a:rPr lang="zh-CN" altLang="en-US" sz="32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" name="Rectangle 11"/>
          <p:cNvSpPr/>
          <p:nvPr/>
        </p:nvSpPr>
        <p:spPr>
          <a:xfrm>
            <a:off x="654050" y="3401695"/>
            <a:ext cx="7696200" cy="1219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9222" name="图片 92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36"/>
          <a:stretch>
            <a:fillRect/>
          </a:stretch>
        </p:blipFill>
        <p:spPr>
          <a:xfrm>
            <a:off x="3054350" y="2108835"/>
            <a:ext cx="2613660" cy="23101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0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1" name="Text Box 5"/>
          <p:cNvSpPr txBox="1"/>
          <p:nvPr/>
        </p:nvSpPr>
        <p:spPr>
          <a:xfrm>
            <a:off x="568008" y="1412240"/>
            <a:ext cx="7758112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400" b="1" dirty="0">
                <a:solidFill>
                  <a:srgbClr val="FF0066"/>
                </a:solidFill>
                <a:latin typeface="Times New Roman" panose="02020603050405020304" pitchFamily="2" charset="0"/>
                <a:ea typeface="方正舒体" pitchFamily="2" charset="-122"/>
              </a:rPr>
              <a:t>        </a:t>
            </a:r>
            <a:r>
              <a:rPr lang="zh-CN" altLang="en-US" sz="4400" b="1" dirty="0">
                <a:solidFill>
                  <a:srgbClr val="FF0066"/>
                </a:solidFill>
                <a:latin typeface="Times New Roman" panose="02020603050405020304" pitchFamily="2" charset="0"/>
                <a:ea typeface="方正舒体" pitchFamily="2" charset="-122"/>
              </a:rPr>
              <a:t>一切物质的分子都在不停地做无规则的运动。</a:t>
            </a:r>
            <a:endParaRPr lang="zh-CN" altLang="en-US" sz="4400" dirty="0">
              <a:solidFill>
                <a:srgbClr val="FF0066"/>
              </a:solidFill>
              <a:latin typeface="Times New Roman" panose="02020603050405020304" pitchFamily="2" charset="0"/>
              <a:ea typeface="方正舒体" pitchFamily="2" charset="-122"/>
            </a:endParaRPr>
          </a:p>
        </p:txBody>
      </p:sp>
      <p:sp>
        <p:nvSpPr>
          <p:cNvPr id="10243" name="Text Box 6"/>
          <p:cNvSpPr txBox="1"/>
          <p:nvPr/>
        </p:nvSpPr>
        <p:spPr>
          <a:xfrm>
            <a:off x="568008" y="3501390"/>
            <a:ext cx="7704137" cy="1798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由于分子的运动跟温度有关，所以这种无规则运动叫做分子的热运动。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b="1" dirty="0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2" name="文本框 10243"/>
          <p:cNvSpPr txBox="1"/>
          <p:nvPr/>
        </p:nvSpPr>
        <p:spPr>
          <a:xfrm>
            <a:off x="639445" y="5661978"/>
            <a:ext cx="7527925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106170" y="5367338"/>
            <a:ext cx="776605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   温度越高，热运动越剧烈。</a:t>
            </a:r>
          </a:p>
        </p:txBody>
      </p:sp>
      <p:sp>
        <p:nvSpPr>
          <p:cNvPr id="10246" name="手势箭头 191"/>
          <p:cNvSpPr/>
          <p:nvPr/>
        </p:nvSpPr>
        <p:spPr>
          <a:xfrm>
            <a:off x="1046163" y="5370830"/>
            <a:ext cx="863600" cy="5746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977066053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758" h="1666">
                <a:moveTo>
                  <a:pt x="931" y="1269"/>
                </a:moveTo>
                <a:lnTo>
                  <a:pt x="895" y="1297"/>
                </a:lnTo>
                <a:lnTo>
                  <a:pt x="864" y="1328"/>
                </a:lnTo>
                <a:lnTo>
                  <a:pt x="839" y="1359"/>
                </a:lnTo>
                <a:lnTo>
                  <a:pt x="816" y="1392"/>
                </a:lnTo>
                <a:lnTo>
                  <a:pt x="1102" y="1555"/>
                </a:lnTo>
                <a:lnTo>
                  <a:pt x="1172" y="1557"/>
                </a:lnTo>
                <a:lnTo>
                  <a:pt x="1210" y="1555"/>
                </a:lnTo>
                <a:lnTo>
                  <a:pt x="1243" y="1547"/>
                </a:lnTo>
                <a:lnTo>
                  <a:pt x="1269" y="1535"/>
                </a:lnTo>
                <a:lnTo>
                  <a:pt x="1293" y="1518"/>
                </a:lnTo>
                <a:lnTo>
                  <a:pt x="1310" y="1495"/>
                </a:lnTo>
                <a:lnTo>
                  <a:pt x="1323" y="1466"/>
                </a:lnTo>
                <a:lnTo>
                  <a:pt x="1331" y="1434"/>
                </a:lnTo>
                <a:lnTo>
                  <a:pt x="1333" y="1397"/>
                </a:lnTo>
                <a:lnTo>
                  <a:pt x="1164" y="1397"/>
                </a:lnTo>
                <a:lnTo>
                  <a:pt x="931" y="1269"/>
                </a:lnTo>
                <a:close/>
                <a:moveTo>
                  <a:pt x="1060" y="975"/>
                </a:moveTo>
                <a:lnTo>
                  <a:pt x="1026" y="983"/>
                </a:lnTo>
                <a:lnTo>
                  <a:pt x="993" y="992"/>
                </a:lnTo>
                <a:lnTo>
                  <a:pt x="964" y="1006"/>
                </a:lnTo>
                <a:lnTo>
                  <a:pt x="937" y="1021"/>
                </a:lnTo>
                <a:lnTo>
                  <a:pt x="912" y="1040"/>
                </a:lnTo>
                <a:lnTo>
                  <a:pt x="891" y="1061"/>
                </a:lnTo>
                <a:lnTo>
                  <a:pt x="872" y="1084"/>
                </a:lnTo>
                <a:lnTo>
                  <a:pt x="855" y="1111"/>
                </a:lnTo>
                <a:lnTo>
                  <a:pt x="1195" y="1292"/>
                </a:lnTo>
                <a:lnTo>
                  <a:pt x="1352" y="1296"/>
                </a:lnTo>
                <a:lnTo>
                  <a:pt x="1392" y="1294"/>
                </a:lnTo>
                <a:lnTo>
                  <a:pt x="1427" y="1288"/>
                </a:lnTo>
                <a:lnTo>
                  <a:pt x="1456" y="1276"/>
                </a:lnTo>
                <a:lnTo>
                  <a:pt x="1481" y="1263"/>
                </a:lnTo>
                <a:lnTo>
                  <a:pt x="1500" y="1244"/>
                </a:lnTo>
                <a:lnTo>
                  <a:pt x="1513" y="1221"/>
                </a:lnTo>
                <a:lnTo>
                  <a:pt x="1521" y="1192"/>
                </a:lnTo>
                <a:lnTo>
                  <a:pt x="1523" y="1161"/>
                </a:lnTo>
                <a:lnTo>
                  <a:pt x="1521" y="1142"/>
                </a:lnTo>
                <a:lnTo>
                  <a:pt x="1517" y="1121"/>
                </a:lnTo>
                <a:lnTo>
                  <a:pt x="1510" y="1096"/>
                </a:lnTo>
                <a:lnTo>
                  <a:pt x="1498" y="1071"/>
                </a:lnTo>
                <a:lnTo>
                  <a:pt x="1241" y="1075"/>
                </a:lnTo>
                <a:lnTo>
                  <a:pt x="1060" y="975"/>
                </a:lnTo>
                <a:close/>
                <a:moveTo>
                  <a:pt x="1137" y="668"/>
                </a:moveTo>
                <a:lnTo>
                  <a:pt x="1104" y="670"/>
                </a:lnTo>
                <a:lnTo>
                  <a:pt x="1074" y="676"/>
                </a:lnTo>
                <a:lnTo>
                  <a:pt x="1047" y="687"/>
                </a:lnTo>
                <a:lnTo>
                  <a:pt x="1020" y="702"/>
                </a:lnTo>
                <a:lnTo>
                  <a:pt x="997" y="722"/>
                </a:lnTo>
                <a:lnTo>
                  <a:pt x="976" y="745"/>
                </a:lnTo>
                <a:lnTo>
                  <a:pt x="954" y="772"/>
                </a:lnTo>
                <a:lnTo>
                  <a:pt x="937" y="804"/>
                </a:lnTo>
                <a:lnTo>
                  <a:pt x="1269" y="969"/>
                </a:lnTo>
                <a:lnTo>
                  <a:pt x="1454" y="971"/>
                </a:lnTo>
                <a:lnTo>
                  <a:pt x="1502" y="969"/>
                </a:lnTo>
                <a:lnTo>
                  <a:pt x="1542" y="962"/>
                </a:lnTo>
                <a:lnTo>
                  <a:pt x="1579" y="952"/>
                </a:lnTo>
                <a:lnTo>
                  <a:pt x="1608" y="937"/>
                </a:lnTo>
                <a:lnTo>
                  <a:pt x="1631" y="916"/>
                </a:lnTo>
                <a:lnTo>
                  <a:pt x="1646" y="893"/>
                </a:lnTo>
                <a:lnTo>
                  <a:pt x="1656" y="864"/>
                </a:lnTo>
                <a:lnTo>
                  <a:pt x="1659" y="833"/>
                </a:lnTo>
                <a:lnTo>
                  <a:pt x="1657" y="810"/>
                </a:lnTo>
                <a:lnTo>
                  <a:pt x="1650" y="789"/>
                </a:lnTo>
                <a:lnTo>
                  <a:pt x="1640" y="772"/>
                </a:lnTo>
                <a:lnTo>
                  <a:pt x="1625" y="758"/>
                </a:lnTo>
                <a:lnTo>
                  <a:pt x="1604" y="749"/>
                </a:lnTo>
                <a:lnTo>
                  <a:pt x="1579" y="741"/>
                </a:lnTo>
                <a:lnTo>
                  <a:pt x="1550" y="735"/>
                </a:lnTo>
                <a:lnTo>
                  <a:pt x="1517" y="733"/>
                </a:lnTo>
                <a:lnTo>
                  <a:pt x="1293" y="733"/>
                </a:lnTo>
                <a:lnTo>
                  <a:pt x="1273" y="718"/>
                </a:lnTo>
                <a:lnTo>
                  <a:pt x="1254" y="704"/>
                </a:lnTo>
                <a:lnTo>
                  <a:pt x="1233" y="693"/>
                </a:lnTo>
                <a:lnTo>
                  <a:pt x="1214" y="683"/>
                </a:lnTo>
                <a:lnTo>
                  <a:pt x="1195" y="678"/>
                </a:lnTo>
                <a:lnTo>
                  <a:pt x="1175" y="672"/>
                </a:lnTo>
                <a:lnTo>
                  <a:pt x="1156" y="668"/>
                </a:lnTo>
                <a:lnTo>
                  <a:pt x="1137" y="668"/>
                </a:lnTo>
                <a:close/>
                <a:moveTo>
                  <a:pt x="1694" y="240"/>
                </a:moveTo>
                <a:lnTo>
                  <a:pt x="1898" y="466"/>
                </a:lnTo>
                <a:lnTo>
                  <a:pt x="1874" y="497"/>
                </a:lnTo>
                <a:lnTo>
                  <a:pt x="1855" y="520"/>
                </a:lnTo>
                <a:lnTo>
                  <a:pt x="2251" y="518"/>
                </a:lnTo>
                <a:lnTo>
                  <a:pt x="2303" y="516"/>
                </a:lnTo>
                <a:lnTo>
                  <a:pt x="2351" y="516"/>
                </a:lnTo>
                <a:lnTo>
                  <a:pt x="2395" y="512"/>
                </a:lnTo>
                <a:lnTo>
                  <a:pt x="2435" y="511"/>
                </a:lnTo>
                <a:lnTo>
                  <a:pt x="2474" y="505"/>
                </a:lnTo>
                <a:lnTo>
                  <a:pt x="2508" y="501"/>
                </a:lnTo>
                <a:lnTo>
                  <a:pt x="2539" y="493"/>
                </a:lnTo>
                <a:lnTo>
                  <a:pt x="2568" y="488"/>
                </a:lnTo>
                <a:lnTo>
                  <a:pt x="2593" y="478"/>
                </a:lnTo>
                <a:lnTo>
                  <a:pt x="2614" y="470"/>
                </a:lnTo>
                <a:lnTo>
                  <a:pt x="2631" y="459"/>
                </a:lnTo>
                <a:lnTo>
                  <a:pt x="2647" y="449"/>
                </a:lnTo>
                <a:lnTo>
                  <a:pt x="2658" y="436"/>
                </a:lnTo>
                <a:lnTo>
                  <a:pt x="2666" y="424"/>
                </a:lnTo>
                <a:lnTo>
                  <a:pt x="2672" y="411"/>
                </a:lnTo>
                <a:lnTo>
                  <a:pt x="2673" y="395"/>
                </a:lnTo>
                <a:lnTo>
                  <a:pt x="2672" y="380"/>
                </a:lnTo>
                <a:lnTo>
                  <a:pt x="2668" y="363"/>
                </a:lnTo>
                <a:lnTo>
                  <a:pt x="2662" y="349"/>
                </a:lnTo>
                <a:lnTo>
                  <a:pt x="2652" y="336"/>
                </a:lnTo>
                <a:lnTo>
                  <a:pt x="2639" y="324"/>
                </a:lnTo>
                <a:lnTo>
                  <a:pt x="2625" y="313"/>
                </a:lnTo>
                <a:lnTo>
                  <a:pt x="2608" y="301"/>
                </a:lnTo>
                <a:lnTo>
                  <a:pt x="2587" y="294"/>
                </a:lnTo>
                <a:lnTo>
                  <a:pt x="2566" y="284"/>
                </a:lnTo>
                <a:lnTo>
                  <a:pt x="2541" y="278"/>
                </a:lnTo>
                <a:lnTo>
                  <a:pt x="2512" y="273"/>
                </a:lnTo>
                <a:lnTo>
                  <a:pt x="2481" y="267"/>
                </a:lnTo>
                <a:lnTo>
                  <a:pt x="2449" y="263"/>
                </a:lnTo>
                <a:lnTo>
                  <a:pt x="2412" y="261"/>
                </a:lnTo>
                <a:lnTo>
                  <a:pt x="2374" y="259"/>
                </a:lnTo>
                <a:lnTo>
                  <a:pt x="2334" y="259"/>
                </a:lnTo>
                <a:lnTo>
                  <a:pt x="1694" y="240"/>
                </a:lnTo>
                <a:close/>
                <a:moveTo>
                  <a:pt x="1060" y="109"/>
                </a:moveTo>
                <a:lnTo>
                  <a:pt x="1039" y="117"/>
                </a:lnTo>
                <a:lnTo>
                  <a:pt x="1018" y="125"/>
                </a:lnTo>
                <a:lnTo>
                  <a:pt x="993" y="134"/>
                </a:lnTo>
                <a:lnTo>
                  <a:pt x="966" y="146"/>
                </a:lnTo>
                <a:lnTo>
                  <a:pt x="937" y="159"/>
                </a:lnTo>
                <a:lnTo>
                  <a:pt x="906" y="173"/>
                </a:lnTo>
                <a:lnTo>
                  <a:pt x="872" y="188"/>
                </a:lnTo>
                <a:lnTo>
                  <a:pt x="835" y="203"/>
                </a:lnTo>
                <a:lnTo>
                  <a:pt x="799" y="221"/>
                </a:lnTo>
                <a:lnTo>
                  <a:pt x="757" y="240"/>
                </a:lnTo>
                <a:lnTo>
                  <a:pt x="714" y="261"/>
                </a:lnTo>
                <a:lnTo>
                  <a:pt x="670" y="282"/>
                </a:lnTo>
                <a:lnTo>
                  <a:pt x="622" y="305"/>
                </a:lnTo>
                <a:lnTo>
                  <a:pt x="572" y="328"/>
                </a:lnTo>
                <a:lnTo>
                  <a:pt x="520" y="353"/>
                </a:lnTo>
                <a:lnTo>
                  <a:pt x="467" y="380"/>
                </a:lnTo>
                <a:lnTo>
                  <a:pt x="150" y="380"/>
                </a:lnTo>
                <a:lnTo>
                  <a:pt x="123" y="480"/>
                </a:lnTo>
                <a:lnTo>
                  <a:pt x="104" y="580"/>
                </a:lnTo>
                <a:lnTo>
                  <a:pt x="92" y="679"/>
                </a:lnTo>
                <a:lnTo>
                  <a:pt x="88" y="779"/>
                </a:lnTo>
                <a:lnTo>
                  <a:pt x="92" y="875"/>
                </a:lnTo>
                <a:lnTo>
                  <a:pt x="102" y="971"/>
                </a:lnTo>
                <a:lnTo>
                  <a:pt x="119" y="1069"/>
                </a:lnTo>
                <a:lnTo>
                  <a:pt x="142" y="1169"/>
                </a:lnTo>
                <a:lnTo>
                  <a:pt x="378" y="1169"/>
                </a:lnTo>
                <a:lnTo>
                  <a:pt x="417" y="1228"/>
                </a:lnTo>
                <a:lnTo>
                  <a:pt x="459" y="1286"/>
                </a:lnTo>
                <a:lnTo>
                  <a:pt x="501" y="1340"/>
                </a:lnTo>
                <a:lnTo>
                  <a:pt x="545" y="1390"/>
                </a:lnTo>
                <a:lnTo>
                  <a:pt x="591" y="1438"/>
                </a:lnTo>
                <a:lnTo>
                  <a:pt x="640" y="1482"/>
                </a:lnTo>
                <a:lnTo>
                  <a:pt x="688" y="1524"/>
                </a:lnTo>
                <a:lnTo>
                  <a:pt x="737" y="1562"/>
                </a:lnTo>
                <a:lnTo>
                  <a:pt x="757" y="1566"/>
                </a:lnTo>
                <a:lnTo>
                  <a:pt x="774" y="1568"/>
                </a:lnTo>
                <a:lnTo>
                  <a:pt x="787" y="1570"/>
                </a:lnTo>
                <a:lnTo>
                  <a:pt x="797" y="1570"/>
                </a:lnTo>
                <a:lnTo>
                  <a:pt x="805" y="1570"/>
                </a:lnTo>
                <a:lnTo>
                  <a:pt x="814" y="1570"/>
                </a:lnTo>
                <a:lnTo>
                  <a:pt x="826" y="1568"/>
                </a:lnTo>
                <a:lnTo>
                  <a:pt x="839" y="1566"/>
                </a:lnTo>
                <a:lnTo>
                  <a:pt x="855" y="1564"/>
                </a:lnTo>
                <a:lnTo>
                  <a:pt x="872" y="1562"/>
                </a:lnTo>
                <a:lnTo>
                  <a:pt x="891" y="1559"/>
                </a:lnTo>
                <a:lnTo>
                  <a:pt x="912" y="1555"/>
                </a:lnTo>
                <a:lnTo>
                  <a:pt x="695" y="1441"/>
                </a:lnTo>
                <a:lnTo>
                  <a:pt x="720" y="1380"/>
                </a:lnTo>
                <a:lnTo>
                  <a:pt x="753" y="1322"/>
                </a:lnTo>
                <a:lnTo>
                  <a:pt x="791" y="1267"/>
                </a:lnTo>
                <a:lnTo>
                  <a:pt x="835" y="1215"/>
                </a:lnTo>
                <a:lnTo>
                  <a:pt x="728" y="1155"/>
                </a:lnTo>
                <a:lnTo>
                  <a:pt x="753" y="1107"/>
                </a:lnTo>
                <a:lnTo>
                  <a:pt x="778" y="1065"/>
                </a:lnTo>
                <a:lnTo>
                  <a:pt x="803" y="1027"/>
                </a:lnTo>
                <a:lnTo>
                  <a:pt x="830" y="994"/>
                </a:lnTo>
                <a:lnTo>
                  <a:pt x="855" y="967"/>
                </a:lnTo>
                <a:lnTo>
                  <a:pt x="883" y="942"/>
                </a:lnTo>
                <a:lnTo>
                  <a:pt x="910" y="925"/>
                </a:lnTo>
                <a:lnTo>
                  <a:pt x="939" y="912"/>
                </a:lnTo>
                <a:lnTo>
                  <a:pt x="816" y="846"/>
                </a:lnTo>
                <a:lnTo>
                  <a:pt x="832" y="812"/>
                </a:lnTo>
                <a:lnTo>
                  <a:pt x="849" y="781"/>
                </a:lnTo>
                <a:lnTo>
                  <a:pt x="864" y="750"/>
                </a:lnTo>
                <a:lnTo>
                  <a:pt x="882" y="724"/>
                </a:lnTo>
                <a:lnTo>
                  <a:pt x="899" y="697"/>
                </a:lnTo>
                <a:lnTo>
                  <a:pt x="918" y="674"/>
                </a:lnTo>
                <a:lnTo>
                  <a:pt x="937" y="653"/>
                </a:lnTo>
                <a:lnTo>
                  <a:pt x="956" y="633"/>
                </a:lnTo>
                <a:lnTo>
                  <a:pt x="976" y="616"/>
                </a:lnTo>
                <a:lnTo>
                  <a:pt x="997" y="603"/>
                </a:lnTo>
                <a:lnTo>
                  <a:pt x="1020" y="591"/>
                </a:lnTo>
                <a:lnTo>
                  <a:pt x="1041" y="580"/>
                </a:lnTo>
                <a:lnTo>
                  <a:pt x="1064" y="572"/>
                </a:lnTo>
                <a:lnTo>
                  <a:pt x="1087" y="566"/>
                </a:lnTo>
                <a:lnTo>
                  <a:pt x="1112" y="564"/>
                </a:lnTo>
                <a:lnTo>
                  <a:pt x="1137" y="562"/>
                </a:lnTo>
                <a:lnTo>
                  <a:pt x="1181" y="566"/>
                </a:lnTo>
                <a:lnTo>
                  <a:pt x="1225" y="578"/>
                </a:lnTo>
                <a:lnTo>
                  <a:pt x="1248" y="585"/>
                </a:lnTo>
                <a:lnTo>
                  <a:pt x="1271" y="597"/>
                </a:lnTo>
                <a:lnTo>
                  <a:pt x="1294" y="610"/>
                </a:lnTo>
                <a:lnTo>
                  <a:pt x="1317" y="624"/>
                </a:lnTo>
                <a:lnTo>
                  <a:pt x="1477" y="622"/>
                </a:lnTo>
                <a:lnTo>
                  <a:pt x="1431" y="599"/>
                </a:lnTo>
                <a:lnTo>
                  <a:pt x="1385" y="568"/>
                </a:lnTo>
                <a:lnTo>
                  <a:pt x="1335" y="530"/>
                </a:lnTo>
                <a:lnTo>
                  <a:pt x="1285" y="484"/>
                </a:lnTo>
                <a:lnTo>
                  <a:pt x="1248" y="505"/>
                </a:lnTo>
                <a:lnTo>
                  <a:pt x="1214" y="524"/>
                </a:lnTo>
                <a:lnTo>
                  <a:pt x="1177" y="539"/>
                </a:lnTo>
                <a:lnTo>
                  <a:pt x="1139" y="553"/>
                </a:lnTo>
                <a:lnTo>
                  <a:pt x="1102" y="562"/>
                </a:lnTo>
                <a:lnTo>
                  <a:pt x="1064" y="570"/>
                </a:lnTo>
                <a:lnTo>
                  <a:pt x="1026" y="574"/>
                </a:lnTo>
                <a:lnTo>
                  <a:pt x="987" y="576"/>
                </a:lnTo>
                <a:lnTo>
                  <a:pt x="947" y="572"/>
                </a:lnTo>
                <a:lnTo>
                  <a:pt x="943" y="466"/>
                </a:lnTo>
                <a:lnTo>
                  <a:pt x="972" y="468"/>
                </a:lnTo>
                <a:lnTo>
                  <a:pt x="1014" y="466"/>
                </a:lnTo>
                <a:lnTo>
                  <a:pt x="1056" y="461"/>
                </a:lnTo>
                <a:lnTo>
                  <a:pt x="1099" y="453"/>
                </a:lnTo>
                <a:lnTo>
                  <a:pt x="1141" y="441"/>
                </a:lnTo>
                <a:lnTo>
                  <a:pt x="1181" y="424"/>
                </a:lnTo>
                <a:lnTo>
                  <a:pt x="1221" y="405"/>
                </a:lnTo>
                <a:lnTo>
                  <a:pt x="1262" y="384"/>
                </a:lnTo>
                <a:lnTo>
                  <a:pt x="1302" y="357"/>
                </a:lnTo>
                <a:lnTo>
                  <a:pt x="1339" y="401"/>
                </a:lnTo>
                <a:lnTo>
                  <a:pt x="1375" y="440"/>
                </a:lnTo>
                <a:lnTo>
                  <a:pt x="1414" y="474"/>
                </a:lnTo>
                <a:lnTo>
                  <a:pt x="1450" y="499"/>
                </a:lnTo>
                <a:lnTo>
                  <a:pt x="1487" y="520"/>
                </a:lnTo>
                <a:lnTo>
                  <a:pt x="1525" y="536"/>
                </a:lnTo>
                <a:lnTo>
                  <a:pt x="1561" y="545"/>
                </a:lnTo>
                <a:lnTo>
                  <a:pt x="1600" y="547"/>
                </a:lnTo>
                <a:lnTo>
                  <a:pt x="1623" y="547"/>
                </a:lnTo>
                <a:lnTo>
                  <a:pt x="1646" y="543"/>
                </a:lnTo>
                <a:lnTo>
                  <a:pt x="1669" y="536"/>
                </a:lnTo>
                <a:lnTo>
                  <a:pt x="1692" y="526"/>
                </a:lnTo>
                <a:lnTo>
                  <a:pt x="1713" y="514"/>
                </a:lnTo>
                <a:lnTo>
                  <a:pt x="1734" y="501"/>
                </a:lnTo>
                <a:lnTo>
                  <a:pt x="1753" y="484"/>
                </a:lnTo>
                <a:lnTo>
                  <a:pt x="1773" y="464"/>
                </a:lnTo>
                <a:lnTo>
                  <a:pt x="1502" y="155"/>
                </a:lnTo>
                <a:lnTo>
                  <a:pt x="1060" y="109"/>
                </a:lnTo>
                <a:close/>
                <a:moveTo>
                  <a:pt x="1054" y="0"/>
                </a:moveTo>
                <a:lnTo>
                  <a:pt x="1536" y="54"/>
                </a:lnTo>
                <a:lnTo>
                  <a:pt x="1608" y="134"/>
                </a:lnTo>
                <a:lnTo>
                  <a:pt x="2318" y="154"/>
                </a:lnTo>
                <a:lnTo>
                  <a:pt x="2378" y="155"/>
                </a:lnTo>
                <a:lnTo>
                  <a:pt x="2431" y="157"/>
                </a:lnTo>
                <a:lnTo>
                  <a:pt x="2481" y="161"/>
                </a:lnTo>
                <a:lnTo>
                  <a:pt x="2528" y="167"/>
                </a:lnTo>
                <a:lnTo>
                  <a:pt x="2568" y="175"/>
                </a:lnTo>
                <a:lnTo>
                  <a:pt x="2602" y="184"/>
                </a:lnTo>
                <a:lnTo>
                  <a:pt x="2635" y="196"/>
                </a:lnTo>
                <a:lnTo>
                  <a:pt x="2662" y="207"/>
                </a:lnTo>
                <a:lnTo>
                  <a:pt x="2683" y="223"/>
                </a:lnTo>
                <a:lnTo>
                  <a:pt x="2704" y="240"/>
                </a:lnTo>
                <a:lnTo>
                  <a:pt x="2720" y="259"/>
                </a:lnTo>
                <a:lnTo>
                  <a:pt x="2735" y="280"/>
                </a:lnTo>
                <a:lnTo>
                  <a:pt x="2745" y="305"/>
                </a:lnTo>
                <a:lnTo>
                  <a:pt x="2752" y="332"/>
                </a:lnTo>
                <a:lnTo>
                  <a:pt x="2756" y="361"/>
                </a:lnTo>
                <a:lnTo>
                  <a:pt x="2758" y="393"/>
                </a:lnTo>
                <a:lnTo>
                  <a:pt x="2756" y="420"/>
                </a:lnTo>
                <a:lnTo>
                  <a:pt x="2752" y="447"/>
                </a:lnTo>
                <a:lnTo>
                  <a:pt x="2745" y="470"/>
                </a:lnTo>
                <a:lnTo>
                  <a:pt x="2733" y="493"/>
                </a:lnTo>
                <a:lnTo>
                  <a:pt x="2720" y="514"/>
                </a:lnTo>
                <a:lnTo>
                  <a:pt x="2700" y="532"/>
                </a:lnTo>
                <a:lnTo>
                  <a:pt x="2681" y="549"/>
                </a:lnTo>
                <a:lnTo>
                  <a:pt x="2656" y="564"/>
                </a:lnTo>
                <a:lnTo>
                  <a:pt x="2629" y="578"/>
                </a:lnTo>
                <a:lnTo>
                  <a:pt x="2599" y="589"/>
                </a:lnTo>
                <a:lnTo>
                  <a:pt x="2566" y="601"/>
                </a:lnTo>
                <a:lnTo>
                  <a:pt x="2529" y="608"/>
                </a:lnTo>
                <a:lnTo>
                  <a:pt x="2489" y="614"/>
                </a:lnTo>
                <a:lnTo>
                  <a:pt x="2447" y="618"/>
                </a:lnTo>
                <a:lnTo>
                  <a:pt x="2401" y="622"/>
                </a:lnTo>
                <a:lnTo>
                  <a:pt x="2353" y="622"/>
                </a:lnTo>
                <a:lnTo>
                  <a:pt x="1725" y="631"/>
                </a:lnTo>
                <a:lnTo>
                  <a:pt x="1661" y="649"/>
                </a:lnTo>
                <a:lnTo>
                  <a:pt x="1682" y="666"/>
                </a:lnTo>
                <a:lnTo>
                  <a:pt x="1700" y="685"/>
                </a:lnTo>
                <a:lnTo>
                  <a:pt x="1715" y="704"/>
                </a:lnTo>
                <a:lnTo>
                  <a:pt x="1727" y="727"/>
                </a:lnTo>
                <a:lnTo>
                  <a:pt x="1736" y="750"/>
                </a:lnTo>
                <a:lnTo>
                  <a:pt x="1744" y="777"/>
                </a:lnTo>
                <a:lnTo>
                  <a:pt x="1748" y="804"/>
                </a:lnTo>
                <a:lnTo>
                  <a:pt x="1748" y="835"/>
                </a:lnTo>
                <a:lnTo>
                  <a:pt x="1746" y="875"/>
                </a:lnTo>
                <a:lnTo>
                  <a:pt x="1738" y="912"/>
                </a:lnTo>
                <a:lnTo>
                  <a:pt x="1727" y="944"/>
                </a:lnTo>
                <a:lnTo>
                  <a:pt x="1709" y="973"/>
                </a:lnTo>
                <a:lnTo>
                  <a:pt x="1688" y="1000"/>
                </a:lnTo>
                <a:lnTo>
                  <a:pt x="1661" y="1021"/>
                </a:lnTo>
                <a:lnTo>
                  <a:pt x="1631" y="1040"/>
                </a:lnTo>
                <a:lnTo>
                  <a:pt x="1596" y="1056"/>
                </a:lnTo>
                <a:lnTo>
                  <a:pt x="1604" y="1084"/>
                </a:lnTo>
                <a:lnTo>
                  <a:pt x="1609" y="1111"/>
                </a:lnTo>
                <a:lnTo>
                  <a:pt x="1613" y="1136"/>
                </a:lnTo>
                <a:lnTo>
                  <a:pt x="1615" y="1159"/>
                </a:lnTo>
                <a:lnTo>
                  <a:pt x="1611" y="1207"/>
                </a:lnTo>
                <a:lnTo>
                  <a:pt x="1602" y="1251"/>
                </a:lnTo>
                <a:lnTo>
                  <a:pt x="1586" y="1290"/>
                </a:lnTo>
                <a:lnTo>
                  <a:pt x="1565" y="1321"/>
                </a:lnTo>
                <a:lnTo>
                  <a:pt x="1538" y="1347"/>
                </a:lnTo>
                <a:lnTo>
                  <a:pt x="1504" y="1370"/>
                </a:lnTo>
                <a:lnTo>
                  <a:pt x="1463" y="1386"/>
                </a:lnTo>
                <a:lnTo>
                  <a:pt x="1417" y="1397"/>
                </a:lnTo>
                <a:lnTo>
                  <a:pt x="1419" y="1416"/>
                </a:lnTo>
                <a:lnTo>
                  <a:pt x="1419" y="1432"/>
                </a:lnTo>
                <a:lnTo>
                  <a:pt x="1417" y="1459"/>
                </a:lnTo>
                <a:lnTo>
                  <a:pt x="1415" y="1486"/>
                </a:lnTo>
                <a:lnTo>
                  <a:pt x="1410" y="1511"/>
                </a:lnTo>
                <a:lnTo>
                  <a:pt x="1402" y="1532"/>
                </a:lnTo>
                <a:lnTo>
                  <a:pt x="1394" y="1553"/>
                </a:lnTo>
                <a:lnTo>
                  <a:pt x="1383" y="1572"/>
                </a:lnTo>
                <a:lnTo>
                  <a:pt x="1369" y="1589"/>
                </a:lnTo>
                <a:lnTo>
                  <a:pt x="1354" y="1605"/>
                </a:lnTo>
                <a:lnTo>
                  <a:pt x="1337" y="1618"/>
                </a:lnTo>
                <a:lnTo>
                  <a:pt x="1317" y="1630"/>
                </a:lnTo>
                <a:lnTo>
                  <a:pt x="1296" y="1639"/>
                </a:lnTo>
                <a:lnTo>
                  <a:pt x="1273" y="1649"/>
                </a:lnTo>
                <a:lnTo>
                  <a:pt x="1246" y="1654"/>
                </a:lnTo>
                <a:lnTo>
                  <a:pt x="1220" y="1658"/>
                </a:lnTo>
                <a:lnTo>
                  <a:pt x="1191" y="1662"/>
                </a:lnTo>
                <a:lnTo>
                  <a:pt x="1158" y="1662"/>
                </a:lnTo>
                <a:lnTo>
                  <a:pt x="1099" y="1658"/>
                </a:lnTo>
                <a:lnTo>
                  <a:pt x="1033" y="1624"/>
                </a:lnTo>
                <a:lnTo>
                  <a:pt x="979" y="1643"/>
                </a:lnTo>
                <a:lnTo>
                  <a:pt x="928" y="1656"/>
                </a:lnTo>
                <a:lnTo>
                  <a:pt x="876" y="1664"/>
                </a:lnTo>
                <a:lnTo>
                  <a:pt x="828" y="1666"/>
                </a:lnTo>
                <a:lnTo>
                  <a:pt x="809" y="1666"/>
                </a:lnTo>
                <a:lnTo>
                  <a:pt x="785" y="1664"/>
                </a:lnTo>
                <a:lnTo>
                  <a:pt x="757" y="1660"/>
                </a:lnTo>
                <a:lnTo>
                  <a:pt x="722" y="1656"/>
                </a:lnTo>
                <a:lnTo>
                  <a:pt x="676" y="1626"/>
                </a:lnTo>
                <a:lnTo>
                  <a:pt x="628" y="1591"/>
                </a:lnTo>
                <a:lnTo>
                  <a:pt x="578" y="1553"/>
                </a:lnTo>
                <a:lnTo>
                  <a:pt x="530" y="1509"/>
                </a:lnTo>
                <a:lnTo>
                  <a:pt x="482" y="1459"/>
                </a:lnTo>
                <a:lnTo>
                  <a:pt x="432" y="1403"/>
                </a:lnTo>
                <a:lnTo>
                  <a:pt x="382" y="1344"/>
                </a:lnTo>
                <a:lnTo>
                  <a:pt x="332" y="1280"/>
                </a:lnTo>
                <a:lnTo>
                  <a:pt x="83" y="1280"/>
                </a:lnTo>
                <a:lnTo>
                  <a:pt x="63" y="1219"/>
                </a:lnTo>
                <a:lnTo>
                  <a:pt x="46" y="1157"/>
                </a:lnTo>
                <a:lnTo>
                  <a:pt x="33" y="1096"/>
                </a:lnTo>
                <a:lnTo>
                  <a:pt x="19" y="1036"/>
                </a:lnTo>
                <a:lnTo>
                  <a:pt x="11" y="975"/>
                </a:lnTo>
                <a:lnTo>
                  <a:pt x="4" y="914"/>
                </a:lnTo>
                <a:lnTo>
                  <a:pt x="0" y="854"/>
                </a:lnTo>
                <a:lnTo>
                  <a:pt x="0" y="793"/>
                </a:lnTo>
                <a:lnTo>
                  <a:pt x="0" y="724"/>
                </a:lnTo>
                <a:lnTo>
                  <a:pt x="6" y="656"/>
                </a:lnTo>
                <a:lnTo>
                  <a:pt x="11" y="591"/>
                </a:lnTo>
                <a:lnTo>
                  <a:pt x="23" y="526"/>
                </a:lnTo>
                <a:lnTo>
                  <a:pt x="34" y="463"/>
                </a:lnTo>
                <a:lnTo>
                  <a:pt x="52" y="399"/>
                </a:lnTo>
                <a:lnTo>
                  <a:pt x="69" y="336"/>
                </a:lnTo>
                <a:lnTo>
                  <a:pt x="92" y="276"/>
                </a:lnTo>
                <a:lnTo>
                  <a:pt x="465" y="276"/>
                </a:lnTo>
                <a:lnTo>
                  <a:pt x="530" y="236"/>
                </a:lnTo>
                <a:lnTo>
                  <a:pt x="599" y="200"/>
                </a:lnTo>
                <a:lnTo>
                  <a:pt x="668" y="163"/>
                </a:lnTo>
                <a:lnTo>
                  <a:pt x="741" y="129"/>
                </a:lnTo>
                <a:lnTo>
                  <a:pt x="816" y="94"/>
                </a:lnTo>
                <a:lnTo>
                  <a:pt x="893" y="61"/>
                </a:lnTo>
                <a:lnTo>
                  <a:pt x="972" y="31"/>
                </a:lnTo>
                <a:lnTo>
                  <a:pt x="1054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rgbClr val="703DFF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allAtOnce" bldLvl="0"/>
      <p:bldP spid="10245" grpId="0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1066</Words>
  <Characters>0</Characters>
  <Application>Microsoft Office PowerPoint</Application>
  <PresentationFormat>全屏显示(4:3)</PresentationFormat>
  <Lines>0</Lines>
  <Paragraphs>124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Office 主题</vt:lpstr>
      <vt:lpstr>第十三章   内能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dcterms:created xsi:type="dcterms:W3CDTF">2013-01-25T01:44:32Z</dcterms:created>
  <dcterms:modified xsi:type="dcterms:W3CDTF">2018-05-02T03:23:10Z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