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79" r:id="rId5"/>
    <p:sldId id="284" r:id="rId6"/>
    <p:sldId id="309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285" r:id="rId18"/>
    <p:sldId id="286" r:id="rId19"/>
    <p:sldId id="28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228"/>
      </p:cViewPr>
      <p:guideLst>
        <p:guide orient="horz" pos="2148"/>
        <p:guide pos="29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3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4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1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9.xml"/><Relationship Id="rId2" Type="http://schemas.openxmlformats.org/officeDocument/2006/relationships/image" Target="../media/image1.pn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1.xml"/><Relationship Id="rId2" Type="http://schemas.openxmlformats.org/officeDocument/2006/relationships/image" Target="../media/image1.png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4.xml"/><Relationship Id="rId5" Type="http://schemas.openxmlformats.org/officeDocument/2006/relationships/image" Target="../media/image18.png"/><Relationship Id="rId4" Type="http://schemas.openxmlformats.org/officeDocument/2006/relationships/image" Target="../media/image1.png"/><Relationship Id="rId3" Type="http://schemas.openxmlformats.org/officeDocument/2006/relationships/image" Target="../media/image17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.xml"/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8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audio" Target="../media/audio1.wav"/><Relationship Id="rId2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分子热运动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Rectangle 2"/>
          <p:cNvSpPr>
            <a:spLocks noGrp="1"/>
          </p:cNvSpPr>
          <p:nvPr/>
        </p:nvSpPr>
        <p:spPr>
          <a:xfrm>
            <a:off x="1609090" y="988060"/>
            <a:ext cx="469011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231094"/>
                </a:solidFill>
                <a:ea typeface="华文中宋" pitchFamily="2" charset="-122"/>
              </a:rPr>
              <a:t>（三）分子间的作用力</a:t>
            </a:r>
            <a:endParaRPr lang="zh-CN" altLang="en-US" sz="2800" b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pic>
        <p:nvPicPr>
          <p:cNvPr id="11267" name="Picture 4" descr="C:\铅块相互吸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07845"/>
            <a:ext cx="6588125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5"/>
          <p:cNvSpPr/>
          <p:nvPr/>
        </p:nvSpPr>
        <p:spPr>
          <a:xfrm>
            <a:off x="5132070" y="4391025"/>
            <a:ext cx="2952115" cy="2115820"/>
          </a:xfrm>
          <a:prstGeom prst="cloudCallout">
            <a:avLst>
              <a:gd name="adj1" fmla="val -59375"/>
              <a:gd name="adj2" fmla="val -70120"/>
            </a:avLst>
          </a:prstGeom>
          <a:solidFill>
            <a:srgbClr val="0000FF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表面光滑、干净的铅柱吸引在一起，下挂钩码也不能把他们拉开</a:t>
            </a:r>
            <a:endParaRPr lang="zh-CN" altLang="en-US" sz="20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Rectangle 2"/>
          <p:cNvSpPr>
            <a:spLocks noGrp="1"/>
          </p:cNvSpPr>
          <p:nvPr/>
        </p:nvSpPr>
        <p:spPr>
          <a:xfrm>
            <a:off x="1617663" y="1504315"/>
            <a:ext cx="68707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>
                <a:solidFill>
                  <a:srgbClr val="231094"/>
                </a:solidFill>
                <a:ea typeface="华文中宋" pitchFamily="2" charset="-122"/>
              </a:rPr>
              <a:t>拓展实验：体验分子间引力</a:t>
            </a:r>
            <a:endParaRPr lang="zh-CN" altLang="en-US" sz="3200" b="1">
              <a:solidFill>
                <a:srgbClr val="231094"/>
              </a:solidFill>
              <a:ea typeface="华文中宋" pitchFamily="2" charset="-122"/>
            </a:endParaRPr>
          </a:p>
        </p:txBody>
      </p:sp>
      <p:pic>
        <p:nvPicPr>
          <p:cNvPr id="12291" name="Picture 4" descr="C:\体验分子间引力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225040"/>
            <a:ext cx="2397125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5" descr="C:\体验分子间引力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888" y="2225040"/>
            <a:ext cx="2395537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6" descr="C:\体验分子间引力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450" y="2196465"/>
            <a:ext cx="2322513" cy="3886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Rectangle 2"/>
          <p:cNvSpPr>
            <a:spLocks noGrp="1"/>
          </p:cNvSpPr>
          <p:nvPr/>
        </p:nvSpPr>
        <p:spPr>
          <a:xfrm>
            <a:off x="685165" y="743903"/>
            <a:ext cx="75438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1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既然分子在运动，那么固体和液体中的分子为什么不会飞散开，而总是聚合在一起，保持一定的体积呢？</a:t>
            </a:r>
            <a:br>
              <a:rPr lang="zh-CN" altLang="en-US" sz="3200" b="1" dirty="0">
                <a:latin typeface="华文中宋" pitchFamily="2" charset="-122"/>
                <a:ea typeface="华文中宋" pitchFamily="2" charset="-122"/>
              </a:rPr>
            </a:b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85165" y="2472690"/>
            <a:ext cx="76962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x-none" b="1" dirty="0">
                <a:solidFill>
                  <a:schemeClr val="tx2"/>
                </a:solidFill>
              </a:rPr>
              <a:t>☆</a:t>
            </a:r>
            <a:r>
              <a:rPr lang="zh-CN" altLang="en-US" b="1" dirty="0">
                <a:solidFill>
                  <a:schemeClr val="tx2"/>
                </a:solidFill>
              </a:rPr>
              <a:t>　</a:t>
            </a:r>
            <a:r>
              <a:rPr lang="zh-CN" altLang="en-US" b="1" dirty="0">
                <a:solidFill>
                  <a:schemeClr val="tx2"/>
                </a:solidFill>
                <a:ea typeface="华文中宋" pitchFamily="2" charset="-122"/>
              </a:rPr>
              <a:t>分子之间存在引力</a:t>
            </a:r>
            <a:endParaRPr lang="zh-CN" altLang="en-US" b="1" dirty="0">
              <a:solidFill>
                <a:schemeClr val="tx2"/>
              </a:solidFill>
              <a:ea typeface="华文中宋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756603" y="3048953"/>
            <a:ext cx="75438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既然分子之间有间隙，为什么压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缩固体和液体很困难？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endParaRPr lang="en-US" altLang="x-none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758190" y="4058603"/>
            <a:ext cx="42513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☆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华文中宋" pitchFamily="2" charset="-122"/>
              </a:rPr>
              <a:t>分子之间存在斥力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963295" y="4643755"/>
            <a:ext cx="68446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x-none" sz="3200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方正舒体" pitchFamily="2" charset="-122"/>
              </a:rPr>
              <a:t>要点：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当分子间的距离很小时，作用力表现为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，当分子间的距离稍大时，作用力表现为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095943" y="508095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5974715" y="556926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引力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ldLvl="0"/>
      <p:bldP spid="5" grpId="0"/>
      <p:bldP spid="13318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Text Box 2"/>
          <p:cNvSpPr>
            <a:spLocks noGrp="1"/>
          </p:cNvSpPr>
          <p:nvPr/>
        </p:nvSpPr>
        <p:spPr>
          <a:xfrm>
            <a:off x="2228850" y="951230"/>
            <a:ext cx="5532755" cy="9652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分子间存在相互作用力</a:t>
            </a:r>
            <a:endParaRPr lang="zh-CN" altLang="en-US" sz="40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>
            <a:spLocks noGrp="1"/>
          </p:cNvSpPr>
          <p:nvPr/>
        </p:nvSpPr>
        <p:spPr>
          <a:xfrm>
            <a:off x="3589020" y="1861820"/>
            <a:ext cx="4625340" cy="2366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r=r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=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&gt;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r&lt;r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&lt;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r&gt;10r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无作用力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altLang="x-none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4340" name="Picture 4" descr="分子作用力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1805940"/>
            <a:ext cx="2441575" cy="25380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1" name="Picture 5" descr="分子作用力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" y="4344035"/>
            <a:ext cx="2623820" cy="249237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2" name="Picture 6" descr="分子作用力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635" y="4387215"/>
            <a:ext cx="302450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3" name="Picture 7" descr="分子作用力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140" y="4387215"/>
            <a:ext cx="312229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9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39">
                                            <p:txEl>
                                              <p:charRg st="5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1" name="圆角矩形 15361"/>
          <p:cNvSpPr/>
          <p:nvPr/>
        </p:nvSpPr>
        <p:spPr>
          <a:xfrm>
            <a:off x="324168" y="4190683"/>
            <a:ext cx="2808287" cy="18716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华文新魏" pitchFamily="2" charset="-122"/>
            </a:endParaRPr>
          </a:p>
        </p:txBody>
      </p:sp>
      <p:sp>
        <p:nvSpPr>
          <p:cNvPr id="15362" name="矩形 15362"/>
          <p:cNvSpPr>
            <a:spLocks noChangeAspect="1" noTextEdit="1"/>
          </p:cNvSpPr>
          <p:nvPr/>
        </p:nvSpPr>
        <p:spPr>
          <a:xfrm flipH="1">
            <a:off x="4715193" y="3612833"/>
            <a:ext cx="1155700" cy="1581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15363" name="组合 15363"/>
          <p:cNvGrpSpPr/>
          <p:nvPr/>
        </p:nvGrpSpPr>
        <p:grpSpPr>
          <a:xfrm>
            <a:off x="2843530" y="1596708"/>
            <a:ext cx="3692525" cy="2035175"/>
            <a:chOff x="0" y="0"/>
            <a:chExt cx="2326" cy="1282"/>
          </a:xfrm>
        </p:grpSpPr>
        <p:grpSp>
          <p:nvGrpSpPr>
            <p:cNvPr id="15364" name="组合 15364"/>
            <p:cNvGrpSpPr/>
            <p:nvPr/>
          </p:nvGrpSpPr>
          <p:grpSpPr>
            <a:xfrm>
              <a:off x="0" y="114"/>
              <a:ext cx="2326" cy="1168"/>
              <a:chOff x="0" y="0"/>
              <a:chExt cx="1926" cy="937"/>
            </a:xfrm>
          </p:grpSpPr>
          <p:sp>
            <p:nvSpPr>
              <p:cNvPr id="15365" name="椭圆 15365"/>
              <p:cNvSpPr/>
              <p:nvPr/>
            </p:nvSpPr>
            <p:spPr>
              <a:xfrm>
                <a:off x="21" y="3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57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椭圆 15366"/>
              <p:cNvSpPr/>
              <p:nvPr/>
            </p:nvSpPr>
            <p:spPr>
              <a:xfrm>
                <a:off x="0" y="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8EDD8E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7" name="椭圆 15367"/>
            <p:cNvSpPr/>
            <p:nvPr/>
          </p:nvSpPr>
          <p:spPr>
            <a:xfrm>
              <a:off x="110" y="0"/>
              <a:ext cx="2082" cy="1074"/>
            </a:xfrm>
            <a:prstGeom prst="ellipse">
              <a:avLst/>
            </a:prstGeom>
            <a:gradFill rotWithShape="1">
              <a:gsLst>
                <a:gs pos="0">
                  <a:srgbClr val="766F2F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15368"/>
            <p:cNvSpPr/>
            <p:nvPr/>
          </p:nvSpPr>
          <p:spPr>
            <a:xfrm>
              <a:off x="137" y="6"/>
              <a:ext cx="2031" cy="104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FF9C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15369"/>
            <p:cNvSpPr/>
            <p:nvPr/>
          </p:nvSpPr>
          <p:spPr>
            <a:xfrm>
              <a:off x="158" y="17"/>
              <a:ext cx="1933" cy="978"/>
            </a:xfrm>
            <a:prstGeom prst="ellipse">
              <a:avLst/>
            </a:prstGeom>
            <a:gradFill rotWithShape="1">
              <a:gsLst>
                <a:gs pos="0">
                  <a:srgbClr val="CABD51"/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15370"/>
            <p:cNvSpPr/>
            <p:nvPr/>
          </p:nvSpPr>
          <p:spPr>
            <a:xfrm>
              <a:off x="260" y="38"/>
              <a:ext cx="1702" cy="79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文本框 15371"/>
            <p:cNvSpPr txBox="1"/>
            <p:nvPr/>
          </p:nvSpPr>
          <p:spPr>
            <a:xfrm>
              <a:off x="456" y="263"/>
              <a:ext cx="13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zh-CN" altLang="en-US" sz="4000" b="1" dirty="0">
                  <a:solidFill>
                    <a:srgbClr val="006600"/>
                  </a:solidFill>
                  <a:latin typeface="Comic Sans MS" panose="030F0702030302020204" pitchFamily="2" charset="0"/>
                  <a:ea typeface="华文新魏" pitchFamily="2" charset="-122"/>
                </a:rPr>
                <a:t>分子动理论</a:t>
              </a:r>
              <a:endParaRPr lang="zh-CN" altLang="en-US" sz="2400" dirty="0">
                <a:solidFill>
                  <a:srgbClr val="006600"/>
                </a:solidFill>
                <a:latin typeface="Comic Sans MS" panose="030F0702030302020204" pitchFamily="2" charset="0"/>
                <a:ea typeface="华文新魏" pitchFamily="2" charset="-122"/>
              </a:endParaRPr>
            </a:p>
          </p:txBody>
        </p:sp>
      </p:grpSp>
      <p:sp>
        <p:nvSpPr>
          <p:cNvPr id="15372" name="任意多边形 15372"/>
          <p:cNvSpPr/>
          <p:nvPr/>
        </p:nvSpPr>
        <p:spPr>
          <a:xfrm flipH="1">
            <a:off x="5507355" y="3181033"/>
            <a:ext cx="1152525" cy="1144587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D2C1FF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3" name="任意多边形 15373"/>
          <p:cNvSpPr/>
          <p:nvPr/>
        </p:nvSpPr>
        <p:spPr>
          <a:xfrm>
            <a:off x="2629218" y="3252470"/>
            <a:ext cx="931862" cy="1219200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5D5D5D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4" name="上箭头 15374"/>
          <p:cNvSpPr/>
          <p:nvPr/>
        </p:nvSpPr>
        <p:spPr>
          <a:xfrm rot="-55085" flipV="1">
            <a:off x="4138930" y="3468370"/>
            <a:ext cx="1008063" cy="809625"/>
          </a:xfrm>
          <a:prstGeom prst="upArrow">
            <a:avLst>
              <a:gd name="adj1" fmla="val 66601"/>
              <a:gd name="adj2" fmla="val 48254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682943" y="4404995"/>
            <a:ext cx="244792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常见的物质是由大量的分子、原子构成的。</a:t>
            </a:r>
            <a:endParaRPr lang="zh-CN" altLang="en-US" sz="2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圆角矩形 15376"/>
          <p:cNvSpPr/>
          <p:nvPr/>
        </p:nvSpPr>
        <p:spPr>
          <a:xfrm>
            <a:off x="3205480" y="4189095"/>
            <a:ext cx="27463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7" name="圆角矩形 15377"/>
          <p:cNvSpPr/>
          <p:nvPr/>
        </p:nvSpPr>
        <p:spPr>
          <a:xfrm>
            <a:off x="6012180" y="4189095"/>
            <a:ext cx="28098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3346768" y="4549458"/>
            <a:ext cx="24495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物质内的分子在不停地做热运动。</a:t>
            </a:r>
            <a:endParaRPr lang="zh-CN" altLang="en-US" sz="28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80" name="文本框 15379"/>
          <p:cNvSpPr txBox="1"/>
          <p:nvPr/>
        </p:nvSpPr>
        <p:spPr>
          <a:xfrm>
            <a:off x="6012180" y="4476433"/>
            <a:ext cx="2519363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分子之间存在引力和斥力。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9" grpId="0"/>
      <p:bldP spid="153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7" name="Rectangle 25"/>
          <p:cNvSpPr>
            <a:spLocks noGrp="1"/>
          </p:cNvSpPr>
          <p:nvPr/>
        </p:nvSpPr>
        <p:spPr>
          <a:xfrm>
            <a:off x="709295" y="2032635"/>
            <a:ext cx="7821295" cy="13055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base" hangingPunct="1">
              <a:lnSpc>
                <a:spcPct val="15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气体、液体、固体之间都能发生扩散现象；扩散现象说明，一切物质的分子都在不停的做无规则运动。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  <a:p>
            <a:pPr marL="1905" indent="-344805" eaLnBrk="1" fontAlgn="base" hangingPunct="1">
              <a:lnSpc>
                <a:spcPct val="150000"/>
              </a:lnSpc>
              <a:buNone/>
            </a:pPr>
            <a:endParaRPr lang="zh-CN" altLang="en-US" sz="1800" b="1" strike="noStrike" noProof="1">
              <a:solidFill>
                <a:schemeClr val="tx2"/>
              </a:solidFill>
              <a:latin typeface="+mn-ea"/>
            </a:endParaRPr>
          </a:p>
        </p:txBody>
      </p:sp>
      <p:sp>
        <p:nvSpPr>
          <p:cNvPr id="16388" name="Rectangle 25"/>
          <p:cNvSpPr>
            <a:spLocks noGrp="1"/>
          </p:cNvSpPr>
          <p:nvPr/>
        </p:nvSpPr>
        <p:spPr>
          <a:xfrm>
            <a:off x="709295" y="333819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2.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扩散的快慢与温度有关，温度越高，扩散越快。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ea typeface="+mn-ea"/>
              <a:cs typeface="+mn-cs"/>
            </a:endParaRPr>
          </a:p>
          <a:p>
            <a:pPr marL="1905" lvl="0" indent="-1905" eaLnBrk="1" fontAlgn="base" hangingPunct="1">
              <a:lnSpc>
                <a:spcPct val="80000"/>
              </a:lnSpc>
            </a:pPr>
            <a:endParaRPr lang="zh-CN" altLang="en-US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zh-CN" altLang="en-US" sz="1800" b="1" strike="noStrike" noProof="1">
              <a:ea typeface="华文中宋" pitchFamily="2" charset="-122"/>
            </a:endParaRPr>
          </a:p>
        </p:txBody>
      </p:sp>
      <p:sp>
        <p:nvSpPr>
          <p:cNvPr id="16389" name="Rectangle 25"/>
          <p:cNvSpPr>
            <a:spLocks noGrp="1"/>
          </p:cNvSpPr>
          <p:nvPr/>
        </p:nvSpPr>
        <p:spPr>
          <a:xfrm>
            <a:off x="709295" y="455358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3.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分子间存在引力和斥力。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 build="p"/>
      <p:bldP spid="16389" grpId="0" build="p"/>
      <p:bldP spid="16387" grpId="2" build="p"/>
      <p:bldP spid="16387" grpId="3" build="p"/>
      <p:bldP spid="16387" grpId="4" build="p"/>
      <p:bldP spid="16387" grpId="5" build="p"/>
      <p:bldP spid="16387" grpId="6" build="p"/>
      <p:bldP spid="16387" grpId="7" build="p"/>
      <p:bldP spid="16387" grpId="8" build="p"/>
      <p:bldP spid="16387" grpId="9" build="p"/>
      <p:bldP spid="16387" grpId="10" build="p"/>
      <p:bldP spid="16387" grpId="11" uiExpand="1" build="p"/>
      <p:bldP spid="16388" grpId="1" bldLvl="0" uiExpand="1" build="allAtOnce"/>
      <p:bldP spid="16389" grpId="1" bldLvl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3315" y="1271270"/>
            <a:ext cx="62941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一滴红墨水在清水中一段时间后，整杯水变红了，则下列正确的是（　　）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A．0℃的水就不会有这种现象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B．这叫扩散，它说明分子在永不停地运动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C．这叫扩散，只发生在液体中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D．温度越低扩散进行得越快 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946785" y="4122420"/>
            <a:ext cx="69411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【解析】墨水在0℃的水中照样要不停地做无规则的运动，只是比在常温的水中慢一些而已，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不合题意；扩散是由分子不停地做无规则的运动产生的，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符合题意；扩散在气体、液体、固体间都可以进行，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不合题意；分子无规则的运动会随温度的升高而变快，温度越低，扩散会越慢，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不合题意．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0545" y="1567180"/>
            <a:ext cx="297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  <a:endParaRPr lang="zh-CN" altLang="en-US" sz="66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073" name="Text Box 6"/>
          <p:cNvSpPr txBox="1"/>
          <p:nvPr/>
        </p:nvSpPr>
        <p:spPr>
          <a:xfrm>
            <a:off x="2117725" y="4670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Picture 10" descr="rey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2133600"/>
            <a:ext cx="5399088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2"/>
          <p:cNvSpPr txBox="1"/>
          <p:nvPr/>
        </p:nvSpPr>
        <p:spPr>
          <a:xfrm>
            <a:off x="1476375" y="1844675"/>
            <a:ext cx="6705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231094"/>
                </a:solidFill>
                <a:latin typeface="Comic Sans MS" panose="030F0702030302020204" pitchFamily="2" charset="0"/>
                <a:ea typeface="方正舒体" pitchFamily="2" charset="-122"/>
              </a:rPr>
              <a:t>分子热运动</a:t>
            </a:r>
            <a:endParaRPr lang="zh-CN" altLang="en-US" sz="6000" dirty="0">
              <a:solidFill>
                <a:srgbClr val="231094"/>
              </a:solidFill>
              <a:latin typeface="Comic Sans MS" panose="030F0702030302020204" pitchFamily="2" charset="0"/>
              <a:ea typeface="方正舒体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8" name="Rectangle 2"/>
          <p:cNvSpPr>
            <a:spLocks noGrp="1"/>
          </p:cNvSpPr>
          <p:nvPr/>
        </p:nvSpPr>
        <p:spPr>
          <a:xfrm>
            <a:off x="1457325" y="817245"/>
            <a:ext cx="482663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fontAlgn="base" hangingPunct="1"/>
            <a:r>
              <a:rPr lang="zh-CN" altLang="en-US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黑体" panose="02010609060101010101" pitchFamily="2" charset="-122"/>
              </a:rPr>
              <a:t>（一）物质的构成</a:t>
            </a:r>
            <a:endParaRPr lang="zh-CN" altLang="en-US" strike="noStrike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黑体" panose="02010609060101010101" pitchFamily="2" charset="-122"/>
            </a:endParaRPr>
          </a:p>
        </p:txBody>
      </p:sp>
      <p:pic>
        <p:nvPicPr>
          <p:cNvPr id="4099" name="Picture 3" descr="0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3793173"/>
            <a:ext cx="6426200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882650" y="2137410"/>
            <a:ext cx="7058025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如果把杯子打破，碎片还是玻璃。</a:t>
            </a:r>
            <a:endParaRPr lang="zh-CN" altLang="en-US" sz="3000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377825" y="2712085"/>
            <a:ext cx="8388350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     经过多次分割，颗粒越分越小，如果不断的分割下去，有没有一个限度呢？ </a:t>
            </a:r>
            <a:r>
              <a:rPr lang="en-US" altLang="x-none" noProof="1" dirty="0">
                <a:solidFill>
                  <a:schemeClr val="accent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solidFill>
                <a:schemeClr val="accent2"/>
              </a:solidFill>
              <a:latin typeface="Comic Sans MS" panose="030F0702030302020204" pitchFamily="2" charset="0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1025525" y="5664835"/>
            <a:ext cx="7632700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保持物质</a:t>
            </a:r>
            <a:r>
              <a:rPr lang="zh-CN" altLang="en-US" sz="300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原来性质</a:t>
            </a:r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不变的</a:t>
            </a:r>
            <a:r>
              <a:rPr lang="zh-CN" altLang="en-US" sz="300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最小微粒</a:t>
            </a:r>
            <a:r>
              <a:rPr lang="zh-CN" altLang="en-US" sz="3000" noProof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叫做分子。</a:t>
            </a:r>
            <a:endParaRPr lang="zh-CN" altLang="en-US" sz="3000" noProof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2" name="Text Box 4"/>
          <p:cNvSpPr txBox="1"/>
          <p:nvPr/>
        </p:nvSpPr>
        <p:spPr>
          <a:xfrm>
            <a:off x="671195" y="3286760"/>
            <a:ext cx="7993063" cy="1187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一般分子的直径大约为头发丝直径的百万分之一。</a:t>
            </a:r>
            <a:endParaRPr lang="zh-CN" altLang="en-US" sz="3600" dirty="0">
              <a:solidFill>
                <a:schemeClr val="tx2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823720" y="1270635"/>
            <a:ext cx="4724400" cy="1905000"/>
            <a:chOff x="0" y="0"/>
            <a:chExt cx="2976" cy="1200"/>
          </a:xfrm>
        </p:grpSpPr>
        <p:pic>
          <p:nvPicPr>
            <p:cNvPr id="5123" name="Picture 6" descr="15262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72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AutoShape 7"/>
            <p:cNvSpPr/>
            <p:nvPr/>
          </p:nvSpPr>
          <p:spPr>
            <a:xfrm>
              <a:off x="480" y="0"/>
              <a:ext cx="2496" cy="576"/>
            </a:xfrm>
            <a:prstGeom prst="cloudCallout">
              <a:avLst>
                <a:gd name="adj1" fmla="val -47718"/>
                <a:gd name="adj2" fmla="val 7326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/>
            <a:p>
              <a:pPr algn="ctr"/>
              <a:endParaRPr lang="zh-CN" altLang="en-US" dirty="0">
                <a:latin typeface="Arial" panose="020B0604020202020204" charset="-76"/>
                <a:ea typeface="宋体" panose="02010600030101010101" pitchFamily="2" charset="-122"/>
              </a:endParaRPr>
            </a:p>
          </p:txBody>
        </p:sp>
      </p:grpSp>
      <p:sp>
        <p:nvSpPr>
          <p:cNvPr id="5125" name="Text Box 8"/>
          <p:cNvSpPr txBox="1"/>
          <p:nvPr/>
        </p:nvSpPr>
        <p:spPr>
          <a:xfrm>
            <a:off x="2890520" y="1194435"/>
            <a:ext cx="36576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分子到底有多</a:t>
            </a: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小</a:t>
            </a:r>
            <a:endParaRPr lang="zh-CN" altLang="en-US" sz="48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5127" name="Text Box 10"/>
          <p:cNvSpPr txBox="1"/>
          <p:nvPr/>
        </p:nvSpPr>
        <p:spPr>
          <a:xfrm>
            <a:off x="671195" y="4582160"/>
            <a:ext cx="853440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dirty="0">
                <a:latin typeface="Arial" panose="020B0604020202020204" charset="-76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一滴水有多少分子呢？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亿人来数，每人每分钟数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个，需要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万年。</a:t>
            </a:r>
            <a:endParaRPr lang="zh-CN" altLang="en-US" sz="3600" dirty="0">
              <a:solidFill>
                <a:schemeClr val="tx2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5128" name="Text Box 11"/>
          <p:cNvSpPr txBox="1"/>
          <p:nvPr/>
        </p:nvSpPr>
        <p:spPr>
          <a:xfrm>
            <a:off x="671195" y="5879148"/>
            <a:ext cx="7993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思考</a:t>
            </a:r>
            <a:r>
              <a:rPr lang="zh-CN" altLang="en-US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charset="-76"/>
                <a:ea typeface="宋体" panose="02010600030101010101" pitchFamily="2" charset="-122"/>
              </a:rPr>
              <a:t>组成物质的分子是静止的还是运动的？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/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5" name="Rectangle 2"/>
          <p:cNvSpPr>
            <a:spLocks noGrp="1"/>
          </p:cNvSpPr>
          <p:nvPr/>
        </p:nvSpPr>
        <p:spPr>
          <a:xfrm>
            <a:off x="1362710" y="751205"/>
            <a:ext cx="3910965" cy="863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200" b="1" dirty="0">
                <a:solidFill>
                  <a:srgbClr val="231094"/>
                </a:solidFill>
                <a:ea typeface="华文中宋" pitchFamily="2" charset="-122"/>
              </a:rPr>
              <a:t>（二）分子热运动</a:t>
            </a:r>
            <a:endParaRPr lang="zh-CN" altLang="en-US" sz="3200" b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sp>
        <p:nvSpPr>
          <p:cNvPr id="6147" name="Rectangle 3"/>
          <p:cNvSpPr>
            <a:spLocks noGrp="1"/>
          </p:cNvSpPr>
          <p:nvPr/>
        </p:nvSpPr>
        <p:spPr>
          <a:xfrm>
            <a:off x="893128" y="1614805"/>
            <a:ext cx="75438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/>
              <a:t>实验</a:t>
            </a:r>
            <a:r>
              <a:rPr lang="en-US" altLang="zh-CN" b="1"/>
              <a:t>1</a:t>
            </a:r>
            <a:r>
              <a:rPr lang="zh-CN" altLang="en-US" b="1"/>
              <a:t>：硫酸铜溶液与清水之间的接触</a:t>
            </a:r>
            <a:endParaRPr lang="zh-CN" altLang="en-US" b="1"/>
          </a:p>
        </p:txBody>
      </p:sp>
      <p:pic>
        <p:nvPicPr>
          <p:cNvPr id="6148" name="Picture 7" descr="C:\硫酸铜扩散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515" y="2325053"/>
            <a:ext cx="1511300" cy="446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8" descr="C:\硫酸铜扩散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15" y="2325053"/>
            <a:ext cx="1368425" cy="443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9" descr="C:\硫酸铜扩散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15" y="2325053"/>
            <a:ext cx="327660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AutoShape 10"/>
          <p:cNvSpPr/>
          <p:nvPr/>
        </p:nvSpPr>
        <p:spPr>
          <a:xfrm>
            <a:off x="6654165" y="2469515"/>
            <a:ext cx="2160588" cy="4206875"/>
          </a:xfrm>
          <a:prstGeom prst="cloudCallout">
            <a:avLst>
              <a:gd name="adj1" fmla="val -69829"/>
              <a:gd name="adj2" fmla="val -16176"/>
            </a:avLst>
          </a:prstGeom>
          <a:solidFill>
            <a:schemeClr val="bg1"/>
          </a:solidFill>
          <a:ln w="9525">
            <a:noFill/>
          </a:ln>
        </p:spPr>
        <p:txBody>
          <a:bodyPr/>
          <a:p>
            <a:pPr algn="ctr" fontAlgn="base"/>
            <a:r>
              <a:rPr lang="zh-CN" altLang="en-US" sz="3200" b="1" strike="noStrike" noProof="1" dirty="0">
                <a:solidFill>
                  <a:srgbClr val="23109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华文中宋" pitchFamily="2" charset="-122"/>
                <a:cs typeface="+mn-cs"/>
              </a:rPr>
              <a:t>六天后，硫酸铜与清水之间的界面模糊不清</a:t>
            </a:r>
            <a:endParaRPr lang="zh-CN" altLang="en-US" sz="3200" b="1" strike="noStrike" noProof="1" dirty="0">
              <a:solidFill>
                <a:srgbClr val="231094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华文中宋" pitchFamily="2" charset="-122"/>
            </a:endParaRPr>
          </a:p>
        </p:txBody>
      </p:sp>
      <p:sp>
        <p:nvSpPr>
          <p:cNvPr id="6152" name="Text Box 11"/>
          <p:cNvSpPr txBox="1"/>
          <p:nvPr/>
        </p:nvSpPr>
        <p:spPr>
          <a:xfrm>
            <a:off x="2117090" y="2467928"/>
            <a:ext cx="12223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第二天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6153" name="Text Box 11"/>
          <p:cNvSpPr txBox="1"/>
          <p:nvPr/>
        </p:nvSpPr>
        <p:spPr>
          <a:xfrm>
            <a:off x="3556953" y="239649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第四天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zh-CN" altLang="en-US" sz="24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6154" name="Text Box 11"/>
          <p:cNvSpPr txBox="1"/>
          <p:nvPr/>
        </p:nvSpPr>
        <p:spPr>
          <a:xfrm>
            <a:off x="5069840" y="2396490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第六天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uiExpand="1" build="p"/>
      <p:bldP spid="6152" grpId="0"/>
      <p:bldP spid="6153" grpId="0"/>
      <p:bldP spid="6154" grpId="0"/>
      <p:bldP spid="61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509078" y="1195705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实验</a:t>
            </a:r>
            <a:r>
              <a:rPr lang="en-US" altLang="x-none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：铅片与金片之间的接触</a:t>
            </a:r>
            <a:endParaRPr lang="zh-CN" altLang="en-US" sz="3200" b="1" dirty="0">
              <a:solidFill>
                <a:srgbClr val="231094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70" name="AutoShape 5"/>
          <p:cNvSpPr/>
          <p:nvPr/>
        </p:nvSpPr>
        <p:spPr>
          <a:xfrm>
            <a:off x="647065" y="2179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1" name="AutoShape 6"/>
          <p:cNvSpPr/>
          <p:nvPr/>
        </p:nvSpPr>
        <p:spPr>
          <a:xfrm>
            <a:off x="647065" y="3856355"/>
            <a:ext cx="20574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2" name="Text Box 7"/>
          <p:cNvSpPr txBox="1"/>
          <p:nvPr/>
        </p:nvSpPr>
        <p:spPr>
          <a:xfrm>
            <a:off x="5708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实验前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3" name="AutoShape 9"/>
          <p:cNvSpPr/>
          <p:nvPr/>
        </p:nvSpPr>
        <p:spPr>
          <a:xfrm>
            <a:off x="30854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4" name="AutoShape 8"/>
          <p:cNvSpPr/>
          <p:nvPr/>
        </p:nvSpPr>
        <p:spPr>
          <a:xfrm>
            <a:off x="3085465" y="2560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5" name="AutoShape 11"/>
          <p:cNvSpPr/>
          <p:nvPr/>
        </p:nvSpPr>
        <p:spPr>
          <a:xfrm>
            <a:off x="56000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6" name="AutoShape 10"/>
          <p:cNvSpPr/>
          <p:nvPr/>
        </p:nvSpPr>
        <p:spPr>
          <a:xfrm>
            <a:off x="5600065" y="2641600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7" name="Rectangle 13"/>
          <p:cNvSpPr/>
          <p:nvPr/>
        </p:nvSpPr>
        <p:spPr>
          <a:xfrm>
            <a:off x="5600065" y="3551555"/>
            <a:ext cx="1828800" cy="457200"/>
          </a:xfrm>
          <a:prstGeom prst="rect">
            <a:avLst/>
          </a:prstGeom>
          <a:gradFill rotWithShape="0">
            <a:gsLst>
              <a:gs pos="0">
                <a:srgbClr val="969696"/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8" name="AutoShape 14"/>
          <p:cNvSpPr/>
          <p:nvPr/>
        </p:nvSpPr>
        <p:spPr>
          <a:xfrm>
            <a:off x="7428865" y="3551555"/>
            <a:ext cx="304800" cy="838200"/>
          </a:xfrm>
          <a:prstGeom prst="parallelogram">
            <a:avLst>
              <a:gd name="adj" fmla="val 0"/>
            </a:avLst>
          </a:prstGeom>
          <a:gradFill rotWithShape="0">
            <a:gsLst>
              <a:gs pos="0">
                <a:srgbClr val="808080"/>
              </a:gs>
              <a:gs pos="100000">
                <a:srgbClr val="ECA9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9" name="Text Box 17"/>
          <p:cNvSpPr txBox="1"/>
          <p:nvPr/>
        </p:nvSpPr>
        <p:spPr>
          <a:xfrm>
            <a:off x="30092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叠放在一起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80" name="Text Box 18"/>
          <p:cNvSpPr txBox="1"/>
          <p:nvPr/>
        </p:nvSpPr>
        <p:spPr>
          <a:xfrm>
            <a:off x="5546090" y="1951355"/>
            <a:ext cx="24384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五年后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82" name="AutoShape 19"/>
          <p:cNvSpPr/>
          <p:nvPr/>
        </p:nvSpPr>
        <p:spPr>
          <a:xfrm>
            <a:off x="6827203" y="4689793"/>
            <a:ext cx="2192337" cy="1592262"/>
          </a:xfrm>
          <a:prstGeom prst="cloudCallout">
            <a:avLst>
              <a:gd name="adj1" fmla="val -11366"/>
              <a:gd name="adj2" fmla="val -108616"/>
            </a:avLst>
          </a:prstGeom>
          <a:solidFill>
            <a:schemeClr val="accent1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彼此扩散一毫米</a:t>
            </a:r>
            <a:endParaRPr lang="zh-CN" altLang="en-US" sz="28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Rectangle 20"/>
          <p:cNvSpPr/>
          <p:nvPr/>
        </p:nvSpPr>
        <p:spPr>
          <a:xfrm>
            <a:off x="5600065" y="3623310"/>
            <a:ext cx="2133600" cy="152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Rectangle 2"/>
          <p:cNvSpPr>
            <a:spLocks noGrp="1"/>
          </p:cNvSpPr>
          <p:nvPr/>
        </p:nvSpPr>
        <p:spPr>
          <a:xfrm>
            <a:off x="1573848" y="1613853"/>
            <a:ext cx="6408737" cy="10414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>
                <a:solidFill>
                  <a:schemeClr val="tx2"/>
                </a:solidFill>
                <a:ea typeface="华文中宋" pitchFamily="2" charset="-122"/>
              </a:rPr>
              <a:t>不同的物质互相接触时彼此进入对方的现象，叫做扩散。</a:t>
            </a:r>
            <a:endParaRPr lang="zh-CN" altLang="en-US" sz="2800" b="1">
              <a:solidFill>
                <a:schemeClr val="tx2"/>
              </a:solidFill>
              <a:ea typeface="华文中宋" pitchFamily="2" charset="-122"/>
            </a:endParaRPr>
          </a:p>
        </p:txBody>
      </p:sp>
      <p:sp>
        <p:nvSpPr>
          <p:cNvPr id="8195" name="Rectangle 3"/>
          <p:cNvSpPr>
            <a:spLocks noGrp="1"/>
          </p:cNvSpPr>
          <p:nvPr/>
        </p:nvSpPr>
        <p:spPr>
          <a:xfrm>
            <a:off x="562610" y="2479040"/>
            <a:ext cx="7848600" cy="15509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-344805" eaLnBrk="1" fontAlgn="base" hangingPunct="1">
              <a:lnSpc>
                <a:spcPct val="80000"/>
              </a:lnSpc>
              <a:buNone/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   </a:t>
            </a:r>
            <a:endParaRPr lang="en-US" altLang="x-none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扩散现象可以发生在气体之间、也可以发生在液体之间及固体之间。</a:t>
            </a:r>
            <a:endParaRPr lang="zh-CN" altLang="en-US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 dirty="0">
                <a:solidFill>
                  <a:srgbClr val="231094"/>
                </a:solidFill>
                <a:ea typeface="华文中宋" pitchFamily="2" charset="-122"/>
              </a:rPr>
              <a:t>气体之间扩散最快，固体之间扩散最慢。</a:t>
            </a:r>
            <a:endParaRPr lang="zh-CN" altLang="en-US" sz="2400" b="1" strike="noStrike" noProof="1" dirty="0">
              <a:solidFill>
                <a:srgbClr val="231094"/>
              </a:solidFill>
              <a:ea typeface="华文中宋" pitchFamily="2" charset="-122"/>
            </a:endParaRPr>
          </a:p>
        </p:txBody>
      </p:sp>
      <p:sp>
        <p:nvSpPr>
          <p:cNvPr id="8196" name="Text Box 8"/>
          <p:cNvSpPr txBox="1"/>
          <p:nvPr/>
        </p:nvSpPr>
        <p:spPr>
          <a:xfrm>
            <a:off x="781685" y="3918903"/>
            <a:ext cx="7775575" cy="312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55000"/>
              </a:lnSpc>
              <a:spcBef>
                <a:spcPct val="50000"/>
              </a:spcBef>
            </a:pPr>
            <a:endParaRPr lang="en-US" altLang="x-none" sz="800" b="1" dirty="0">
              <a:solidFill>
                <a:srgbClr val="00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思考：你能否使扩散速度由</a:t>
            </a:r>
            <a:r>
              <a:rPr lang="zh-CN" altLang="en-US" sz="4000" b="1" dirty="0">
                <a:solidFill>
                  <a:schemeClr val="hlink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慢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变</a:t>
            </a:r>
            <a:r>
              <a:rPr lang="zh-CN" altLang="en-US" sz="4000" b="1" dirty="0">
                <a:solidFill>
                  <a:schemeClr val="tx2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快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么？分子扩散快慢跟什么因素有关？</a:t>
            </a:r>
            <a:endParaRPr lang="zh-CN" altLang="en-US" sz="4000" b="1" dirty="0">
              <a:latin typeface="Comic Sans MS" panose="030F0702030302020204" pitchFamily="2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Comic Sans MS" panose="030F0702030302020204" pitchFamily="2" charset="0"/>
              <a:ea typeface="方正舒体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  <p:bldP spid="819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7" name="Rectangle 2"/>
          <p:cNvSpPr>
            <a:spLocks noGrp="1"/>
          </p:cNvSpPr>
          <p:nvPr/>
        </p:nvSpPr>
        <p:spPr>
          <a:xfrm>
            <a:off x="1156335" y="868045"/>
            <a:ext cx="6553200" cy="1149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演示实验：</a:t>
            </a:r>
            <a:b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</a:br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墨水在冷水与热水中的扩散速度比较</a:t>
            </a:r>
            <a:endParaRPr lang="zh-CN" altLang="en-US" sz="2800" b="1" dirty="0">
              <a:solidFill>
                <a:srgbClr val="000066"/>
              </a:solidFill>
              <a:ea typeface="华文中宋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723900" y="4510088"/>
            <a:ext cx="76962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31094"/>
                </a:solidFill>
              </a:rPr>
              <a:t>实验现象：墨水在</a:t>
            </a:r>
            <a:r>
              <a:rPr lang="zh-CN" altLang="en-US" b="1">
                <a:solidFill>
                  <a:schemeClr val="tx2"/>
                </a:solidFill>
              </a:rPr>
              <a:t>热</a:t>
            </a:r>
            <a:r>
              <a:rPr lang="zh-CN" altLang="en-US" b="1">
                <a:solidFill>
                  <a:srgbClr val="231094"/>
                </a:solidFill>
              </a:rPr>
              <a:t>水中扩散比在冷水中的扩散的速度更</a:t>
            </a:r>
            <a:r>
              <a:rPr lang="zh-CN" altLang="en-US" b="1">
                <a:solidFill>
                  <a:schemeClr val="tx2"/>
                </a:solidFill>
              </a:rPr>
              <a:t>快</a:t>
            </a:r>
            <a:r>
              <a:rPr lang="zh-CN" altLang="en-US" b="1">
                <a:solidFill>
                  <a:srgbClr val="231094"/>
                </a:solidFill>
              </a:rPr>
              <a:t>。</a:t>
            </a:r>
            <a:endParaRPr lang="zh-CN" altLang="en-US" b="1">
              <a:solidFill>
                <a:srgbClr val="231094"/>
              </a:solidFill>
            </a:endParaRPr>
          </a:p>
        </p:txBody>
      </p:sp>
      <p:sp>
        <p:nvSpPr>
          <p:cNvPr id="9220" name="Text Box 7"/>
          <p:cNvSpPr txBox="1"/>
          <p:nvPr/>
        </p:nvSpPr>
        <p:spPr>
          <a:xfrm>
            <a:off x="871220" y="5567680"/>
            <a:ext cx="7234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结论：扩散的快慢跟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有关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越高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分子运动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越剧烈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Rectangle 11"/>
          <p:cNvSpPr/>
          <p:nvPr/>
        </p:nvSpPr>
        <p:spPr>
          <a:xfrm>
            <a:off x="654050" y="3401695"/>
            <a:ext cx="7696200" cy="1219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2" name="图片 92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36"/>
          <a:stretch>
            <a:fillRect/>
          </a:stretch>
        </p:blipFill>
        <p:spPr>
          <a:xfrm>
            <a:off x="3054350" y="2108835"/>
            <a:ext cx="2613660" cy="23101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Text Box 5"/>
          <p:cNvSpPr txBox="1"/>
          <p:nvPr/>
        </p:nvSpPr>
        <p:spPr>
          <a:xfrm>
            <a:off x="568008" y="1412240"/>
            <a:ext cx="77581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        </a:t>
            </a: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一切物质的分子都在不停地做无规则的运动。</a:t>
            </a:r>
            <a:endParaRPr lang="zh-CN" altLang="en-US" sz="4400" dirty="0">
              <a:solidFill>
                <a:srgbClr val="FF0066"/>
              </a:solidFill>
              <a:latin typeface="Times New Roman" panose="02020603050405020304" pitchFamily="2" charset="0"/>
              <a:ea typeface="方正舒体" pitchFamily="2" charset="-122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568008" y="3501390"/>
            <a:ext cx="7704137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由于分子的运动跟温度有关，所以这种无规则运动叫做分子的热运动。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3200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文本框 10243"/>
          <p:cNvSpPr txBox="1"/>
          <p:nvPr/>
        </p:nvSpPr>
        <p:spPr>
          <a:xfrm>
            <a:off x="639445" y="5661978"/>
            <a:ext cx="75279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106170" y="5367338"/>
            <a:ext cx="77660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温度越高，热运动越剧烈。</a:t>
            </a:r>
            <a:endParaRPr lang="zh-CN" altLang="en-US" sz="3200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46" name="手势箭头 191"/>
          <p:cNvSpPr/>
          <p:nvPr/>
        </p:nvSpPr>
        <p:spPr>
          <a:xfrm>
            <a:off x="1046163" y="5370830"/>
            <a:ext cx="863600" cy="574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77066053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703D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uiExpand="1" build="allAtOnce"/>
      <p:bldP spid="10245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24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1304</Words>
  <Application>WPS 演示</Application>
  <PresentationFormat>全屏显示(4:3)</PresentationFormat>
  <Paragraphs>194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幼圆</vt:lpstr>
      <vt:lpstr>黑体</vt:lpstr>
      <vt:lpstr>微软雅黑</vt:lpstr>
      <vt:lpstr>Comic Sans MS</vt:lpstr>
      <vt:lpstr>方正舒体</vt:lpstr>
      <vt:lpstr>Arial</vt:lpstr>
      <vt:lpstr>华文中宋</vt:lpstr>
      <vt:lpstr>Times New Roman</vt:lpstr>
      <vt:lpstr>Verdana</vt:lpstr>
      <vt:lpstr>华文新魏</vt:lpstr>
      <vt:lpstr>Arial Unicode MS</vt:lpstr>
      <vt:lpstr>Office 主题</vt:lpstr>
      <vt:lpstr>第十三章   内能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2015-11-16T05:18:00Z</dcterms:created>
  <dcterms:modified xsi:type="dcterms:W3CDTF">2018-05-16T02:02:50Z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