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1" r:id="rId3"/>
    <p:sldId id="279" r:id="rId5"/>
    <p:sldId id="284" r:id="rId6"/>
    <p:sldId id="309" r:id="rId7"/>
    <p:sldId id="345" r:id="rId8"/>
    <p:sldId id="346" r:id="rId9"/>
    <p:sldId id="347" r:id="rId10"/>
    <p:sldId id="348" r:id="rId11"/>
    <p:sldId id="349" r:id="rId12"/>
    <p:sldId id="285" r:id="rId13"/>
    <p:sldId id="286" r:id="rId14"/>
    <p:sldId id="339" r:id="rId15"/>
    <p:sldId id="280" r:id="rId16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AA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71" d="100"/>
          <a:sy n="71" d="100"/>
        </p:scale>
        <p:origin x="-1326" y="-228"/>
      </p:cViewPr>
      <p:guideLst>
        <p:guide orient="horz" pos="2177"/>
        <p:guide pos="300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Calibri" panose="020F0502020204030204" pitchFamily="34" charset="0"/>
                <a:ea typeface="幼圆" panose="02010509060101010101" pitchFamily="49" charset="-122"/>
                <a:cs typeface="+mn-ea"/>
              </a:rPr>
            </a:fld>
            <a:endParaRPr lang="zh-CN" altLang="en-US" strike="noStrike" noProof="1" smtClean="0">
              <a:latin typeface="Calibri" panose="020F0502020204030204" pitchFamily="34" charset="0"/>
              <a:ea typeface="幼圆" panose="02010509060101010101" pitchFamily="49" charset="-122"/>
              <a:cs typeface="+mn-ea"/>
            </a:endParaRPr>
          </a:p>
        </p:txBody>
      </p:sp>
      <p:sp>
        <p:nvSpPr>
          <p:cNvPr id="717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17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Calibri" panose="020F0502020204030204" pitchFamily="34" charset="0"/>
                <a:ea typeface="幼圆" panose="02010509060101010101" pitchFamily="49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A53232-1D64-4F8F-824B-89F321C299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A53232-1D64-4F8F-824B-89F321C299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A53232-1D64-4F8F-824B-89F321C299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438239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43823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43823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400">
                <a:solidFill>
                  <a:schemeClr val="bg1"/>
                </a:solidFill>
              </a:defRPr>
            </a:lvl1pPr>
          </a:lstStyle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gradFill>
            <a:gsLst>
              <a:gs pos="0">
                <a:schemeClr val="accent1"/>
              </a:gs>
              <a:gs pos="33000">
                <a:schemeClr val="accent2"/>
              </a:gs>
              <a:gs pos="66000">
                <a:schemeClr val="accent3"/>
              </a:gs>
              <a:gs pos="100000">
                <a:schemeClr val="accent4"/>
              </a:gs>
            </a:gsLst>
            <a:lin ang="0" scaled="0"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Wingdings" panose="05000000000000000000" pitchFamily="2" charset="2"/>
        <a:buChar char="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SzPct val="80000"/>
        <a:buFont typeface="Wingdings" panose="05000000000000000000" pitchFamily="2" charset="2"/>
        <a:buChar char="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SzPct val="80000"/>
        <a:buFont typeface="Wingdings" panose="05000000000000000000" pitchFamily="2" charset="2"/>
        <a:buChar char="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SzPct val="80000"/>
        <a:buFont typeface="Wingdings" panose="05000000000000000000" pitchFamily="2" charset="2"/>
        <a:buChar char="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SzPct val="80000"/>
        <a:buFont typeface="Wingdings" panose="05000000000000000000" pitchFamily="2" charset="2"/>
        <a:buChar char="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tags" Target="../tags/tag14.xml"/><Relationship Id="rId2" Type="http://schemas.openxmlformats.org/officeDocument/2006/relationships/image" Target="../media/image1.png"/><Relationship Id="rId1" Type="http://schemas.openxmlformats.org/officeDocument/2006/relationships/tags" Target="../tags/tag1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7" Type="http://schemas.openxmlformats.org/officeDocument/2006/relationships/tags" Target="../tags/tag16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tags" Target="../tags/tag15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17.xml"/><Relationship Id="rId2" Type="http://schemas.openxmlformats.org/officeDocument/2006/relationships/image" Target="../media/image22.jpe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5.xml"/><Relationship Id="rId6" Type="http://schemas.openxmlformats.org/officeDocument/2006/relationships/tags" Target="../tags/tag20.xml"/><Relationship Id="rId5" Type="http://schemas.openxmlformats.org/officeDocument/2006/relationships/image" Target="../media/image24.png"/><Relationship Id="rId4" Type="http://schemas.openxmlformats.org/officeDocument/2006/relationships/image" Target="../media/image1.png"/><Relationship Id="rId3" Type="http://schemas.openxmlformats.org/officeDocument/2006/relationships/image" Target="../media/image23.png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4.xml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0.xml"/><Relationship Id="rId6" Type="http://schemas.openxmlformats.org/officeDocument/2006/relationships/tags" Target="../tags/tag6.xml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0.xml"/><Relationship Id="rId6" Type="http://schemas.openxmlformats.org/officeDocument/2006/relationships/tags" Target="../tags/tag7.xml"/><Relationship Id="rId5" Type="http://schemas.openxmlformats.org/officeDocument/2006/relationships/image" Target="../media/image9.wmf"/><Relationship Id="rId4" Type="http://schemas.openxmlformats.org/officeDocument/2006/relationships/image" Target="../media/image8.GIF"/><Relationship Id="rId3" Type="http://schemas.openxmlformats.org/officeDocument/2006/relationships/image" Target="../media/image7.wmf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8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9.xml"/><Relationship Id="rId2" Type="http://schemas.openxmlformats.org/officeDocument/2006/relationships/image" Target="../media/image10.jpe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tags" Target="../tags/tag10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0.xml"/><Relationship Id="rId5" Type="http://schemas.openxmlformats.org/officeDocument/2006/relationships/tags" Target="../tags/tag11.xml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0.xml"/><Relationship Id="rId5" Type="http://schemas.openxmlformats.org/officeDocument/2006/relationships/audio" Target="../media/audio1.wav"/><Relationship Id="rId4" Type="http://schemas.openxmlformats.org/officeDocument/2006/relationships/tags" Target="../tags/tag12.xml"/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4375785" y="2157095"/>
            <a:ext cx="4042410" cy="1557655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gradFill>
                  <a:gsLst>
                    <a:gs pos="0">
                      <a:schemeClr val="accent1"/>
                    </a:gs>
                    <a:gs pos="33000">
                      <a:schemeClr val="accent2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第十三章  </a:t>
            </a:r>
            <a:br>
              <a:rPr lang="zh-CN" altLang="en-US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</a:br>
            <a:r>
              <a:rPr lang="zh-CN" altLang="en-US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内能</a:t>
            </a:r>
            <a:br>
              <a:rPr lang="zh-CN" altLang="en-US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endParaRPr lang="zh-CN" altLang="en-US" b="1" kern="1200" baseline="0" dirty="0"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j-cs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91615" y="430530"/>
            <a:ext cx="35020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latin typeface="黑体" panose="02010609060101010101" pitchFamily="2" charset="-122"/>
                <a:ea typeface="黑体" panose="02010609060101010101" pitchFamily="2" charset="-122"/>
              </a:rPr>
              <a:t>九年级物理人教版</a:t>
            </a:r>
            <a:r>
              <a:rPr lang="en-US" altLang="zh-CN" sz="2000">
                <a:latin typeface="黑体" panose="0201060906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000">
                <a:latin typeface="黑体" panose="02010609060101010101" pitchFamily="2" charset="-122"/>
                <a:ea typeface="黑体" panose="02010609060101010101" pitchFamily="2" charset="-122"/>
              </a:rPr>
              <a:t>上册</a:t>
            </a:r>
            <a:endParaRPr lang="zh-CN" altLang="en-US" sz="2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95520" y="3952240"/>
            <a:ext cx="2684780" cy="675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第</a:t>
            </a:r>
            <a:r>
              <a:rPr lang="en-US" altLang="zh-CN" sz="2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2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节  内能</a:t>
            </a:r>
            <a:endParaRPr lang="en-US" altLang="zh-CN" sz="2000" b="1" kern="1200" baseline="0" dirty="0"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j-cs"/>
              <a:sym typeface="+mn-ea"/>
            </a:endParaRPr>
          </a:p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2" name="单圆角矩形 5"/>
          <p:cNvSpPr/>
          <p:nvPr/>
        </p:nvSpPr>
        <p:spPr>
          <a:xfrm>
            <a:off x="-24130" y="153670"/>
            <a:ext cx="372491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矩形 6"/>
          <p:cNvSpPr/>
          <p:nvPr/>
        </p:nvSpPr>
        <p:spPr>
          <a:xfrm>
            <a:off x="219710" y="476250"/>
            <a:ext cx="99695" cy="44767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402590" y="371475"/>
            <a:ext cx="3408680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三、归纳小结</a:t>
            </a: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b="1" kern="1200" baseline="0" dirty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  <a:p>
            <a:endParaRPr lang="zh-CN" altLang="en-US" dirty="0"/>
          </a:p>
        </p:txBody>
      </p:sp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4342" name="矩形 14341"/>
          <p:cNvSpPr/>
          <p:nvPr/>
        </p:nvSpPr>
        <p:spPr>
          <a:xfrm>
            <a:off x="976948" y="1445578"/>
            <a:ext cx="7115175" cy="11572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 eaLnBrk="0" fontAlgn="base" hangingPunct="0">
              <a:spcBef>
                <a:spcPct val="50000"/>
              </a:spcBef>
              <a:buClrTx/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  <a:t>物体内部所有分子热运动的</a:t>
            </a:r>
            <a:r>
              <a:rPr lang="zh-CN" altLang="en-US" sz="28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  <a:t>动能</a:t>
            </a: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  <a:t>与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</a:endParaRPr>
          </a:p>
          <a:p>
            <a:pPr eaLnBrk="0" fontAlgn="base" hangingPunct="0">
              <a:spcBef>
                <a:spcPct val="50000"/>
              </a:spcBef>
              <a:buClrTx/>
            </a:pP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  <a:t>分子</a:t>
            </a:r>
            <a:r>
              <a:rPr lang="zh-CN" altLang="en-US" sz="28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  <a:t>势能</a:t>
            </a:r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  <a:t>的总和。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</a:endParaRPr>
          </a:p>
        </p:txBody>
      </p:sp>
      <p:sp>
        <p:nvSpPr>
          <p:cNvPr id="14343" name="矩形 14342"/>
          <p:cNvSpPr/>
          <p:nvPr/>
        </p:nvSpPr>
        <p:spPr>
          <a:xfrm>
            <a:off x="905510" y="2669540"/>
            <a:ext cx="6588125" cy="9874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 eaLnBrk="0" fontAlgn="base" hangingPunct="0">
              <a:lnSpc>
                <a:spcPct val="80000"/>
              </a:lnSpc>
              <a:spcBef>
                <a:spcPct val="50000"/>
              </a:spcBef>
              <a:buClrTx/>
            </a:pP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Wingdings" panose="05000000000000000000" pitchFamily="2" charset="2"/>
              </a:rPr>
              <a:t></a:t>
            </a:r>
            <a:r>
              <a:rPr lang="zh-CN" altLang="en-US" sz="28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任何温度</a:t>
            </a:r>
            <a:r>
              <a:rPr lang="zh-CN" altLang="en-US" sz="2800" b="1" strike="noStrike" noProof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下的物体都具有内能</a:t>
            </a:r>
            <a:endParaRPr lang="zh-CN" altLang="en-US" sz="2800" b="1" strike="noStrike" noProof="1" dirty="0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</a:endParaRPr>
          </a:p>
          <a:p>
            <a:pPr eaLnBrk="0" fontAlgn="base" hangingPunct="0">
              <a:lnSpc>
                <a:spcPct val="80000"/>
              </a:lnSpc>
              <a:spcBef>
                <a:spcPct val="50000"/>
              </a:spcBef>
              <a:buClrTx/>
            </a:pPr>
            <a:r>
              <a:rPr lang="zh-CN" altLang="en-US" sz="2800" b="1" strike="noStrike" noProof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Wingdings" panose="05000000000000000000" pitchFamily="2" charset="2"/>
              </a:rPr>
              <a:t></a:t>
            </a:r>
            <a:r>
              <a:rPr lang="zh-CN" altLang="en-US" sz="2800" b="1" strike="noStrike" noProof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一个物体的</a:t>
            </a:r>
            <a:r>
              <a:rPr lang="zh-CN" altLang="en-US" sz="28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温度越高,内能越大</a:t>
            </a:r>
            <a:endParaRPr lang="zh-CN" altLang="en-US" sz="2800" b="1" strike="noStrike" noProof="1" dirty="0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4345" name="左大括号 14344"/>
          <p:cNvSpPr/>
          <p:nvPr/>
        </p:nvSpPr>
        <p:spPr>
          <a:xfrm>
            <a:off x="2777173" y="4901565"/>
            <a:ext cx="360362" cy="1457325"/>
          </a:xfrm>
          <a:prstGeom prst="leftBrace">
            <a:avLst>
              <a:gd name="adj1" fmla="val 33681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14346" name="文本框 14345"/>
          <p:cNvSpPr txBox="1"/>
          <p:nvPr/>
        </p:nvSpPr>
        <p:spPr>
          <a:xfrm>
            <a:off x="3064510" y="4614228"/>
            <a:ext cx="5292725" cy="18192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 eaLnBrk="0" hangingPunct="0">
              <a:lnSpc>
                <a:spcPct val="135000"/>
              </a:lnSpc>
              <a:buClrTx/>
            </a:pP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克服摩擦做功</a:t>
            </a:r>
            <a:r>
              <a:rPr lang="en-US" altLang="zh-CN" sz="28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,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内能增大</a:t>
            </a:r>
            <a:endParaRPr lang="zh-CN" altLang="en-US" sz="2800" b="1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</a:endParaRPr>
          </a:p>
          <a:p>
            <a:pPr eaLnBrk="0" hangingPunct="0">
              <a:lnSpc>
                <a:spcPct val="135000"/>
              </a:lnSpc>
              <a:buClrTx/>
            </a:pP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外界对物体做功</a:t>
            </a:r>
            <a:r>
              <a:rPr lang="en-US" altLang="zh-CN" sz="28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,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内能增加</a:t>
            </a:r>
            <a:endParaRPr lang="zh-CN" altLang="en-US" sz="2800" b="1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</a:endParaRPr>
          </a:p>
          <a:p>
            <a:pPr eaLnBrk="0" hangingPunct="0">
              <a:lnSpc>
                <a:spcPct val="135000"/>
              </a:lnSpc>
              <a:buClrTx/>
            </a:pP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物体对外界做功</a:t>
            </a:r>
            <a:r>
              <a:rPr lang="en-US" altLang="zh-CN" sz="28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,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内能减小</a:t>
            </a:r>
            <a:endParaRPr lang="zh-CN" altLang="en-US" sz="2800" b="1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</a:endParaRPr>
          </a:p>
        </p:txBody>
      </p:sp>
      <p:sp>
        <p:nvSpPr>
          <p:cNvPr id="14347" name="矩形 14346"/>
          <p:cNvSpPr/>
          <p:nvPr/>
        </p:nvSpPr>
        <p:spPr>
          <a:xfrm>
            <a:off x="1626235" y="3750628"/>
            <a:ext cx="6337300" cy="196691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 eaLnBrk="0" fontAlgn="base" hangingPunct="0">
              <a:spcBef>
                <a:spcPct val="50000"/>
              </a:spcBef>
              <a:buClrTx/>
            </a:pPr>
            <a:r>
              <a:rPr lang="zh-CN" altLang="en-US" sz="28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  <a:t>热传递</a:t>
            </a:r>
            <a:r>
              <a:rPr lang="zh-CN" altLang="en-US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  <a:t>（热量：传递内能的多少）</a:t>
            </a:r>
            <a:endParaRPr lang="zh-CN" altLang="en-US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</a:endParaRPr>
          </a:p>
          <a:p>
            <a:pPr eaLnBrk="0" fontAlgn="base" hangingPunct="0">
              <a:lnSpc>
                <a:spcPct val="50000"/>
              </a:lnSpc>
              <a:spcBef>
                <a:spcPct val="30000"/>
              </a:spcBef>
              <a:buClrTx/>
            </a:pPr>
            <a:endParaRPr lang="zh-CN" altLang="en-US" sz="2800" b="1" strike="noStrike" noProof="1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</a:endParaRPr>
          </a:p>
          <a:p>
            <a:pPr eaLnBrk="0" fontAlgn="base" hangingPunct="0">
              <a:lnSpc>
                <a:spcPct val="50000"/>
              </a:lnSpc>
              <a:spcBef>
                <a:spcPct val="30000"/>
              </a:spcBef>
              <a:buClrTx/>
            </a:pPr>
            <a:endParaRPr lang="zh-CN" altLang="en-US" sz="2800" strike="noStrike" noProof="1">
              <a:solidFill>
                <a:srgbClr val="FF0000"/>
              </a:solidFill>
              <a:latin typeface="Times New Roman" panose="02020603050405020304" pitchFamily="2" charset="0"/>
            </a:endParaRPr>
          </a:p>
          <a:p>
            <a:pPr eaLnBrk="0" fontAlgn="base" hangingPunct="0">
              <a:lnSpc>
                <a:spcPct val="50000"/>
              </a:lnSpc>
              <a:spcBef>
                <a:spcPct val="30000"/>
              </a:spcBef>
              <a:buClrTx/>
            </a:pPr>
            <a:endParaRPr lang="zh-CN" altLang="en-US" sz="2800" strike="noStrike" noProof="1">
              <a:solidFill>
                <a:srgbClr val="FF0000"/>
              </a:solidFill>
              <a:latin typeface="Times New Roman" panose="02020603050405020304" pitchFamily="2" charset="0"/>
            </a:endParaRPr>
          </a:p>
          <a:p>
            <a:pPr eaLnBrk="0" fontAlgn="base" hangingPunct="0">
              <a:lnSpc>
                <a:spcPct val="50000"/>
              </a:lnSpc>
              <a:spcBef>
                <a:spcPct val="50000"/>
              </a:spcBef>
              <a:buClrTx/>
            </a:pPr>
            <a:r>
              <a:rPr lang="zh-CN" altLang="en-US" sz="28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  <a:t>做功</a:t>
            </a:r>
            <a:endParaRPr lang="zh-CN" altLang="en-US" sz="2800" b="1" strike="noStrike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</a:endParaRPr>
          </a:p>
        </p:txBody>
      </p:sp>
      <p:sp>
        <p:nvSpPr>
          <p:cNvPr id="14348" name="左大括号 14347"/>
          <p:cNvSpPr/>
          <p:nvPr/>
        </p:nvSpPr>
        <p:spPr>
          <a:xfrm>
            <a:off x="1410335" y="4039553"/>
            <a:ext cx="288925" cy="1457325"/>
          </a:xfrm>
          <a:prstGeom prst="leftBrace">
            <a:avLst>
              <a:gd name="adj1" fmla="val 42009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/>
      <p:bldP spid="14343" grpId="0"/>
      <p:bldP spid="14346" grpId="0"/>
      <p:bldP spid="143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2" name="单圆角矩形 5"/>
          <p:cNvSpPr/>
          <p:nvPr/>
        </p:nvSpPr>
        <p:spPr>
          <a:xfrm>
            <a:off x="-24130" y="153670"/>
            <a:ext cx="372491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矩形 6"/>
          <p:cNvSpPr/>
          <p:nvPr/>
        </p:nvSpPr>
        <p:spPr>
          <a:xfrm>
            <a:off x="219710" y="476250"/>
            <a:ext cx="99695" cy="44767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402590" y="371475"/>
            <a:ext cx="3408680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四、强化训练</a:t>
            </a: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b="1" kern="1200" baseline="0" dirty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  <a:p>
            <a:endParaRPr lang="zh-CN" altLang="en-US" dirty="0"/>
          </a:p>
        </p:txBody>
      </p:sp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pic>
        <p:nvPicPr>
          <p:cNvPr id="12289" name="图片 12289" descr="222222f_20090712155947"/>
          <p:cNvPicPr preferRelativeResize="0"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9700" y="2050733"/>
            <a:ext cx="2997200" cy="1597025"/>
          </a:xfrm>
          <a:prstGeom prst="rect">
            <a:avLst/>
          </a:prstGeom>
          <a:noFill/>
          <a:ln w="2540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pic>
        <p:nvPicPr>
          <p:cNvPr id="12290" name="图片 12290" descr="1999104_173006063819_1"/>
          <p:cNvPicPr preferRelativeResize="0"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7275" y="4458335"/>
            <a:ext cx="3003550" cy="1598613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sp>
        <p:nvSpPr>
          <p:cNvPr id="12291" name="TextBox 1"/>
          <p:cNvSpPr txBox="1"/>
          <p:nvPr/>
        </p:nvSpPr>
        <p:spPr>
          <a:xfrm>
            <a:off x="601980" y="1149350"/>
            <a:ext cx="754062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2400" b="1" dirty="0">
                <a:latin typeface="Times New Roman" panose="02020603050405020304" pitchFamily="2" charset="0"/>
                <a:ea typeface="宋体" panose="02010600030101010101" pitchFamily="2" charset="-122"/>
              </a:rPr>
              <a:t>1.在下列选项中，物体内能的改变是通过做功实现的是（    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</a:t>
            </a:r>
            <a:r>
              <a:rPr lang="zh-CN" altLang="en-US" sz="2400" b="1" dirty="0">
                <a:latin typeface="Times New Roman" panose="02020603050405020304" pitchFamily="2" charset="0"/>
                <a:ea typeface="宋体" panose="02010600030101010101" pitchFamily="2" charset="-122"/>
              </a:rPr>
              <a:t>      ）</a:t>
            </a:r>
            <a:endParaRPr lang="zh-CN" altLang="en-US" sz="24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2292" name="TextBox 1"/>
          <p:cNvSpPr txBox="1"/>
          <p:nvPr/>
        </p:nvSpPr>
        <p:spPr>
          <a:xfrm>
            <a:off x="1285875" y="3720783"/>
            <a:ext cx="3436938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en-US" altLang="x-none" sz="2000" b="1" dirty="0"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r>
              <a:rPr lang="zh-CN" altLang="en-US" sz="2000" b="1" dirty="0">
                <a:latin typeface="Times New Roman" panose="02020603050405020304" pitchFamily="2" charset="0"/>
                <a:ea typeface="宋体" panose="02010600030101010101" pitchFamily="2" charset="-122"/>
              </a:rPr>
              <a:t>．在炎热的夏天，在啤酒中放入一些冰块，啤酒变凉</a:t>
            </a:r>
            <a:endParaRPr lang="zh-CN" altLang="en-US" sz="20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pic>
        <p:nvPicPr>
          <p:cNvPr id="12293" name="图片 12293" descr="1254124969718"/>
          <p:cNvPicPr preferRelativeResize="0"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27188" y="4498658"/>
            <a:ext cx="2924175" cy="1517650"/>
          </a:xfrm>
          <a:prstGeom prst="rect">
            <a:avLst/>
          </a:prstGeom>
          <a:noFill/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sp>
        <p:nvSpPr>
          <p:cNvPr id="12294" name="TextBox 1"/>
          <p:cNvSpPr txBox="1"/>
          <p:nvPr/>
        </p:nvSpPr>
        <p:spPr>
          <a:xfrm>
            <a:off x="1698625" y="6082983"/>
            <a:ext cx="2736850" cy="701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2000" b="1" dirty="0">
                <a:latin typeface="Times New Roman" panose="02020603050405020304" pitchFamily="2" charset="0"/>
                <a:ea typeface="宋体" panose="02010600030101010101" pitchFamily="2" charset="-122"/>
              </a:rPr>
              <a:t>C．行驶的汽车，轮胎会变热</a:t>
            </a:r>
            <a:endParaRPr lang="zh-CN" altLang="en-US" sz="20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2295" name="文本框 12295"/>
          <p:cNvSpPr txBox="1"/>
          <p:nvPr/>
        </p:nvSpPr>
        <p:spPr>
          <a:xfrm>
            <a:off x="1554163" y="6084570"/>
            <a:ext cx="252412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en-US" altLang="x-none" sz="2000" b="1" dirty="0">
                <a:latin typeface="Comic Sans MS" panose="030F0702030302020204" pitchFamily="2" charset="0"/>
                <a:ea typeface="宋体" panose="02010600030101010101" pitchFamily="2" charset="-122"/>
              </a:rPr>
              <a:t> </a:t>
            </a:r>
            <a:endParaRPr lang="zh-CN" altLang="en-US" sz="2000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pPr eaLnBrk="0" hangingPunct="0"/>
            <a:endParaRPr lang="zh-CN" altLang="en-US" sz="2000" dirty="0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pic>
        <p:nvPicPr>
          <p:cNvPr id="12296" name="图片 12296" descr="47"/>
          <p:cNvPicPr preferRelativeResize="0"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94250" y="1979295"/>
            <a:ext cx="2835275" cy="1612900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sp>
        <p:nvSpPr>
          <p:cNvPr id="12297" name="TextBox 1"/>
          <p:cNvSpPr txBox="1"/>
          <p:nvPr/>
        </p:nvSpPr>
        <p:spPr>
          <a:xfrm>
            <a:off x="4722813" y="3720783"/>
            <a:ext cx="3311525" cy="701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2000" b="1" dirty="0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．太阳能热水器水箱中的水被晒热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8" name="TextBox 1"/>
          <p:cNvSpPr txBox="1"/>
          <p:nvPr/>
        </p:nvSpPr>
        <p:spPr>
          <a:xfrm>
            <a:off x="4867275" y="6156008"/>
            <a:ext cx="3275013" cy="396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en-US" altLang="x-none" sz="2000" b="1" dirty="0">
                <a:latin typeface="Times New Roman" panose="02020603050405020304" pitchFamily="2" charset="0"/>
                <a:ea typeface="宋体" panose="02010600030101010101" pitchFamily="2" charset="-122"/>
              </a:rPr>
              <a:t>D</a:t>
            </a:r>
            <a:r>
              <a:rPr lang="zh-CN" altLang="en-US" sz="2000" b="1" dirty="0">
                <a:latin typeface="Times New Roman" panose="02020603050405020304" pitchFamily="2" charset="0"/>
                <a:ea typeface="宋体" panose="02010600030101010101" pitchFamily="2" charset="-122"/>
              </a:rPr>
              <a:t>．划火柴，火柴燃烧</a:t>
            </a:r>
            <a:endParaRPr lang="zh-CN" altLang="en-US" sz="20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2300" name="TextBox 7"/>
          <p:cNvSpPr txBox="1"/>
          <p:nvPr/>
        </p:nvSpPr>
        <p:spPr>
          <a:xfrm>
            <a:off x="1142048" y="1458595"/>
            <a:ext cx="1076325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C  D</a:t>
            </a:r>
            <a:endParaRPr lang="zh-CN" altLang="en-US" sz="2800" b="1" dirty="0">
              <a:solidFill>
                <a:srgbClr val="CC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3313" name="文本框 13313"/>
          <p:cNvSpPr txBox="1"/>
          <p:nvPr/>
        </p:nvSpPr>
        <p:spPr>
          <a:xfrm>
            <a:off x="415925" y="1462088"/>
            <a:ext cx="8145463" cy="16271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　　2．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美国宇航局的科学家们认为在美国东海岸出现的“天空火球”现象是由于小行星窜入了地球大气层。请同学们尝试解释这个罕见的现象。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3314" name="图片 13314" descr="流星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8200" y="3406775"/>
            <a:ext cx="5238750" cy="2733675"/>
          </a:xfrm>
          <a:prstGeom prst="rect">
            <a:avLst/>
          </a:prstGeom>
          <a:noFill/>
          <a:ln w="28575" cap="flat" cmpd="sng">
            <a:solidFill>
              <a:srgbClr val="FF9933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781300" y="2019935"/>
            <a:ext cx="397319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 anchor="ctr" anchorCtr="0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6600" dirty="0">
                <a:latin typeface="+mn-lt"/>
                <a:ea typeface="+mn-ea"/>
              </a:rPr>
              <a:t>本课结束</a:t>
            </a:r>
            <a:endParaRPr lang="zh-CN" altLang="en-US" sz="6600" dirty="0">
              <a:latin typeface="+mn-lt"/>
              <a:ea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5055" y="88265"/>
            <a:ext cx="3013710" cy="2148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图形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08915" y="88265"/>
            <a:ext cx="702310" cy="702310"/>
          </a:xfrm>
          <a:prstGeom prst="rect">
            <a:avLst/>
          </a:prstGeom>
        </p:spPr>
      </p:pic>
      <p:pic>
        <p:nvPicPr>
          <p:cNvPr id="2" name="图片 1" descr="1bbbc8c04cbd3f6d751ab35a97585b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0955" y="3146425"/>
            <a:ext cx="4996180" cy="418719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单圆角矩形 5"/>
          <p:cNvSpPr/>
          <p:nvPr/>
        </p:nvSpPr>
        <p:spPr>
          <a:xfrm>
            <a:off x="-24130" y="153670"/>
            <a:ext cx="372491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矩形 6"/>
          <p:cNvSpPr/>
          <p:nvPr/>
        </p:nvSpPr>
        <p:spPr>
          <a:xfrm>
            <a:off x="219710" y="476250"/>
            <a:ext cx="99695" cy="44767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1"/>
            </p:custDataLst>
          </p:nvPr>
        </p:nvSpPr>
        <p:spPr>
          <a:xfrm>
            <a:off x="402590" y="371475"/>
            <a:ext cx="3408680" cy="65722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6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一、新课引入</a:t>
            </a: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b="1" kern="1200" baseline="0" dirty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  <a:p>
            <a:endParaRPr lang="zh-CN" altLang="en-US" dirty="0"/>
          </a:p>
        </p:txBody>
      </p:sp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pic>
        <p:nvPicPr>
          <p:cNvPr id="4097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lum bright="-6000" contrast="17999"/>
          </a:blip>
          <a:stretch>
            <a:fillRect/>
          </a:stretch>
        </p:blipFill>
        <p:spPr>
          <a:xfrm>
            <a:off x="1824355" y="1386205"/>
            <a:ext cx="944563" cy="936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Text Box 4"/>
          <p:cNvSpPr txBox="1"/>
          <p:nvPr/>
        </p:nvSpPr>
        <p:spPr>
          <a:xfrm>
            <a:off x="2838133" y="1333500"/>
            <a:ext cx="3887788" cy="57943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x-none" noProof="1" dirty="0">
                <a:latin typeface="Comic Sans MS" panose="030F0702030302020204" pitchFamily="2" charset="0"/>
                <a:ea typeface="宋体" panose="02010600030101010101" pitchFamily="2" charset="-122"/>
                <a:cs typeface="+mn-cs"/>
              </a:rPr>
              <a:t>        </a:t>
            </a:r>
            <a:r>
              <a:rPr lang="zh-CN" altLang="en-US" sz="3200" b="1" noProof="1" dirty="0">
                <a:solidFill>
                  <a:srgbClr val="703D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2" charset="0"/>
                <a:ea typeface="宋体" panose="02010600030101010101" pitchFamily="2" charset="-122"/>
                <a:cs typeface="+mn-cs"/>
              </a:rPr>
              <a:t>知识回顾</a:t>
            </a:r>
            <a:endParaRPr lang="zh-CN" altLang="en-US" sz="3200" b="1" noProof="1" dirty="0">
              <a:solidFill>
                <a:srgbClr val="703DFF"/>
              </a:solidFill>
              <a:effectLst>
                <a:outerShdw blurRad="38100" dist="38100" dir="2700000">
                  <a:srgbClr val="C0C0C0"/>
                </a:outerShdw>
              </a:effectLst>
              <a:latin typeface="Comic Sans MS" panose="030F0702030302020204" pitchFamily="2" charset="0"/>
            </a:endParaRPr>
          </a:p>
        </p:txBody>
      </p:sp>
      <p:sp>
        <p:nvSpPr>
          <p:cNvPr id="4100" name="Text Box 5"/>
          <p:cNvSpPr txBox="1"/>
          <p:nvPr/>
        </p:nvSpPr>
        <p:spPr>
          <a:xfrm>
            <a:off x="319405" y="2322830"/>
            <a:ext cx="8715375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x-none" sz="2800" dirty="0">
                <a:latin typeface="Comic Sans MS" panose="030F0702030302020204" pitchFamily="2" charset="0"/>
                <a:ea typeface="宋体" panose="02010600030101010101" pitchFamily="2" charset="-122"/>
              </a:rPr>
              <a:t> </a:t>
            </a:r>
            <a:r>
              <a:rPr lang="en-US" altLang="x-none" sz="2400" b="1" dirty="0">
                <a:solidFill>
                  <a:srgbClr val="FF0066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solidFill>
                  <a:srgbClr val="FF0066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、什么是动能？什么是重力势能？什么叫弹性势能？</a:t>
            </a:r>
            <a:endParaRPr lang="zh-CN" altLang="en-US" sz="2400" b="1" dirty="0">
              <a:solidFill>
                <a:srgbClr val="FF0066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4101" name="Text Box 9"/>
          <p:cNvSpPr txBox="1"/>
          <p:nvPr/>
        </p:nvSpPr>
        <p:spPr>
          <a:xfrm>
            <a:off x="320993" y="2754630"/>
            <a:ext cx="8424862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x-none" sz="2800" dirty="0">
                <a:latin typeface="Comic Sans MS" panose="030F0702030302020204" pitchFamily="2" charset="0"/>
                <a:ea typeface="宋体" panose="02010600030101010101" pitchFamily="2" charset="-122"/>
              </a:rPr>
              <a:t>    </a:t>
            </a:r>
            <a:r>
              <a:rPr lang="en-US" altLang="x-none" sz="2800" dirty="0">
                <a:solidFill>
                  <a:srgbClr val="0099FF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0099FF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物体由于运动而具有的能叫动能。物体由于被举高而具有的能叫做重力势能。物体由于发生弹性形变而具有的能叫弹性势能。</a:t>
            </a:r>
            <a:endParaRPr lang="zh-CN" altLang="en-US" sz="2800" b="1" dirty="0">
              <a:solidFill>
                <a:srgbClr val="0099FF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4102" name="Text Box 8"/>
          <p:cNvSpPr txBox="1"/>
          <p:nvPr/>
        </p:nvSpPr>
        <p:spPr>
          <a:xfrm>
            <a:off x="319405" y="4121468"/>
            <a:ext cx="8497888" cy="519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x-none" sz="2800" dirty="0">
                <a:solidFill>
                  <a:srgbClr val="FF0066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 </a:t>
            </a:r>
            <a:r>
              <a:rPr lang="en-US" altLang="x-none" sz="2400" dirty="0">
                <a:solidFill>
                  <a:srgbClr val="FF0066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solidFill>
                  <a:srgbClr val="FF0066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、</a:t>
            </a:r>
            <a:r>
              <a:rPr lang="zh-CN" altLang="en-US" sz="2400" b="1" dirty="0">
                <a:solidFill>
                  <a:srgbClr val="FF0066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扩散现象说明了什么？</a:t>
            </a:r>
            <a:endParaRPr lang="zh-CN" altLang="en-US" sz="2400" b="1" dirty="0">
              <a:solidFill>
                <a:srgbClr val="FF0066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4103" name="Text Box 10"/>
          <p:cNvSpPr txBox="1"/>
          <p:nvPr/>
        </p:nvSpPr>
        <p:spPr>
          <a:xfrm>
            <a:off x="679768" y="4700905"/>
            <a:ext cx="8496300" cy="1006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99FF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（</a:t>
            </a:r>
            <a:r>
              <a:rPr lang="en-US" altLang="x-none" sz="2400" b="1" dirty="0">
                <a:solidFill>
                  <a:srgbClr val="0099FF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solidFill>
                  <a:srgbClr val="0099FF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）一切物质的分子都在不停的做无规则的运动。</a:t>
            </a:r>
            <a:endParaRPr lang="zh-CN" altLang="en-US" sz="2400" b="1" dirty="0">
              <a:solidFill>
                <a:srgbClr val="0099FF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99FF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（</a:t>
            </a:r>
            <a:r>
              <a:rPr lang="en-US" altLang="x-none" sz="2400" dirty="0">
                <a:solidFill>
                  <a:srgbClr val="0099FF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solidFill>
                  <a:srgbClr val="0099FF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）</a:t>
            </a:r>
            <a:r>
              <a:rPr lang="zh-CN" altLang="en-US" sz="2400" b="1" dirty="0">
                <a:solidFill>
                  <a:srgbClr val="0099FF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分子间有间隙。</a:t>
            </a:r>
            <a:endParaRPr lang="zh-CN" altLang="en-US" sz="2400" b="1" dirty="0">
              <a:solidFill>
                <a:srgbClr val="0099FF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4104" name="Text Box 11"/>
          <p:cNvSpPr txBox="1"/>
          <p:nvPr/>
        </p:nvSpPr>
        <p:spPr>
          <a:xfrm>
            <a:off x="392430" y="5707380"/>
            <a:ext cx="860425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x-none" dirty="0">
                <a:latin typeface="Comic Sans MS" panose="030F0702030302020204" pitchFamily="2" charset="0"/>
                <a:ea typeface="宋体" panose="02010600030101010101" pitchFamily="2" charset="-122"/>
              </a:rPr>
              <a:t> </a:t>
            </a:r>
            <a:r>
              <a:rPr lang="en-US" altLang="x-none" sz="2400" dirty="0">
                <a:solidFill>
                  <a:srgbClr val="FF0066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3</a:t>
            </a:r>
            <a:r>
              <a:rPr lang="zh-CN" altLang="en-US" sz="2400" dirty="0">
                <a:solidFill>
                  <a:srgbClr val="FF0066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、</a:t>
            </a:r>
            <a:r>
              <a:rPr lang="zh-CN" altLang="en-US" sz="2400" b="1" dirty="0">
                <a:solidFill>
                  <a:srgbClr val="FF0066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分子的无规则运动的快慢与温度有什么关系？</a:t>
            </a:r>
            <a:endParaRPr lang="zh-CN" altLang="en-US" sz="2400" b="1" dirty="0">
              <a:solidFill>
                <a:srgbClr val="FF0066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4105" name="Text Box 12"/>
          <p:cNvSpPr txBox="1"/>
          <p:nvPr/>
        </p:nvSpPr>
        <p:spPr>
          <a:xfrm>
            <a:off x="1824038" y="6164580"/>
            <a:ext cx="6408737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x-none" sz="2800" dirty="0">
                <a:latin typeface="Comic Sans MS" panose="030F0702030302020204" pitchFamily="2" charset="0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0099FF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温度越高，分子的无规则运动越剧烈。</a:t>
            </a:r>
            <a:endParaRPr lang="zh-CN" altLang="en-US" sz="2800" b="1" dirty="0">
              <a:solidFill>
                <a:srgbClr val="0099FF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  <p:bldP spid="4101" grpId="0"/>
      <p:bldP spid="4102" grpId="0"/>
      <p:bldP spid="4103" grpId="0"/>
      <p:bldP spid="4104" grpId="0"/>
      <p:bldP spid="410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2" name="单圆角矩形 5"/>
          <p:cNvSpPr/>
          <p:nvPr/>
        </p:nvSpPr>
        <p:spPr>
          <a:xfrm>
            <a:off x="-24130" y="153670"/>
            <a:ext cx="372491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矩形 6"/>
          <p:cNvSpPr/>
          <p:nvPr/>
        </p:nvSpPr>
        <p:spPr>
          <a:xfrm>
            <a:off x="219710" y="476250"/>
            <a:ext cx="99695" cy="44767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402590" y="371475"/>
            <a:ext cx="3408680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二、新课讲解</a:t>
            </a: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b="1" kern="1200" baseline="0" dirty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  <a:p>
            <a:endParaRPr lang="zh-CN" altLang="en-US" dirty="0"/>
          </a:p>
        </p:txBody>
      </p:sp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pic>
        <p:nvPicPr>
          <p:cNvPr id="5121" name="图片 5121" descr="359b033b5bb5c9ea030d7750d539b6003bf3b38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3408" y="3184208"/>
            <a:ext cx="4248150" cy="2232025"/>
          </a:xfrm>
          <a:prstGeom prst="rect">
            <a:avLst/>
          </a:prstGeom>
          <a:noFill/>
          <a:ln w="28575" cap="flat" cmpd="sng">
            <a:solidFill>
              <a:srgbClr val="231094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pic>
        <p:nvPicPr>
          <p:cNvPr id="5122" name="图片 5122" descr="10367896_8010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325" y="4619625"/>
            <a:ext cx="3095625" cy="1953895"/>
          </a:xfrm>
          <a:prstGeom prst="rect">
            <a:avLst/>
          </a:prstGeom>
          <a:noFill/>
          <a:ln w="222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sp>
        <p:nvSpPr>
          <p:cNvPr id="5124" name="矩形 5123"/>
          <p:cNvSpPr/>
          <p:nvPr/>
        </p:nvSpPr>
        <p:spPr>
          <a:xfrm>
            <a:off x="4182428" y="5548313"/>
            <a:ext cx="4689475" cy="1117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0066CC"/>
                </a:solidFill>
                <a:latin typeface="楷体_GB2312" pitchFamily="1" charset="-122"/>
                <a:ea typeface="楷体_GB2312" pitchFamily="1" charset="-122"/>
              </a:rPr>
              <a:t>　　</a:t>
            </a:r>
            <a:r>
              <a:rPr lang="zh-CN" altLang="en-US" sz="2800" b="1" dirty="0">
                <a:solidFill>
                  <a:srgbClr val="0066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“热”是一种能量吗？它能做功吗？</a:t>
            </a:r>
            <a:endParaRPr lang="zh-CN" altLang="en-US" sz="2800" b="1" dirty="0">
              <a:solidFill>
                <a:srgbClr val="0066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5" name="文本框 5124"/>
          <p:cNvSpPr txBox="1"/>
          <p:nvPr/>
        </p:nvSpPr>
        <p:spPr>
          <a:xfrm>
            <a:off x="3960495" y="1682433"/>
            <a:ext cx="4500563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　　自古以来，人们就在不断地寻找与“热”有关的某种能量。</a:t>
            </a:r>
            <a:endParaRPr lang="zh-CN" altLang="en-US" sz="2800" b="1" u="sng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pic>
        <p:nvPicPr>
          <p:cNvPr id="2" name="图片 51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2480" y="2217420"/>
            <a:ext cx="2776220" cy="2197735"/>
          </a:xfrm>
          <a:prstGeom prst="rect">
            <a:avLst/>
          </a:prstGeom>
          <a:noFill/>
          <a:ln w="28575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sp>
        <p:nvSpPr>
          <p:cNvPr id="5126" name="矩形 4"/>
          <p:cNvSpPr/>
          <p:nvPr/>
        </p:nvSpPr>
        <p:spPr>
          <a:xfrm>
            <a:off x="1838008" y="1093788"/>
            <a:ext cx="2224405" cy="583565"/>
          </a:xfrm>
          <a:prstGeom prst="rect">
            <a:avLst/>
          </a:prstGeom>
          <a:noFill/>
          <a:ln w="9525">
            <a:noFill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 anchor="t">
            <a:spAutoFit/>
          </a:bodyPr>
          <a:p>
            <a:pPr eaLnBrk="0" hangingPunct="0"/>
            <a:r>
              <a:rPr lang="zh-CN" altLang="en-US" sz="3200" b="1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（一）内能</a:t>
            </a:r>
            <a:endParaRPr lang="zh-CN" altLang="en-US" sz="3200" b="1" dirty="0">
              <a:solidFill>
                <a:schemeClr val="tx2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ldLvl="0"/>
      <p:bldP spid="5125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6146" name="矩形 6145"/>
          <p:cNvSpPr/>
          <p:nvPr/>
        </p:nvSpPr>
        <p:spPr>
          <a:xfrm>
            <a:off x="1116013" y="3284538"/>
            <a:ext cx="7488237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 eaLnBrk="0" hangingPunct="0"/>
            <a:r>
              <a:rPr lang="zh-CN" altLang="en-US" sz="2800" b="1" dirty="0">
                <a:solidFill>
                  <a:srgbClr val="0066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思考：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分子和足球、孩子是否有相似之处？</a:t>
            </a:r>
            <a:endParaRPr lang="zh-CN" altLang="en-US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6146"/>
          <p:cNvSpPr/>
          <p:nvPr/>
        </p:nvSpPr>
        <p:spPr>
          <a:xfrm>
            <a:off x="1850390" y="894715"/>
            <a:ext cx="4572000" cy="6762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 eaLnBrk="0" hangingPunct="0">
              <a:lnSpc>
                <a:spcPct val="120000"/>
              </a:lnSpc>
            </a:pPr>
            <a:r>
              <a:rPr lang="en-US" altLang="x-none" sz="3200" b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</a:t>
            </a:r>
            <a:r>
              <a:rPr lang="zh-CN" altLang="en-US" sz="3200" b="1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分子具有动能和势能</a:t>
            </a:r>
            <a:endParaRPr lang="zh-CN" altLang="en-US" sz="3200" b="1" dirty="0">
              <a:solidFill>
                <a:schemeClr val="tx2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pic>
        <p:nvPicPr>
          <p:cNvPr id="6148" name="Picture 9" descr="E:\李燃\教师教学用书\2012人教教师用书项目\ppt\物理\图标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00113" y="3211513"/>
            <a:ext cx="766762" cy="649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TextBox 5"/>
          <p:cNvSpPr/>
          <p:nvPr/>
        </p:nvSpPr>
        <p:spPr>
          <a:xfrm>
            <a:off x="323850" y="2276475"/>
            <a:ext cx="8188325" cy="1035050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2800" b="1" dirty="0">
                <a:latin typeface="Comic Sans MS" panose="030F0702030302020204" pitchFamily="2" charset="0"/>
                <a:ea typeface="宋体" panose="02010600030101010101" pitchFamily="2" charset="-122"/>
              </a:rPr>
              <a:t>　 </a:t>
            </a:r>
            <a:r>
              <a:rPr lang="zh-CN" altLang="en-US" sz="2400" b="1" dirty="0">
                <a:latin typeface="Comic Sans MS" panose="030F0702030302020204" pitchFamily="2" charset="0"/>
                <a:ea typeface="宋体" panose="02010600030101010101" pitchFamily="2" charset="-122"/>
              </a:rPr>
              <a:t>宏观物体由于运动而具有动能，因为受到重力和弹力而具有势能。</a:t>
            </a:r>
            <a:r>
              <a:rPr lang="zh-CN" altLang="en-US" sz="2800" u="sng" dirty="0">
                <a:latin typeface="Comic Sans MS" panose="030F0702030302020204" pitchFamily="2" charset="0"/>
                <a:ea typeface="宋体" panose="02010600030101010101" pitchFamily="2" charset="-122"/>
              </a:rPr>
              <a:t> </a:t>
            </a:r>
            <a:endParaRPr lang="zh-CN" altLang="en-US" sz="2800" u="sng" dirty="0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pic>
        <p:nvPicPr>
          <p:cNvPr id="6151" name="图片 61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5420" y="3898900"/>
            <a:ext cx="3681095" cy="26822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2" name="矩形 6151"/>
          <p:cNvSpPr/>
          <p:nvPr/>
        </p:nvSpPr>
        <p:spPr>
          <a:xfrm>
            <a:off x="323850" y="1484313"/>
            <a:ext cx="8191500" cy="8842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2800" b="1" dirty="0">
                <a:latin typeface="Comic Sans MS" panose="030F0702030302020204" pitchFamily="2" charset="0"/>
                <a:ea typeface="宋体" panose="02010600030101010101" pitchFamily="2" charset="-122"/>
              </a:rPr>
              <a:t>　 </a:t>
            </a:r>
            <a:r>
              <a:rPr lang="zh-CN" altLang="en-US" sz="2400" b="1" dirty="0">
                <a:latin typeface="Comic Sans MS" panose="030F0702030302020204" pitchFamily="2" charset="0"/>
                <a:ea typeface="宋体" panose="02010600030101010101" pitchFamily="2" charset="-122"/>
              </a:rPr>
              <a:t>构成物质的分子在不停地做热运动，同样具有动能，而分子间具有相互作用力，又使得它们具有势能。</a:t>
            </a:r>
            <a:endParaRPr lang="zh-CN" altLang="en-US" sz="2400" b="1" dirty="0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pic>
        <p:nvPicPr>
          <p:cNvPr id="6153" name="Picture 10" descr="rey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7313" y="3573463"/>
            <a:ext cx="3238500" cy="30972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0" name="图片 614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7170" y="3860800"/>
            <a:ext cx="3027680" cy="275844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2" grpId="0"/>
      <p:bldP spid="6149" grpId="0" bldLvl="0"/>
      <p:bldP spid="6146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7169" name="TextBox 5"/>
          <p:cNvSpPr/>
          <p:nvPr/>
        </p:nvSpPr>
        <p:spPr>
          <a:xfrm>
            <a:off x="446405" y="4340543"/>
            <a:ext cx="8137525" cy="2012950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2800" b="1" dirty="0">
                <a:latin typeface="Comic Sans MS" panose="030F0702030302020204" pitchFamily="2" charset="0"/>
                <a:ea typeface="宋体" panose="02010600030101010101" pitchFamily="2" charset="-122"/>
              </a:rPr>
              <a:t>　　</a:t>
            </a:r>
            <a:r>
              <a:rPr lang="zh-CN" altLang="en-US" sz="2800" b="1" dirty="0">
                <a:solidFill>
                  <a:srgbClr val="D60093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机械能与整个物体的机械运动情况有关，内能与物体内部分子的热运动和分子间的相互作用情况有关，所以内能是不同于机械能的另一种形式的能。</a:t>
            </a:r>
            <a:endParaRPr lang="zh-CN" altLang="en-US" sz="2800" b="1" dirty="0">
              <a:solidFill>
                <a:srgbClr val="D60093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70" name="矩形 7170"/>
          <p:cNvSpPr/>
          <p:nvPr/>
        </p:nvSpPr>
        <p:spPr>
          <a:xfrm>
            <a:off x="1741805" y="1603693"/>
            <a:ext cx="2519363" cy="519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en-US" altLang="x-none" sz="2800" b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．物体的内能</a:t>
            </a:r>
            <a:endParaRPr lang="zh-CN" altLang="en-US" sz="2800" b="1" dirty="0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171" name="矩形 7171"/>
          <p:cNvSpPr/>
          <p:nvPr/>
        </p:nvSpPr>
        <p:spPr>
          <a:xfrm>
            <a:off x="481330" y="2351405"/>
            <a:ext cx="8181975" cy="946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　　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构成物体的所有分子，其热运动的动能与分子势能的总和，叫做物体的内能。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72" name="矩形 7172"/>
          <p:cNvSpPr/>
          <p:nvPr/>
        </p:nvSpPr>
        <p:spPr>
          <a:xfrm>
            <a:off x="481330" y="3565843"/>
            <a:ext cx="5626100" cy="519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　　内能的单位是焦耳（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J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pic>
        <p:nvPicPr>
          <p:cNvPr id="8193" name="图片 8193" descr="3367900_153428034472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4450" y="2345055"/>
            <a:ext cx="5905500" cy="2476500"/>
          </a:xfrm>
          <a:prstGeom prst="rect">
            <a:avLst/>
          </a:prstGeom>
          <a:noFill/>
          <a:ln w="2540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8194" name="TextBox 5"/>
          <p:cNvSpPr/>
          <p:nvPr/>
        </p:nvSpPr>
        <p:spPr>
          <a:xfrm>
            <a:off x="522288" y="5008880"/>
            <a:ext cx="8064500" cy="1257300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latin typeface="Comic Sans MS" panose="030F0702030302020204" pitchFamily="2" charset="0"/>
                <a:ea typeface="宋体" panose="02010600030101010101" pitchFamily="2" charset="-122"/>
              </a:rPr>
              <a:t>　　因为所有的物体的分子都在不停地做无规则运动，所以</a:t>
            </a:r>
            <a:r>
              <a:rPr lang="zh-CN" altLang="en-US" sz="2800" b="1" dirty="0">
                <a:solidFill>
                  <a:srgbClr val="CC0000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一切物体都具有内能</a:t>
            </a:r>
            <a:r>
              <a:rPr lang="zh-CN" altLang="en-US" sz="2800" b="1" dirty="0">
                <a:latin typeface="Comic Sans MS" panose="030F0702030302020204" pitchFamily="2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5" name="矩形 8195"/>
          <p:cNvSpPr/>
          <p:nvPr/>
        </p:nvSpPr>
        <p:spPr>
          <a:xfrm>
            <a:off x="954088" y="1479868"/>
            <a:ext cx="6524625" cy="6048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0066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　冰山有内能吗？</a:t>
            </a:r>
            <a:endParaRPr lang="zh-CN" altLang="en-US" sz="2800" b="1" dirty="0">
              <a:solidFill>
                <a:srgbClr val="0066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9218" name="矩形 9217"/>
          <p:cNvSpPr/>
          <p:nvPr/>
        </p:nvSpPr>
        <p:spPr>
          <a:xfrm>
            <a:off x="431483" y="1870075"/>
            <a:ext cx="8280400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   </a:t>
            </a:r>
            <a:r>
              <a:rPr lang="en-US" altLang="x-none" sz="24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solidFill>
                  <a:srgbClr val="0000FF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．一个物体温度降低时内能减少，温度升高时内能增大。</a:t>
            </a:r>
            <a:endParaRPr lang="zh-CN" altLang="en-US" sz="2400" b="1" dirty="0">
              <a:solidFill>
                <a:srgbClr val="0000FF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9219" name="矩形 9218"/>
          <p:cNvSpPr/>
          <p:nvPr/>
        </p:nvSpPr>
        <p:spPr>
          <a:xfrm>
            <a:off x="408940" y="2592070"/>
            <a:ext cx="7993063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　</a:t>
            </a:r>
            <a:r>
              <a:rPr lang="en-US" altLang="x-none" sz="24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srgbClr val="0000FF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．改变物体内能的方法：</a:t>
            </a:r>
            <a:endParaRPr lang="zh-CN" altLang="en-US" sz="2400" b="1" dirty="0">
              <a:solidFill>
                <a:srgbClr val="0000FF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pic>
        <p:nvPicPr>
          <p:cNvPr id="9220" name="图片 9219" descr="13-2-4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665" y="3202940"/>
            <a:ext cx="3985260" cy="35198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1" name="图片 9220" descr="13-2-4-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0255" y="3202940"/>
            <a:ext cx="4097020" cy="35407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4"/>
          <p:cNvSpPr/>
          <p:nvPr/>
        </p:nvSpPr>
        <p:spPr>
          <a:xfrm>
            <a:off x="1355725" y="1147763"/>
            <a:ext cx="4265930" cy="583565"/>
          </a:xfrm>
          <a:prstGeom prst="rect">
            <a:avLst/>
          </a:prstGeom>
          <a:noFill/>
          <a:ln w="9525">
            <a:noFill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 anchor="t">
            <a:spAutoFit/>
          </a:bodyPr>
          <a:p>
            <a:pPr eaLnBrk="0" hangingPunct="0"/>
            <a:r>
              <a:rPr lang="zh-CN" altLang="en-US" sz="3200" b="1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（二）物体内能的改变</a:t>
            </a:r>
            <a:endParaRPr lang="zh-CN" altLang="en-US" sz="3200" b="1" dirty="0">
              <a:solidFill>
                <a:schemeClr val="tx2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0243" name="矩形 10242"/>
          <p:cNvSpPr/>
          <p:nvPr/>
        </p:nvSpPr>
        <p:spPr>
          <a:xfrm>
            <a:off x="112078" y="4135755"/>
            <a:ext cx="8235950" cy="11144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latin typeface="Comic Sans MS" panose="030F0702030302020204" pitchFamily="2" charset="0"/>
                <a:ea typeface="宋体" panose="02010600030101010101" pitchFamily="2" charset="-122"/>
              </a:rPr>
              <a:t>     发生热传递时，高温物体内能减少，低温物体内能增加。</a:t>
            </a:r>
            <a:endParaRPr lang="zh-CN" altLang="en-US" sz="2800" b="1" dirty="0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10244" name="矩形 10243"/>
          <p:cNvSpPr/>
          <p:nvPr/>
        </p:nvSpPr>
        <p:spPr>
          <a:xfrm>
            <a:off x="1696403" y="5288280"/>
            <a:ext cx="6624637" cy="11144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latin typeface="Comic Sans MS" panose="030F0702030302020204" pitchFamily="2" charset="0"/>
                <a:ea typeface="宋体" panose="02010600030101010101" pitchFamily="2" charset="-122"/>
              </a:rPr>
              <a:t>     热传递过程中，传递能量的多少叫做热量，热量的单位是</a:t>
            </a:r>
            <a:r>
              <a:rPr lang="zh-CN" altLang="en-US" sz="2800" b="1" dirty="0">
                <a:solidFill>
                  <a:srgbClr val="CC0000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焦耳</a:t>
            </a:r>
            <a:r>
              <a:rPr lang="zh-CN" altLang="en-US" sz="2800" b="1" dirty="0">
                <a:latin typeface="Comic Sans MS" panose="030F0702030302020204" pitchFamily="2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grpSp>
        <p:nvGrpSpPr>
          <p:cNvPr id="2" name="组合 10244"/>
          <p:cNvGrpSpPr>
            <a:grpSpLocks noChangeAspect="1"/>
          </p:cNvGrpSpPr>
          <p:nvPr/>
        </p:nvGrpSpPr>
        <p:grpSpPr>
          <a:xfrm>
            <a:off x="1264603" y="1589405"/>
            <a:ext cx="7561262" cy="1906588"/>
            <a:chOff x="0" y="0"/>
            <a:chExt cx="5358" cy="1459"/>
          </a:xfrm>
        </p:grpSpPr>
        <p:pic>
          <p:nvPicPr>
            <p:cNvPr id="10245" name="图片 10245" descr="2010092110440865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608" cy="1431"/>
            </a:xfrm>
            <a:prstGeom prst="rect">
              <a:avLst/>
            </a:prstGeom>
            <a:noFill/>
            <a:ln w="25400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</p:pic>
        <p:pic>
          <p:nvPicPr>
            <p:cNvPr id="10246" name="图片 10246" descr="暖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73" y="0"/>
              <a:ext cx="2132" cy="1419"/>
            </a:xfrm>
            <a:prstGeom prst="rect">
              <a:avLst/>
            </a:prstGeom>
            <a:noFill/>
            <a:ln w="19050" cap="flat" cmpd="sng">
              <a:solidFill>
                <a:srgbClr val="0066CC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/>
              </a:outerShdw>
            </a:effectLst>
          </p:spPr>
        </p:pic>
        <p:pic>
          <p:nvPicPr>
            <p:cNvPr id="10247" name="图片 10247" descr="u=2592732112,1200189698&amp;fm=23&amp;gp=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657" y="0"/>
              <a:ext cx="1701" cy="1459"/>
            </a:xfrm>
            <a:prstGeom prst="rect">
              <a:avLst/>
            </a:prstGeom>
            <a:noFill/>
            <a:ln w="25400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</p:pic>
      </p:grp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1266" name="Text Box 5"/>
          <p:cNvSpPr txBox="1"/>
          <p:nvPr/>
        </p:nvSpPr>
        <p:spPr>
          <a:xfrm>
            <a:off x="359410" y="4505960"/>
            <a:ext cx="8424863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（2）利用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做功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的方式可以改变物体的内能。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7" name="Text Box 6"/>
          <p:cNvSpPr txBox="1"/>
          <p:nvPr/>
        </p:nvSpPr>
        <p:spPr>
          <a:xfrm>
            <a:off x="430848" y="5298123"/>
            <a:ext cx="8424862" cy="944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做功改变物体内能的实质是内能与其他形式的能发生了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转化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pic>
        <p:nvPicPr>
          <p:cNvPr id="11268" name="Picture 7" descr="zmqh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9999" contrast="41999"/>
          </a:blip>
          <a:stretch>
            <a:fillRect/>
          </a:stretch>
        </p:blipFill>
        <p:spPr>
          <a:xfrm>
            <a:off x="1727835" y="1337310"/>
            <a:ext cx="2743200" cy="292417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1269" name="Picture 9" descr="内能的改变-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9999"/>
          </a:blip>
          <a:stretch>
            <a:fillRect/>
          </a:stretch>
        </p:blipFill>
        <p:spPr>
          <a:xfrm>
            <a:off x="4607560" y="1338898"/>
            <a:ext cx="2711450" cy="2951162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" name="文本框 11269"/>
          <p:cNvSpPr txBox="1"/>
          <p:nvPr/>
        </p:nvSpPr>
        <p:spPr>
          <a:xfrm>
            <a:off x="3010535" y="3394710"/>
            <a:ext cx="309563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ldLvl="0"/>
      <p:bldP spid="11267" grpId="0" bldLvl="0"/>
    </p:bldLst>
  </p:timing>
</p:sld>
</file>

<file path=ppt/tags/tag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a"/>
  <p:tag name="KSO_WM_UNIT_INDEX" val="1"/>
  <p:tag name="KSO_WM_UNIT_ID" val="custom596_12*a*1"/>
  <p:tag name="KSO_WM_UNIT_CLEAR" val="1"/>
  <p:tag name="KSO_WM_UNIT_LAYERLEVEL" val="1"/>
  <p:tag name="KSO_WM_UNIT_VALUE" val="13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1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1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1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l_h_f"/>
  <p:tag name="KSO_WM_UNIT_INDEX" val="1_1_1"/>
  <p:tag name="KSO_WM_UNIT_ID" val="custom596_6*l_h_f*1_1_1"/>
  <p:tag name="KSO_WM_UNIT_CLEAR" val="1"/>
  <p:tag name="KSO_WM_UNIT_LAYERLEVEL" val="1_1_1"/>
  <p:tag name="KSO_WM_UNIT_VALUE" val="36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19.xml><?xml version="1.0" encoding="utf-8"?>
<p:tagLst xmlns:p="http://schemas.openxmlformats.org/presentationml/2006/main">
  <p:tag name="MH" val="20150925142203"/>
  <p:tag name="MH_LIBRARY" val="GRAPHIC"/>
  <p:tag name="MH_ORDER" val="图片 6"/>
  <p:tag name="KSO_WM_TAG_VERSION" val="1.0"/>
  <p:tag name="KSO_WM_BEAUTIFY_FLAG" val="#wm#"/>
  <p:tag name="KSO_WM_UNIT_TYPE" val="i"/>
  <p:tag name="KSO_WM_UNIT_ID" val="258*i*0"/>
  <p:tag name="KSO_WM_TEMPLATE_CATEGORY" val="custom"/>
  <p:tag name="KSO_WM_TEMPLATE_INDEX" val="160115"/>
</p:tagLst>
</file>

<file path=ppt/tags/tag2.xml><?xml version="1.0" encoding="utf-8"?>
<p:tagLst xmlns:p="http://schemas.openxmlformats.org/presentationml/2006/main">
  <p:tag name="KSO_WM_TEMPLATE_CATEGORY" val="custom"/>
  <p:tag name="KSO_WM_TEMPLATE_INDEX" val="215"/>
  <p:tag name="KSO_WM_TAG_VERSION" val="1.0"/>
  <p:tag name="KSO_WM_SLIDE_ID" val="custom596_12"/>
  <p:tag name="KSO_WM_SLIDE_INDEX" val="12"/>
  <p:tag name="KSO_WM_SLIDE_ITEM_CNT" val="2"/>
  <p:tag name="KSO_WM_SLIDE_LAYOUT" val="a_b_e"/>
  <p:tag name="KSO_WM_SLIDE_LAYOUT_CNT" val="1_1_1"/>
  <p:tag name="KSO_WM_SLIDE_TYPE" val="sectionTitle"/>
  <p:tag name="KSO_WM_BEAUTIFY_FLAG" val="#wm#"/>
</p:tagLst>
</file>

<file path=ppt/tags/tag20.xml><?xml version="1.0" encoding="utf-8"?>
<p:tagLst xmlns:p="http://schemas.openxmlformats.org/presentationml/2006/main">
  <p:tag name="KSO_WM_TEMPLATE_CATEGORY" val="custom"/>
  <p:tag name="KSO_WM_TEMPLATE_INDEX" val="215"/>
  <p:tag name="KSO_WM_TAG_VERSION" val="1.0"/>
  <p:tag name="KSO_WM_SLIDE_ID" val="custom596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heme/theme1.xml><?xml version="1.0" encoding="utf-8"?>
<a:theme xmlns:a="http://schemas.openxmlformats.org/drawingml/2006/main" name="Office 主题">
  <a:themeElements>
    <a:clrScheme name="21515">
      <a:dk1>
        <a:srgbClr val="5F5F5F"/>
      </a:dk1>
      <a:lt1>
        <a:srgbClr val="FFFFFF"/>
      </a:lt1>
      <a:dk2>
        <a:srgbClr val="4D4D4D"/>
      </a:dk2>
      <a:lt2>
        <a:srgbClr val="FFFFFF"/>
      </a:lt2>
      <a:accent1>
        <a:srgbClr val="47B6E7"/>
      </a:accent1>
      <a:accent2>
        <a:srgbClr val="628EE3"/>
      </a:accent2>
      <a:accent3>
        <a:srgbClr val="2BC3B5"/>
      </a:accent3>
      <a:accent4>
        <a:srgbClr val="92D050"/>
      </a:accent4>
      <a:accent5>
        <a:srgbClr val="CEB9A3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2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1015</Words>
  <Application>WPS 演示</Application>
  <PresentationFormat>全屏显示(4:3)</PresentationFormat>
  <Paragraphs>119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幼圆</vt:lpstr>
      <vt:lpstr>黑体</vt:lpstr>
      <vt:lpstr>微软雅黑</vt:lpstr>
      <vt:lpstr>Comic Sans MS</vt:lpstr>
      <vt:lpstr>楷体_GB2312</vt:lpstr>
      <vt:lpstr>Times New Roman</vt:lpstr>
      <vt:lpstr>Arial Unicode MS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2015-11-16T05:18:00Z</dcterms:created>
  <dcterms:modified xsi:type="dcterms:W3CDTF">2018-05-16T02:03:25Z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2052-10.1.0.7245</vt:lpwstr>
  </property>
</Properties>
</file>