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04" r:id="rId3"/>
    <p:sldId id="406" r:id="rId4"/>
    <p:sldId id="419" r:id="rId6"/>
    <p:sldId id="435" r:id="rId7"/>
    <p:sldId id="408" r:id="rId8"/>
    <p:sldId id="413" r:id="rId9"/>
    <p:sldId id="420" r:id="rId10"/>
    <p:sldId id="416" r:id="rId11"/>
    <p:sldId id="433" r:id="rId12"/>
    <p:sldId id="414" r:id="rId13"/>
    <p:sldId id="434" r:id="rId14"/>
    <p:sldId id="412" r:id="rId15"/>
    <p:sldId id="427" r:id="rId16"/>
    <p:sldId id="436" r:id="rId17"/>
    <p:sldId id="437" r:id="rId18"/>
    <p:sldId id="422" r:id="rId19"/>
    <p:sldId id="423" r:id="rId20"/>
    <p:sldId id="424" r:id="rId21"/>
    <p:sldId id="426" r:id="rId22"/>
    <p:sldId id="428" r:id="rId23"/>
    <p:sldId id="429" r:id="rId24"/>
    <p:sldId id="430" r:id="rId25"/>
    <p:sldId id="431" r:id="rId26"/>
    <p:sldId id="432"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66"/>
    <a:srgbClr val="FF33CC"/>
    <a:srgbClr val="FF0066"/>
    <a:srgbClr val="D60093"/>
    <a:srgbClr val="336600"/>
    <a:srgbClr val="99009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p:restoredTop sz="89981"/>
  </p:normalViewPr>
  <p:slideViewPr>
    <p:cSldViewPr showGuides="1">
      <p:cViewPr varScale="1">
        <p:scale>
          <a:sx n="63" d="100"/>
          <a:sy n="63" d="100"/>
        </p:scale>
        <p:origin x="-15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p:spPr>
      </p:sp>
      <p:sp>
        <p:nvSpPr>
          <p:cNvPr id="28675" name="备注占位符 2"/>
          <p:cNvSpPr>
            <a:spLocks noGrp="1"/>
          </p:cNvSpPr>
          <p:nvPr>
            <p:ph type="body" idx="1"/>
          </p:nvPr>
        </p:nvSpPr>
        <p:spPr>
          <a:ln/>
        </p:spPr>
        <p:txBody>
          <a:bodyPr wrap="square" lIns="91440" tIns="45720" rIns="91440" bIns="45720" anchor="t"/>
          <a:p>
            <a:pPr lvl="0"/>
            <a:endParaRPr lang="zh-CN" altLang="en-US" dirty="0"/>
          </a:p>
        </p:txBody>
      </p:sp>
      <p:sp>
        <p:nvSpPr>
          <p:cNvPr id="2867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p:spPr>
      </p:sp>
      <p:sp>
        <p:nvSpPr>
          <p:cNvPr id="29699" name="备注占位符 2"/>
          <p:cNvSpPr>
            <a:spLocks noGrp="1"/>
          </p:cNvSpPr>
          <p:nvPr>
            <p:ph type="body" idx="1"/>
          </p:nvPr>
        </p:nvSpPr>
        <p:spPr>
          <a:ln/>
        </p:spPr>
        <p:txBody>
          <a:bodyPr wrap="square" lIns="91440" tIns="45720" rIns="91440" bIns="45720" anchor="t"/>
          <a:p>
            <a:pPr lvl="0"/>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p:spPr>
      </p:sp>
      <p:sp>
        <p:nvSpPr>
          <p:cNvPr id="30723" name="备注占位符 2"/>
          <p:cNvSpPr>
            <a:spLocks noGrp="1"/>
          </p:cNvSpPr>
          <p:nvPr>
            <p:ph type="body" idx="1"/>
          </p:nvPr>
        </p:nvSpPr>
        <p:spPr>
          <a:ln/>
        </p:spPr>
        <p:txBody>
          <a:bodyPr wrap="square" lIns="91440" tIns="45720" rIns="91440" bIns="45720" anchor="t"/>
          <a:p>
            <a:pPr lvl="0"/>
            <a:endParaRPr lang="zh-CN" altLang="en-US" dirty="0"/>
          </a:p>
        </p:txBody>
      </p:sp>
      <p:sp>
        <p:nvSpPr>
          <p:cNvPr id="307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p:spPr>
      </p:sp>
      <p:sp>
        <p:nvSpPr>
          <p:cNvPr id="31747" name="备注占位符 2"/>
          <p:cNvSpPr>
            <a:spLocks noGrp="1"/>
          </p:cNvSpPr>
          <p:nvPr>
            <p:ph type="body" idx="1"/>
          </p:nvPr>
        </p:nvSpPr>
        <p:spPr>
          <a:ln/>
        </p:spPr>
        <p:txBody>
          <a:bodyPr wrap="square" lIns="91440" tIns="45720" rIns="91440" bIns="45720" anchor="t"/>
          <a:p>
            <a:pPr lvl="0"/>
            <a:endParaRPr lang="zh-CN" altLang="en-US" dirty="0"/>
          </a:p>
        </p:txBody>
      </p:sp>
      <p:sp>
        <p:nvSpPr>
          <p:cNvPr id="317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p:spPr>
      </p:sp>
      <p:sp>
        <p:nvSpPr>
          <p:cNvPr id="32771" name="备注占位符 2"/>
          <p:cNvSpPr>
            <a:spLocks noGrp="1"/>
          </p:cNvSpPr>
          <p:nvPr>
            <p:ph type="body" idx="1"/>
          </p:nvPr>
        </p:nvSpPr>
        <p:spPr>
          <a:ln/>
        </p:spPr>
        <p:txBody>
          <a:bodyPr wrap="square" lIns="91440" tIns="45720" rIns="91440" bIns="45720" anchor="t"/>
          <a:p>
            <a:pPr lvl="0"/>
            <a:endParaRPr lang="zh-CN" altLang="en-US" dirty="0"/>
          </a:p>
        </p:txBody>
      </p:sp>
      <p:sp>
        <p:nvSpPr>
          <p:cNvPr id="327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ln/>
        </p:spPr>
        <p:txBody>
          <a:bodyPr wrap="square" lIns="91440" tIns="45720" rIns="91440" bIns="45720" anchor="t"/>
          <a:p>
            <a:pPr lvl="0"/>
            <a:endParaRPr lang="zh-CN" altLang="en-US" dirty="0"/>
          </a:p>
        </p:txBody>
      </p:sp>
      <p:sp>
        <p:nvSpPr>
          <p:cNvPr id="337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p:spPr>
      </p:sp>
      <p:sp>
        <p:nvSpPr>
          <p:cNvPr id="34819" name="备注占位符 2"/>
          <p:cNvSpPr>
            <a:spLocks noGrp="1"/>
          </p:cNvSpPr>
          <p:nvPr>
            <p:ph type="body" idx="1"/>
          </p:nvPr>
        </p:nvSpPr>
        <p:spPr>
          <a:ln/>
        </p:spPr>
        <p:txBody>
          <a:bodyPr wrap="square" lIns="91440" tIns="45720" rIns="91440" bIns="45720" anchor="t"/>
          <a:p>
            <a:pPr lvl="0"/>
            <a:endParaRPr lang="zh-CN" altLang="en-US" dirty="0"/>
          </a:p>
        </p:txBody>
      </p:sp>
      <p:sp>
        <p:nvSpPr>
          <p:cNvPr id="348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媒体占位符 3"/>
          <p:cNvSpPr>
            <a:spLocks noGrp="1"/>
          </p:cNvSpPr>
          <p:nvPr>
            <p:ph type="media" sz="half" idx="2"/>
          </p:nvPr>
        </p:nvSpPr>
        <p:spPr>
          <a:xfrm>
            <a:off x="4648200" y="1600200"/>
            <a:ext cx="4038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5"/>
          <p:cNvSpPr>
            <a:spLocks noGrp="1"/>
          </p:cNvSpPr>
          <p:nvPr>
            <p:ph type="dt" sz="half" idx="1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fontAlgn="auto">
              <a:spcBef>
                <a:spcPts val="0"/>
              </a:spcBef>
              <a:spcAft>
                <a:spcPts val="0"/>
              </a:spcAft>
              <a:defRPr sz="18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mn-lt"/>
              <a:ea typeface="+mn-ea"/>
              <a:cs typeface="+mn-cs"/>
            </a:endParaRPr>
          </a:p>
        </p:txBody>
      </p:sp>
      <p:sp>
        <p:nvSpPr>
          <p:cNvPr id="8" name="页脚占位符 6"/>
          <p:cNvSpPr>
            <a:spLocks noGrp="1"/>
          </p:cNvSpPr>
          <p:nvPr>
            <p:ph type="ftr" sz="quarter" idx="1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fontAlgn="auto">
              <a:spcBef>
                <a:spcPts val="0"/>
              </a:spcBef>
              <a:spcAft>
                <a:spcPts val="0"/>
              </a:spcAft>
              <a:defRPr sz="1800">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mn-lt"/>
              <a:ea typeface="+mn-ea"/>
              <a:cs typeface="+mn-cs"/>
            </a:endParaRPr>
          </a:p>
        </p:txBody>
      </p:sp>
      <p:sp>
        <p:nvSpPr>
          <p:cNvPr id="9" name="灯片编号占位符 7"/>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fld id="{9A0DB2DC-4C9A-4742-B13C-FB6460FD3503}" type="slidenum">
              <a:rPr lang="en-US" altLang="zh-CN" dirty="0"/>
            </a:fld>
            <a:endParaRPr lang="en-US" altLang="zh-CN" dirty="0"/>
          </a:p>
        </p:txBody>
      </p:sp>
    </p:spTree>
  </p:cSld>
  <p:clrMapOvr>
    <a:masterClrMapping/>
  </p:clrMapOvr>
  <p:transition>
    <p:strip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p:strip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strips/>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18.xml"/><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slide" Target="slide23.xml"/><Relationship Id="rId8" Type="http://schemas.openxmlformats.org/officeDocument/2006/relationships/slide" Target="slide22.xml"/><Relationship Id="rId7" Type="http://schemas.openxmlformats.org/officeDocument/2006/relationships/slide" Target="slide21.xml"/><Relationship Id="rId6" Type="http://schemas.openxmlformats.org/officeDocument/2006/relationships/slide" Target="slide19.xml"/><Relationship Id="rId5" Type="http://schemas.openxmlformats.org/officeDocument/2006/relationships/slide" Target="slide24.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2" Type="http://schemas.openxmlformats.org/officeDocument/2006/relationships/notesSlide" Target="../notesSlides/notesSlide5.xml"/><Relationship Id="rId11" Type="http://schemas.openxmlformats.org/officeDocument/2006/relationships/slideLayout" Target="../slideLayouts/slideLayout1.xml"/><Relationship Id="rId10" Type="http://schemas.openxmlformats.org/officeDocument/2006/relationships/slide" Target="slide20.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0.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slide" Target="slide10.xml"/><Relationship Id="rId4" Type="http://schemas.openxmlformats.org/officeDocument/2006/relationships/image" Target="../media/image28.jpeg"/><Relationship Id="rId3" Type="http://schemas.openxmlformats.org/officeDocument/2006/relationships/image" Target="../media/image18.jpeg"/><Relationship Id="rId2" Type="http://schemas.openxmlformats.org/officeDocument/2006/relationships/image" Target="../media/image27.jpe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slide" Target="slide10.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12.xml"/><Relationship Id="rId2" Type="http://schemas.openxmlformats.org/officeDocument/2006/relationships/image" Target="../media/image29.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12.xml"/><Relationship Id="rId3" Type="http://schemas.openxmlformats.org/officeDocument/2006/relationships/image" Target="C:/Users/Administrator/Documents/http:/img.jyeoo.net/quiz/images/201101/8/10220537.png" TargetMode="External"/><Relationship Id="rId2" Type="http://schemas.openxmlformats.org/officeDocument/2006/relationships/image" Target="../media/image30.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2.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2.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2.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12.xml"/><Relationship Id="rId2" Type="http://schemas.openxmlformats.org/officeDocument/2006/relationships/image" Target="../media/image3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image" Target="../media/image9.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2.png"/><Relationship Id="rId3" Type="http://schemas.openxmlformats.org/officeDocument/2006/relationships/hyperlink" Target="&#33976;&#27773;&#26426;&#24037;&#20316;&#27969;&#31243;.swf" TargetMode="External"/><Relationship Id="rId2" Type="http://schemas.openxmlformats.org/officeDocument/2006/relationships/image" Target="../media/image11.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9.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7.jpeg"/><Relationship Id="rId2" Type="http://schemas.openxmlformats.org/officeDocument/2006/relationships/image" Target="../media/image17.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hyperlink" Target="&#12304;&#20869;&#29123;&#26426;&#12305;&#24494;&#35270;&#39057;_&#28909;&#26426;_&#29289;&#29702;_&#21021;&#20013;_&#21016;&#28059;_3709830202.mp4" TargetMode="Externa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8" descr="图片1_副本"/>
          <p:cNvPicPr>
            <a:picLocks noChangeAspect="1"/>
          </p:cNvPicPr>
          <p:nvPr/>
        </p:nvPicPr>
        <p:blipFill>
          <a:blip r:embed="rId1"/>
          <a:stretch>
            <a:fillRect/>
          </a:stretch>
        </p:blipFill>
        <p:spPr>
          <a:xfrm>
            <a:off x="-252412" y="-315912"/>
            <a:ext cx="9753600" cy="7315200"/>
          </a:xfrm>
          <a:prstGeom prst="rect">
            <a:avLst/>
          </a:prstGeom>
          <a:noFill/>
          <a:ln w="9525">
            <a:noFill/>
          </a:ln>
        </p:spPr>
      </p:pic>
      <p:sp>
        <p:nvSpPr>
          <p:cNvPr id="3075" name="Text Box 5"/>
          <p:cNvSpPr txBox="1"/>
          <p:nvPr/>
        </p:nvSpPr>
        <p:spPr>
          <a:xfrm>
            <a:off x="34925" y="-26987"/>
            <a:ext cx="5116513" cy="522287"/>
          </a:xfrm>
          <a:prstGeom prst="rect">
            <a:avLst/>
          </a:prstGeom>
          <a:noFill/>
          <a:ln w="9525">
            <a:noFill/>
          </a:ln>
        </p:spPr>
        <p:txBody>
          <a:bodyPr>
            <a:spAutoFit/>
          </a:bodyPr>
          <a:p>
            <a:r>
              <a:rPr lang="zh-CN" altLang="en-US" sz="2800" b="1" dirty="0">
                <a:solidFill>
                  <a:srgbClr val="336600"/>
                </a:solidFill>
                <a:latin typeface="黑体" panose="02010609060101010101" pitchFamily="49" charset="-122"/>
                <a:ea typeface="黑体" panose="02010609060101010101" pitchFamily="49" charset="-122"/>
              </a:rPr>
              <a:t>人教版九年级物理全一册</a:t>
            </a:r>
            <a:endParaRPr lang="zh-CN" altLang="en-US" sz="2800" b="1" dirty="0">
              <a:solidFill>
                <a:srgbClr val="336600"/>
              </a:solidFill>
              <a:latin typeface="黑体" panose="02010609060101010101" pitchFamily="49" charset="-122"/>
              <a:ea typeface="黑体" panose="02010609060101010101" pitchFamily="49" charset="-122"/>
            </a:endParaRPr>
          </a:p>
        </p:txBody>
      </p:sp>
      <p:sp>
        <p:nvSpPr>
          <p:cNvPr id="3076" name="Text Box 7"/>
          <p:cNvSpPr txBox="1"/>
          <p:nvPr/>
        </p:nvSpPr>
        <p:spPr>
          <a:xfrm>
            <a:off x="1476375" y="1557338"/>
            <a:ext cx="5111750" cy="922337"/>
          </a:xfrm>
          <a:prstGeom prst="rect">
            <a:avLst/>
          </a:prstGeom>
          <a:noFill/>
          <a:ln w="9525">
            <a:noFill/>
          </a:ln>
        </p:spPr>
        <p:txBody>
          <a:bodyPr>
            <a:spAutoFit/>
          </a:bodyPr>
          <a:p>
            <a:r>
              <a:rPr lang="en-US" altLang="zh-CN" sz="5400" b="1" dirty="0">
                <a:solidFill>
                  <a:srgbClr val="CC3300"/>
                </a:solidFill>
                <a:latin typeface="黑体" panose="02010609060101010101" pitchFamily="49" charset="-122"/>
                <a:ea typeface="黑体" panose="02010609060101010101" pitchFamily="49" charset="-122"/>
              </a:rPr>
              <a:t>14.1《</a:t>
            </a:r>
            <a:r>
              <a:rPr lang="zh-CN" altLang="en-US" sz="5400" b="1" dirty="0">
                <a:solidFill>
                  <a:srgbClr val="CC3300"/>
                </a:solidFill>
                <a:latin typeface="黑体" panose="02010609060101010101" pitchFamily="49" charset="-122"/>
                <a:ea typeface="黑体" panose="02010609060101010101" pitchFamily="49" charset="-122"/>
              </a:rPr>
              <a:t>热机</a:t>
            </a:r>
            <a:r>
              <a:rPr lang="en-US" altLang="zh-CN" sz="5400" b="1" dirty="0">
                <a:solidFill>
                  <a:srgbClr val="CC3300"/>
                </a:solidFill>
                <a:latin typeface="黑体" panose="02010609060101010101" pitchFamily="49" charset="-122"/>
                <a:ea typeface="黑体" panose="02010609060101010101" pitchFamily="49" charset="-122"/>
              </a:rPr>
              <a:t>》</a:t>
            </a:r>
            <a:endParaRPr lang="zh-CN" altLang="en-US" sz="5400" b="1" dirty="0">
              <a:solidFill>
                <a:srgbClr val="CC3300"/>
              </a:solidFill>
              <a:latin typeface="黑体" panose="02010609060101010101" pitchFamily="49" charset="-122"/>
              <a:ea typeface="黑体" panose="02010609060101010101" pitchFamily="49" charset="-122"/>
            </a:endParaRPr>
          </a:p>
        </p:txBody>
      </p:sp>
      <p:sp>
        <p:nvSpPr>
          <p:cNvPr id="3077" name="Text Box 5"/>
          <p:cNvSpPr txBox="1"/>
          <p:nvPr/>
        </p:nvSpPr>
        <p:spPr>
          <a:xfrm>
            <a:off x="1403350" y="6237288"/>
            <a:ext cx="6624638" cy="584200"/>
          </a:xfrm>
          <a:prstGeom prst="rect">
            <a:avLst/>
          </a:prstGeom>
          <a:noFill/>
          <a:ln w="9525">
            <a:noFill/>
          </a:ln>
        </p:spPr>
        <p:txBody>
          <a:bodyPr>
            <a:spAutoFit/>
          </a:bodyPr>
          <a:p>
            <a:r>
              <a:rPr lang="zh-CN" altLang="en-US" sz="3200" b="1" dirty="0">
                <a:solidFill>
                  <a:srgbClr val="000099"/>
                </a:solidFill>
                <a:latin typeface="黑体" panose="02010609060101010101" pitchFamily="49" charset="-122"/>
                <a:ea typeface="黑体" panose="02010609060101010101" pitchFamily="49" charset="-122"/>
              </a:rPr>
              <a:t>肥城市边院镇过村初级中学   刘涛</a:t>
            </a:r>
            <a:endParaRPr lang="zh-CN" altLang="en-US" sz="3200" b="1" dirty="0">
              <a:solidFill>
                <a:srgbClr val="000099"/>
              </a:solidFill>
              <a:latin typeface="黑体" panose="02010609060101010101" pitchFamily="49" charset="-122"/>
              <a:ea typeface="黑体" panose="02010609060101010101" pitchFamily="49" charset="-122"/>
            </a:endParaRPr>
          </a:p>
        </p:txBody>
      </p:sp>
    </p:spTree>
  </p:cSld>
  <p:clrMapOvr>
    <a:masterClrMapping/>
  </p:clrMapOvr>
  <p:transition>
    <p:strip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2555875" y="1052513"/>
            <a:ext cx="3384550" cy="503238"/>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mj-lt"/>
                <a:ea typeface="+mj-ea"/>
                <a:cs typeface="+mj-cs"/>
              </a:rPr>
              <a:t>讨论与交流</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9" name="Text Box 5"/>
          <p:cNvSpPr txBox="1">
            <a:spLocks noChangeArrowheads="1"/>
          </p:cNvSpPr>
          <p:nvPr/>
        </p:nvSpPr>
        <p:spPr bwMode="auto">
          <a:xfrm>
            <a:off x="538163" y="1341438"/>
            <a:ext cx="8137525" cy="4830763"/>
          </a:xfrm>
          <a:prstGeom prst="rect">
            <a:avLst/>
          </a:prstGeom>
          <a:noFill/>
          <a:ln w="9525">
            <a:noFill/>
            <a:miter lim="800000"/>
          </a:ln>
          <a:effectLst/>
        </p:spPr>
        <p:txBody>
          <a:bodyPr>
            <a:spAutoFit/>
          </a:bodyPr>
          <a:lstStyle/>
          <a:p>
            <a:pPr marR="0" defTabSz="914400">
              <a:lnSpc>
                <a:spcPct val="150000"/>
              </a:lnSpc>
              <a:buClrTx/>
              <a:buSzTx/>
              <a:buFontTx/>
              <a:buNone/>
              <a:defRPr/>
            </a:pP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以小组为单位讨论下列问题：</a:t>
            </a:r>
            <a:endPar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lnSpc>
                <a:spcPct val="150000"/>
              </a:lnSpc>
              <a:buClrTx/>
              <a:buSzTx/>
              <a:buFontTx/>
              <a:buNone/>
              <a:defRPr/>
            </a:pPr>
            <a:r>
              <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①.</a:t>
            </a: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怎样区分汽油机的</a:t>
            </a:r>
            <a:r>
              <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4</a:t>
            </a: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个冲程？在哪些冲程有能量转化？怎么转化？</a:t>
            </a:r>
            <a:endPar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lnSpc>
                <a:spcPct val="150000"/>
              </a:lnSpc>
              <a:buClrTx/>
              <a:buSzTx/>
              <a:buFontTx/>
              <a:buNone/>
              <a:defRPr/>
            </a:pPr>
            <a:r>
              <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②.</a:t>
            </a: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四冲程汽油机一个工作循环飞轮转动几周，活塞往返几次，对外做功几次？飞轮的作用是什么？</a:t>
            </a:r>
            <a:endPar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buClrTx/>
              <a:buSzTx/>
              <a:buFontTx/>
              <a:buNone/>
              <a:defRPr/>
            </a:pPr>
            <a:r>
              <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③.</a:t>
            </a: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请你说说汽油机和柴油机有什么不同之处？</a:t>
            </a:r>
            <a:endPar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buClrTx/>
              <a:buSzTx/>
              <a:buFontTx/>
              <a:buNone/>
              <a:defRPr/>
            </a:pPr>
            <a:r>
              <a:rPr kumimoji="0" lang="zh-CN" altLang="en-US" sz="2800" b="1" kern="1200" cap="none" spc="0" normalizeH="0" baseline="0" noProof="0"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     （提示：可从结构和工作过程去分析）</a:t>
            </a:r>
            <a:endParaRPr kumimoji="0" lang="en-US" altLang="zh-CN" sz="2800" b="1" kern="1200" cap="none" spc="0" normalizeH="0" baseline="0" noProof="0"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lnSpc>
                <a:spcPct val="150000"/>
              </a:lnSpc>
              <a:buClrTx/>
              <a:buSzTx/>
              <a:buFontTx/>
              <a:buNone/>
              <a:defRPr/>
            </a:pP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④</a:t>
            </a:r>
            <a:r>
              <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rPr>
              <a:t>你能说出柴油机的功率为什么比汽油机的大吗？</a:t>
            </a:r>
            <a:endParaRPr kumimoji="0" lang="en-US" altLang="zh-CN" sz="2800" b="1" kern="1200" cap="none" spc="0" normalizeH="0"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p:txBody>
      </p:sp>
      <p:sp>
        <p:nvSpPr>
          <p:cNvPr id="5" name="右箭头 4">
            <a:hlinkClick r:id="rId2" action="ppaction://hlinksldjump"/>
          </p:cNvPr>
          <p:cNvSpPr/>
          <p:nvPr/>
        </p:nvSpPr>
        <p:spPr>
          <a:xfrm>
            <a:off x="3492500" y="2781300"/>
            <a:ext cx="647700"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右箭头 5">
            <a:hlinkClick r:id="rId3" action="ppaction://hlinksldjump"/>
          </p:cNvPr>
          <p:cNvSpPr/>
          <p:nvPr/>
        </p:nvSpPr>
        <p:spPr>
          <a:xfrm>
            <a:off x="8496300" y="4149725"/>
            <a:ext cx="647700" cy="358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右箭头 6">
            <a:hlinkClick r:id="rId4" action="ppaction://hlinksldjump"/>
          </p:cNvPr>
          <p:cNvSpPr/>
          <p:nvPr/>
        </p:nvSpPr>
        <p:spPr>
          <a:xfrm>
            <a:off x="7524750" y="5084763"/>
            <a:ext cx="647700" cy="3603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trip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13315" name="TextBox 9"/>
          <p:cNvSpPr txBox="1"/>
          <p:nvPr/>
        </p:nvSpPr>
        <p:spPr>
          <a:xfrm>
            <a:off x="0" y="1052513"/>
            <a:ext cx="5219700" cy="584200"/>
          </a:xfrm>
          <a:prstGeom prst="rect">
            <a:avLst/>
          </a:prstGeom>
          <a:solidFill>
            <a:srgbClr val="FF99CC"/>
          </a:solidFill>
          <a:ln w="9525">
            <a:noFill/>
          </a:ln>
        </p:spPr>
        <p:txBody>
          <a:bodyPr>
            <a:spAutoFit/>
          </a:bodyPr>
          <a:p>
            <a:r>
              <a:rPr lang="zh-CN" altLang="en-US" sz="3200" b="1" dirty="0">
                <a:latin typeface="汉仪中隶书简" pitchFamily="2" charset="-122"/>
                <a:ea typeface="汉仪中隶书简" pitchFamily="2" charset="-122"/>
              </a:rPr>
              <a:t>三、科学世界</a:t>
            </a:r>
            <a:r>
              <a:rPr lang="en-US" altLang="zh-CN" sz="3200" b="1" dirty="0">
                <a:latin typeface="汉仪中隶书简" pitchFamily="2" charset="-122"/>
                <a:ea typeface="汉仪中隶书简" pitchFamily="2" charset="-122"/>
              </a:rPr>
              <a:t>——</a:t>
            </a:r>
            <a:r>
              <a:rPr lang="zh-CN" altLang="en-US" sz="3200" b="1" dirty="0">
                <a:latin typeface="汉仪中隶书简" pitchFamily="2" charset="-122"/>
                <a:ea typeface="汉仪中隶书简" pitchFamily="2" charset="-122"/>
              </a:rPr>
              <a:t>现代汽车</a:t>
            </a:r>
            <a:endParaRPr lang="zh-CN" altLang="en-US" sz="3200" b="1" dirty="0">
              <a:solidFill>
                <a:srgbClr val="000099"/>
              </a:solidFill>
              <a:latin typeface="汉仪中隶书简" pitchFamily="2" charset="-122"/>
              <a:ea typeface="汉仪中隶书简" pitchFamily="2" charset="-122"/>
            </a:endParaRPr>
          </a:p>
        </p:txBody>
      </p:sp>
      <p:pic>
        <p:nvPicPr>
          <p:cNvPr id="13316" name="Picture 13" descr="200911171031537477"/>
          <p:cNvPicPr>
            <a:picLocks noChangeAspect="1"/>
          </p:cNvPicPr>
          <p:nvPr/>
        </p:nvPicPr>
        <p:blipFill>
          <a:blip r:embed="rId2"/>
          <a:srcRect l="922"/>
          <a:stretch>
            <a:fillRect/>
          </a:stretch>
        </p:blipFill>
        <p:spPr>
          <a:xfrm>
            <a:off x="179388" y="1700213"/>
            <a:ext cx="3851275" cy="2744787"/>
          </a:xfrm>
          <a:prstGeom prst="rect">
            <a:avLst/>
          </a:prstGeom>
          <a:noFill/>
          <a:ln w="9525">
            <a:noFill/>
          </a:ln>
        </p:spPr>
      </p:pic>
      <p:pic>
        <p:nvPicPr>
          <p:cNvPr id="13317" name="Picture 5" descr="02004008"/>
          <p:cNvPicPr>
            <a:picLocks noChangeAspect="1"/>
          </p:cNvPicPr>
          <p:nvPr/>
        </p:nvPicPr>
        <p:blipFill>
          <a:blip r:embed="rId3"/>
          <a:stretch>
            <a:fillRect/>
          </a:stretch>
        </p:blipFill>
        <p:spPr>
          <a:xfrm>
            <a:off x="3670300" y="1647825"/>
            <a:ext cx="5365750" cy="2428875"/>
          </a:xfrm>
          <a:prstGeom prst="rect">
            <a:avLst/>
          </a:prstGeom>
          <a:noFill/>
          <a:ln w="9525">
            <a:noFill/>
          </a:ln>
        </p:spPr>
      </p:pic>
      <p:sp>
        <p:nvSpPr>
          <p:cNvPr id="13318" name="Text Box 7"/>
          <p:cNvSpPr txBox="1"/>
          <p:nvPr/>
        </p:nvSpPr>
        <p:spPr>
          <a:xfrm>
            <a:off x="539750" y="4581525"/>
            <a:ext cx="2447925" cy="522288"/>
          </a:xfrm>
          <a:prstGeom prst="rect">
            <a:avLst/>
          </a:prstGeom>
          <a:noFill/>
          <a:ln w="9525">
            <a:noFill/>
          </a:ln>
        </p:spPr>
        <p:txBody>
          <a:bodyPr>
            <a:spAutoFit/>
          </a:bodyPr>
          <a:p>
            <a:pPr>
              <a:spcBef>
                <a:spcPct val="50000"/>
              </a:spcBef>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六缸发动机</a:t>
            </a:r>
            <a:endParaRPr lang="zh-CN" altLang="en-US" sz="2800" b="1" dirty="0">
              <a:latin typeface="黑体" panose="02010609060101010101" pitchFamily="49" charset="-122"/>
              <a:ea typeface="黑体" panose="02010609060101010101" pitchFamily="49" charset="-122"/>
            </a:endParaRPr>
          </a:p>
        </p:txBody>
      </p:sp>
      <p:grpSp>
        <p:nvGrpSpPr>
          <p:cNvPr id="13319" name="Group 14"/>
          <p:cNvGrpSpPr/>
          <p:nvPr/>
        </p:nvGrpSpPr>
        <p:grpSpPr>
          <a:xfrm>
            <a:off x="2428875" y="3592513"/>
            <a:ext cx="3244850" cy="2990850"/>
            <a:chOff x="1565" y="1616"/>
            <a:chExt cx="2360" cy="2060"/>
          </a:xfrm>
        </p:grpSpPr>
        <p:sp>
          <p:nvSpPr>
            <p:cNvPr id="13321" name="Line 9"/>
            <p:cNvSpPr/>
            <p:nvPr/>
          </p:nvSpPr>
          <p:spPr>
            <a:xfrm>
              <a:off x="1565" y="1979"/>
              <a:ext cx="1244" cy="467"/>
            </a:xfrm>
            <a:prstGeom prst="line">
              <a:avLst/>
            </a:prstGeom>
            <a:ln w="38100" cap="flat" cmpd="sng">
              <a:solidFill>
                <a:srgbClr val="0000CC"/>
              </a:solidFill>
              <a:prstDash val="solid"/>
              <a:headEnd type="none" w="med" len="med"/>
              <a:tailEnd type="triangle" w="med" len="med"/>
            </a:ln>
          </p:spPr>
        </p:sp>
        <p:sp>
          <p:nvSpPr>
            <p:cNvPr id="13322" name="Line 10"/>
            <p:cNvSpPr/>
            <p:nvPr/>
          </p:nvSpPr>
          <p:spPr>
            <a:xfrm>
              <a:off x="2925" y="1616"/>
              <a:ext cx="41" cy="532"/>
            </a:xfrm>
            <a:prstGeom prst="line">
              <a:avLst/>
            </a:prstGeom>
            <a:ln w="38100" cap="flat" cmpd="sng">
              <a:solidFill>
                <a:srgbClr val="0000CC"/>
              </a:solidFill>
              <a:prstDash val="solid"/>
              <a:headEnd type="none" w="med" len="med"/>
              <a:tailEnd type="triangle" w="med" len="med"/>
            </a:ln>
          </p:spPr>
        </p:sp>
        <p:pic>
          <p:nvPicPr>
            <p:cNvPr id="13323" name="Picture 11"/>
            <p:cNvPicPr>
              <a:picLocks noChangeAspect="1"/>
            </p:cNvPicPr>
            <p:nvPr/>
          </p:nvPicPr>
          <p:blipFill>
            <a:blip r:embed="rId4">
              <a:lum bright="-17999" contrast="36000"/>
            </a:blip>
            <a:stretch>
              <a:fillRect/>
            </a:stretch>
          </p:blipFill>
          <p:spPr>
            <a:xfrm>
              <a:off x="2809" y="1850"/>
              <a:ext cx="1116" cy="1826"/>
            </a:xfrm>
            <a:prstGeom prst="rect">
              <a:avLst/>
            </a:prstGeom>
            <a:noFill/>
            <a:ln w="9525">
              <a:noFill/>
            </a:ln>
          </p:spPr>
        </p:pic>
      </p:grpSp>
      <p:sp>
        <p:nvSpPr>
          <p:cNvPr id="13320" name="Text Box 7"/>
          <p:cNvSpPr txBox="1"/>
          <p:nvPr/>
        </p:nvSpPr>
        <p:spPr>
          <a:xfrm>
            <a:off x="6011863" y="4149725"/>
            <a:ext cx="2143125" cy="1816100"/>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多个气缸交替做功</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发动机转动比较平稳</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ransition>
    <p:strip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4" name="矩形 3"/>
          <p:cNvSpPr/>
          <p:nvPr/>
        </p:nvSpPr>
        <p:spPr>
          <a:xfrm>
            <a:off x="251520" y="44624"/>
            <a:ext cx="3456384" cy="1224136"/>
          </a:xfrm>
          <a:prstGeom prst="rect">
            <a:avLst/>
          </a:prstGeom>
          <a:noFill/>
        </p:spPr>
        <p:txBody>
          <a:bodyPr numCol="1">
            <a:prstTxWarp prst="textStop">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dirty="0">
                <a:ln w="18000">
                  <a:solidFill>
                    <a:srgbClr val="FF0000"/>
                  </a:solidFill>
                  <a:prstDash val="solid"/>
                  <a:miter lim="800000"/>
                </a:ln>
                <a:solidFill>
                  <a:srgbClr val="FFFF00"/>
                </a:solidFill>
                <a:effectLst>
                  <a:outerShdw blurRad="25500" dist="23000" dir="7020000" algn="tl">
                    <a:srgbClr val="000000">
                      <a:alpha val="50000"/>
                    </a:srgbClr>
                  </a:outerShdw>
                </a:effectLst>
                <a:uLnTx/>
                <a:uFillTx/>
                <a:latin typeface="迷你简神工" pitchFamily="49" charset="-122"/>
                <a:ea typeface="迷你简神工" pitchFamily="49" charset="-122"/>
                <a:cs typeface="+mn-cs"/>
              </a:rPr>
              <a:t>我能行！</a:t>
            </a:r>
            <a:endParaRPr kumimoji="0" lang="zh-CN" altLang="en-US" sz="1400" b="1" i="0" u="none" strike="noStrike" kern="1200" cap="none" spc="0" normalizeH="0" baseline="0" noProof="0" dirty="0">
              <a:ln w="18000">
                <a:solidFill>
                  <a:srgbClr val="FF0000"/>
                </a:solidFill>
                <a:prstDash val="solid"/>
                <a:miter lim="800000"/>
              </a:ln>
              <a:solidFill>
                <a:srgbClr val="FFFF00"/>
              </a:solidFill>
              <a:effectLst>
                <a:outerShdw blurRad="50800" dist="40000" dir="5400000" algn="tl" rotWithShape="0">
                  <a:srgbClr val="000000">
                    <a:shade val="5000"/>
                    <a:satMod val="120000"/>
                    <a:alpha val="33000"/>
                  </a:srgbClr>
                </a:outerShdw>
              </a:effectLst>
              <a:uLnTx/>
              <a:uFillTx/>
              <a:latin typeface="迷你简神工" pitchFamily="49" charset="-122"/>
              <a:ea typeface="迷你简神工" pitchFamily="49" charset="-122"/>
              <a:cs typeface="+mn-cs"/>
            </a:endParaRPr>
          </a:p>
        </p:txBody>
      </p:sp>
      <p:pic>
        <p:nvPicPr>
          <p:cNvPr id="14340" name="Picture 2" descr="金蛋2"/>
          <p:cNvPicPr>
            <a:picLocks noChangeAspect="1"/>
          </p:cNvPicPr>
          <p:nvPr/>
        </p:nvPicPr>
        <p:blipFill>
          <a:blip r:embed="rId2"/>
          <a:stretch>
            <a:fillRect/>
          </a:stretch>
        </p:blipFill>
        <p:spPr>
          <a:xfrm>
            <a:off x="3508375" y="1916113"/>
            <a:ext cx="2411413" cy="2058987"/>
          </a:xfrm>
          <a:prstGeom prst="rect">
            <a:avLst/>
          </a:prstGeom>
          <a:noFill/>
          <a:ln w="9525">
            <a:noFill/>
          </a:ln>
        </p:spPr>
      </p:pic>
      <p:pic>
        <p:nvPicPr>
          <p:cNvPr id="14341" name="Picture 3" descr="金蛋3"/>
          <p:cNvPicPr>
            <a:picLocks noChangeAspect="1"/>
          </p:cNvPicPr>
          <p:nvPr/>
        </p:nvPicPr>
        <p:blipFill>
          <a:blip r:embed="rId3"/>
          <a:stretch>
            <a:fillRect/>
          </a:stretch>
        </p:blipFill>
        <p:spPr>
          <a:xfrm>
            <a:off x="6300788" y="1916113"/>
            <a:ext cx="2216150" cy="2017712"/>
          </a:xfrm>
          <a:prstGeom prst="rect">
            <a:avLst/>
          </a:prstGeom>
          <a:noFill/>
          <a:ln w="9525">
            <a:noFill/>
          </a:ln>
        </p:spPr>
      </p:pic>
      <p:pic>
        <p:nvPicPr>
          <p:cNvPr id="14342" name="Picture 4" descr="金蛋1 "/>
          <p:cNvPicPr>
            <a:picLocks noChangeAspect="1"/>
          </p:cNvPicPr>
          <p:nvPr/>
        </p:nvPicPr>
        <p:blipFill>
          <a:blip r:embed="rId4"/>
          <a:stretch>
            <a:fillRect/>
          </a:stretch>
        </p:blipFill>
        <p:spPr>
          <a:xfrm>
            <a:off x="539750" y="1916113"/>
            <a:ext cx="2378075" cy="2003425"/>
          </a:xfrm>
          <a:prstGeom prst="rect">
            <a:avLst/>
          </a:prstGeom>
          <a:noFill/>
          <a:ln w="9525">
            <a:noFill/>
          </a:ln>
        </p:spPr>
      </p:pic>
      <p:pic>
        <p:nvPicPr>
          <p:cNvPr id="14343" name="Picture 2" descr="金蛋2"/>
          <p:cNvPicPr>
            <a:picLocks noChangeAspect="1"/>
          </p:cNvPicPr>
          <p:nvPr/>
        </p:nvPicPr>
        <p:blipFill>
          <a:blip r:embed="rId2"/>
          <a:stretch>
            <a:fillRect/>
          </a:stretch>
        </p:blipFill>
        <p:spPr>
          <a:xfrm>
            <a:off x="3492500" y="4179888"/>
            <a:ext cx="2411413" cy="2057400"/>
          </a:xfrm>
          <a:prstGeom prst="rect">
            <a:avLst/>
          </a:prstGeom>
          <a:noFill/>
          <a:ln w="9525">
            <a:noFill/>
          </a:ln>
        </p:spPr>
      </p:pic>
      <p:pic>
        <p:nvPicPr>
          <p:cNvPr id="14344" name="Picture 3" descr="金蛋3"/>
          <p:cNvPicPr>
            <a:picLocks noChangeAspect="1"/>
          </p:cNvPicPr>
          <p:nvPr/>
        </p:nvPicPr>
        <p:blipFill>
          <a:blip r:embed="rId3"/>
          <a:stretch>
            <a:fillRect/>
          </a:stretch>
        </p:blipFill>
        <p:spPr>
          <a:xfrm>
            <a:off x="6300788" y="4076700"/>
            <a:ext cx="2216150" cy="2016125"/>
          </a:xfrm>
          <a:prstGeom prst="rect">
            <a:avLst/>
          </a:prstGeom>
          <a:noFill/>
          <a:ln w="9525">
            <a:noFill/>
          </a:ln>
        </p:spPr>
      </p:pic>
      <p:pic>
        <p:nvPicPr>
          <p:cNvPr id="14345" name="Picture 4" descr="金蛋1 "/>
          <p:cNvPicPr>
            <a:picLocks noChangeAspect="1"/>
          </p:cNvPicPr>
          <p:nvPr/>
        </p:nvPicPr>
        <p:blipFill>
          <a:blip r:embed="rId4"/>
          <a:stretch>
            <a:fillRect/>
          </a:stretch>
        </p:blipFill>
        <p:spPr>
          <a:xfrm>
            <a:off x="539750" y="4179888"/>
            <a:ext cx="2378075" cy="2003425"/>
          </a:xfrm>
          <a:prstGeom prst="rect">
            <a:avLst/>
          </a:prstGeom>
          <a:noFill/>
          <a:ln w="9525">
            <a:noFill/>
          </a:ln>
        </p:spPr>
      </p:pic>
      <p:sp>
        <p:nvSpPr>
          <p:cNvPr id="14346" name="TextBox 25">
            <a:hlinkClick r:id="rId5" action="ppaction://hlinksldjump"/>
          </p:cNvPr>
          <p:cNvSpPr txBox="1"/>
          <p:nvPr/>
        </p:nvSpPr>
        <p:spPr>
          <a:xfrm>
            <a:off x="1258888" y="2492375"/>
            <a:ext cx="944562" cy="646113"/>
          </a:xfrm>
          <a:prstGeom prst="rect">
            <a:avLst/>
          </a:prstGeom>
          <a:noFill/>
          <a:ln w="9525">
            <a:noFill/>
          </a:ln>
        </p:spPr>
        <p:txBody>
          <a:bodyPr>
            <a:spAutoFit/>
          </a:bodyPr>
          <a:p>
            <a:r>
              <a:rPr lang="en-US" altLang="zh-CN" sz="3600" b="1" dirty="0">
                <a:solidFill>
                  <a:srgbClr val="0000CC"/>
                </a:solidFill>
                <a:latin typeface="黑体" panose="02010609060101010101" pitchFamily="49" charset="-122"/>
                <a:ea typeface="黑体" panose="02010609060101010101" pitchFamily="49" charset="-122"/>
              </a:rPr>
              <a:t>7</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4347" name="TextBox 26">
            <a:hlinkClick r:id="rId6" action="ppaction://hlinksldjump"/>
          </p:cNvPr>
          <p:cNvSpPr txBox="1"/>
          <p:nvPr/>
        </p:nvSpPr>
        <p:spPr>
          <a:xfrm>
            <a:off x="4284663" y="2565400"/>
            <a:ext cx="879475" cy="646113"/>
          </a:xfrm>
          <a:prstGeom prst="rect">
            <a:avLst/>
          </a:prstGeom>
          <a:noFill/>
          <a:ln w="9525">
            <a:noFill/>
          </a:ln>
        </p:spPr>
        <p:txBody>
          <a:bodyPr wrap="none">
            <a:spAutoFit/>
          </a:bodyPr>
          <a:p>
            <a:r>
              <a:rPr lang="en-US" altLang="zh-CN" sz="3600" b="1" dirty="0">
                <a:solidFill>
                  <a:srgbClr val="0000CC"/>
                </a:solidFill>
                <a:latin typeface="黑体" panose="02010609060101010101" pitchFamily="49" charset="-122"/>
                <a:ea typeface="黑体" panose="02010609060101010101" pitchFamily="49" charset="-122"/>
              </a:rPr>
              <a:t>5</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4348" name="TextBox 27">
            <a:hlinkClick r:id="rId7" action="ppaction://hlinksldjump"/>
          </p:cNvPr>
          <p:cNvSpPr txBox="1"/>
          <p:nvPr/>
        </p:nvSpPr>
        <p:spPr>
          <a:xfrm>
            <a:off x="7085013" y="2565400"/>
            <a:ext cx="881062" cy="646113"/>
          </a:xfrm>
          <a:prstGeom prst="rect">
            <a:avLst/>
          </a:prstGeom>
          <a:noFill/>
          <a:ln w="9525">
            <a:noFill/>
          </a:ln>
        </p:spPr>
        <p:txBody>
          <a:bodyPr wrap="none">
            <a:spAutoFit/>
          </a:bodyPr>
          <a:p>
            <a:r>
              <a:rPr lang="en-US" altLang="zh-CN" sz="3600" b="1" dirty="0">
                <a:solidFill>
                  <a:srgbClr val="0000CC"/>
                </a:solidFill>
                <a:latin typeface="黑体" panose="02010609060101010101" pitchFamily="49" charset="-122"/>
                <a:ea typeface="黑体" panose="02010609060101010101" pitchFamily="49" charset="-122"/>
              </a:rPr>
              <a:t>3</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4349" name="TextBox 47">
            <a:hlinkClick r:id="rId8" action="ppaction://hlinksldjump"/>
          </p:cNvPr>
          <p:cNvSpPr txBox="1"/>
          <p:nvPr/>
        </p:nvSpPr>
        <p:spPr>
          <a:xfrm>
            <a:off x="7019925" y="4724400"/>
            <a:ext cx="881063" cy="646113"/>
          </a:xfrm>
          <a:prstGeom prst="rect">
            <a:avLst/>
          </a:prstGeom>
          <a:noFill/>
          <a:ln w="9525">
            <a:noFill/>
          </a:ln>
        </p:spPr>
        <p:txBody>
          <a:bodyPr wrap="none">
            <a:spAutoFit/>
          </a:bodyPr>
          <a:p>
            <a:r>
              <a:rPr lang="en-US" altLang="zh-CN" sz="3600" b="1" dirty="0">
                <a:solidFill>
                  <a:srgbClr val="0000CC"/>
                </a:solidFill>
                <a:latin typeface="黑体" panose="02010609060101010101" pitchFamily="49" charset="-122"/>
                <a:ea typeface="黑体" panose="02010609060101010101" pitchFamily="49" charset="-122"/>
              </a:rPr>
              <a:t>2</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4350" name="TextBox 48">
            <a:hlinkClick r:id="rId9" action="ppaction://hlinksldjump"/>
          </p:cNvPr>
          <p:cNvSpPr txBox="1"/>
          <p:nvPr/>
        </p:nvSpPr>
        <p:spPr>
          <a:xfrm>
            <a:off x="4356100" y="4797425"/>
            <a:ext cx="881063" cy="646113"/>
          </a:xfrm>
          <a:prstGeom prst="rect">
            <a:avLst/>
          </a:prstGeom>
          <a:noFill/>
          <a:ln w="9525">
            <a:noFill/>
          </a:ln>
        </p:spPr>
        <p:txBody>
          <a:bodyPr wrap="none">
            <a:spAutoFit/>
          </a:bodyPr>
          <a:p>
            <a:r>
              <a:rPr lang="en-US" altLang="zh-CN" sz="3600" b="1" dirty="0">
                <a:solidFill>
                  <a:srgbClr val="0000CC"/>
                </a:solidFill>
                <a:latin typeface="黑体" panose="02010609060101010101" pitchFamily="49" charset="-122"/>
                <a:ea typeface="黑体" panose="02010609060101010101" pitchFamily="49" charset="-122"/>
              </a:rPr>
              <a:t>6</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4351" name="TextBox 49">
            <a:hlinkClick r:id="rId10" action="ppaction://hlinksldjump"/>
          </p:cNvPr>
          <p:cNvSpPr txBox="1"/>
          <p:nvPr/>
        </p:nvSpPr>
        <p:spPr>
          <a:xfrm>
            <a:off x="1331913" y="4787900"/>
            <a:ext cx="881062" cy="646113"/>
          </a:xfrm>
          <a:prstGeom prst="rect">
            <a:avLst/>
          </a:prstGeom>
          <a:noFill/>
          <a:ln w="9525">
            <a:noFill/>
          </a:ln>
        </p:spPr>
        <p:txBody>
          <a:bodyPr wrap="none">
            <a:spAutoFit/>
          </a:bodyPr>
          <a:p>
            <a:r>
              <a:rPr lang="en-US" altLang="zh-CN" sz="3600" b="1" dirty="0">
                <a:solidFill>
                  <a:srgbClr val="0000CC"/>
                </a:solidFill>
                <a:latin typeface="黑体" panose="02010609060101010101" pitchFamily="49" charset="-122"/>
                <a:ea typeface="黑体" panose="02010609060101010101" pitchFamily="49" charset="-122"/>
              </a:rPr>
              <a:t>4</a:t>
            </a:r>
            <a:r>
              <a:rPr lang="zh-CN" altLang="en-US" sz="3600" b="1" dirty="0">
                <a:solidFill>
                  <a:srgbClr val="0000CC"/>
                </a:solidFill>
                <a:latin typeface="黑体" panose="02010609060101010101" pitchFamily="49" charset="-122"/>
                <a:ea typeface="黑体" panose="02010609060101010101" pitchFamily="49" charset="-122"/>
              </a:rPr>
              <a:t>分</a:t>
            </a:r>
            <a:endParaRPr lang="zh-CN" altLang="en-US" sz="36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ransition>
    <p:strip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6" name="矩形 5"/>
          <p:cNvSpPr/>
          <p:nvPr/>
        </p:nvSpPr>
        <p:spPr>
          <a:xfrm>
            <a:off x="989907" y="2636912"/>
            <a:ext cx="7340472" cy="830997"/>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rPr>
              <a:t>今天我学习的收获是</a:t>
            </a:r>
            <a:r>
              <a:rPr kumimoji="0" lang="en-US" altLang="zh-CN"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rPr>
              <a:t>… …</a:t>
            </a:r>
            <a:endParaRPr kumimoji="0" lang="zh-CN" altLang="en-US"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endParaRPr>
          </a:p>
        </p:txBody>
      </p:sp>
      <p:sp>
        <p:nvSpPr>
          <p:cNvPr id="7" name="矩形 6"/>
          <p:cNvSpPr/>
          <p:nvPr/>
        </p:nvSpPr>
        <p:spPr>
          <a:xfrm>
            <a:off x="991471" y="3933056"/>
            <a:ext cx="7340472" cy="830997"/>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rPr>
              <a:t>今天我学习的疑惑是</a:t>
            </a:r>
            <a:r>
              <a:rPr kumimoji="0" lang="en-US" altLang="zh-CN"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rPr>
              <a:t>… …</a:t>
            </a:r>
            <a:endParaRPr kumimoji="0" lang="zh-CN" altLang="en-US" sz="4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汉仪菱心体简" pitchFamily="49" charset="-122"/>
              <a:ea typeface="汉仪菱心体简" pitchFamily="49" charset="-122"/>
              <a:cs typeface="+mn-cs"/>
            </a:endParaRPr>
          </a:p>
        </p:txBody>
      </p:sp>
      <p:sp>
        <p:nvSpPr>
          <p:cNvPr id="9" name="矩形 8"/>
          <p:cNvSpPr/>
          <p:nvPr/>
        </p:nvSpPr>
        <p:spPr>
          <a:xfrm>
            <a:off x="2411760" y="1196752"/>
            <a:ext cx="3816424" cy="1107996"/>
          </a:xfrm>
          <a:prstGeom prst="rect">
            <a:avLst/>
          </a:prstGeom>
          <a:noFill/>
          <a:effectLst>
            <a:glow rad="228600">
              <a:schemeClr val="accent2">
                <a:satMod val="175000"/>
                <a:alpha val="40000"/>
              </a:schemeClr>
            </a:glow>
          </a:effectLst>
        </p:spPr>
        <p:txBody>
          <a:bodyPr>
            <a:spAutoFit/>
            <a:scene3d>
              <a:camera prst="orthographicFront"/>
              <a:lightRig rig="glow" dir="tl">
                <a:rot lat="0" lon="0" rev="5400000"/>
              </a:lightRig>
            </a:scene3d>
            <a:sp3d extrusionH="57150"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dirty="0">
                <a:ln w="11430"/>
                <a:solidFill>
                  <a:srgbClr val="FF3300"/>
                </a:solidFill>
                <a:effectLst>
                  <a:outerShdw blurRad="80000" dist="40000" dir="5040000" algn="tl">
                    <a:srgbClr val="000000">
                      <a:alpha val="30000"/>
                    </a:srgbClr>
                  </a:outerShdw>
                </a:effectLst>
                <a:uLnTx/>
                <a:uFillTx/>
                <a:latin typeface="汉仪方叠体简" pitchFamily="49" charset="-122"/>
                <a:ea typeface="汉仪方叠体简" pitchFamily="49" charset="-122"/>
                <a:cs typeface="+mn-cs"/>
              </a:rPr>
              <a:t>学习反思</a:t>
            </a:r>
            <a:endParaRPr kumimoji="0" lang="zh-CN" altLang="en-US" sz="6600" b="1" i="0" u="none" strike="noStrike" kern="1200" cap="none" spc="0" normalizeH="0" baseline="0" noProof="0" dirty="0">
              <a:ln w="11430"/>
              <a:solidFill>
                <a:srgbClr val="FF3300"/>
              </a:solidFill>
              <a:effectLst>
                <a:outerShdw blurRad="80000" dist="40000" dir="5040000" algn="tl">
                  <a:srgbClr val="000000">
                    <a:alpha val="30000"/>
                  </a:srgbClr>
                </a:outerShdw>
              </a:effectLst>
              <a:uLnTx/>
              <a:uFillTx/>
              <a:latin typeface="汉仪方叠体简" pitchFamily="49" charset="-122"/>
              <a:ea typeface="汉仪方叠体简" pitchFamily="49" charset="-122"/>
              <a:cs typeface="+mn-cs"/>
            </a:endParaRPr>
          </a:p>
        </p:txBody>
      </p:sp>
    </p:spTree>
  </p:cSld>
  <p:clrMapOvr>
    <a:masterClrMapping/>
  </p:clrMapOvr>
  <p:transition>
    <p:strip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6" name="矩形 5"/>
          <p:cNvSpPr/>
          <p:nvPr/>
        </p:nvSpPr>
        <p:spPr>
          <a:xfrm>
            <a:off x="755576" y="2780928"/>
            <a:ext cx="7848872" cy="212365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    </a:t>
            </a:r>
            <a:r>
              <a:rPr kumimoji="0" lang="zh-CN" altLang="zh-CN" sz="4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查阅资料，了解二冲程发动机和六冲程发动机的特点及原理。</a:t>
            </a:r>
            <a:endParaRPr kumimoji="0" lang="zh-CN" altLang="zh-CN" sz="4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p:txBody>
      </p:sp>
      <p:sp>
        <p:nvSpPr>
          <p:cNvPr id="9" name="矩形 8"/>
          <p:cNvSpPr/>
          <p:nvPr/>
        </p:nvSpPr>
        <p:spPr>
          <a:xfrm>
            <a:off x="2411760" y="1196752"/>
            <a:ext cx="3816424" cy="1107996"/>
          </a:xfrm>
          <a:prstGeom prst="rect">
            <a:avLst/>
          </a:prstGeom>
          <a:noFill/>
          <a:effectLst>
            <a:glow rad="228600">
              <a:schemeClr val="accent2">
                <a:satMod val="175000"/>
                <a:alpha val="40000"/>
              </a:schemeClr>
            </a:glow>
          </a:effectLst>
        </p:spPr>
        <p:txBody>
          <a:bodyPr>
            <a:spAutoFit/>
            <a:scene3d>
              <a:camera prst="orthographicFront"/>
              <a:lightRig rig="glow" dir="tl">
                <a:rot lat="0" lon="0" rev="5400000"/>
              </a:lightRig>
            </a:scene3d>
            <a:sp3d extrusionH="57150"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dirty="0">
                <a:ln w="11430"/>
                <a:solidFill>
                  <a:srgbClr val="FF3300"/>
                </a:solidFill>
                <a:effectLst>
                  <a:outerShdw blurRad="80000" dist="40000" dir="5040000" algn="tl">
                    <a:srgbClr val="000000">
                      <a:alpha val="30000"/>
                    </a:srgbClr>
                  </a:outerShdw>
                </a:effectLst>
                <a:uLnTx/>
                <a:uFillTx/>
                <a:latin typeface="宋体" panose="02010600030101010101" pitchFamily="2" charset="-122"/>
                <a:ea typeface="宋体" panose="02010600030101010101" pitchFamily="2" charset="-122"/>
                <a:cs typeface="+mn-cs"/>
              </a:rPr>
              <a:t>课后作业</a:t>
            </a:r>
            <a:endParaRPr kumimoji="0" lang="zh-CN" altLang="en-US" sz="6600" b="1" i="0" u="none" strike="noStrike" kern="1200" cap="none" spc="0" normalizeH="0" baseline="0" noProof="0" dirty="0">
              <a:ln w="11430"/>
              <a:solidFill>
                <a:srgbClr val="FF3300"/>
              </a:solidFill>
              <a:effectLst>
                <a:outerShdw blurRad="80000" dist="40000" dir="5040000" algn="tl">
                  <a:srgbClr val="000000">
                    <a:alpha val="30000"/>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trip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4" descr="学校幻灯片背景图"/>
          <p:cNvPicPr>
            <a:picLocks noChangeAspect="1"/>
          </p:cNvPicPr>
          <p:nvPr/>
        </p:nvPicPr>
        <p:blipFill>
          <a:blip r:embed="rId1">
            <a:lum bright="29999"/>
          </a:blip>
          <a:stretch>
            <a:fillRect/>
          </a:stretch>
        </p:blipFill>
        <p:spPr>
          <a:xfrm>
            <a:off x="0" y="0"/>
            <a:ext cx="9144000" cy="6858000"/>
          </a:xfrm>
          <a:prstGeom prst="rect">
            <a:avLst/>
          </a:prstGeom>
          <a:solidFill>
            <a:srgbClr val="FFFF00"/>
          </a:solidFill>
          <a:ln w="9525">
            <a:noFill/>
          </a:ln>
        </p:spPr>
      </p:pic>
      <p:sp>
        <p:nvSpPr>
          <p:cNvPr id="17411" name="TextBox 4"/>
          <p:cNvSpPr txBox="1"/>
          <p:nvPr/>
        </p:nvSpPr>
        <p:spPr>
          <a:xfrm>
            <a:off x="1042988" y="2244725"/>
            <a:ext cx="7127875" cy="3416300"/>
          </a:xfrm>
          <a:prstGeom prst="rect">
            <a:avLst/>
          </a:prstGeom>
          <a:noFill/>
          <a:ln w="9525">
            <a:noFill/>
          </a:ln>
        </p:spPr>
        <p:txBody>
          <a:bodyPr>
            <a:spAutoFit/>
          </a:bodyPr>
          <a:p>
            <a:r>
              <a:rPr lang="zh-CN" altLang="en-US" sz="3600" b="1" dirty="0">
                <a:solidFill>
                  <a:srgbClr val="0000CC"/>
                </a:solidFill>
                <a:latin typeface="黑体" panose="02010609060101010101" pitchFamily="49" charset="-122"/>
                <a:ea typeface="黑体" panose="02010609060101010101" pitchFamily="49" charset="-122"/>
              </a:rPr>
              <a:t>制作单位：肥城市边院镇过村中学</a:t>
            </a:r>
            <a:endParaRPr lang="en-US" altLang="zh-CN" sz="3600" b="1" dirty="0">
              <a:solidFill>
                <a:srgbClr val="0000CC"/>
              </a:solidFill>
              <a:latin typeface="黑体" panose="02010609060101010101" pitchFamily="49" charset="-122"/>
              <a:ea typeface="黑体" panose="02010609060101010101" pitchFamily="49" charset="-122"/>
            </a:endParaRPr>
          </a:p>
          <a:p>
            <a:r>
              <a:rPr lang="zh-CN" altLang="en-US" sz="3600" b="1" dirty="0">
                <a:solidFill>
                  <a:srgbClr val="0000CC"/>
                </a:solidFill>
                <a:latin typeface="黑体" panose="02010609060101010101" pitchFamily="49" charset="-122"/>
                <a:ea typeface="黑体" panose="02010609060101010101" pitchFamily="49" charset="-122"/>
              </a:rPr>
              <a:t>  </a:t>
            </a:r>
            <a:endParaRPr lang="en-US" altLang="zh-CN" sz="3600" b="1" dirty="0">
              <a:solidFill>
                <a:srgbClr val="0000CC"/>
              </a:solidFill>
              <a:latin typeface="黑体" panose="02010609060101010101" pitchFamily="49" charset="-122"/>
              <a:ea typeface="黑体" panose="02010609060101010101" pitchFamily="49" charset="-122"/>
            </a:endParaRPr>
          </a:p>
          <a:p>
            <a:r>
              <a:rPr lang="zh-CN" altLang="en-US" sz="3600" b="1" dirty="0">
                <a:solidFill>
                  <a:srgbClr val="0000CC"/>
                </a:solidFill>
                <a:latin typeface="黑体" panose="02010609060101010101" pitchFamily="49" charset="-122"/>
                <a:ea typeface="黑体" panose="02010609060101010101" pitchFamily="49" charset="-122"/>
              </a:rPr>
              <a:t>姓    名：刘 涛</a:t>
            </a:r>
            <a:endParaRPr lang="en-US" altLang="zh-CN" sz="3600" b="1" dirty="0">
              <a:solidFill>
                <a:srgbClr val="0000CC"/>
              </a:solidFill>
              <a:latin typeface="黑体" panose="02010609060101010101" pitchFamily="49" charset="-122"/>
              <a:ea typeface="黑体" panose="02010609060101010101" pitchFamily="49" charset="-122"/>
            </a:endParaRPr>
          </a:p>
          <a:p>
            <a:endParaRPr lang="en-US" altLang="zh-CN" sz="3600" b="1" dirty="0">
              <a:solidFill>
                <a:srgbClr val="0000CC"/>
              </a:solidFill>
              <a:latin typeface="黑体" panose="02010609060101010101" pitchFamily="49" charset="-122"/>
              <a:ea typeface="黑体" panose="02010609060101010101" pitchFamily="49" charset="-122"/>
            </a:endParaRPr>
          </a:p>
          <a:p>
            <a:r>
              <a:rPr lang="zh-CN" altLang="en-US" sz="3600" b="1" dirty="0">
                <a:solidFill>
                  <a:srgbClr val="0000CC"/>
                </a:solidFill>
                <a:latin typeface="黑体" panose="02010609060101010101" pitchFamily="49" charset="-122"/>
                <a:ea typeface="黑体" panose="02010609060101010101" pitchFamily="49" charset="-122"/>
              </a:rPr>
              <a:t>录制时间：</a:t>
            </a:r>
            <a:r>
              <a:rPr lang="en-US" altLang="zh-CN" sz="3600" b="1" dirty="0">
                <a:solidFill>
                  <a:srgbClr val="0000CC"/>
                </a:solidFill>
                <a:latin typeface="黑体" panose="02010609060101010101" pitchFamily="49" charset="-122"/>
                <a:ea typeface="黑体" panose="02010609060101010101" pitchFamily="49" charset="-122"/>
              </a:rPr>
              <a:t>2017</a:t>
            </a:r>
            <a:r>
              <a:rPr lang="zh-CN" altLang="en-US" sz="3600" b="1" dirty="0">
                <a:solidFill>
                  <a:srgbClr val="0000CC"/>
                </a:solidFill>
                <a:latin typeface="黑体" panose="02010609060101010101" pitchFamily="49" charset="-122"/>
                <a:ea typeface="黑体" panose="02010609060101010101" pitchFamily="49" charset="-122"/>
              </a:rPr>
              <a:t>年</a:t>
            </a:r>
            <a:r>
              <a:rPr lang="en-US" altLang="zh-CN" sz="3600" b="1" dirty="0">
                <a:solidFill>
                  <a:srgbClr val="0000CC"/>
                </a:solidFill>
                <a:latin typeface="黑体" panose="02010609060101010101" pitchFamily="49" charset="-122"/>
                <a:ea typeface="黑体" panose="02010609060101010101" pitchFamily="49" charset="-122"/>
              </a:rPr>
              <a:t>3</a:t>
            </a:r>
            <a:r>
              <a:rPr lang="zh-CN" altLang="en-US" sz="3600" b="1" dirty="0">
                <a:solidFill>
                  <a:srgbClr val="0000CC"/>
                </a:solidFill>
                <a:latin typeface="黑体" panose="02010609060101010101" pitchFamily="49" charset="-122"/>
                <a:ea typeface="黑体" panose="02010609060101010101" pitchFamily="49" charset="-122"/>
              </a:rPr>
              <a:t>月</a:t>
            </a:r>
            <a:r>
              <a:rPr lang="en-US" altLang="zh-CN" sz="3600" b="1" dirty="0">
                <a:solidFill>
                  <a:srgbClr val="0000CC"/>
                </a:solidFill>
                <a:latin typeface="黑体" panose="02010609060101010101" pitchFamily="49" charset="-122"/>
                <a:ea typeface="黑体" panose="02010609060101010101" pitchFamily="49" charset="-122"/>
              </a:rPr>
              <a:t>27</a:t>
            </a:r>
            <a:r>
              <a:rPr lang="zh-CN" altLang="en-US" sz="3600" b="1" dirty="0">
                <a:solidFill>
                  <a:srgbClr val="0000CC"/>
                </a:solidFill>
                <a:latin typeface="黑体" panose="02010609060101010101" pitchFamily="49" charset="-122"/>
                <a:ea typeface="黑体" panose="02010609060101010101" pitchFamily="49" charset="-122"/>
              </a:rPr>
              <a:t>日</a:t>
            </a:r>
            <a:endParaRPr lang="en-US" altLang="zh-CN" sz="3600" b="1" dirty="0">
              <a:solidFill>
                <a:srgbClr val="0000CC"/>
              </a:solidFill>
              <a:latin typeface="黑体" panose="02010609060101010101" pitchFamily="49" charset="-122"/>
              <a:ea typeface="黑体" panose="02010609060101010101" pitchFamily="49" charset="-122"/>
            </a:endParaRPr>
          </a:p>
          <a:p>
            <a:endParaRPr lang="zh-CN" altLang="en-US" sz="36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4" descr="学校幻灯片背景图"/>
          <p:cNvPicPr>
            <a:picLocks noChangeAspect="1"/>
          </p:cNvPicPr>
          <p:nvPr/>
        </p:nvPicPr>
        <p:blipFill>
          <a:blip r:embed="rId1">
            <a:lum bright="23999"/>
          </a:blip>
          <a:stretch>
            <a:fillRect/>
          </a:stretch>
        </p:blipFill>
        <p:spPr>
          <a:xfrm>
            <a:off x="0" y="-242887"/>
            <a:ext cx="9144000" cy="7100887"/>
          </a:xfrm>
          <a:prstGeom prst="rect">
            <a:avLst/>
          </a:prstGeom>
          <a:noFill/>
          <a:ln w="9525">
            <a:noFill/>
          </a:ln>
        </p:spPr>
      </p:pic>
      <p:sp>
        <p:nvSpPr>
          <p:cNvPr id="4" name="标题 1"/>
          <p:cNvSpPr txBox="1"/>
          <p:nvPr/>
        </p:nvSpPr>
        <p:spPr bwMode="auto">
          <a:xfrm>
            <a:off x="2916238" y="260350"/>
            <a:ext cx="3168650"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mj-lt"/>
                <a:ea typeface="+mj-ea"/>
                <a:cs typeface="+mj-cs"/>
              </a:rPr>
              <a:t>展示提升</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5" name="Text Box 14"/>
          <p:cNvSpPr txBox="1">
            <a:spLocks noChangeArrowheads="1"/>
          </p:cNvSpPr>
          <p:nvPr/>
        </p:nvSpPr>
        <p:spPr bwMode="auto">
          <a:xfrm>
            <a:off x="2268538" y="908050"/>
            <a:ext cx="4606925" cy="461963"/>
          </a:xfrm>
          <a:prstGeom prst="rect">
            <a:avLst/>
          </a:prstGeom>
          <a:solidFill>
            <a:srgbClr val="FFFF99"/>
          </a:solidFill>
          <a:ln w="25400">
            <a:solidFill>
              <a:schemeClr val="accent1"/>
            </a:solidFill>
            <a:miter lim="800000"/>
          </a:ln>
          <a:effectLst>
            <a:outerShdw dist="107763" dir="2700000" algn="ctr" rotWithShape="0">
              <a:srgbClr val="808080">
                <a:alpha val="50000"/>
              </a:srgbClr>
            </a:outerShdw>
          </a:effectLst>
        </p:spPr>
        <p:txBody>
          <a:bodyPr>
            <a:spAutoFit/>
          </a:bodyPr>
          <a:lstStyle/>
          <a:p>
            <a:pPr marR="0" defTabSz="914400">
              <a:buClrTx/>
              <a:buSzTx/>
              <a:buFontTx/>
              <a:buNone/>
              <a:defRPr/>
            </a:pPr>
            <a:r>
              <a:rPr kumimoji="0" lang="zh-CN" altLang="en-US" sz="2400" b="1" kern="1200" cap="none" spc="0" normalizeH="0" baseline="0" noProof="0" dirty="0">
                <a:solidFill>
                  <a:srgbClr val="FF0000"/>
                </a:solidFill>
                <a:latin typeface="楷体" panose="02010609060101010101" pitchFamily="49" charset="-122"/>
                <a:ea typeface="楷体" panose="02010609060101010101" pitchFamily="49" charset="-122"/>
                <a:cs typeface="+mn-cs"/>
              </a:rPr>
              <a:t>怎样区分汽油机的四个工作过程</a:t>
            </a:r>
            <a:endParaRPr kumimoji="0" lang="zh-CN" altLang="en-US" sz="2400" b="1" kern="1200" cap="none" spc="0" normalizeH="0" baseline="0" noProof="0" dirty="0">
              <a:solidFill>
                <a:srgbClr val="FF0000"/>
              </a:solidFill>
              <a:latin typeface="楷体" panose="02010609060101010101" pitchFamily="49" charset="-122"/>
              <a:ea typeface="楷体" panose="02010609060101010101" pitchFamily="49" charset="-122"/>
              <a:cs typeface="+mn-cs"/>
            </a:endParaRPr>
          </a:p>
        </p:txBody>
      </p:sp>
      <p:graphicFrame>
        <p:nvGraphicFramePr>
          <p:cNvPr id="7" name="表格 6"/>
          <p:cNvGraphicFramePr>
            <a:graphicFrameLocks noGrp="1"/>
          </p:cNvGraphicFramePr>
          <p:nvPr/>
        </p:nvGraphicFramePr>
        <p:xfrm>
          <a:off x="107950" y="1557338"/>
          <a:ext cx="8712200" cy="4537075"/>
        </p:xfrm>
        <a:graphic>
          <a:graphicData uri="http://schemas.openxmlformats.org/drawingml/2006/table">
            <a:tbl>
              <a:tblPr/>
              <a:tblGrid>
                <a:gridCol w="1362930"/>
                <a:gridCol w="1346856"/>
                <a:gridCol w="1243891"/>
                <a:gridCol w="1098562"/>
                <a:gridCol w="2342453"/>
                <a:gridCol w="1318276"/>
              </a:tblGrid>
              <a:tr h="648072">
                <a:tc>
                  <a:txBody>
                    <a:bodyPr/>
                    <a:lstStyle/>
                    <a:p>
                      <a:pPr algn="ctr">
                        <a:spcAft>
                          <a:spcPts val="0"/>
                        </a:spcAft>
                      </a:pPr>
                      <a:endParaRPr lang="en-US" altLang="zh-CN" sz="2000" b="1" kern="0" dirty="0" smtClean="0">
                        <a:solidFill>
                          <a:srgbClr val="000000"/>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00"/>
                          </a:solidFill>
                          <a:latin typeface="Times New Roman" panose="02020603050405020304"/>
                          <a:ea typeface="宋体" panose="02010600030101010101" pitchFamily="2" charset="-122"/>
                          <a:cs typeface="Times New Roman" panose="02020603050405020304"/>
                        </a:rPr>
                        <a:t>冲程名</a:t>
                      </a:r>
                      <a:r>
                        <a:rPr lang="zh-CN" sz="2000" b="1" kern="0" dirty="0">
                          <a:solidFill>
                            <a:srgbClr val="000000"/>
                          </a:solidFill>
                          <a:latin typeface="Times New Roman" panose="02020603050405020304"/>
                          <a:ea typeface="宋体" panose="02010600030101010101" pitchFamily="2" charset="-122"/>
                          <a:cs typeface="Times New Roman" panose="02020603050405020304"/>
                        </a:rPr>
                        <a:t>称</a:t>
                      </a:r>
                      <a:endParaRPr lang="zh-CN" sz="1600" b="1"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0000CC"/>
                          </a:solidFill>
                          <a:latin typeface="Times New Roman" panose="02020603050405020304"/>
                          <a:ea typeface="宋体" panose="02010600030101010101" pitchFamily="2" charset="-122"/>
                          <a:cs typeface="Times New Roman" panose="02020603050405020304"/>
                        </a:rPr>
                        <a:t>进气</a:t>
                      </a: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门</a:t>
                      </a:r>
                      <a:endParaRPr lang="en-US" altLang="zh-CN" sz="2000" b="1" kern="0" dirty="0" smtClean="0">
                        <a:solidFill>
                          <a:srgbClr val="0000CC"/>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开</a:t>
                      </a:r>
                      <a:r>
                        <a:rPr lang="zh-CN" sz="2000" b="1" kern="0" dirty="0">
                          <a:solidFill>
                            <a:srgbClr val="0000CC"/>
                          </a:solidFill>
                          <a:latin typeface="Times New Roman" panose="02020603050405020304"/>
                          <a:ea typeface="宋体" panose="02010600030101010101" pitchFamily="2" charset="-122"/>
                          <a:cs typeface="Times New Roman" panose="02020603050405020304"/>
                        </a:rPr>
                        <a:t>闭</a:t>
                      </a: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情况</a:t>
                      </a:r>
                      <a:endParaRPr lang="zh-CN" sz="1600" b="1" kern="100" dirty="0">
                        <a:solidFill>
                          <a:srgbClr val="0000CC"/>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0000CC"/>
                          </a:solidFill>
                          <a:latin typeface="Times New Roman" panose="02020603050405020304"/>
                          <a:ea typeface="宋体" panose="02010600030101010101" pitchFamily="2" charset="-122"/>
                          <a:cs typeface="Times New Roman" panose="02020603050405020304"/>
                        </a:rPr>
                        <a:t>排气</a:t>
                      </a: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门</a:t>
                      </a:r>
                      <a:endParaRPr lang="en-US" altLang="zh-CN" sz="2000" b="1" kern="0" dirty="0" smtClean="0">
                        <a:solidFill>
                          <a:srgbClr val="0000CC"/>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开</a:t>
                      </a:r>
                      <a:r>
                        <a:rPr lang="zh-CN" sz="2000" b="1" kern="0" dirty="0">
                          <a:solidFill>
                            <a:srgbClr val="0000CC"/>
                          </a:solidFill>
                          <a:latin typeface="Times New Roman" panose="02020603050405020304"/>
                          <a:ea typeface="宋体" panose="02010600030101010101" pitchFamily="2" charset="-122"/>
                          <a:cs typeface="Times New Roman" panose="02020603050405020304"/>
                        </a:rPr>
                        <a:t>闭情况</a:t>
                      </a:r>
                      <a:endParaRPr lang="zh-CN" sz="1600" b="1" kern="100" dirty="0">
                        <a:solidFill>
                          <a:srgbClr val="0000CC"/>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0000CC"/>
                          </a:solidFill>
                          <a:latin typeface="Times New Roman" panose="02020603050405020304"/>
                          <a:ea typeface="宋体" panose="02010600030101010101" pitchFamily="2" charset="-122"/>
                          <a:cs typeface="Times New Roman" panose="02020603050405020304"/>
                        </a:rPr>
                        <a:t>活</a:t>
                      </a: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塞运</a:t>
                      </a:r>
                      <a:endParaRPr lang="en-US" altLang="zh-CN" sz="2000" b="1" kern="0" dirty="0" smtClean="0">
                        <a:solidFill>
                          <a:srgbClr val="0000CC"/>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动方</a:t>
                      </a:r>
                      <a:r>
                        <a:rPr lang="zh-CN" sz="2000" b="1" kern="0" dirty="0">
                          <a:solidFill>
                            <a:srgbClr val="0000CC"/>
                          </a:solidFill>
                          <a:latin typeface="Times New Roman" panose="02020603050405020304"/>
                          <a:ea typeface="宋体" panose="02010600030101010101" pitchFamily="2" charset="-122"/>
                          <a:cs typeface="Times New Roman" panose="02020603050405020304"/>
                        </a:rPr>
                        <a:t>向</a:t>
                      </a:r>
                      <a:endParaRPr lang="zh-CN" sz="1600" b="1" kern="100" dirty="0">
                        <a:solidFill>
                          <a:srgbClr val="0000CC"/>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altLang="zh-CN" sz="2000" b="1" kern="0" dirty="0" smtClean="0">
                        <a:solidFill>
                          <a:srgbClr val="0000CC"/>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冲程的作用</a:t>
                      </a:r>
                      <a:endParaRPr lang="zh-CN" sz="1600" b="1" kern="100" dirty="0">
                        <a:solidFill>
                          <a:srgbClr val="0000CC"/>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0000CC"/>
                          </a:solidFill>
                          <a:latin typeface="Times New Roman" panose="02020603050405020304"/>
                          <a:ea typeface="宋体" panose="02010600030101010101" pitchFamily="2" charset="-122"/>
                          <a:cs typeface="Times New Roman" panose="02020603050405020304"/>
                        </a:rPr>
                        <a:t>能</a:t>
                      </a: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量</a:t>
                      </a:r>
                      <a:endParaRPr lang="en-US" altLang="zh-CN" sz="2000" b="1" kern="0" dirty="0" smtClean="0">
                        <a:solidFill>
                          <a:srgbClr val="0000CC"/>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0000CC"/>
                          </a:solidFill>
                          <a:latin typeface="Times New Roman" panose="02020603050405020304"/>
                          <a:ea typeface="宋体" panose="02010600030101010101" pitchFamily="2" charset="-122"/>
                          <a:cs typeface="Times New Roman" panose="02020603050405020304"/>
                        </a:rPr>
                        <a:t>转化</a:t>
                      </a:r>
                      <a:endParaRPr lang="zh-CN" sz="1600" b="1" kern="100" dirty="0">
                        <a:solidFill>
                          <a:srgbClr val="0000CC"/>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D60093"/>
                          </a:solidFill>
                          <a:latin typeface="Times New Roman" panose="02020603050405020304"/>
                          <a:ea typeface="宋体" panose="02010600030101010101" pitchFamily="2" charset="-122"/>
                          <a:cs typeface="Times New Roman" panose="02020603050405020304"/>
                        </a:rPr>
                        <a:t>吸气冲</a:t>
                      </a:r>
                      <a:r>
                        <a:rPr lang="zh-CN" sz="2000" b="1" kern="0" dirty="0">
                          <a:solidFill>
                            <a:srgbClr val="D60093"/>
                          </a:solidFill>
                          <a:latin typeface="Times New Roman" panose="02020603050405020304"/>
                          <a:ea typeface="宋体" panose="02010600030101010101" pitchFamily="2" charset="-122"/>
                          <a:cs typeface="Times New Roman" panose="02020603050405020304"/>
                        </a:rPr>
                        <a:t>程</a:t>
                      </a:r>
                      <a:endParaRPr lang="zh-CN" sz="1600" b="1" kern="100" dirty="0">
                        <a:solidFill>
                          <a:srgbClr val="D60093"/>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10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6144">
                <a:tc>
                  <a:txBody>
                    <a:bodyPr/>
                    <a:lstStyle/>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D60093"/>
                          </a:solidFill>
                          <a:latin typeface="Times New Roman" panose="02020603050405020304"/>
                          <a:ea typeface="宋体" panose="02010600030101010101" pitchFamily="2" charset="-122"/>
                          <a:cs typeface="Times New Roman" panose="02020603050405020304"/>
                        </a:rPr>
                        <a:t>压缩冲</a:t>
                      </a:r>
                      <a:r>
                        <a:rPr lang="zh-CN" sz="2000" b="1" kern="0" dirty="0">
                          <a:solidFill>
                            <a:srgbClr val="D60093"/>
                          </a:solidFill>
                          <a:latin typeface="Times New Roman" panose="02020603050405020304"/>
                          <a:ea typeface="宋体" panose="02010600030101010101" pitchFamily="2" charset="-122"/>
                          <a:cs typeface="Times New Roman" panose="02020603050405020304"/>
                        </a:rPr>
                        <a:t>程</a:t>
                      </a:r>
                      <a:endParaRPr lang="zh-CN" sz="1600" b="1" kern="100" dirty="0">
                        <a:solidFill>
                          <a:srgbClr val="D60093"/>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6144">
                <a:tc>
                  <a:txBody>
                    <a:bodyPr/>
                    <a:lstStyle/>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D60093"/>
                          </a:solidFill>
                          <a:latin typeface="Times New Roman" panose="02020603050405020304"/>
                          <a:ea typeface="宋体" panose="02010600030101010101" pitchFamily="2" charset="-122"/>
                          <a:cs typeface="Times New Roman" panose="02020603050405020304"/>
                        </a:rPr>
                        <a:t>做功冲</a:t>
                      </a:r>
                      <a:r>
                        <a:rPr lang="zh-CN" sz="2000" b="1" kern="0" dirty="0">
                          <a:solidFill>
                            <a:srgbClr val="D60093"/>
                          </a:solidFill>
                          <a:latin typeface="Times New Roman" panose="02020603050405020304"/>
                          <a:ea typeface="宋体" panose="02010600030101010101" pitchFamily="2" charset="-122"/>
                          <a:cs typeface="Times New Roman" panose="02020603050405020304"/>
                        </a:rPr>
                        <a:t>程</a:t>
                      </a:r>
                      <a:endParaRPr lang="zh-CN" sz="1600" b="1" kern="100" dirty="0">
                        <a:solidFill>
                          <a:srgbClr val="D60093"/>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69">
                <a:tc>
                  <a:txBody>
                    <a:bodyPr/>
                    <a:lstStyle/>
                    <a:p>
                      <a:pPr algn="ctr">
                        <a:spcAft>
                          <a:spcPts val="0"/>
                        </a:spcAft>
                      </a:pPr>
                      <a:endParaRPr lang="en-US" altLang="zh-CN" sz="2000" b="1" kern="0" dirty="0" smtClean="0">
                        <a:solidFill>
                          <a:srgbClr val="D60093"/>
                        </a:solidFill>
                        <a:latin typeface="Times New Roman" panose="02020603050405020304"/>
                        <a:ea typeface="宋体" panose="02010600030101010101" pitchFamily="2" charset="-122"/>
                        <a:cs typeface="Times New Roman" panose="02020603050405020304"/>
                      </a:endParaRPr>
                    </a:p>
                    <a:p>
                      <a:pPr algn="ctr">
                        <a:spcAft>
                          <a:spcPts val="0"/>
                        </a:spcAft>
                      </a:pPr>
                      <a:r>
                        <a:rPr lang="zh-CN" sz="2000" b="1" kern="0" dirty="0" smtClean="0">
                          <a:solidFill>
                            <a:srgbClr val="D60093"/>
                          </a:solidFill>
                          <a:latin typeface="Times New Roman" panose="02020603050405020304"/>
                          <a:ea typeface="宋体" panose="02010600030101010101" pitchFamily="2" charset="-122"/>
                          <a:cs typeface="Times New Roman" panose="02020603050405020304"/>
                        </a:rPr>
                        <a:t>排气冲</a:t>
                      </a:r>
                      <a:r>
                        <a:rPr lang="zh-CN" sz="2000" b="1" kern="0" dirty="0">
                          <a:solidFill>
                            <a:srgbClr val="D60093"/>
                          </a:solidFill>
                          <a:latin typeface="Times New Roman" panose="02020603050405020304"/>
                          <a:ea typeface="宋体" panose="02010600030101010101" pitchFamily="2" charset="-122"/>
                          <a:cs typeface="Times New Roman" panose="02020603050405020304"/>
                        </a:rPr>
                        <a:t>程</a:t>
                      </a:r>
                      <a:endParaRPr lang="zh-CN" sz="1600" b="1" kern="100" dirty="0">
                        <a:solidFill>
                          <a:srgbClr val="D60093"/>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b="1" kern="0" dirty="0">
                        <a:solidFill>
                          <a:srgbClr val="000000"/>
                        </a:solidFill>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409" name="TextBox 7"/>
          <p:cNvSpPr txBox="1"/>
          <p:nvPr/>
        </p:nvSpPr>
        <p:spPr>
          <a:xfrm>
            <a:off x="1763713" y="2319338"/>
            <a:ext cx="936625"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打开</a:t>
            </a:r>
            <a:endParaRPr lang="zh-CN" altLang="en-US" sz="2400" b="1" dirty="0">
              <a:solidFill>
                <a:srgbClr val="FF3300"/>
              </a:solidFill>
              <a:latin typeface="Arial" panose="020B0604020202020204" pitchFamily="34" charset="0"/>
            </a:endParaRPr>
          </a:p>
        </p:txBody>
      </p:sp>
      <p:sp>
        <p:nvSpPr>
          <p:cNvPr id="15410" name="TextBox 8"/>
          <p:cNvSpPr txBox="1"/>
          <p:nvPr/>
        </p:nvSpPr>
        <p:spPr>
          <a:xfrm>
            <a:off x="1763713" y="3327400"/>
            <a:ext cx="936625" cy="461963"/>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1" name="TextBox 10"/>
          <p:cNvSpPr txBox="1"/>
          <p:nvPr/>
        </p:nvSpPr>
        <p:spPr>
          <a:xfrm>
            <a:off x="1763713" y="4551363"/>
            <a:ext cx="936625"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2" name="TextBox 12"/>
          <p:cNvSpPr txBox="1"/>
          <p:nvPr/>
        </p:nvSpPr>
        <p:spPr>
          <a:xfrm>
            <a:off x="1835150" y="5559425"/>
            <a:ext cx="936625" cy="461963"/>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3" name="TextBox 13"/>
          <p:cNvSpPr txBox="1"/>
          <p:nvPr/>
        </p:nvSpPr>
        <p:spPr>
          <a:xfrm>
            <a:off x="3132138" y="2276475"/>
            <a:ext cx="935037" cy="461963"/>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4" name="TextBox 14"/>
          <p:cNvSpPr txBox="1"/>
          <p:nvPr/>
        </p:nvSpPr>
        <p:spPr>
          <a:xfrm>
            <a:off x="3059113" y="3357563"/>
            <a:ext cx="936625"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5" name="TextBox 15"/>
          <p:cNvSpPr txBox="1"/>
          <p:nvPr/>
        </p:nvSpPr>
        <p:spPr>
          <a:xfrm>
            <a:off x="3132138" y="4551363"/>
            <a:ext cx="935037"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关闭</a:t>
            </a:r>
            <a:endParaRPr lang="zh-CN" altLang="en-US" sz="2400" b="1" dirty="0">
              <a:solidFill>
                <a:srgbClr val="FF3300"/>
              </a:solidFill>
              <a:latin typeface="Arial" panose="020B0604020202020204" pitchFamily="34" charset="0"/>
            </a:endParaRPr>
          </a:p>
        </p:txBody>
      </p:sp>
      <p:sp>
        <p:nvSpPr>
          <p:cNvPr id="15416" name="TextBox 16"/>
          <p:cNvSpPr txBox="1"/>
          <p:nvPr/>
        </p:nvSpPr>
        <p:spPr>
          <a:xfrm>
            <a:off x="3132138" y="5559425"/>
            <a:ext cx="936625" cy="461963"/>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打开</a:t>
            </a:r>
            <a:endParaRPr lang="zh-CN" altLang="en-US" sz="2400" b="1" dirty="0">
              <a:solidFill>
                <a:srgbClr val="FF3300"/>
              </a:solidFill>
              <a:latin typeface="Arial" panose="020B0604020202020204" pitchFamily="34" charset="0"/>
            </a:endParaRPr>
          </a:p>
        </p:txBody>
      </p:sp>
      <p:sp>
        <p:nvSpPr>
          <p:cNvPr id="15417" name="TextBox 17"/>
          <p:cNvSpPr txBox="1"/>
          <p:nvPr/>
        </p:nvSpPr>
        <p:spPr>
          <a:xfrm>
            <a:off x="4284663" y="2319338"/>
            <a:ext cx="935037"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向下</a:t>
            </a:r>
            <a:endParaRPr lang="zh-CN" altLang="en-US" sz="2400" b="1" dirty="0">
              <a:solidFill>
                <a:srgbClr val="FF3300"/>
              </a:solidFill>
              <a:latin typeface="Arial" panose="020B0604020202020204" pitchFamily="34" charset="0"/>
            </a:endParaRPr>
          </a:p>
        </p:txBody>
      </p:sp>
      <p:sp>
        <p:nvSpPr>
          <p:cNvPr id="15418" name="TextBox 18"/>
          <p:cNvSpPr txBox="1"/>
          <p:nvPr/>
        </p:nvSpPr>
        <p:spPr>
          <a:xfrm>
            <a:off x="4284663" y="3357563"/>
            <a:ext cx="936625"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向上</a:t>
            </a:r>
            <a:endParaRPr lang="zh-CN" altLang="en-US" sz="2400" b="1" dirty="0">
              <a:solidFill>
                <a:srgbClr val="FF3300"/>
              </a:solidFill>
              <a:latin typeface="Arial" panose="020B0604020202020204" pitchFamily="34" charset="0"/>
            </a:endParaRPr>
          </a:p>
        </p:txBody>
      </p:sp>
      <p:sp>
        <p:nvSpPr>
          <p:cNvPr id="15419" name="TextBox 19"/>
          <p:cNvSpPr txBox="1"/>
          <p:nvPr/>
        </p:nvSpPr>
        <p:spPr>
          <a:xfrm>
            <a:off x="4284663" y="4551363"/>
            <a:ext cx="935037"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向下</a:t>
            </a:r>
            <a:endParaRPr lang="zh-CN" altLang="en-US" sz="2400" b="1" dirty="0">
              <a:solidFill>
                <a:srgbClr val="FF3300"/>
              </a:solidFill>
              <a:latin typeface="Arial" panose="020B0604020202020204" pitchFamily="34" charset="0"/>
            </a:endParaRPr>
          </a:p>
        </p:txBody>
      </p:sp>
      <p:sp>
        <p:nvSpPr>
          <p:cNvPr id="15420" name="TextBox 20"/>
          <p:cNvSpPr txBox="1"/>
          <p:nvPr/>
        </p:nvSpPr>
        <p:spPr>
          <a:xfrm>
            <a:off x="4284663" y="5559425"/>
            <a:ext cx="935037" cy="461963"/>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向上</a:t>
            </a:r>
            <a:endParaRPr lang="zh-CN" altLang="en-US" sz="2400" b="1" dirty="0">
              <a:solidFill>
                <a:srgbClr val="FF3300"/>
              </a:solidFill>
              <a:latin typeface="Arial" panose="020B0604020202020204" pitchFamily="34" charset="0"/>
            </a:endParaRPr>
          </a:p>
        </p:txBody>
      </p:sp>
      <p:sp>
        <p:nvSpPr>
          <p:cNvPr id="15421" name="TextBox 21"/>
          <p:cNvSpPr txBox="1"/>
          <p:nvPr/>
        </p:nvSpPr>
        <p:spPr>
          <a:xfrm>
            <a:off x="5219700" y="2217738"/>
            <a:ext cx="2305050" cy="706437"/>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空气和汽油的混合物被吸入气缸</a:t>
            </a:r>
            <a:endParaRPr lang="zh-CN" altLang="en-US" sz="2000" b="1" dirty="0">
              <a:solidFill>
                <a:srgbClr val="FF3300"/>
              </a:solidFill>
              <a:latin typeface="Arial" panose="020B0604020202020204" pitchFamily="34" charset="0"/>
            </a:endParaRPr>
          </a:p>
        </p:txBody>
      </p:sp>
      <p:sp>
        <p:nvSpPr>
          <p:cNvPr id="15422" name="TextBox 22"/>
          <p:cNvSpPr txBox="1"/>
          <p:nvPr/>
        </p:nvSpPr>
        <p:spPr>
          <a:xfrm>
            <a:off x="5219700" y="2897188"/>
            <a:ext cx="2305050" cy="1323975"/>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燃料的混合物被压缩，使其温度升高。压缩冲程末，火花塞产生电火花。</a:t>
            </a:r>
            <a:endParaRPr lang="zh-CN" altLang="en-US" sz="2000" b="1" dirty="0">
              <a:solidFill>
                <a:srgbClr val="FF3300"/>
              </a:solidFill>
              <a:latin typeface="Arial" panose="020B0604020202020204" pitchFamily="34" charset="0"/>
            </a:endParaRPr>
          </a:p>
        </p:txBody>
      </p:sp>
      <p:sp>
        <p:nvSpPr>
          <p:cNvPr id="15423" name="TextBox 23"/>
          <p:cNvSpPr txBox="1"/>
          <p:nvPr/>
        </p:nvSpPr>
        <p:spPr>
          <a:xfrm>
            <a:off x="5219700" y="4194175"/>
            <a:ext cx="2305050" cy="1322388"/>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燃料燃烧产生高温高压气体推动活塞向下运动，对外做功。</a:t>
            </a:r>
            <a:endParaRPr lang="zh-CN" altLang="en-US" sz="2000" b="1" dirty="0">
              <a:solidFill>
                <a:srgbClr val="FF3300"/>
              </a:solidFill>
              <a:latin typeface="Arial" panose="020B0604020202020204" pitchFamily="34" charset="0"/>
            </a:endParaRPr>
          </a:p>
        </p:txBody>
      </p:sp>
      <p:sp>
        <p:nvSpPr>
          <p:cNvPr id="15424" name="TextBox 24"/>
          <p:cNvSpPr txBox="1"/>
          <p:nvPr/>
        </p:nvSpPr>
        <p:spPr>
          <a:xfrm>
            <a:off x="5588000" y="5621338"/>
            <a:ext cx="1431925" cy="400050"/>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排出气体</a:t>
            </a:r>
            <a:endParaRPr lang="zh-CN" altLang="en-US" sz="2000" b="1" dirty="0">
              <a:solidFill>
                <a:srgbClr val="FF3300"/>
              </a:solidFill>
              <a:latin typeface="Arial" panose="020B0604020202020204" pitchFamily="34" charset="0"/>
            </a:endParaRPr>
          </a:p>
        </p:txBody>
      </p:sp>
      <p:sp>
        <p:nvSpPr>
          <p:cNvPr id="15425" name="TextBox 25"/>
          <p:cNvSpPr txBox="1"/>
          <p:nvPr/>
        </p:nvSpPr>
        <p:spPr>
          <a:xfrm>
            <a:off x="7885113" y="2349500"/>
            <a:ext cx="719137" cy="460375"/>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无</a:t>
            </a:r>
            <a:endParaRPr lang="zh-CN" altLang="en-US" sz="2400" b="1" dirty="0">
              <a:solidFill>
                <a:srgbClr val="FF3300"/>
              </a:solidFill>
              <a:latin typeface="Arial" panose="020B0604020202020204" pitchFamily="34" charset="0"/>
            </a:endParaRPr>
          </a:p>
        </p:txBody>
      </p:sp>
      <p:sp>
        <p:nvSpPr>
          <p:cNvPr id="15426" name="TextBox 26"/>
          <p:cNvSpPr txBox="1"/>
          <p:nvPr/>
        </p:nvSpPr>
        <p:spPr>
          <a:xfrm>
            <a:off x="7812088" y="5589588"/>
            <a:ext cx="720725" cy="461962"/>
          </a:xfrm>
          <a:prstGeom prst="rect">
            <a:avLst/>
          </a:prstGeom>
          <a:noFill/>
          <a:ln w="9525">
            <a:noFill/>
          </a:ln>
        </p:spPr>
        <p:txBody>
          <a:bodyPr>
            <a:spAutoFit/>
          </a:bodyPr>
          <a:p>
            <a:r>
              <a:rPr lang="zh-CN" altLang="en-US" sz="2400" b="1" dirty="0">
                <a:solidFill>
                  <a:srgbClr val="FF3300"/>
                </a:solidFill>
                <a:latin typeface="Arial" panose="020B0604020202020204" pitchFamily="34" charset="0"/>
              </a:rPr>
              <a:t>无</a:t>
            </a:r>
            <a:endParaRPr lang="zh-CN" altLang="en-US" sz="2400" b="1" dirty="0">
              <a:solidFill>
                <a:srgbClr val="FF3300"/>
              </a:solidFill>
              <a:latin typeface="Arial" panose="020B0604020202020204" pitchFamily="34" charset="0"/>
            </a:endParaRPr>
          </a:p>
        </p:txBody>
      </p:sp>
      <p:sp>
        <p:nvSpPr>
          <p:cNvPr id="15427" name="TextBox 27"/>
          <p:cNvSpPr txBox="1"/>
          <p:nvPr/>
        </p:nvSpPr>
        <p:spPr>
          <a:xfrm>
            <a:off x="7667625" y="2997200"/>
            <a:ext cx="1008063" cy="1016000"/>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机械能转化为内能</a:t>
            </a:r>
            <a:endParaRPr lang="zh-CN" altLang="en-US" sz="2000" b="1" dirty="0">
              <a:solidFill>
                <a:srgbClr val="FF3300"/>
              </a:solidFill>
              <a:latin typeface="Arial" panose="020B0604020202020204" pitchFamily="34" charset="0"/>
            </a:endParaRPr>
          </a:p>
        </p:txBody>
      </p:sp>
      <p:sp>
        <p:nvSpPr>
          <p:cNvPr id="15428" name="TextBox 28"/>
          <p:cNvSpPr txBox="1"/>
          <p:nvPr/>
        </p:nvSpPr>
        <p:spPr>
          <a:xfrm>
            <a:off x="7667625" y="4286250"/>
            <a:ext cx="1008063" cy="1014413"/>
          </a:xfrm>
          <a:prstGeom prst="rect">
            <a:avLst/>
          </a:prstGeom>
          <a:noFill/>
          <a:ln w="9525">
            <a:noFill/>
          </a:ln>
        </p:spPr>
        <p:txBody>
          <a:bodyPr>
            <a:spAutoFit/>
          </a:bodyPr>
          <a:p>
            <a:r>
              <a:rPr lang="zh-CN" altLang="en-US" sz="2000" b="1" dirty="0">
                <a:solidFill>
                  <a:srgbClr val="FF3300"/>
                </a:solidFill>
                <a:latin typeface="Arial" panose="020B0604020202020204" pitchFamily="34" charset="0"/>
              </a:rPr>
              <a:t>内能转化为机械能</a:t>
            </a:r>
            <a:endParaRPr lang="zh-CN" altLang="en-US" sz="2000" b="1" dirty="0">
              <a:solidFill>
                <a:srgbClr val="FF3300"/>
              </a:solidFill>
              <a:latin typeface="Arial" panose="020B0604020202020204" pitchFamily="34" charset="0"/>
            </a:endParaRPr>
          </a:p>
        </p:txBody>
      </p:sp>
      <p:sp>
        <p:nvSpPr>
          <p:cNvPr id="26" name="左箭头 25">
            <a:hlinkClick r:id="rId2" action="ppaction://hlinksldjump"/>
          </p:cNvPr>
          <p:cNvSpPr/>
          <p:nvPr/>
        </p:nvSpPr>
        <p:spPr>
          <a:xfrm>
            <a:off x="7740650" y="6165850"/>
            <a:ext cx="977900"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409"/>
                                        </p:tgtEl>
                                        <p:attrNameLst>
                                          <p:attrName>style.visibility</p:attrName>
                                        </p:attrNameLst>
                                      </p:cBhvr>
                                      <p:to>
                                        <p:strVal val="visible"/>
                                      </p:to>
                                    </p:set>
                                    <p:animEffect transition="in" filter="blinds(horizontal)">
                                      <p:cBhvr>
                                        <p:cTn id="7" dur="500"/>
                                        <p:tgtEl>
                                          <p:spTgt spid="154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413"/>
                                        </p:tgtEl>
                                        <p:attrNameLst>
                                          <p:attrName>style.visibility</p:attrName>
                                        </p:attrNameLst>
                                      </p:cBhvr>
                                      <p:to>
                                        <p:strVal val="visible"/>
                                      </p:to>
                                    </p:set>
                                    <p:animEffect transition="in" filter="blinds(horizontal)">
                                      <p:cBhvr>
                                        <p:cTn id="12" dur="500"/>
                                        <p:tgtEl>
                                          <p:spTgt spid="154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417"/>
                                        </p:tgtEl>
                                        <p:attrNameLst>
                                          <p:attrName>style.visibility</p:attrName>
                                        </p:attrNameLst>
                                      </p:cBhvr>
                                      <p:to>
                                        <p:strVal val="visible"/>
                                      </p:to>
                                    </p:set>
                                    <p:animEffect transition="in" filter="blinds(horizontal)">
                                      <p:cBhvr>
                                        <p:cTn id="17" dur="500"/>
                                        <p:tgtEl>
                                          <p:spTgt spid="154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421"/>
                                        </p:tgtEl>
                                        <p:attrNameLst>
                                          <p:attrName>style.visibility</p:attrName>
                                        </p:attrNameLst>
                                      </p:cBhvr>
                                      <p:to>
                                        <p:strVal val="visible"/>
                                      </p:to>
                                    </p:set>
                                    <p:animEffect transition="in" filter="blinds(horizontal)">
                                      <p:cBhvr>
                                        <p:cTn id="22" dur="500"/>
                                        <p:tgtEl>
                                          <p:spTgt spid="154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425"/>
                                        </p:tgtEl>
                                        <p:attrNameLst>
                                          <p:attrName>style.visibility</p:attrName>
                                        </p:attrNameLst>
                                      </p:cBhvr>
                                      <p:to>
                                        <p:strVal val="visible"/>
                                      </p:to>
                                    </p:set>
                                    <p:animEffect transition="in" filter="blinds(horizontal)">
                                      <p:cBhvr>
                                        <p:cTn id="27" dur="500"/>
                                        <p:tgtEl>
                                          <p:spTgt spid="1542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410"/>
                                        </p:tgtEl>
                                        <p:attrNameLst>
                                          <p:attrName>style.visibility</p:attrName>
                                        </p:attrNameLst>
                                      </p:cBhvr>
                                      <p:to>
                                        <p:strVal val="visible"/>
                                      </p:to>
                                    </p:set>
                                    <p:animEffect transition="in" filter="blinds(horizontal)">
                                      <p:cBhvr>
                                        <p:cTn id="32" dur="500"/>
                                        <p:tgtEl>
                                          <p:spTgt spid="154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414"/>
                                        </p:tgtEl>
                                        <p:attrNameLst>
                                          <p:attrName>style.visibility</p:attrName>
                                        </p:attrNameLst>
                                      </p:cBhvr>
                                      <p:to>
                                        <p:strVal val="visible"/>
                                      </p:to>
                                    </p:set>
                                    <p:animEffect transition="in" filter="blinds(horizontal)">
                                      <p:cBhvr>
                                        <p:cTn id="37" dur="500"/>
                                        <p:tgtEl>
                                          <p:spTgt spid="154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418"/>
                                        </p:tgtEl>
                                        <p:attrNameLst>
                                          <p:attrName>style.visibility</p:attrName>
                                        </p:attrNameLst>
                                      </p:cBhvr>
                                      <p:to>
                                        <p:strVal val="visible"/>
                                      </p:to>
                                    </p:set>
                                    <p:animEffect transition="in" filter="blinds(horizontal)">
                                      <p:cBhvr>
                                        <p:cTn id="42" dur="500"/>
                                        <p:tgtEl>
                                          <p:spTgt spid="154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422"/>
                                        </p:tgtEl>
                                        <p:attrNameLst>
                                          <p:attrName>style.visibility</p:attrName>
                                        </p:attrNameLst>
                                      </p:cBhvr>
                                      <p:to>
                                        <p:strVal val="visible"/>
                                      </p:to>
                                    </p:set>
                                    <p:animEffect transition="in" filter="blinds(horizontal)">
                                      <p:cBhvr>
                                        <p:cTn id="47" dur="500"/>
                                        <p:tgtEl>
                                          <p:spTgt spid="1542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427"/>
                                        </p:tgtEl>
                                        <p:attrNameLst>
                                          <p:attrName>style.visibility</p:attrName>
                                        </p:attrNameLst>
                                      </p:cBhvr>
                                      <p:to>
                                        <p:strVal val="visible"/>
                                      </p:to>
                                    </p:set>
                                    <p:animEffect transition="in" filter="blinds(horizontal)">
                                      <p:cBhvr>
                                        <p:cTn id="52" dur="500"/>
                                        <p:tgtEl>
                                          <p:spTgt spid="1542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411"/>
                                        </p:tgtEl>
                                        <p:attrNameLst>
                                          <p:attrName>style.visibility</p:attrName>
                                        </p:attrNameLst>
                                      </p:cBhvr>
                                      <p:to>
                                        <p:strVal val="visible"/>
                                      </p:to>
                                    </p:set>
                                    <p:animEffect transition="in" filter="blinds(horizontal)">
                                      <p:cBhvr>
                                        <p:cTn id="57" dur="500"/>
                                        <p:tgtEl>
                                          <p:spTgt spid="154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415"/>
                                        </p:tgtEl>
                                        <p:attrNameLst>
                                          <p:attrName>style.visibility</p:attrName>
                                        </p:attrNameLst>
                                      </p:cBhvr>
                                      <p:to>
                                        <p:strVal val="visible"/>
                                      </p:to>
                                    </p:set>
                                    <p:animEffect transition="in" filter="blinds(horizontal)">
                                      <p:cBhvr>
                                        <p:cTn id="62" dur="500"/>
                                        <p:tgtEl>
                                          <p:spTgt spid="154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419"/>
                                        </p:tgtEl>
                                        <p:attrNameLst>
                                          <p:attrName>style.visibility</p:attrName>
                                        </p:attrNameLst>
                                      </p:cBhvr>
                                      <p:to>
                                        <p:strVal val="visible"/>
                                      </p:to>
                                    </p:set>
                                    <p:animEffect transition="in" filter="blinds(horizontal)">
                                      <p:cBhvr>
                                        <p:cTn id="67" dur="500"/>
                                        <p:tgtEl>
                                          <p:spTgt spid="154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5423"/>
                                        </p:tgtEl>
                                        <p:attrNameLst>
                                          <p:attrName>style.visibility</p:attrName>
                                        </p:attrNameLst>
                                      </p:cBhvr>
                                      <p:to>
                                        <p:strVal val="visible"/>
                                      </p:to>
                                    </p:set>
                                    <p:animEffect transition="in" filter="blinds(horizontal)">
                                      <p:cBhvr>
                                        <p:cTn id="72" dur="500"/>
                                        <p:tgtEl>
                                          <p:spTgt spid="15423"/>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5428"/>
                                        </p:tgtEl>
                                        <p:attrNameLst>
                                          <p:attrName>style.visibility</p:attrName>
                                        </p:attrNameLst>
                                      </p:cBhvr>
                                      <p:to>
                                        <p:strVal val="visible"/>
                                      </p:to>
                                    </p:set>
                                    <p:animEffect transition="in" filter="blinds(horizontal)">
                                      <p:cBhvr>
                                        <p:cTn id="77" dur="500"/>
                                        <p:tgtEl>
                                          <p:spTgt spid="1542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5412"/>
                                        </p:tgtEl>
                                        <p:attrNameLst>
                                          <p:attrName>style.visibility</p:attrName>
                                        </p:attrNameLst>
                                      </p:cBhvr>
                                      <p:to>
                                        <p:strVal val="visible"/>
                                      </p:to>
                                    </p:set>
                                    <p:animEffect transition="in" filter="blinds(horizontal)">
                                      <p:cBhvr>
                                        <p:cTn id="82" dur="500"/>
                                        <p:tgtEl>
                                          <p:spTgt spid="1541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5416"/>
                                        </p:tgtEl>
                                        <p:attrNameLst>
                                          <p:attrName>style.visibility</p:attrName>
                                        </p:attrNameLst>
                                      </p:cBhvr>
                                      <p:to>
                                        <p:strVal val="visible"/>
                                      </p:to>
                                    </p:set>
                                    <p:animEffect transition="in" filter="blinds(horizontal)">
                                      <p:cBhvr>
                                        <p:cTn id="87" dur="500"/>
                                        <p:tgtEl>
                                          <p:spTgt spid="1541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5420"/>
                                        </p:tgtEl>
                                        <p:attrNameLst>
                                          <p:attrName>style.visibility</p:attrName>
                                        </p:attrNameLst>
                                      </p:cBhvr>
                                      <p:to>
                                        <p:strVal val="visible"/>
                                      </p:to>
                                    </p:set>
                                    <p:animEffect transition="in" filter="blinds(horizontal)">
                                      <p:cBhvr>
                                        <p:cTn id="92" dur="500"/>
                                        <p:tgtEl>
                                          <p:spTgt spid="1542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15424"/>
                                        </p:tgtEl>
                                        <p:attrNameLst>
                                          <p:attrName>style.visibility</p:attrName>
                                        </p:attrNameLst>
                                      </p:cBhvr>
                                      <p:to>
                                        <p:strVal val="visible"/>
                                      </p:to>
                                    </p:set>
                                    <p:animEffect transition="in" filter="blinds(horizontal)">
                                      <p:cBhvr>
                                        <p:cTn id="97" dur="500"/>
                                        <p:tgtEl>
                                          <p:spTgt spid="1542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15426"/>
                                        </p:tgtEl>
                                        <p:attrNameLst>
                                          <p:attrName>style.visibility</p:attrName>
                                        </p:attrNameLst>
                                      </p:cBhvr>
                                      <p:to>
                                        <p:strVal val="visible"/>
                                      </p:to>
                                    </p:set>
                                    <p:animEffect transition="in" filter="blinds(horizontal)">
                                      <p:cBhvr>
                                        <p:cTn id="102" dur="500"/>
                                        <p:tgtEl>
                                          <p:spTgt spid="15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9" grpId="0"/>
      <p:bldP spid="15410" grpId="0"/>
      <p:bldP spid="15411" grpId="0"/>
      <p:bldP spid="15412" grpId="0"/>
      <p:bldP spid="15413" grpId="0"/>
      <p:bldP spid="15414" grpId="0"/>
      <p:bldP spid="15415" grpId="0"/>
      <p:bldP spid="15416" grpId="0"/>
      <p:bldP spid="15417" grpId="0"/>
      <p:bldP spid="15418" grpId="0"/>
      <p:bldP spid="15419" grpId="0"/>
      <p:bldP spid="15420" grpId="0"/>
      <p:bldP spid="15421" grpId="0"/>
      <p:bldP spid="15422" grpId="0"/>
      <p:bldP spid="15423" grpId="0"/>
      <p:bldP spid="15424" grpId="0"/>
      <p:bldP spid="15425" grpId="0"/>
      <p:bldP spid="15426" grpId="0"/>
      <p:bldP spid="15427" grpId="0"/>
      <p:bldP spid="154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4" descr="学校幻灯片背景图"/>
          <p:cNvPicPr>
            <a:picLocks noChangeAspect="1"/>
          </p:cNvPicPr>
          <p:nvPr/>
        </p:nvPicPr>
        <p:blipFill>
          <a:blip r:embed="rId1">
            <a:lum bright="23999"/>
          </a:blip>
          <a:stretch>
            <a:fillRect/>
          </a:stretch>
        </p:blipFill>
        <p:spPr>
          <a:xfrm>
            <a:off x="0" y="0"/>
            <a:ext cx="9180513" cy="7100888"/>
          </a:xfrm>
          <a:prstGeom prst="rect">
            <a:avLst/>
          </a:prstGeom>
          <a:noFill/>
          <a:ln w="9525">
            <a:noFill/>
          </a:ln>
        </p:spPr>
      </p:pic>
      <p:sp>
        <p:nvSpPr>
          <p:cNvPr id="4" name="标题 1"/>
          <p:cNvSpPr txBox="1"/>
          <p:nvPr/>
        </p:nvSpPr>
        <p:spPr bwMode="auto">
          <a:xfrm>
            <a:off x="2916238" y="476250"/>
            <a:ext cx="3168650"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mj-lt"/>
                <a:ea typeface="+mj-ea"/>
                <a:cs typeface="+mj-cs"/>
              </a:rPr>
              <a:t>展示提升</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19460" name="矩形 29"/>
          <p:cNvSpPr/>
          <p:nvPr/>
        </p:nvSpPr>
        <p:spPr>
          <a:xfrm>
            <a:off x="0" y="1322388"/>
            <a:ext cx="8951913" cy="954087"/>
          </a:xfrm>
          <a:prstGeom prst="rect">
            <a:avLst/>
          </a:prstGeom>
          <a:noFill/>
          <a:ln w="9525">
            <a:noFill/>
          </a:ln>
        </p:spPr>
        <p:txBody>
          <a:bodyPr>
            <a:spAutoFit/>
          </a:bodyPr>
          <a:p>
            <a:r>
              <a:rPr lang="en-US" altLang="zh-CN" sz="2800" dirty="0">
                <a:latin typeface="隶书"/>
                <a:ea typeface="隶书"/>
              </a:rPr>
              <a:t>    </a:t>
            </a:r>
            <a:r>
              <a:rPr lang="zh-CN" altLang="en-US" sz="2800" dirty="0">
                <a:latin typeface="隶书"/>
                <a:ea typeface="隶书"/>
              </a:rPr>
              <a:t>四冲程汽油机一个工作循环飞轮转动</a:t>
            </a:r>
            <a:r>
              <a:rPr lang="zh-CN" altLang="en-US" sz="2800" u="sng" dirty="0">
                <a:latin typeface="隶书"/>
                <a:ea typeface="隶书"/>
              </a:rPr>
              <a:t>     </a:t>
            </a:r>
            <a:r>
              <a:rPr lang="zh-CN" altLang="en-US" sz="2800" dirty="0">
                <a:latin typeface="隶书"/>
                <a:ea typeface="隶书"/>
              </a:rPr>
              <a:t>周，活塞往</a:t>
            </a:r>
            <a:endParaRPr lang="en-US" altLang="zh-CN" sz="2800" dirty="0">
              <a:latin typeface="隶书"/>
              <a:ea typeface="隶书"/>
            </a:endParaRPr>
          </a:p>
          <a:p>
            <a:r>
              <a:rPr lang="zh-CN" altLang="en-US" sz="2800" dirty="0">
                <a:latin typeface="隶书"/>
                <a:ea typeface="隶书"/>
              </a:rPr>
              <a:t>返</a:t>
            </a:r>
            <a:r>
              <a:rPr lang="zh-CN" altLang="en-US" sz="2800" u="sng" dirty="0">
                <a:latin typeface="隶书"/>
                <a:ea typeface="隶书"/>
              </a:rPr>
              <a:t>      </a:t>
            </a:r>
            <a:r>
              <a:rPr lang="zh-CN" altLang="en-US" sz="2800" dirty="0">
                <a:latin typeface="隶书"/>
                <a:ea typeface="隶书"/>
              </a:rPr>
              <a:t>次，对外做功</a:t>
            </a:r>
            <a:r>
              <a:rPr lang="zh-CN" altLang="en-US" sz="2800" u="sng" dirty="0">
                <a:latin typeface="隶书"/>
                <a:ea typeface="隶书"/>
              </a:rPr>
              <a:t>      </a:t>
            </a:r>
            <a:r>
              <a:rPr lang="zh-CN" altLang="en-US" sz="2800" dirty="0">
                <a:latin typeface="隶书"/>
                <a:ea typeface="隶书"/>
              </a:rPr>
              <a:t>次</a:t>
            </a:r>
            <a:endParaRPr lang="zh-CN" altLang="en-US" sz="2800" dirty="0">
              <a:latin typeface="隶书"/>
              <a:ea typeface="隶书"/>
            </a:endParaRPr>
          </a:p>
        </p:txBody>
      </p:sp>
      <p:grpSp>
        <p:nvGrpSpPr>
          <p:cNvPr id="19461" name="Group 14"/>
          <p:cNvGrpSpPr/>
          <p:nvPr/>
        </p:nvGrpSpPr>
        <p:grpSpPr>
          <a:xfrm>
            <a:off x="250825" y="2312988"/>
            <a:ext cx="2160588" cy="3143250"/>
            <a:chOff x="2788" y="164"/>
            <a:chExt cx="1361" cy="1980"/>
          </a:xfrm>
        </p:grpSpPr>
        <p:pic>
          <p:nvPicPr>
            <p:cNvPr id="19476" name="Picture 8" descr="14-1-4甲乙"/>
            <p:cNvPicPr>
              <a:picLocks noChangeAspect="1"/>
            </p:cNvPicPr>
            <p:nvPr/>
          </p:nvPicPr>
          <p:blipFill>
            <a:blip r:embed="rId2"/>
            <a:srcRect r="50879"/>
            <a:stretch>
              <a:fillRect/>
            </a:stretch>
          </p:blipFill>
          <p:spPr>
            <a:xfrm>
              <a:off x="2788" y="164"/>
              <a:ext cx="1361" cy="1980"/>
            </a:xfrm>
            <a:prstGeom prst="rect">
              <a:avLst/>
            </a:prstGeom>
            <a:noFill/>
            <a:ln w="9525" cap="flat" cmpd="sng">
              <a:solidFill>
                <a:schemeClr val="accent1"/>
              </a:solidFill>
              <a:prstDash val="solid"/>
              <a:miter/>
              <a:headEnd type="none" w="med" len="med"/>
              <a:tailEnd type="none" w="med" len="med"/>
            </a:ln>
          </p:spPr>
        </p:pic>
        <p:pic>
          <p:nvPicPr>
            <p:cNvPr id="19477" name="Picture 10" descr=")AVQFT}[$)C8`ZVNPEK6C{8"/>
            <p:cNvPicPr>
              <a:picLocks noChangeAspect="1"/>
            </p:cNvPicPr>
            <p:nvPr/>
          </p:nvPicPr>
          <p:blipFill>
            <a:blip r:embed="rId3"/>
            <a:srcRect r="81113"/>
            <a:stretch>
              <a:fillRect/>
            </a:stretch>
          </p:blipFill>
          <p:spPr>
            <a:xfrm>
              <a:off x="2993" y="164"/>
              <a:ext cx="998" cy="1728"/>
            </a:xfrm>
            <a:prstGeom prst="rect">
              <a:avLst/>
            </a:prstGeom>
            <a:noFill/>
            <a:ln w="9525">
              <a:noFill/>
            </a:ln>
          </p:spPr>
        </p:pic>
      </p:grpSp>
      <p:grpSp>
        <p:nvGrpSpPr>
          <p:cNvPr id="19462" name="Group 15"/>
          <p:cNvGrpSpPr/>
          <p:nvPr/>
        </p:nvGrpSpPr>
        <p:grpSpPr>
          <a:xfrm>
            <a:off x="2484438" y="2312988"/>
            <a:ext cx="2163762" cy="3143250"/>
            <a:chOff x="4239" y="164"/>
            <a:chExt cx="1363" cy="1980"/>
          </a:xfrm>
        </p:grpSpPr>
        <p:pic>
          <p:nvPicPr>
            <p:cNvPr id="19474" name="Picture 8" descr="14-1-4甲乙"/>
            <p:cNvPicPr>
              <a:picLocks noChangeAspect="1"/>
            </p:cNvPicPr>
            <p:nvPr/>
          </p:nvPicPr>
          <p:blipFill>
            <a:blip r:embed="rId2"/>
            <a:srcRect l="50804"/>
            <a:stretch>
              <a:fillRect/>
            </a:stretch>
          </p:blipFill>
          <p:spPr>
            <a:xfrm>
              <a:off x="4239" y="164"/>
              <a:ext cx="1363" cy="1980"/>
            </a:xfrm>
            <a:prstGeom prst="rect">
              <a:avLst/>
            </a:prstGeom>
            <a:noFill/>
            <a:ln w="9525" cap="flat" cmpd="sng">
              <a:solidFill>
                <a:schemeClr val="accent1"/>
              </a:solidFill>
              <a:prstDash val="solid"/>
              <a:miter/>
              <a:headEnd type="none" w="med" len="med"/>
              <a:tailEnd type="none" w="med" len="med"/>
            </a:ln>
          </p:spPr>
        </p:pic>
        <p:pic>
          <p:nvPicPr>
            <p:cNvPr id="19475" name="Picture 11" descr=")AVQFT}[$)C8`ZVNPEK6C{8"/>
            <p:cNvPicPr>
              <a:picLocks noChangeAspect="1"/>
            </p:cNvPicPr>
            <p:nvPr/>
          </p:nvPicPr>
          <p:blipFill>
            <a:blip r:embed="rId3"/>
            <a:srcRect l="26192" r="53198"/>
            <a:stretch>
              <a:fillRect/>
            </a:stretch>
          </p:blipFill>
          <p:spPr>
            <a:xfrm>
              <a:off x="4377" y="164"/>
              <a:ext cx="1089" cy="1728"/>
            </a:xfrm>
            <a:prstGeom prst="rect">
              <a:avLst/>
            </a:prstGeom>
            <a:noFill/>
            <a:ln w="9525">
              <a:noFill/>
            </a:ln>
          </p:spPr>
        </p:pic>
      </p:grpSp>
      <p:grpSp>
        <p:nvGrpSpPr>
          <p:cNvPr id="19463" name="Group 16"/>
          <p:cNvGrpSpPr/>
          <p:nvPr/>
        </p:nvGrpSpPr>
        <p:grpSpPr>
          <a:xfrm>
            <a:off x="4716463" y="2338388"/>
            <a:ext cx="2085975" cy="3092450"/>
            <a:chOff x="2789" y="2208"/>
            <a:chExt cx="1360" cy="2039"/>
          </a:xfrm>
        </p:grpSpPr>
        <p:pic>
          <p:nvPicPr>
            <p:cNvPr id="19472" name="Picture 5" descr="14-1-4丙丁"/>
            <p:cNvPicPr>
              <a:picLocks noChangeAspect="1"/>
            </p:cNvPicPr>
            <p:nvPr/>
          </p:nvPicPr>
          <p:blipFill>
            <a:blip r:embed="rId4"/>
            <a:srcRect l="3264" r="47949"/>
            <a:stretch>
              <a:fillRect/>
            </a:stretch>
          </p:blipFill>
          <p:spPr>
            <a:xfrm>
              <a:off x="2789" y="2208"/>
              <a:ext cx="1360" cy="2039"/>
            </a:xfrm>
            <a:prstGeom prst="rect">
              <a:avLst/>
            </a:prstGeom>
            <a:noFill/>
            <a:ln w="9525" cap="flat" cmpd="sng">
              <a:solidFill>
                <a:schemeClr val="accent1"/>
              </a:solidFill>
              <a:prstDash val="solid"/>
              <a:miter/>
              <a:headEnd type="none" w="med" len="med"/>
              <a:tailEnd type="none" w="med" len="med"/>
            </a:ln>
          </p:spPr>
        </p:pic>
        <p:pic>
          <p:nvPicPr>
            <p:cNvPr id="19473" name="Picture 12" descr=")AVQFT}[$)C8`ZVNPEK6C{8"/>
            <p:cNvPicPr>
              <a:picLocks noChangeAspect="1"/>
            </p:cNvPicPr>
            <p:nvPr/>
          </p:nvPicPr>
          <p:blipFill>
            <a:blip r:embed="rId3"/>
            <a:srcRect l="53236" r="26590"/>
            <a:stretch>
              <a:fillRect/>
            </a:stretch>
          </p:blipFill>
          <p:spPr>
            <a:xfrm>
              <a:off x="2925" y="2228"/>
              <a:ext cx="1066" cy="1728"/>
            </a:xfrm>
            <a:prstGeom prst="rect">
              <a:avLst/>
            </a:prstGeom>
            <a:noFill/>
            <a:ln w="9525">
              <a:noFill/>
            </a:ln>
          </p:spPr>
        </p:pic>
      </p:grpSp>
      <p:grpSp>
        <p:nvGrpSpPr>
          <p:cNvPr id="19464" name="Group 17"/>
          <p:cNvGrpSpPr/>
          <p:nvPr/>
        </p:nvGrpSpPr>
        <p:grpSpPr>
          <a:xfrm>
            <a:off x="6875463" y="2349500"/>
            <a:ext cx="2052637" cy="3060700"/>
            <a:chOff x="4240" y="2208"/>
            <a:chExt cx="1337" cy="2039"/>
          </a:xfrm>
        </p:grpSpPr>
        <p:pic>
          <p:nvPicPr>
            <p:cNvPr id="19470" name="Picture 5" descr="14-1-4丙丁"/>
            <p:cNvPicPr>
              <a:picLocks noChangeAspect="1"/>
            </p:cNvPicPr>
            <p:nvPr/>
          </p:nvPicPr>
          <p:blipFill>
            <a:blip r:embed="rId4"/>
            <a:srcRect l="52048"/>
            <a:stretch>
              <a:fillRect/>
            </a:stretch>
          </p:blipFill>
          <p:spPr>
            <a:xfrm>
              <a:off x="4240" y="2208"/>
              <a:ext cx="1337" cy="2039"/>
            </a:xfrm>
            <a:prstGeom prst="rect">
              <a:avLst/>
            </a:prstGeom>
            <a:noFill/>
            <a:ln w="9525" cap="flat" cmpd="sng">
              <a:solidFill>
                <a:schemeClr val="accent1"/>
              </a:solidFill>
              <a:prstDash val="solid"/>
              <a:miter/>
              <a:headEnd type="none" w="med" len="med"/>
              <a:tailEnd type="none" w="med" len="med"/>
            </a:ln>
          </p:spPr>
        </p:pic>
        <p:pic>
          <p:nvPicPr>
            <p:cNvPr id="19471" name="Picture 13" descr=")AVQFT}[$)C8`ZVNPEK6C{8"/>
            <p:cNvPicPr>
              <a:picLocks noChangeAspect="1"/>
            </p:cNvPicPr>
            <p:nvPr/>
          </p:nvPicPr>
          <p:blipFill>
            <a:blip r:embed="rId3"/>
            <a:srcRect l="80696" r="-455"/>
            <a:stretch>
              <a:fillRect/>
            </a:stretch>
          </p:blipFill>
          <p:spPr>
            <a:xfrm>
              <a:off x="4354" y="2228"/>
              <a:ext cx="1044" cy="1728"/>
            </a:xfrm>
            <a:prstGeom prst="rect">
              <a:avLst/>
            </a:prstGeom>
            <a:noFill/>
            <a:ln w="9525">
              <a:noFill/>
            </a:ln>
          </p:spPr>
        </p:pic>
      </p:grpSp>
      <p:sp>
        <p:nvSpPr>
          <p:cNvPr id="43" name="TextBox 42"/>
          <p:cNvSpPr txBox="1"/>
          <p:nvPr/>
        </p:nvSpPr>
        <p:spPr>
          <a:xfrm>
            <a:off x="539750" y="5589588"/>
            <a:ext cx="8385175" cy="523875"/>
          </a:xfrm>
          <a:prstGeom prst="rect">
            <a:avLst/>
          </a:prstGeom>
          <a:solidFill>
            <a:srgbClr val="FFFFCC"/>
          </a:solidFill>
          <a:ln w="9525">
            <a:noFill/>
          </a:ln>
        </p:spPr>
        <p:txBody>
          <a:bodyPr>
            <a:spAutoFit/>
          </a:bodyPr>
          <a:p>
            <a:r>
              <a:rPr lang="zh-CN" altLang="en-US" sz="2800" b="1" dirty="0">
                <a:solidFill>
                  <a:srgbClr val="FF0000"/>
                </a:solidFill>
                <a:latin typeface="楷体" panose="02010609060101010101" pitchFamily="49" charset="-122"/>
                <a:ea typeface="楷体" panose="02010609060101010101" pitchFamily="49" charset="-122"/>
              </a:rPr>
              <a:t>除</a:t>
            </a:r>
            <a:r>
              <a:rPr lang="zh-CN" altLang="en-US" sz="2800" b="1" dirty="0">
                <a:solidFill>
                  <a:srgbClr val="0000CC"/>
                </a:solidFill>
                <a:latin typeface="楷体" panose="02010609060101010101" pitchFamily="49" charset="-122"/>
                <a:ea typeface="楷体" panose="02010609060101010101" pitchFamily="49" charset="-122"/>
              </a:rPr>
              <a:t>做功冲程</a:t>
            </a:r>
            <a:r>
              <a:rPr lang="zh-CN" altLang="en-US" sz="2800" b="1" dirty="0">
                <a:solidFill>
                  <a:srgbClr val="FF0000"/>
                </a:solidFill>
                <a:latin typeface="楷体" panose="02010609060101010101" pitchFamily="49" charset="-122"/>
                <a:ea typeface="楷体" panose="02010609060101010101" pitchFamily="49" charset="-122"/>
              </a:rPr>
              <a:t>以外，其他冲程都是靠</a:t>
            </a:r>
            <a:r>
              <a:rPr lang="zh-CN" altLang="en-US" sz="2800" b="1" dirty="0">
                <a:solidFill>
                  <a:srgbClr val="0000CC"/>
                </a:solidFill>
                <a:latin typeface="楷体" panose="02010609060101010101" pitchFamily="49" charset="-122"/>
                <a:ea typeface="楷体" panose="02010609060101010101" pitchFamily="49" charset="-122"/>
              </a:rPr>
              <a:t>飞轮的惯性</a:t>
            </a:r>
            <a:r>
              <a:rPr lang="zh-CN" altLang="en-US" sz="2800" b="1" dirty="0">
                <a:solidFill>
                  <a:srgbClr val="FF0000"/>
                </a:solidFill>
                <a:latin typeface="楷体" panose="02010609060101010101" pitchFamily="49" charset="-122"/>
                <a:ea typeface="楷体" panose="02010609060101010101" pitchFamily="49" charset="-122"/>
              </a:rPr>
              <a:t>完成。</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6" name="TextBox 45"/>
          <p:cNvSpPr txBox="1"/>
          <p:nvPr/>
        </p:nvSpPr>
        <p:spPr>
          <a:xfrm>
            <a:off x="6227763" y="1268413"/>
            <a:ext cx="644525" cy="523875"/>
          </a:xfrm>
          <a:prstGeom prst="rect">
            <a:avLst/>
          </a:prstGeom>
          <a:noFill/>
          <a:ln w="9525">
            <a:noFill/>
          </a:ln>
        </p:spPr>
        <p:txBody>
          <a:bodyPr>
            <a:spAutoFit/>
          </a:bodyPr>
          <a:p>
            <a:r>
              <a:rPr lang="en-US" altLang="zh-CN" sz="2800" dirty="0">
                <a:solidFill>
                  <a:srgbClr val="FF0000"/>
                </a:solidFill>
                <a:latin typeface="Arial" panose="020B0604020202020204" pitchFamily="34" charset="0"/>
              </a:rPr>
              <a:t>2</a:t>
            </a:r>
            <a:endParaRPr lang="zh-CN" altLang="en-US" sz="2800" dirty="0">
              <a:solidFill>
                <a:srgbClr val="FF0000"/>
              </a:solidFill>
              <a:latin typeface="Arial" panose="020B0604020202020204" pitchFamily="34" charset="0"/>
            </a:endParaRPr>
          </a:p>
        </p:txBody>
      </p:sp>
      <p:sp>
        <p:nvSpPr>
          <p:cNvPr id="47" name="TextBox 46"/>
          <p:cNvSpPr txBox="1"/>
          <p:nvPr/>
        </p:nvSpPr>
        <p:spPr>
          <a:xfrm>
            <a:off x="395288" y="1754188"/>
            <a:ext cx="642937" cy="522287"/>
          </a:xfrm>
          <a:prstGeom prst="rect">
            <a:avLst/>
          </a:prstGeom>
          <a:noFill/>
          <a:ln w="9525">
            <a:noFill/>
          </a:ln>
        </p:spPr>
        <p:txBody>
          <a:bodyPr>
            <a:spAutoFit/>
          </a:bodyPr>
          <a:p>
            <a:r>
              <a:rPr lang="en-US" altLang="zh-CN" sz="2800" dirty="0">
                <a:solidFill>
                  <a:srgbClr val="FF0000"/>
                </a:solidFill>
                <a:latin typeface="Arial" panose="020B0604020202020204" pitchFamily="34" charset="0"/>
              </a:rPr>
              <a:t>  2    </a:t>
            </a:r>
            <a:endParaRPr lang="zh-CN" altLang="en-US" sz="2800" dirty="0">
              <a:solidFill>
                <a:srgbClr val="FF0000"/>
              </a:solidFill>
              <a:latin typeface="Arial" panose="020B0604020202020204" pitchFamily="34" charset="0"/>
            </a:endParaRPr>
          </a:p>
        </p:txBody>
      </p:sp>
      <p:sp>
        <p:nvSpPr>
          <p:cNvPr id="48" name="TextBox 47"/>
          <p:cNvSpPr txBox="1"/>
          <p:nvPr/>
        </p:nvSpPr>
        <p:spPr>
          <a:xfrm>
            <a:off x="3208338" y="1773238"/>
            <a:ext cx="642937" cy="522287"/>
          </a:xfrm>
          <a:prstGeom prst="rect">
            <a:avLst/>
          </a:prstGeom>
          <a:noFill/>
          <a:ln w="9525">
            <a:noFill/>
          </a:ln>
        </p:spPr>
        <p:txBody>
          <a:bodyPr>
            <a:spAutoFit/>
          </a:bodyPr>
          <a:p>
            <a:r>
              <a:rPr lang="en-US" altLang="zh-CN" sz="2800" dirty="0">
                <a:solidFill>
                  <a:srgbClr val="FF0000"/>
                </a:solidFill>
                <a:latin typeface="Arial" panose="020B0604020202020204" pitchFamily="34" charset="0"/>
              </a:rPr>
              <a:t>1</a:t>
            </a:r>
            <a:endParaRPr lang="zh-CN" altLang="en-US" sz="2800" dirty="0">
              <a:solidFill>
                <a:srgbClr val="FF0000"/>
              </a:solidFill>
              <a:latin typeface="Arial" panose="020B0604020202020204" pitchFamily="34" charset="0"/>
            </a:endParaRPr>
          </a:p>
        </p:txBody>
      </p:sp>
      <p:sp>
        <p:nvSpPr>
          <p:cNvPr id="23" name="左箭头 22">
            <a:hlinkClick r:id="rId5" action="ppaction://hlinksldjump"/>
          </p:cNvPr>
          <p:cNvSpPr/>
          <p:nvPr/>
        </p:nvSpPr>
        <p:spPr>
          <a:xfrm>
            <a:off x="7667625" y="6165850"/>
            <a:ext cx="977900" cy="485775"/>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20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20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checkerboard(across)">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4" descr="学校幻灯片背景图"/>
          <p:cNvPicPr>
            <a:picLocks noChangeAspect="1"/>
          </p:cNvPicPr>
          <p:nvPr/>
        </p:nvPicPr>
        <p:blipFill>
          <a:blip r:embed="rId1">
            <a:lum bright="23999"/>
          </a:blip>
          <a:stretch>
            <a:fillRect/>
          </a:stretch>
        </p:blipFill>
        <p:spPr>
          <a:xfrm>
            <a:off x="0" y="0"/>
            <a:ext cx="9180513" cy="7100888"/>
          </a:xfrm>
          <a:prstGeom prst="rect">
            <a:avLst/>
          </a:prstGeom>
          <a:noFill/>
          <a:ln w="9525">
            <a:noFill/>
          </a:ln>
        </p:spPr>
      </p:pic>
      <p:sp>
        <p:nvSpPr>
          <p:cNvPr id="4" name="标题 1"/>
          <p:cNvSpPr txBox="1"/>
          <p:nvPr/>
        </p:nvSpPr>
        <p:spPr bwMode="auto">
          <a:xfrm>
            <a:off x="3059113" y="476250"/>
            <a:ext cx="3168650"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mj-lt"/>
                <a:ea typeface="+mj-ea"/>
                <a:cs typeface="+mj-cs"/>
              </a:rPr>
              <a:t>展示提升</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graphicFrame>
        <p:nvGraphicFramePr>
          <p:cNvPr id="28" name="表格 27"/>
          <p:cNvGraphicFramePr>
            <a:graphicFrameLocks noGrp="1"/>
          </p:cNvGraphicFramePr>
          <p:nvPr/>
        </p:nvGraphicFramePr>
        <p:xfrm>
          <a:off x="179388" y="1676400"/>
          <a:ext cx="8820150" cy="4579938"/>
        </p:xfrm>
        <a:graphic>
          <a:graphicData uri="http://schemas.openxmlformats.org/drawingml/2006/table">
            <a:tbl>
              <a:tblPr/>
              <a:tblGrid>
                <a:gridCol w="504056"/>
                <a:gridCol w="1656184"/>
                <a:gridCol w="3528392"/>
                <a:gridCol w="3131840"/>
              </a:tblGrid>
              <a:tr h="364708">
                <a:tc>
                  <a:txBody>
                    <a:bodyPr/>
                    <a:lstStyle/>
                    <a:p>
                      <a:pPr algn="just">
                        <a:spcAft>
                          <a:spcPts val="0"/>
                        </a:spcAft>
                      </a:pPr>
                      <a:endParaRPr lang="en-US" sz="2000" b="1" kern="0" dirty="0">
                        <a:solidFill>
                          <a:srgbClr val="000000"/>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2000" b="1" kern="0" dirty="0">
                        <a:solidFill>
                          <a:srgbClr val="000000"/>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FF33CC"/>
                          </a:solidFill>
                          <a:latin typeface="仿宋" panose="02010609060101010101" pitchFamily="49" charset="-122"/>
                          <a:ea typeface="仿宋" panose="02010609060101010101" pitchFamily="49" charset="-122"/>
                          <a:cs typeface="Times New Roman" panose="02020603050405020304"/>
                        </a:rPr>
                        <a:t>汽油机</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FF33CC"/>
                          </a:solidFill>
                          <a:latin typeface="仿宋" panose="02010609060101010101" pitchFamily="49" charset="-122"/>
                          <a:ea typeface="仿宋" panose="02010609060101010101" pitchFamily="49" charset="-122"/>
                          <a:cs typeface="Times New Roman" panose="02020603050405020304"/>
                        </a:rPr>
                        <a:t>柴油机</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708">
                <a:tc rowSpan="6">
                  <a:txBody>
                    <a:bodyPr/>
                    <a:lstStyle/>
                    <a:p>
                      <a:pPr algn="just">
                        <a:spcAft>
                          <a:spcPts val="0"/>
                        </a:spcAft>
                      </a:pPr>
                      <a:endParaRPr lang="en-US" sz="2000" b="1" kern="0" dirty="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endParaRPr lang="en-US" alt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endParaRPr lang="en-US" alt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endParaRPr lang="en-US" alt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rPr>
                        <a:t>不</a:t>
                      </a:r>
                      <a:endParaRPr lang="zh-CN" sz="1800" b="1" kern="10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rPr>
                        <a:t>同</a:t>
                      </a:r>
                      <a:endParaRPr lang="zh-CN" sz="1800" b="1" kern="10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rPr>
                        <a:t>点</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构造</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045">
                <a:tc vMerge="1">
                  <a:tcPr/>
                </a:tc>
                <a:tc>
                  <a:txBody>
                    <a:bodyPr/>
                    <a:lstStyle/>
                    <a:p>
                      <a:pPr algn="ctr">
                        <a:spcAft>
                          <a:spcPts val="0"/>
                        </a:spcAft>
                      </a:pP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吸</a:t>
                      </a:r>
                      <a:r>
                        <a:rPr lang="zh-CN" sz="2000" b="1" kern="0" dirty="0" smtClean="0">
                          <a:solidFill>
                            <a:srgbClr val="0000CC"/>
                          </a:solidFill>
                          <a:latin typeface="仿宋" panose="02010609060101010101" pitchFamily="49" charset="-122"/>
                          <a:ea typeface="仿宋" panose="02010609060101010101" pitchFamily="49" charset="-122"/>
                          <a:cs typeface="Times New Roman" panose="02020603050405020304"/>
                        </a:rPr>
                        <a:t>气冲</a:t>
                      </a: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程</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754">
                <a:tc vMerge="1">
                  <a:tcPr/>
                </a:tc>
                <a:tc>
                  <a:txBody>
                    <a:bodyPr/>
                    <a:lstStyle/>
                    <a:p>
                      <a:pPr algn="ctr">
                        <a:spcAft>
                          <a:spcPts val="0"/>
                        </a:spcAft>
                      </a:pP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压</a:t>
                      </a:r>
                      <a:r>
                        <a:rPr lang="zh-CN" sz="2000" b="1" kern="0" dirty="0" smtClean="0">
                          <a:solidFill>
                            <a:srgbClr val="0000CC"/>
                          </a:solidFill>
                          <a:latin typeface="仿宋" panose="02010609060101010101" pitchFamily="49" charset="-122"/>
                          <a:ea typeface="仿宋" panose="02010609060101010101" pitchFamily="49" charset="-122"/>
                          <a:cs typeface="Times New Roman" panose="02020603050405020304"/>
                        </a:rPr>
                        <a:t>缩冲</a:t>
                      </a: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程</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8568">
                <a:tc vMerge="1">
                  <a:tcPr/>
                </a:tc>
                <a:tc>
                  <a:txBody>
                    <a:bodyPr/>
                    <a:lstStyle/>
                    <a:p>
                      <a:pPr algn="ctr">
                        <a:spcAft>
                          <a:spcPts val="0"/>
                        </a:spcAft>
                      </a:pP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点</a:t>
                      </a:r>
                      <a:r>
                        <a:rPr lang="zh-CN" sz="2000" b="1" kern="0" dirty="0" smtClean="0">
                          <a:solidFill>
                            <a:srgbClr val="0000CC"/>
                          </a:solidFill>
                          <a:latin typeface="仿宋" panose="02010609060101010101" pitchFamily="49" charset="-122"/>
                          <a:ea typeface="仿宋" panose="02010609060101010101" pitchFamily="49" charset="-122"/>
                          <a:cs typeface="Times New Roman" panose="02020603050405020304"/>
                        </a:rPr>
                        <a:t>火方</a:t>
                      </a: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式</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708">
                <a:tc vMerge="1">
                  <a:tcPr/>
                </a:tc>
                <a:tc>
                  <a:txBody>
                    <a:bodyPr/>
                    <a:lstStyle/>
                    <a:p>
                      <a:pPr algn="ctr">
                        <a:spcAft>
                          <a:spcPts val="0"/>
                        </a:spcAft>
                      </a:pP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效率</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285">
                <a:tc vMerge="1">
                  <a:tcPr/>
                </a:tc>
                <a:tc>
                  <a:txBody>
                    <a:bodyPr/>
                    <a:lstStyle/>
                    <a:p>
                      <a:pPr algn="just">
                        <a:spcAft>
                          <a:spcPts val="0"/>
                        </a:spcAft>
                      </a:pPr>
                      <a:endParaRPr lang="en-US" altLang="zh-CN" sz="2000" b="1" kern="0" dirty="0" smtClean="0">
                        <a:solidFill>
                          <a:srgbClr val="0000CC"/>
                        </a:solidFill>
                        <a:latin typeface="仿宋" panose="02010609060101010101" pitchFamily="49" charset="-122"/>
                        <a:ea typeface="仿宋" panose="02010609060101010101" pitchFamily="49" charset="-122"/>
                        <a:cs typeface="Times New Roman" panose="02020603050405020304"/>
                      </a:endParaRPr>
                    </a:p>
                    <a:p>
                      <a:pPr algn="ctr">
                        <a:spcAft>
                          <a:spcPts val="0"/>
                        </a:spcAft>
                      </a:pPr>
                      <a:r>
                        <a:rPr lang="zh-CN" sz="2000" b="1" kern="0" dirty="0" smtClean="0">
                          <a:solidFill>
                            <a:srgbClr val="0000CC"/>
                          </a:solidFill>
                          <a:latin typeface="仿宋" panose="02010609060101010101" pitchFamily="49" charset="-122"/>
                          <a:ea typeface="仿宋" panose="02010609060101010101" pitchFamily="49" charset="-122"/>
                          <a:cs typeface="Times New Roman" panose="02020603050405020304"/>
                        </a:rPr>
                        <a:t>应</a:t>
                      </a:r>
                      <a:r>
                        <a:rPr lang="zh-CN" sz="2000" b="1" kern="0" dirty="0">
                          <a:solidFill>
                            <a:srgbClr val="0000CC"/>
                          </a:solidFill>
                          <a:latin typeface="仿宋" panose="02010609060101010101" pitchFamily="49" charset="-122"/>
                          <a:ea typeface="仿宋" panose="02010609060101010101" pitchFamily="49" charset="-122"/>
                          <a:cs typeface="Times New Roman" panose="02020603050405020304"/>
                        </a:rPr>
                        <a:t>用</a:t>
                      </a:r>
                      <a:endParaRPr lang="zh-CN" sz="1800" b="1" kern="100" dirty="0">
                        <a:solidFill>
                          <a:srgbClr val="0000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2809">
                <a:tc>
                  <a:txBody>
                    <a:bodyPr/>
                    <a:lstStyle/>
                    <a:p>
                      <a:pPr algn="just">
                        <a:spcAft>
                          <a:spcPts val="0"/>
                        </a:spcAft>
                      </a:pPr>
                      <a:endParaRPr lang="en-US" alt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smtClean="0">
                          <a:solidFill>
                            <a:srgbClr val="FF33CC"/>
                          </a:solidFill>
                          <a:latin typeface="仿宋" panose="02010609060101010101" pitchFamily="49" charset="-122"/>
                          <a:ea typeface="仿宋" panose="02010609060101010101" pitchFamily="49" charset="-122"/>
                          <a:cs typeface="Times New Roman" panose="02020603050405020304"/>
                        </a:rPr>
                        <a:t>相</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a:solidFill>
                            <a:srgbClr val="FF33CC"/>
                          </a:solidFill>
                          <a:latin typeface="仿宋" panose="02010609060101010101" pitchFamily="49" charset="-122"/>
                          <a:ea typeface="仿宋" panose="02010609060101010101" pitchFamily="49" charset="-122"/>
                          <a:cs typeface="Times New Roman" panose="02020603050405020304"/>
                        </a:rPr>
                        <a:t>同</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p>
                      <a:pPr algn="just">
                        <a:spcAft>
                          <a:spcPts val="0"/>
                        </a:spcAft>
                      </a:pPr>
                      <a:r>
                        <a:rPr lang="zh-CN" sz="2000" b="1" kern="0" dirty="0">
                          <a:solidFill>
                            <a:srgbClr val="FF33CC"/>
                          </a:solidFill>
                          <a:latin typeface="仿宋" panose="02010609060101010101" pitchFamily="49" charset="-122"/>
                          <a:ea typeface="仿宋" panose="02010609060101010101" pitchFamily="49" charset="-122"/>
                          <a:cs typeface="Times New Roman" panose="02020603050405020304"/>
                        </a:rPr>
                        <a:t>点</a:t>
                      </a:r>
                      <a:endParaRPr lang="zh-CN" sz="1800" b="1" kern="100" dirty="0">
                        <a:solidFill>
                          <a:srgbClr val="FF33CC"/>
                        </a:solidFill>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76200" algn="just">
                        <a:spcAft>
                          <a:spcPts val="0"/>
                        </a:spcAft>
                      </a:pPr>
                      <a:endParaRPr lang="zh-CN" sz="1800" b="1" kern="100" dirty="0">
                        <a:latin typeface="仿宋" panose="02010609060101010101" pitchFamily="49" charset="-122"/>
                        <a:ea typeface="仿宋" panose="02010609060101010101" pitchFamily="49" charset="-122"/>
                        <a:cs typeface="Times New Roman" panose="02020603050405020304"/>
                      </a:endParaRPr>
                    </a:p>
                  </a:txBody>
                  <a:tcPr marL="57449" marR="574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bl>
          </a:graphicData>
        </a:graphic>
      </p:graphicFrame>
      <p:sp>
        <p:nvSpPr>
          <p:cNvPr id="29" name="Text Box 14"/>
          <p:cNvSpPr txBox="1">
            <a:spLocks noChangeArrowheads="1"/>
          </p:cNvSpPr>
          <p:nvPr/>
        </p:nvSpPr>
        <p:spPr bwMode="auto">
          <a:xfrm>
            <a:off x="2627313" y="1052513"/>
            <a:ext cx="4032250" cy="522288"/>
          </a:xfrm>
          <a:prstGeom prst="rect">
            <a:avLst/>
          </a:prstGeom>
          <a:solidFill>
            <a:srgbClr val="FFFF99"/>
          </a:solidFill>
          <a:ln w="25400">
            <a:solidFill>
              <a:schemeClr val="accent1"/>
            </a:solidFill>
            <a:miter lim="800000"/>
          </a:ln>
          <a:effectLst>
            <a:outerShdw dist="107763" dir="2700000" algn="ctr" rotWithShape="0">
              <a:srgbClr val="808080">
                <a:alpha val="50000"/>
              </a:srgbClr>
            </a:outerShdw>
          </a:effectLst>
        </p:spPr>
        <p:txBody>
          <a:bodyPr>
            <a:spAutoFit/>
          </a:bodyPr>
          <a:lstStyle/>
          <a:p>
            <a:pPr marR="0" defTabSz="914400">
              <a:buClrTx/>
              <a:buSzTx/>
              <a:buFontTx/>
              <a:buNone/>
              <a:defRPr/>
            </a:pPr>
            <a:r>
              <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mn-cs"/>
              </a:rPr>
              <a:t>汽油机和柴油机的异同</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mn-cs"/>
            </a:endParaRPr>
          </a:p>
        </p:txBody>
      </p:sp>
      <p:sp>
        <p:nvSpPr>
          <p:cNvPr id="30" name="左箭头 29">
            <a:hlinkClick r:id="rId2" action="ppaction://hlinksldjump"/>
          </p:cNvPr>
          <p:cNvSpPr/>
          <p:nvPr/>
        </p:nvSpPr>
        <p:spPr>
          <a:xfrm>
            <a:off x="7596188" y="6237288"/>
            <a:ext cx="977900" cy="485775"/>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TextBox 21"/>
          <p:cNvSpPr txBox="1">
            <a:spLocks noChangeArrowheads="1"/>
          </p:cNvSpPr>
          <p:nvPr/>
        </p:nvSpPr>
        <p:spPr bwMode="auto">
          <a:xfrm>
            <a:off x="2916238" y="2060575"/>
            <a:ext cx="230505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汽缸顶部是火花塞</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8" name="TextBox 21"/>
          <p:cNvSpPr txBox="1">
            <a:spLocks noChangeArrowheads="1"/>
          </p:cNvSpPr>
          <p:nvPr/>
        </p:nvSpPr>
        <p:spPr bwMode="auto">
          <a:xfrm>
            <a:off x="6372225" y="2020888"/>
            <a:ext cx="230505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汽缸顶部是喷油嘴</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9" name="TextBox 21"/>
          <p:cNvSpPr txBox="1">
            <a:spLocks noChangeArrowheads="1"/>
          </p:cNvSpPr>
          <p:nvPr/>
        </p:nvSpPr>
        <p:spPr bwMode="auto">
          <a:xfrm>
            <a:off x="2411413" y="2420938"/>
            <a:ext cx="338455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10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吸入汽油和空气的混合气体</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0" name="TextBox 21"/>
          <p:cNvSpPr txBox="1">
            <a:spLocks noChangeArrowheads="1"/>
          </p:cNvSpPr>
          <p:nvPr/>
        </p:nvSpPr>
        <p:spPr bwMode="auto">
          <a:xfrm>
            <a:off x="6372225" y="2420938"/>
            <a:ext cx="230505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10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只吸入空气</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1" name="TextBox 21"/>
          <p:cNvSpPr txBox="1">
            <a:spLocks noChangeArrowheads="1"/>
          </p:cNvSpPr>
          <p:nvPr/>
        </p:nvSpPr>
        <p:spPr bwMode="auto">
          <a:xfrm>
            <a:off x="2771775" y="3357563"/>
            <a:ext cx="273685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点燃式（火花塞点火）</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2" name="TextBox 21"/>
          <p:cNvSpPr txBox="1">
            <a:spLocks noChangeArrowheads="1"/>
          </p:cNvSpPr>
          <p:nvPr/>
        </p:nvSpPr>
        <p:spPr bwMode="auto">
          <a:xfrm>
            <a:off x="5940425" y="3213100"/>
            <a:ext cx="2952750" cy="708025"/>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压燃式（柴油遇到热空气而燃烧）</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3" name="TextBox 21"/>
          <p:cNvSpPr txBox="1">
            <a:spLocks noChangeArrowheads="1"/>
          </p:cNvSpPr>
          <p:nvPr/>
        </p:nvSpPr>
        <p:spPr bwMode="auto">
          <a:xfrm>
            <a:off x="3059113" y="3933825"/>
            <a:ext cx="2305050" cy="400050"/>
          </a:xfrm>
          <a:prstGeom prst="rect">
            <a:avLst/>
          </a:prstGeom>
          <a:noFill/>
          <a:ln w="9525">
            <a:noFill/>
            <a:miter lim="800000"/>
          </a:ln>
        </p:spPr>
        <p:txBody>
          <a:bodyPr>
            <a:spAutoFit/>
          </a:bodyPr>
          <a:lstStyle/>
          <a:p>
            <a:pPr marR="0" algn="ctr"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较低</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4" name="TextBox 21"/>
          <p:cNvSpPr txBox="1">
            <a:spLocks noChangeArrowheads="1"/>
          </p:cNvSpPr>
          <p:nvPr/>
        </p:nvSpPr>
        <p:spPr bwMode="auto">
          <a:xfrm>
            <a:off x="6300788" y="3933825"/>
            <a:ext cx="2305050" cy="400050"/>
          </a:xfrm>
          <a:prstGeom prst="rect">
            <a:avLst/>
          </a:prstGeom>
          <a:noFill/>
          <a:ln w="9525">
            <a:noFill/>
            <a:miter lim="800000"/>
          </a:ln>
        </p:spPr>
        <p:txBody>
          <a:bodyPr>
            <a:spAutoFit/>
          </a:bodyPr>
          <a:lstStyle/>
          <a:p>
            <a:pPr marR="0" algn="ctr"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较高</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5" name="TextBox 21"/>
          <p:cNvSpPr txBox="1">
            <a:spLocks noChangeArrowheads="1"/>
          </p:cNvSpPr>
          <p:nvPr/>
        </p:nvSpPr>
        <p:spPr bwMode="auto">
          <a:xfrm>
            <a:off x="2411413" y="4292600"/>
            <a:ext cx="3384550" cy="708025"/>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机体较轻，主要用于汽车、飞机、摩托车等。</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6" name="TextBox 21"/>
          <p:cNvSpPr txBox="1">
            <a:spLocks noChangeArrowheads="1"/>
          </p:cNvSpPr>
          <p:nvPr/>
        </p:nvSpPr>
        <p:spPr bwMode="auto">
          <a:xfrm>
            <a:off x="5795963" y="4305300"/>
            <a:ext cx="3276600" cy="708025"/>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机体较重，主要用于载重汽车、火车、轮船等。</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7" name="TextBox 21"/>
          <p:cNvSpPr txBox="1">
            <a:spLocks noChangeArrowheads="1"/>
          </p:cNvSpPr>
          <p:nvPr/>
        </p:nvSpPr>
        <p:spPr bwMode="auto">
          <a:xfrm>
            <a:off x="684213" y="5013325"/>
            <a:ext cx="8208963" cy="1323975"/>
          </a:xfrm>
          <a:prstGeom prst="rect">
            <a:avLst/>
          </a:prstGeom>
          <a:noFill/>
          <a:ln w="9525">
            <a:noFill/>
            <a:miter lim="800000"/>
          </a:ln>
        </p:spPr>
        <p:txBody>
          <a:bodyPr>
            <a:spAutoFit/>
          </a:bodyPr>
          <a:lstStyle/>
          <a:p>
            <a:pPr marR="0" indent="76200" algn="just" defTabSz="914400">
              <a:spcAft>
                <a:spcPts val="0"/>
              </a:spcAft>
              <a:buClrTx/>
              <a:buSzTx/>
              <a:buFontTx/>
              <a:buNone/>
              <a:defRPr/>
            </a:pPr>
            <a:r>
              <a:rPr kumimoji="0" lang="en-US"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①</a:t>
            </a: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汽油机的火花塞和柴油机的喷油嘴的工作时刻都是在压缩冲程末。</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a:p>
            <a:pPr marR="0" indent="76200" algn="just" defTabSz="914400">
              <a:spcAft>
                <a:spcPts val="0"/>
              </a:spcAft>
              <a:buClrTx/>
              <a:buSzTx/>
              <a:buFontTx/>
              <a:buNone/>
              <a:defRPr/>
            </a:pPr>
            <a:r>
              <a:rPr kumimoji="0" lang="en-US"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②</a:t>
            </a: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都是由吸气冲程、压缩冲程、做功冲程、排气冲程构成一个工作循环，曲轴和飞轮转两周，对外做功一次。</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a:p>
            <a:pPr marR="0" indent="76200" algn="just" defTabSz="914400">
              <a:spcAft>
                <a:spcPts val="0"/>
              </a:spcAft>
              <a:buClrTx/>
              <a:buSzTx/>
              <a:buFontTx/>
              <a:buNone/>
              <a:defRPr/>
            </a:pPr>
            <a:r>
              <a:rPr kumimoji="0" lang="en-US"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③</a:t>
            </a:r>
            <a:r>
              <a:rPr kumimoji="0" lang="zh-CN" altLang="en-US"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做功冲程和</a:t>
            </a: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排气冲程的过程相同。</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8" name="TextBox 21"/>
          <p:cNvSpPr txBox="1">
            <a:spLocks noChangeArrowheads="1"/>
          </p:cNvSpPr>
          <p:nvPr/>
        </p:nvSpPr>
        <p:spPr bwMode="auto">
          <a:xfrm>
            <a:off x="2916238" y="2852738"/>
            <a:ext cx="2016125"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压缩程度较小</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
        <p:nvSpPr>
          <p:cNvPr id="19" name="TextBox 21"/>
          <p:cNvSpPr txBox="1">
            <a:spLocks noChangeArrowheads="1"/>
          </p:cNvSpPr>
          <p:nvPr/>
        </p:nvSpPr>
        <p:spPr bwMode="auto">
          <a:xfrm>
            <a:off x="6300788" y="2852738"/>
            <a:ext cx="1943100" cy="400050"/>
          </a:xfrm>
          <a:prstGeom prst="rect">
            <a:avLst/>
          </a:prstGeom>
          <a:noFill/>
          <a:ln w="9525">
            <a:noFill/>
            <a:miter lim="800000"/>
          </a:ln>
        </p:spPr>
        <p:txBody>
          <a:bodyPr>
            <a:spAutoFit/>
          </a:bodyPr>
          <a:lstStyle/>
          <a:p>
            <a:pPr marR="0" algn="just" defTabSz="914400">
              <a:spcAft>
                <a:spcPts val="0"/>
              </a:spcAft>
              <a:buClrTx/>
              <a:buSzTx/>
              <a:buFontTx/>
              <a:buNone/>
              <a:defRPr/>
            </a:pPr>
            <a:r>
              <a:rPr kumimoji="0" lang="zh-CN" altLang="zh-CN" sz="2000" b="1" kern="0" cap="none" spc="0" normalizeH="0" baseline="0" noProof="0" dirty="0">
                <a:solidFill>
                  <a:srgbClr val="000000"/>
                </a:solidFill>
                <a:latin typeface="仿宋" panose="02010609060101010101" pitchFamily="49" charset="-122"/>
                <a:ea typeface="仿宋" panose="02010609060101010101" pitchFamily="49" charset="-122"/>
                <a:cs typeface="Times New Roman" panose="02020603050405020304"/>
              </a:rPr>
              <a:t>压缩程度较大</a:t>
            </a:r>
            <a:endParaRPr kumimoji="0" lang="zh-CN" altLang="zh-CN" b="1" kern="100" cap="none" spc="0" normalizeH="0" baseline="0" noProof="0" dirty="0">
              <a:latin typeface="仿宋" panose="02010609060101010101" pitchFamily="49" charset="-122"/>
              <a:ea typeface="仿宋" panose="02010609060101010101" pitchFamily="49" charset="-122"/>
              <a:cs typeface="Times New Roman" panose="02020603050405020304"/>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3059113" y="620713"/>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1508" name="Rectangle 6"/>
          <p:cNvSpPr/>
          <p:nvPr/>
        </p:nvSpPr>
        <p:spPr>
          <a:xfrm>
            <a:off x="107950" y="1341438"/>
            <a:ext cx="8891588" cy="830262"/>
          </a:xfrm>
          <a:prstGeom prst="rect">
            <a:avLst/>
          </a:prstGeom>
          <a:noFill/>
          <a:ln w="9525">
            <a:noFill/>
          </a:ln>
        </p:spPr>
        <p:txBody>
          <a:bodyPr anchor="ctr">
            <a:spAutoFit/>
          </a:bodyPr>
          <a:p>
            <a:pPr indent="228600" eaLnBrk="0" hangingPunct="0"/>
            <a:r>
              <a:rPr lang="en-US" altLang="zh-CN" sz="2400" b="1" dirty="0">
                <a:latin typeface="Times New Roman" panose="02020603050405020304" pitchFamily="18" charset="0"/>
                <a:cs typeface="Times New Roman" panose="02020603050405020304" pitchFamily="18" charset="0"/>
              </a:rPr>
              <a:t>1</a:t>
            </a:r>
            <a:r>
              <a:rPr lang="zh-CN" altLang="en-US" sz="2400" b="1" dirty="0">
                <a:latin typeface="Times New Roman" panose="02020603050405020304" pitchFamily="18" charset="0"/>
                <a:cs typeface="Times New Roman" panose="02020603050405020304" pitchFamily="18" charset="0"/>
              </a:rPr>
              <a:t>．单缸四冲程内燃机的四个冲程的示意图如图所示，下列关于这种内燃机一个工作循环的四个冲程的顺序排列正确的是（     ）</a:t>
            </a:r>
            <a:endParaRPr lang="zh-CN" altLang="en-US" sz="3600" b="1" dirty="0">
              <a:latin typeface="Arial" panose="020B0604020202020204" pitchFamily="34" charset="0"/>
            </a:endParaRPr>
          </a:p>
        </p:txBody>
      </p:sp>
      <p:pic>
        <p:nvPicPr>
          <p:cNvPr id="21509" name="Picture 141" descr="www.xkb1.com              新课标第一网不用注册，免费下载！"/>
          <p:cNvPicPr>
            <a:picLocks noChangeAspect="1"/>
          </p:cNvPicPr>
          <p:nvPr/>
        </p:nvPicPr>
        <p:blipFill>
          <a:blip r:embed="rId2">
            <a:lum bright="-35999" contrast="66000"/>
          </a:blip>
          <a:srcRect t="9721" b="12151"/>
          <a:stretch>
            <a:fillRect/>
          </a:stretch>
        </p:blipFill>
        <p:spPr>
          <a:xfrm>
            <a:off x="1331913" y="2205038"/>
            <a:ext cx="6511925" cy="2808287"/>
          </a:xfrm>
          <a:prstGeom prst="rect">
            <a:avLst/>
          </a:prstGeom>
          <a:noFill/>
          <a:ln w="9525">
            <a:noFill/>
          </a:ln>
        </p:spPr>
      </p:pic>
      <p:sp>
        <p:nvSpPr>
          <p:cNvPr id="21510" name="Rectangle 7"/>
          <p:cNvSpPr/>
          <p:nvPr/>
        </p:nvSpPr>
        <p:spPr>
          <a:xfrm>
            <a:off x="611188" y="4868863"/>
            <a:ext cx="8064500" cy="1200150"/>
          </a:xfrm>
          <a:prstGeom prst="rect">
            <a:avLst/>
          </a:prstGeom>
          <a:noFill/>
          <a:ln w="9525">
            <a:noFill/>
          </a:ln>
        </p:spPr>
        <p:txBody>
          <a:bodyPr anchor="ctr">
            <a:spAutoFit/>
          </a:bodyPr>
          <a:p>
            <a:pPr indent="152400" eaLnBrk="0" hangingPunct="0"/>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甲                  乙                  丙                   丁</a:t>
            </a:r>
            <a:endParaRPr lang="zh-CN" altLang="en-US" sz="1200" b="1" dirty="0">
              <a:latin typeface="Arial" panose="020B0604020202020204" pitchFamily="34" charset="0"/>
            </a:endParaRPr>
          </a:p>
          <a:p>
            <a:pPr indent="152400" eaLnBrk="0" hangingPunct="0"/>
            <a:r>
              <a:rPr lang="en-US" altLang="zh-CN" sz="2400" b="1" dirty="0">
                <a:latin typeface="Times New Roman" panose="02020603050405020304" pitchFamily="18" charset="0"/>
                <a:cs typeface="Times New Roman" panose="02020603050405020304" pitchFamily="18" charset="0"/>
              </a:rPr>
              <a:t>          A</a:t>
            </a:r>
            <a:r>
              <a:rPr lang="zh-CN" altLang="en-US" sz="2400" b="1" dirty="0">
                <a:latin typeface="Times New Roman" panose="02020603050405020304" pitchFamily="18" charset="0"/>
                <a:cs typeface="Times New Roman" panose="02020603050405020304" pitchFamily="18" charset="0"/>
              </a:rPr>
              <a:t>．丙、丁、乙、甲</a:t>
            </a:r>
            <a:r>
              <a:rPr lang="zh-CN" altLang="en-US" sz="2400" b="1" dirty="0">
                <a:latin typeface="Arial" panose="020B0604020202020204" pitchFamily="34"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B. </a:t>
            </a:r>
            <a:r>
              <a:rPr lang="zh-CN" altLang="en-US" sz="2400" b="1" dirty="0">
                <a:latin typeface="Times New Roman" panose="02020603050405020304" pitchFamily="18" charset="0"/>
                <a:cs typeface="Times New Roman" panose="02020603050405020304" pitchFamily="18" charset="0"/>
              </a:rPr>
              <a:t>丁、甲、丙、乙</a:t>
            </a:r>
            <a:endParaRPr lang="zh-CN" altLang="en-US" sz="1200" b="1" dirty="0">
              <a:latin typeface="Arial" panose="020B0604020202020204" pitchFamily="34" charset="0"/>
            </a:endParaRPr>
          </a:p>
          <a:p>
            <a:pPr indent="152400" eaLnBrk="0" hangingPunct="0"/>
            <a:r>
              <a:rPr lang="zh-CN" altLang="en-US" sz="2400" b="1" dirty="0">
                <a:latin typeface="Arial" panose="020B0604020202020204" pitchFamily="34"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C.   </a:t>
            </a:r>
            <a:r>
              <a:rPr lang="zh-CN" altLang="en-US" sz="2400" b="1" dirty="0">
                <a:latin typeface="Times New Roman" panose="02020603050405020304" pitchFamily="18" charset="0"/>
                <a:cs typeface="Times New Roman" panose="02020603050405020304" pitchFamily="18" charset="0"/>
              </a:rPr>
              <a:t>乙、甲、丁、丙</a:t>
            </a:r>
            <a:r>
              <a:rPr lang="zh-CN" altLang="en-US" sz="2400" b="1" dirty="0">
                <a:latin typeface="Arial" panose="020B0604020202020204" pitchFamily="34"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D. </a:t>
            </a:r>
            <a:r>
              <a:rPr lang="zh-CN" altLang="en-US" sz="2400" b="1" dirty="0">
                <a:latin typeface="Times New Roman" panose="02020603050405020304" pitchFamily="18" charset="0"/>
                <a:cs typeface="Times New Roman" panose="02020603050405020304" pitchFamily="18" charset="0"/>
              </a:rPr>
              <a:t>甲、乙、丙、丁</a:t>
            </a:r>
            <a:endParaRPr lang="zh-CN" altLang="en-US" sz="3600" b="1" dirty="0">
              <a:latin typeface="Arial" panose="020B0604020202020204" pitchFamily="34" charset="0"/>
            </a:endParaRPr>
          </a:p>
        </p:txBody>
      </p:sp>
      <p:sp>
        <p:nvSpPr>
          <p:cNvPr id="7" name="左箭头 6">
            <a:hlinkClick r:id="rId3" action="ppaction://hlinksldjump"/>
          </p:cNvPr>
          <p:cNvSpPr/>
          <p:nvPr/>
        </p:nvSpPr>
        <p:spPr>
          <a:xfrm>
            <a:off x="7740650" y="6092825"/>
            <a:ext cx="977900"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8"/>
          <p:cNvSpPr txBox="1"/>
          <p:nvPr/>
        </p:nvSpPr>
        <p:spPr>
          <a:xfrm>
            <a:off x="8172450" y="1692275"/>
            <a:ext cx="481013" cy="584200"/>
          </a:xfrm>
          <a:prstGeom prst="rect">
            <a:avLst/>
          </a:prstGeom>
          <a:noFill/>
          <a:ln w="9525">
            <a:noFill/>
          </a:ln>
        </p:spPr>
        <p:txBody>
          <a:bodyPr wrap="none">
            <a:spAutoFit/>
          </a:bodyPr>
          <a:p>
            <a:r>
              <a:rPr lang="en-US" altLang="zh-CN" sz="3200" b="1" dirty="0">
                <a:solidFill>
                  <a:srgbClr val="FF0000"/>
                </a:solidFill>
                <a:latin typeface="Arial" panose="020B0604020202020204" pitchFamily="34" charset="0"/>
              </a:rPr>
              <a:t>B</a:t>
            </a:r>
            <a:endParaRPr lang="zh-CN" altLang="en-US" sz="32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4099" name="标题 1"/>
          <p:cNvSpPr>
            <a:spLocks noGrp="1"/>
          </p:cNvSpPr>
          <p:nvPr>
            <p:ph type="title"/>
          </p:nvPr>
        </p:nvSpPr>
        <p:spPr>
          <a:xfrm>
            <a:off x="2843213" y="1052513"/>
            <a:ext cx="3384550" cy="720725"/>
          </a:xfrm>
          <a:solidFill>
            <a:srgbClr val="66FF99">
              <a:alpha val="100000"/>
            </a:srgbClr>
          </a:solidFill>
          <a:ln/>
        </p:spPr>
        <p:txBody>
          <a:bodyPr vert="horz" wrap="square" lIns="91440" tIns="45720" rIns="91440" bIns="45720" anchor="ctr"/>
          <a:p>
            <a:r>
              <a:rPr lang="en-US" altLang="zh-CN" sz="3600" b="1" dirty="0">
                <a:solidFill>
                  <a:srgbClr val="C00000"/>
                </a:solidFill>
              </a:rPr>
              <a:t>【</a:t>
            </a:r>
            <a:r>
              <a:rPr lang="zh-CN" altLang="en-US" sz="3600" b="1" dirty="0">
                <a:solidFill>
                  <a:srgbClr val="C00000"/>
                </a:solidFill>
              </a:rPr>
              <a:t>前提测评</a:t>
            </a:r>
            <a:r>
              <a:rPr lang="en-US" altLang="zh-CN" sz="3600" b="1" dirty="0">
                <a:solidFill>
                  <a:srgbClr val="C00000"/>
                </a:solidFill>
              </a:rPr>
              <a:t>】</a:t>
            </a:r>
            <a:endParaRPr lang="zh-CN" altLang="en-US" sz="3600" b="1" dirty="0">
              <a:solidFill>
                <a:srgbClr val="C00000"/>
              </a:solidFill>
            </a:endParaRPr>
          </a:p>
        </p:txBody>
      </p:sp>
      <p:sp>
        <p:nvSpPr>
          <p:cNvPr id="4100" name="Rectangle 4"/>
          <p:cNvSpPr/>
          <p:nvPr/>
        </p:nvSpPr>
        <p:spPr>
          <a:xfrm>
            <a:off x="0" y="0"/>
            <a:ext cx="9144000" cy="0"/>
          </a:xfrm>
          <a:prstGeom prst="rect">
            <a:avLst/>
          </a:prstGeom>
          <a:noFill/>
          <a:ln w="9525">
            <a:noFill/>
          </a:ln>
        </p:spPr>
        <p:txBody>
          <a:bodyPr wrap="none" anchor="ctr">
            <a:spAutoFit/>
          </a:bodyPr>
          <a:p>
            <a:pPr eaLnBrk="0" hangingPunct="0"/>
            <a:r>
              <a:rPr lang="zh-CN" altLang="en-US" sz="1200" dirty="0">
                <a:solidFill>
                  <a:srgbClr val="333333"/>
                </a:solidFill>
                <a:latin typeface="Arial" panose="020B0604020202020204" pitchFamily="34" charset="0"/>
              </a:rPr>
              <a:t>下列现象中，通过热传递来改变内能的是（</a:t>
            </a:r>
            <a:r>
              <a:rPr lang="en-US" altLang="zh-CN" sz="1200" dirty="0">
                <a:solidFill>
                  <a:srgbClr val="333333"/>
                </a:solidFill>
                <a:latin typeface="Arial" panose="020B0604020202020204" pitchFamily="34" charset="0"/>
              </a:rPr>
              <a:t>      </a:t>
            </a:r>
            <a:r>
              <a:rPr lang="zh-CN" altLang="en-US" sz="1200" dirty="0">
                <a:solidFill>
                  <a:srgbClr val="333333"/>
                </a:solidFill>
                <a:latin typeface="Arial" panose="020B0604020202020204" pitchFamily="34" charset="0"/>
              </a:rPr>
              <a:t>）</a:t>
            </a:r>
            <a:br>
              <a:rPr lang="zh-CN" altLang="en-US" sz="800" dirty="0">
                <a:latin typeface="Arial" panose="020B0604020202020204" pitchFamily="34" charset="0"/>
              </a:rPr>
            </a:br>
            <a:r>
              <a:rPr lang="zh-CN" altLang="en-US" dirty="0">
                <a:latin typeface="Arial" panose="020B0604020202020204" pitchFamily="34" charset="0"/>
              </a:rPr>
              <a:t>  </a:t>
            </a:r>
            <a:r>
              <a:rPr lang="zh-CN" altLang="en-US" sz="8100" dirty="0">
                <a:latin typeface="Arial" panose="020B0604020202020204" pitchFamily="34" charset="0"/>
              </a:rPr>
              <a:t> </a:t>
            </a:r>
            <a:endParaRPr lang="zh-CN" altLang="en-US" dirty="0">
              <a:latin typeface="Arial" panose="020B0604020202020204" pitchFamily="34" charset="0"/>
            </a:endParaRPr>
          </a:p>
        </p:txBody>
      </p:sp>
      <p:pic>
        <p:nvPicPr>
          <p:cNvPr id="4101" name="Picture 5" descr="http://hiphotos.baidu.com/zhidao/pic/item/14ce36d3d539b6004af1d206ea50352ac65cb740.jpg"/>
          <p:cNvPicPr>
            <a:picLocks noChangeAspect="1"/>
          </p:cNvPicPr>
          <p:nvPr/>
        </p:nvPicPr>
        <p:blipFill>
          <a:blip r:embed="rId2"/>
          <a:stretch>
            <a:fillRect/>
          </a:stretch>
        </p:blipFill>
        <p:spPr>
          <a:xfrm>
            <a:off x="468313" y="3213100"/>
            <a:ext cx="8332787" cy="2016125"/>
          </a:xfrm>
          <a:prstGeom prst="rect">
            <a:avLst/>
          </a:prstGeom>
          <a:noFill/>
          <a:ln w="9525">
            <a:noFill/>
          </a:ln>
        </p:spPr>
      </p:pic>
      <p:sp>
        <p:nvSpPr>
          <p:cNvPr id="4102" name="TextBox 5"/>
          <p:cNvSpPr txBox="1"/>
          <p:nvPr/>
        </p:nvSpPr>
        <p:spPr>
          <a:xfrm>
            <a:off x="539750" y="2276475"/>
            <a:ext cx="8120063" cy="461963"/>
          </a:xfrm>
          <a:prstGeom prst="rect">
            <a:avLst/>
          </a:prstGeom>
          <a:noFill/>
          <a:ln w="9525">
            <a:noFill/>
          </a:ln>
        </p:spPr>
        <p:txBody>
          <a:bodyPr wrap="none">
            <a:spAutoFit/>
          </a:bodyPr>
          <a:p>
            <a:r>
              <a:rPr lang="zh-CN" altLang="en-US" sz="2400" b="1" dirty="0">
                <a:latin typeface="Arial" panose="020B0604020202020204" pitchFamily="34" charset="0"/>
              </a:rPr>
              <a:t>下列现象中，在改变内能的方式上与其它不同的是（      ）</a:t>
            </a:r>
            <a:endParaRPr lang="zh-CN" altLang="en-US" sz="2400" b="1" dirty="0">
              <a:latin typeface="Arial" panose="020B0604020202020204" pitchFamily="34" charset="0"/>
            </a:endParaRPr>
          </a:p>
        </p:txBody>
      </p:sp>
      <p:sp>
        <p:nvSpPr>
          <p:cNvPr id="7" name="TextBox 6"/>
          <p:cNvSpPr txBox="1"/>
          <p:nvPr/>
        </p:nvSpPr>
        <p:spPr>
          <a:xfrm>
            <a:off x="7727950" y="2205038"/>
            <a:ext cx="444500" cy="522287"/>
          </a:xfrm>
          <a:prstGeom prst="rect">
            <a:avLst/>
          </a:prstGeom>
          <a:noFill/>
          <a:ln w="9525">
            <a:noFill/>
          </a:ln>
        </p:spPr>
        <p:txBody>
          <a:bodyPr wrap="none">
            <a:spAutoFit/>
          </a:bodyPr>
          <a:p>
            <a:r>
              <a:rPr lang="en-US" altLang="zh-CN" sz="2800" b="1" dirty="0">
                <a:solidFill>
                  <a:srgbClr val="FF0000"/>
                </a:solidFill>
                <a:latin typeface="Arial" panose="020B0604020202020204" pitchFamily="34" charset="0"/>
              </a:rPr>
              <a:t>A</a:t>
            </a:r>
            <a:endParaRPr lang="zh-CN" altLang="en-US" sz="28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3059113" y="981075"/>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2532" name="Rectangle 2"/>
          <p:cNvSpPr/>
          <p:nvPr/>
        </p:nvSpPr>
        <p:spPr>
          <a:xfrm>
            <a:off x="395288" y="1674813"/>
            <a:ext cx="8243887" cy="1754187"/>
          </a:xfrm>
          <a:prstGeom prst="rect">
            <a:avLst/>
          </a:prstGeom>
          <a:noFill/>
          <a:ln w="9525">
            <a:noFill/>
          </a:ln>
        </p:spPr>
        <p:txBody>
          <a:bodyPr anchor="ctr">
            <a:spAutoFit/>
          </a:bodyPr>
          <a:p>
            <a:pPr indent="228600" eaLnBrk="0" hangingPunct="0"/>
            <a:r>
              <a:rPr lang="en-US" altLang="zh-CN" sz="2400" b="1" dirty="0">
                <a:latin typeface="Times New Roman" panose="02020603050405020304" pitchFamily="18" charset="0"/>
                <a:cs typeface="Times New Roman" panose="02020603050405020304" pitchFamily="18" charset="0"/>
              </a:rPr>
              <a:t>2</a:t>
            </a:r>
            <a:r>
              <a:rPr lang="zh-CN" altLang="en-US" sz="2400" b="1" dirty="0">
                <a:latin typeface="Times New Roman" panose="02020603050405020304" pitchFamily="18" charset="0"/>
                <a:cs typeface="Times New Roman" panose="02020603050405020304" pitchFamily="18" charset="0"/>
              </a:rPr>
              <a:t>．下列流程如图是用来说明单缸四冲程汽油机的一个工作循环及涉及到的主要能量转化情况．关于对图中</a:t>
            </a:r>
            <a:r>
              <a:rPr lang="zh-CN" altLang="en-US" sz="2400" b="1" dirty="0">
                <a:latin typeface="Times New Roman" panose="02020603050405020304" pitchFamily="18" charset="0"/>
              </a:rPr>
              <a:t>①②③④</a:t>
            </a:r>
            <a:r>
              <a:rPr lang="zh-CN" altLang="en-US" sz="2400" b="1" dirty="0">
                <a:latin typeface="Times New Roman" panose="02020603050405020304" pitchFamily="18" charset="0"/>
                <a:cs typeface="Times New Roman" panose="02020603050405020304" pitchFamily="18" charset="0"/>
              </a:rPr>
              <a:t>的补充正确的是（　　）</a:t>
            </a:r>
            <a:br>
              <a:rPr lang="zh-CN" altLang="en-US" sz="2400" b="1" dirty="0">
                <a:latin typeface="Times New Roman" panose="02020603050405020304" pitchFamily="18" charset="0"/>
                <a:cs typeface="Times New Roman" panose="02020603050405020304" pitchFamily="18" charset="0"/>
              </a:rPr>
            </a:br>
            <a:endParaRPr lang="zh-CN" altLang="en-US" sz="3600" b="1" dirty="0">
              <a:latin typeface="Arial" panose="020B0604020202020204" pitchFamily="34" charset="0"/>
            </a:endParaRPr>
          </a:p>
        </p:txBody>
      </p:sp>
      <p:pic>
        <p:nvPicPr>
          <p:cNvPr id="22533" name="Picture 1" descr="www.xkb1.com              新课标第一网不用注册，免费下载！"/>
          <p:cNvPicPr>
            <a:picLocks noChangeAspect="1"/>
          </p:cNvPicPr>
          <p:nvPr/>
        </p:nvPicPr>
        <p:blipFill>
          <a:blip r:embed="rId2" r:link="rId3"/>
          <a:stretch>
            <a:fillRect/>
          </a:stretch>
        </p:blipFill>
        <p:spPr>
          <a:xfrm>
            <a:off x="539750" y="2927350"/>
            <a:ext cx="7704138" cy="1149350"/>
          </a:xfrm>
          <a:prstGeom prst="rect">
            <a:avLst/>
          </a:prstGeom>
          <a:noFill/>
          <a:ln w="9525">
            <a:noFill/>
          </a:ln>
        </p:spPr>
      </p:pic>
      <p:sp>
        <p:nvSpPr>
          <p:cNvPr id="22534" name="Rectangle 3"/>
          <p:cNvSpPr/>
          <p:nvPr/>
        </p:nvSpPr>
        <p:spPr>
          <a:xfrm>
            <a:off x="71438" y="4221163"/>
            <a:ext cx="8964612" cy="1323975"/>
          </a:xfrm>
          <a:prstGeom prst="rect">
            <a:avLst/>
          </a:prstGeom>
          <a:noFill/>
          <a:ln w="9525">
            <a:noFill/>
          </a:ln>
        </p:spPr>
        <p:txBody>
          <a:bodyPr anchor="ctr">
            <a:spAutoFit/>
          </a:bodyPr>
          <a:p>
            <a:pPr indent="152400" eaLnBrk="0" hangingPunct="0"/>
            <a:r>
              <a:rPr lang="en-US" altLang="zh-CN" sz="2000" b="1" dirty="0">
                <a:solidFill>
                  <a:srgbClr val="000000"/>
                </a:solidFill>
                <a:latin typeface="Times New Roman" panose="02020603050405020304" pitchFamily="18" charset="0"/>
                <a:cs typeface="Times New Roman" panose="02020603050405020304" pitchFamily="18" charset="0"/>
              </a:rPr>
              <a:t>A</a:t>
            </a:r>
            <a:r>
              <a:rPr lang="zh-CN" altLang="en-US" sz="2000" b="1" dirty="0">
                <a:solidFill>
                  <a:srgbClr val="000000"/>
                </a:solidFill>
                <a:latin typeface="Times New Roman" panose="02020603050405020304" pitchFamily="18" charset="0"/>
                <a:cs typeface="Times New Roman" panose="02020603050405020304" pitchFamily="18" charset="0"/>
              </a:rPr>
              <a:t>．①做功冲程，②内能转化为机械能，③压缩冲程，④机械能转化为内能</a:t>
            </a:r>
            <a:endParaRPr lang="zh-CN" altLang="en-US" sz="1100" b="1" dirty="0">
              <a:latin typeface="Arial" panose="020B0604020202020204" pitchFamily="34" charset="0"/>
            </a:endParaRPr>
          </a:p>
          <a:p>
            <a:pPr indent="152400" eaLnBrk="0" hangingPunct="0"/>
            <a:r>
              <a:rPr lang="en-US" altLang="zh-CN" sz="2000" b="1" dirty="0">
                <a:solidFill>
                  <a:srgbClr val="000000"/>
                </a:solidFill>
                <a:latin typeface="Times New Roman" panose="02020603050405020304" pitchFamily="18" charset="0"/>
                <a:cs typeface="Times New Roman" panose="02020603050405020304" pitchFamily="18" charset="0"/>
              </a:rPr>
              <a:t>B</a:t>
            </a:r>
            <a:r>
              <a:rPr lang="zh-CN" altLang="en-US" sz="2000" b="1" dirty="0">
                <a:solidFill>
                  <a:srgbClr val="000000"/>
                </a:solidFill>
                <a:latin typeface="Times New Roman" panose="02020603050405020304" pitchFamily="18" charset="0"/>
                <a:cs typeface="Times New Roman" panose="02020603050405020304" pitchFamily="18" charset="0"/>
              </a:rPr>
              <a:t>．①压缩冲程，②内能转化为机械能，③做功冲程，④机械能转化为内能</a:t>
            </a:r>
            <a:endParaRPr lang="zh-CN" altLang="en-US" sz="1100" b="1" dirty="0">
              <a:latin typeface="Arial" panose="020B0604020202020204" pitchFamily="34" charset="0"/>
            </a:endParaRPr>
          </a:p>
          <a:p>
            <a:pPr indent="152400" eaLnBrk="0" hangingPunct="0"/>
            <a:r>
              <a:rPr lang="en-US" altLang="zh-CN" sz="2000" b="1" dirty="0">
                <a:solidFill>
                  <a:srgbClr val="000000"/>
                </a:solidFill>
                <a:latin typeface="Times New Roman" panose="02020603050405020304" pitchFamily="18" charset="0"/>
                <a:cs typeface="Times New Roman" panose="02020603050405020304" pitchFamily="18" charset="0"/>
              </a:rPr>
              <a:t>C</a:t>
            </a:r>
            <a:r>
              <a:rPr lang="zh-CN" altLang="en-US" sz="2000" b="1" dirty="0">
                <a:solidFill>
                  <a:srgbClr val="000000"/>
                </a:solidFill>
                <a:latin typeface="Times New Roman" panose="02020603050405020304" pitchFamily="18" charset="0"/>
                <a:cs typeface="Times New Roman" panose="02020603050405020304" pitchFamily="18" charset="0"/>
              </a:rPr>
              <a:t>．①做功冲程，②机械能转化为内能，③压缩冲程，④内能转化为机械能</a:t>
            </a:r>
            <a:endParaRPr lang="zh-CN" altLang="en-US" sz="1100" b="1" dirty="0">
              <a:latin typeface="Arial" panose="020B0604020202020204" pitchFamily="34" charset="0"/>
            </a:endParaRPr>
          </a:p>
          <a:p>
            <a:pPr indent="152400" eaLnBrk="0" hangingPunct="0"/>
            <a:r>
              <a:rPr lang="en-US" altLang="zh-CN" sz="2000" b="1" dirty="0">
                <a:solidFill>
                  <a:srgbClr val="000000"/>
                </a:solidFill>
                <a:latin typeface="Times New Roman" panose="02020603050405020304" pitchFamily="18" charset="0"/>
                <a:cs typeface="Times New Roman" panose="02020603050405020304" pitchFamily="18" charset="0"/>
              </a:rPr>
              <a:t>D</a:t>
            </a:r>
            <a:r>
              <a:rPr lang="zh-CN" altLang="en-US" sz="2000" b="1" dirty="0">
                <a:solidFill>
                  <a:srgbClr val="000000"/>
                </a:solidFill>
                <a:latin typeface="Times New Roman" panose="02020603050405020304" pitchFamily="18" charset="0"/>
                <a:cs typeface="Times New Roman" panose="02020603050405020304" pitchFamily="18" charset="0"/>
              </a:rPr>
              <a:t>．①压缩冲程，②机械能转化为内能，③做功冲程，④内能转化为机械能</a:t>
            </a:r>
            <a:endParaRPr lang="zh-CN" altLang="en-US" sz="3200" b="1" dirty="0">
              <a:latin typeface="Arial" panose="020B0604020202020204" pitchFamily="34" charset="0"/>
            </a:endParaRPr>
          </a:p>
        </p:txBody>
      </p:sp>
      <p:sp>
        <p:nvSpPr>
          <p:cNvPr id="7" name="左箭头 6">
            <a:hlinkClick r:id="rId4" action="ppaction://hlinksldjump"/>
          </p:cNvPr>
          <p:cNvSpPr/>
          <p:nvPr/>
        </p:nvSpPr>
        <p:spPr>
          <a:xfrm>
            <a:off x="7667625" y="5949950"/>
            <a:ext cx="979488"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8"/>
          <p:cNvSpPr txBox="1"/>
          <p:nvPr/>
        </p:nvSpPr>
        <p:spPr>
          <a:xfrm>
            <a:off x="2700338" y="2349500"/>
            <a:ext cx="481012" cy="584200"/>
          </a:xfrm>
          <a:prstGeom prst="rect">
            <a:avLst/>
          </a:prstGeom>
          <a:noFill/>
          <a:ln w="9525">
            <a:noFill/>
          </a:ln>
        </p:spPr>
        <p:txBody>
          <a:bodyPr wrap="none">
            <a:spAutoFit/>
          </a:bodyPr>
          <a:p>
            <a:r>
              <a:rPr lang="en-US" altLang="zh-CN" sz="3200" b="1" dirty="0">
                <a:solidFill>
                  <a:srgbClr val="FF0000"/>
                </a:solidFill>
                <a:latin typeface="Arial" panose="020B0604020202020204" pitchFamily="34" charset="0"/>
              </a:rPr>
              <a:t>D</a:t>
            </a:r>
            <a:endParaRPr lang="zh-CN" altLang="en-US" sz="32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2987675" y="1052513"/>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3556" name="Rectangle 6"/>
          <p:cNvSpPr/>
          <p:nvPr/>
        </p:nvSpPr>
        <p:spPr>
          <a:xfrm>
            <a:off x="179388" y="2060575"/>
            <a:ext cx="8748712" cy="3108325"/>
          </a:xfrm>
          <a:prstGeom prst="rect">
            <a:avLst/>
          </a:prstGeom>
          <a:noFill/>
          <a:ln w="9525">
            <a:noFill/>
          </a:ln>
        </p:spPr>
        <p:txBody>
          <a:bodyPr anchor="ctr">
            <a:spAutoFit/>
          </a:bodyPr>
          <a:p>
            <a:r>
              <a:rPr lang="en-US" altLang="zh-CN" sz="2800" b="1" dirty="0">
                <a:latin typeface="Arial" panose="020B0604020202020204" pitchFamily="34" charset="0"/>
              </a:rPr>
              <a:t>3</a:t>
            </a:r>
            <a:r>
              <a:rPr lang="zh-CN" altLang="zh-CN" sz="2800" b="1" dirty="0">
                <a:latin typeface="Arial" panose="020B0604020202020204" pitchFamily="34" charset="0"/>
              </a:rPr>
              <a:t>．汽油机和柴油机相比较，下列叙述中正确的是（</a:t>
            </a:r>
            <a:r>
              <a:rPr lang="en-US" altLang="zh-CN" sz="2800" b="1" dirty="0">
                <a:latin typeface="Arial" panose="020B0604020202020204" pitchFamily="34" charset="0"/>
              </a:rPr>
              <a:t>   </a:t>
            </a:r>
            <a:r>
              <a:rPr lang="zh-CN" altLang="zh-CN" sz="2800" b="1" dirty="0">
                <a:latin typeface="Arial" panose="020B0604020202020204" pitchFamily="34" charset="0"/>
              </a:rPr>
              <a:t>）</a:t>
            </a:r>
            <a:endParaRPr lang="zh-CN" altLang="zh-CN" sz="2800" b="1" dirty="0">
              <a:latin typeface="Arial" panose="020B0604020202020204" pitchFamily="34" charset="0"/>
            </a:endParaRPr>
          </a:p>
          <a:p>
            <a:r>
              <a:rPr lang="en-US" altLang="zh-CN" sz="2800" b="1" dirty="0">
                <a:latin typeface="Arial" panose="020B0604020202020204" pitchFamily="34" charset="0"/>
              </a:rPr>
              <a:t>A</a:t>
            </a:r>
            <a:r>
              <a:rPr lang="zh-CN" altLang="zh-CN" sz="2800" b="1" dirty="0">
                <a:latin typeface="Arial" panose="020B0604020202020204" pitchFamily="34" charset="0"/>
              </a:rPr>
              <a:t>．柴油机吸入汽缸的是柴油和空气的混合物，汽油机</a:t>
            </a:r>
            <a:endParaRPr lang="en-US" altLang="zh-CN" sz="2800" b="1" dirty="0">
              <a:latin typeface="Arial" panose="020B0604020202020204" pitchFamily="34" charset="0"/>
            </a:endParaRPr>
          </a:p>
          <a:p>
            <a:r>
              <a:rPr lang="en-US" altLang="zh-CN" sz="2800" b="1" dirty="0">
                <a:latin typeface="Arial" panose="020B0604020202020204" pitchFamily="34" charset="0"/>
              </a:rPr>
              <a:t>      </a:t>
            </a:r>
            <a:r>
              <a:rPr lang="zh-CN" altLang="zh-CN" sz="2800" b="1" dirty="0">
                <a:latin typeface="Arial" panose="020B0604020202020204" pitchFamily="34" charset="0"/>
              </a:rPr>
              <a:t>吸入的是空气</a:t>
            </a:r>
            <a:endParaRPr lang="zh-CN" altLang="zh-CN" sz="2800" b="1" dirty="0">
              <a:latin typeface="Arial" panose="020B0604020202020204" pitchFamily="34" charset="0"/>
            </a:endParaRPr>
          </a:p>
          <a:p>
            <a:r>
              <a:rPr lang="en-US" altLang="zh-CN" sz="2800" b="1" dirty="0">
                <a:latin typeface="Arial" panose="020B0604020202020204" pitchFamily="34" charset="0"/>
              </a:rPr>
              <a:t>B</a:t>
            </a:r>
            <a:r>
              <a:rPr lang="zh-CN" altLang="zh-CN" sz="2800" b="1" dirty="0">
                <a:latin typeface="Arial" panose="020B0604020202020204" pitchFamily="34" charset="0"/>
              </a:rPr>
              <a:t>．在压缩冲程中它们的压缩程度是一样的</a:t>
            </a:r>
            <a:endParaRPr lang="zh-CN" altLang="zh-CN" sz="2800" b="1" dirty="0">
              <a:latin typeface="Arial" panose="020B0604020202020204" pitchFamily="34" charset="0"/>
            </a:endParaRPr>
          </a:p>
          <a:p>
            <a:r>
              <a:rPr lang="en-US" altLang="zh-CN" sz="2800" b="1" dirty="0">
                <a:latin typeface="Arial" panose="020B0604020202020204" pitchFamily="34" charset="0"/>
              </a:rPr>
              <a:t>C</a:t>
            </a:r>
            <a:r>
              <a:rPr lang="zh-CN" altLang="zh-CN" sz="2800" b="1" dirty="0">
                <a:latin typeface="Arial" panose="020B0604020202020204" pitchFamily="34" charset="0"/>
              </a:rPr>
              <a:t>．柴油机里推动活塞做功的燃气的压强比汽油机里的</a:t>
            </a:r>
            <a:r>
              <a:rPr lang="en-US" altLang="zh-CN" sz="2800" b="1" dirty="0">
                <a:latin typeface="Arial" panose="020B0604020202020204" pitchFamily="34" charset="0"/>
              </a:rPr>
              <a:t>      </a:t>
            </a:r>
            <a:endParaRPr lang="en-US" altLang="zh-CN" sz="2800" b="1" dirty="0">
              <a:latin typeface="Arial" panose="020B0604020202020204" pitchFamily="34" charset="0"/>
            </a:endParaRPr>
          </a:p>
          <a:p>
            <a:r>
              <a:rPr lang="en-US" altLang="zh-CN" sz="2800" b="1" dirty="0">
                <a:latin typeface="Arial" panose="020B0604020202020204" pitchFamily="34" charset="0"/>
              </a:rPr>
              <a:t>       </a:t>
            </a:r>
            <a:r>
              <a:rPr lang="zh-CN" altLang="zh-CN" sz="2800" b="1" dirty="0">
                <a:latin typeface="Arial" panose="020B0604020202020204" pitchFamily="34" charset="0"/>
              </a:rPr>
              <a:t>高</a:t>
            </a:r>
            <a:endParaRPr lang="zh-CN" altLang="zh-CN" sz="2800" b="1" dirty="0">
              <a:latin typeface="Arial" panose="020B0604020202020204" pitchFamily="34" charset="0"/>
            </a:endParaRPr>
          </a:p>
          <a:p>
            <a:r>
              <a:rPr lang="en-US" altLang="zh-CN" sz="2800" b="1" dirty="0">
                <a:latin typeface="Arial" panose="020B0604020202020204" pitchFamily="34" charset="0"/>
              </a:rPr>
              <a:t>D</a:t>
            </a:r>
            <a:r>
              <a:rPr lang="zh-CN" altLang="zh-CN" sz="2800" b="1" dirty="0">
                <a:latin typeface="Arial" panose="020B0604020202020204" pitchFamily="34" charset="0"/>
              </a:rPr>
              <a:t>．在压缩冲程末，汽油机汽缸内的温度比柴油机的高</a:t>
            </a:r>
            <a:endParaRPr lang="zh-CN" altLang="zh-CN" sz="2800" b="1" dirty="0">
              <a:latin typeface="Arial" panose="020B0604020202020204" pitchFamily="34" charset="0"/>
            </a:endParaRPr>
          </a:p>
        </p:txBody>
      </p:sp>
      <p:sp>
        <p:nvSpPr>
          <p:cNvPr id="5" name="左箭头 4">
            <a:hlinkClick r:id="rId2" action="ppaction://hlinksldjump"/>
          </p:cNvPr>
          <p:cNvSpPr/>
          <p:nvPr/>
        </p:nvSpPr>
        <p:spPr>
          <a:xfrm>
            <a:off x="7596188" y="6165850"/>
            <a:ext cx="977900"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extBox 5"/>
          <p:cNvSpPr txBox="1"/>
          <p:nvPr/>
        </p:nvSpPr>
        <p:spPr>
          <a:xfrm>
            <a:off x="8194675" y="2052638"/>
            <a:ext cx="481013" cy="584200"/>
          </a:xfrm>
          <a:prstGeom prst="rect">
            <a:avLst/>
          </a:prstGeom>
          <a:noFill/>
          <a:ln w="9525">
            <a:noFill/>
          </a:ln>
        </p:spPr>
        <p:txBody>
          <a:bodyPr wrap="none">
            <a:spAutoFit/>
          </a:bodyPr>
          <a:p>
            <a:r>
              <a:rPr lang="en-US" altLang="zh-CN" sz="3200" b="1" dirty="0">
                <a:solidFill>
                  <a:srgbClr val="FF0000"/>
                </a:solidFill>
                <a:latin typeface="Arial" panose="020B0604020202020204" pitchFamily="34" charset="0"/>
              </a:rPr>
              <a:t>C</a:t>
            </a:r>
            <a:endParaRPr lang="zh-CN" altLang="en-US" sz="32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2987675" y="1125538"/>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4580" name="Rectangle 6"/>
          <p:cNvSpPr/>
          <p:nvPr/>
        </p:nvSpPr>
        <p:spPr>
          <a:xfrm>
            <a:off x="827088" y="2111375"/>
            <a:ext cx="7345362" cy="3048000"/>
          </a:xfrm>
          <a:prstGeom prst="rect">
            <a:avLst/>
          </a:prstGeom>
          <a:noFill/>
          <a:ln w="9525">
            <a:noFill/>
          </a:ln>
        </p:spPr>
        <p:txBody>
          <a:bodyPr anchor="ctr">
            <a:spAutoFit/>
          </a:bodyPr>
          <a:p>
            <a:r>
              <a:rPr lang="en-US" altLang="zh-CN" sz="3200" b="1" dirty="0">
                <a:latin typeface="Arial" panose="020B0604020202020204" pitchFamily="34" charset="0"/>
              </a:rPr>
              <a:t>4</a:t>
            </a:r>
            <a:r>
              <a:rPr lang="zh-CN" altLang="zh-CN" sz="3200" b="1" dirty="0">
                <a:latin typeface="Arial" panose="020B0604020202020204" pitchFamily="34" charset="0"/>
              </a:rPr>
              <a:t>．热机是把</a:t>
            </a:r>
            <a:r>
              <a:rPr lang="en-US" altLang="zh-CN" sz="3200" b="1" dirty="0">
                <a:latin typeface="Arial" panose="020B0604020202020204" pitchFamily="34" charset="0"/>
              </a:rPr>
              <a:t>_______</a:t>
            </a:r>
            <a:r>
              <a:rPr lang="zh-CN" altLang="zh-CN" sz="3200" b="1" dirty="0">
                <a:latin typeface="Arial" panose="020B0604020202020204" pitchFamily="34" charset="0"/>
              </a:rPr>
              <a:t>能转化为</a:t>
            </a:r>
            <a:r>
              <a:rPr lang="en-US" altLang="zh-CN" sz="3200" b="1" dirty="0">
                <a:latin typeface="Arial" panose="020B0604020202020204" pitchFamily="34" charset="0"/>
              </a:rPr>
              <a:t>_______</a:t>
            </a:r>
            <a:r>
              <a:rPr lang="zh-CN" altLang="zh-CN" sz="3200" b="1" dirty="0">
                <a:latin typeface="Arial" panose="020B0604020202020204" pitchFamily="34" charset="0"/>
              </a:rPr>
              <a:t>能的机器，四冲程汽油机的一个工作循环是由 </a:t>
            </a:r>
            <a:r>
              <a:rPr lang="en-US" altLang="zh-CN" sz="3200" b="1" u="sng" dirty="0">
                <a:latin typeface="Arial" panose="020B0604020202020204" pitchFamily="34" charset="0"/>
              </a:rPr>
              <a:t>                 </a:t>
            </a:r>
            <a:r>
              <a:rPr lang="zh-CN" altLang="zh-CN" sz="3200" b="1" dirty="0">
                <a:latin typeface="Arial" panose="020B0604020202020204" pitchFamily="34" charset="0"/>
              </a:rPr>
              <a:t>、</a:t>
            </a:r>
            <a:r>
              <a:rPr lang="en-US" altLang="zh-CN" sz="3200" b="1" u="sng" dirty="0">
                <a:latin typeface="Arial" panose="020B0604020202020204" pitchFamily="34" charset="0"/>
              </a:rPr>
              <a:t>                     </a:t>
            </a:r>
            <a:r>
              <a:rPr lang="zh-CN" altLang="zh-CN" sz="3200" b="1" dirty="0">
                <a:latin typeface="Arial" panose="020B0604020202020204" pitchFamily="34" charset="0"/>
              </a:rPr>
              <a:t>、</a:t>
            </a:r>
            <a:endParaRPr lang="en-US" altLang="zh-CN" sz="3200" b="1" dirty="0">
              <a:latin typeface="Arial" panose="020B0604020202020204" pitchFamily="34" charset="0"/>
            </a:endParaRPr>
          </a:p>
          <a:p>
            <a:r>
              <a:rPr lang="en-US" altLang="zh-CN" sz="3200" b="1" u="sng" dirty="0">
                <a:latin typeface="Arial" panose="020B0604020202020204" pitchFamily="34" charset="0"/>
              </a:rPr>
              <a:t>                </a:t>
            </a:r>
            <a:r>
              <a:rPr lang="zh-CN" altLang="zh-CN" sz="3200" b="1" dirty="0">
                <a:latin typeface="Arial" panose="020B0604020202020204" pitchFamily="34" charset="0"/>
              </a:rPr>
              <a:t>、 </a:t>
            </a:r>
            <a:r>
              <a:rPr lang="en-US" altLang="zh-CN" sz="3200" b="1" u="sng" dirty="0">
                <a:latin typeface="Arial" panose="020B0604020202020204" pitchFamily="34" charset="0"/>
              </a:rPr>
              <a:t>                   </a:t>
            </a:r>
            <a:r>
              <a:rPr lang="en-US" altLang="zh-CN" sz="3200" b="1" dirty="0">
                <a:latin typeface="Arial" panose="020B0604020202020204" pitchFamily="34" charset="0"/>
              </a:rPr>
              <a:t> </a:t>
            </a:r>
            <a:r>
              <a:rPr lang="zh-CN" altLang="zh-CN" sz="3200" b="1" dirty="0">
                <a:latin typeface="Arial" panose="020B0604020202020204" pitchFamily="34" charset="0"/>
              </a:rPr>
              <a:t>组成的，其中只有</a:t>
            </a:r>
            <a:r>
              <a:rPr lang="en-US" altLang="zh-CN" sz="3200" b="1" u="sng" dirty="0">
                <a:latin typeface="Arial" panose="020B0604020202020204" pitchFamily="34" charset="0"/>
              </a:rPr>
              <a:t>               </a:t>
            </a:r>
            <a:r>
              <a:rPr lang="zh-CN" altLang="zh-CN" sz="3200" b="1" dirty="0">
                <a:latin typeface="Arial" panose="020B0604020202020204" pitchFamily="34" charset="0"/>
              </a:rPr>
              <a:t>是燃气对活塞做功，其它三个要靠</a:t>
            </a:r>
            <a:r>
              <a:rPr lang="en-US" altLang="zh-CN" sz="3200" b="1" u="sng" dirty="0">
                <a:latin typeface="Arial" panose="020B0604020202020204" pitchFamily="34" charset="0"/>
              </a:rPr>
              <a:t>                        </a:t>
            </a:r>
            <a:r>
              <a:rPr lang="en-US" altLang="zh-CN" sz="3200" b="1" dirty="0">
                <a:latin typeface="Arial" panose="020B0604020202020204" pitchFamily="34" charset="0"/>
              </a:rPr>
              <a:t> </a:t>
            </a:r>
            <a:r>
              <a:rPr lang="zh-CN" altLang="zh-CN" sz="3200" b="1" dirty="0">
                <a:latin typeface="Arial" panose="020B0604020202020204" pitchFamily="34" charset="0"/>
              </a:rPr>
              <a:t>来完成。</a:t>
            </a:r>
            <a:r>
              <a:rPr lang="en-US" altLang="zh-CN" sz="3200" b="1" dirty="0">
                <a:latin typeface="Arial" panose="020B0604020202020204" pitchFamily="34" charset="0"/>
              </a:rPr>
              <a:t> </a:t>
            </a:r>
            <a:endParaRPr lang="zh-CN" altLang="zh-CN" sz="3200" b="1" dirty="0">
              <a:latin typeface="Arial" panose="020B0604020202020204" pitchFamily="34" charset="0"/>
            </a:endParaRPr>
          </a:p>
        </p:txBody>
      </p:sp>
      <p:sp>
        <p:nvSpPr>
          <p:cNvPr id="5" name="左箭头 4">
            <a:hlinkClick r:id="rId2" action="ppaction://hlinksldjump"/>
          </p:cNvPr>
          <p:cNvSpPr/>
          <p:nvPr/>
        </p:nvSpPr>
        <p:spPr>
          <a:xfrm>
            <a:off x="7596188" y="5876925"/>
            <a:ext cx="977900"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extBox 5"/>
          <p:cNvSpPr txBox="1"/>
          <p:nvPr/>
        </p:nvSpPr>
        <p:spPr>
          <a:xfrm>
            <a:off x="3492500" y="2060575"/>
            <a:ext cx="1008063" cy="585788"/>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内能</a:t>
            </a:r>
            <a:endParaRPr lang="zh-CN" altLang="en-US" sz="3200" b="1" dirty="0">
              <a:solidFill>
                <a:srgbClr val="FF0000"/>
              </a:solidFill>
              <a:latin typeface="Arial" panose="020B0604020202020204" pitchFamily="34" charset="0"/>
            </a:endParaRPr>
          </a:p>
        </p:txBody>
      </p:sp>
      <p:sp>
        <p:nvSpPr>
          <p:cNvPr id="7" name="TextBox 6"/>
          <p:cNvSpPr txBox="1"/>
          <p:nvPr/>
        </p:nvSpPr>
        <p:spPr>
          <a:xfrm>
            <a:off x="6443663" y="2060575"/>
            <a:ext cx="1420812" cy="585788"/>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机械能</a:t>
            </a:r>
            <a:endParaRPr lang="zh-CN" altLang="en-US" sz="3200" b="1" dirty="0">
              <a:solidFill>
                <a:srgbClr val="FF0000"/>
              </a:solidFill>
              <a:latin typeface="Arial" panose="020B0604020202020204" pitchFamily="34" charset="0"/>
            </a:endParaRPr>
          </a:p>
        </p:txBody>
      </p:sp>
      <p:sp>
        <p:nvSpPr>
          <p:cNvPr id="9" name="TextBox 8"/>
          <p:cNvSpPr txBox="1"/>
          <p:nvPr/>
        </p:nvSpPr>
        <p:spPr>
          <a:xfrm>
            <a:off x="2339975" y="3068638"/>
            <a:ext cx="1831975" cy="585787"/>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吸气冲程</a:t>
            </a:r>
            <a:endParaRPr lang="zh-CN" altLang="en-US" sz="3200" b="1" dirty="0">
              <a:solidFill>
                <a:srgbClr val="FF0000"/>
              </a:solidFill>
              <a:latin typeface="Arial" panose="020B0604020202020204" pitchFamily="34" charset="0"/>
            </a:endParaRPr>
          </a:p>
        </p:txBody>
      </p:sp>
      <p:sp>
        <p:nvSpPr>
          <p:cNvPr id="10" name="TextBox 9"/>
          <p:cNvSpPr txBox="1"/>
          <p:nvPr/>
        </p:nvSpPr>
        <p:spPr>
          <a:xfrm>
            <a:off x="4787900" y="3060700"/>
            <a:ext cx="1831975" cy="584200"/>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压缩冲程</a:t>
            </a:r>
            <a:endParaRPr lang="zh-CN" altLang="en-US" sz="3200" b="1" dirty="0">
              <a:solidFill>
                <a:srgbClr val="FF0000"/>
              </a:solidFill>
              <a:latin typeface="Arial" panose="020B0604020202020204" pitchFamily="34" charset="0"/>
            </a:endParaRPr>
          </a:p>
        </p:txBody>
      </p:sp>
      <p:sp>
        <p:nvSpPr>
          <p:cNvPr id="11" name="TextBox 10"/>
          <p:cNvSpPr txBox="1"/>
          <p:nvPr/>
        </p:nvSpPr>
        <p:spPr>
          <a:xfrm>
            <a:off x="900113" y="3563938"/>
            <a:ext cx="1831975" cy="585787"/>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做功冲程</a:t>
            </a:r>
            <a:endParaRPr lang="zh-CN" altLang="en-US" sz="3200" b="1" dirty="0">
              <a:solidFill>
                <a:srgbClr val="FF0000"/>
              </a:solidFill>
              <a:latin typeface="Arial" panose="020B0604020202020204" pitchFamily="34" charset="0"/>
            </a:endParaRPr>
          </a:p>
        </p:txBody>
      </p:sp>
      <p:sp>
        <p:nvSpPr>
          <p:cNvPr id="12" name="TextBox 11"/>
          <p:cNvSpPr txBox="1"/>
          <p:nvPr/>
        </p:nvSpPr>
        <p:spPr>
          <a:xfrm>
            <a:off x="3419475" y="3563938"/>
            <a:ext cx="1833563" cy="585787"/>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排气冲程</a:t>
            </a:r>
            <a:endParaRPr lang="zh-CN" altLang="en-US" sz="3200" b="1" dirty="0">
              <a:solidFill>
                <a:srgbClr val="FF0000"/>
              </a:solidFill>
              <a:latin typeface="Arial" panose="020B0604020202020204" pitchFamily="34" charset="0"/>
            </a:endParaRPr>
          </a:p>
        </p:txBody>
      </p:sp>
      <p:sp>
        <p:nvSpPr>
          <p:cNvPr id="13" name="TextBox 12"/>
          <p:cNvSpPr txBox="1"/>
          <p:nvPr/>
        </p:nvSpPr>
        <p:spPr>
          <a:xfrm>
            <a:off x="1587500" y="4076700"/>
            <a:ext cx="1831975" cy="585788"/>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做功冲程</a:t>
            </a:r>
            <a:endParaRPr lang="zh-CN" altLang="en-US" sz="3200" b="1" dirty="0">
              <a:solidFill>
                <a:srgbClr val="FF0000"/>
              </a:solidFill>
              <a:latin typeface="Arial" panose="020B0604020202020204" pitchFamily="34" charset="0"/>
            </a:endParaRPr>
          </a:p>
        </p:txBody>
      </p:sp>
      <p:sp>
        <p:nvSpPr>
          <p:cNvPr id="14" name="TextBox 13"/>
          <p:cNvSpPr txBox="1"/>
          <p:nvPr/>
        </p:nvSpPr>
        <p:spPr>
          <a:xfrm>
            <a:off x="2687638" y="4508500"/>
            <a:ext cx="2244725" cy="585788"/>
          </a:xfrm>
          <a:prstGeom prst="rect">
            <a:avLst/>
          </a:prstGeom>
          <a:noFill/>
          <a:ln w="9525">
            <a:noFill/>
          </a:ln>
        </p:spPr>
        <p:txBody>
          <a:bodyPr wrap="none">
            <a:spAutoFit/>
          </a:bodyPr>
          <a:p>
            <a:r>
              <a:rPr lang="zh-CN" altLang="en-US" sz="3200" b="1" dirty="0">
                <a:solidFill>
                  <a:srgbClr val="FF0000"/>
                </a:solidFill>
                <a:latin typeface="Arial" panose="020B0604020202020204" pitchFamily="34" charset="0"/>
              </a:rPr>
              <a:t>飞轮的惯性</a:t>
            </a:r>
            <a:endParaRPr lang="zh-CN" altLang="en-US" sz="32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ox(i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ox(i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3132138" y="692150"/>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5604" name="Rectangle 2"/>
          <p:cNvSpPr/>
          <p:nvPr/>
        </p:nvSpPr>
        <p:spPr>
          <a:xfrm>
            <a:off x="395288" y="1484313"/>
            <a:ext cx="8208962" cy="2446337"/>
          </a:xfrm>
          <a:prstGeom prst="rect">
            <a:avLst/>
          </a:prstGeom>
          <a:noFill/>
          <a:ln w="9525">
            <a:noFill/>
          </a:ln>
        </p:spPr>
        <p:txBody>
          <a:bodyPr anchor="ctr">
            <a:spAutoFit/>
          </a:bodyPr>
          <a:p>
            <a:pPr>
              <a:lnSpc>
                <a:spcPct val="130000"/>
              </a:lnSpc>
            </a:pPr>
            <a:r>
              <a:rPr lang="en-US" altLang="zh-CN" sz="2400" b="1" dirty="0">
                <a:latin typeface="Times New Roman" panose="02020603050405020304" pitchFamily="18" charset="0"/>
              </a:rPr>
              <a:t>5.</a:t>
            </a:r>
            <a:r>
              <a:rPr lang="zh-CN" altLang="en-US" sz="2400" b="1" dirty="0">
                <a:latin typeface="Times New Roman" panose="02020603050405020304" pitchFamily="18" charset="0"/>
              </a:rPr>
              <a:t>如图所示，图</a:t>
            </a:r>
            <a:r>
              <a:rPr lang="en-US" altLang="zh-CN" sz="2400" b="1" dirty="0">
                <a:latin typeface="Times New Roman" panose="02020603050405020304" pitchFamily="18" charset="0"/>
              </a:rPr>
              <a:t>A</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B</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C</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D</a:t>
            </a:r>
            <a:r>
              <a:rPr lang="zh-CN" altLang="en-US" sz="2400" b="1" dirty="0">
                <a:latin typeface="Times New Roman" panose="02020603050405020304" pitchFamily="18" charset="0"/>
              </a:rPr>
              <a:t>是四冲程汽油机的工作示意图，图</a:t>
            </a:r>
            <a:r>
              <a:rPr lang="en-US" altLang="zh-CN" sz="2400" b="1" dirty="0">
                <a:latin typeface="Times New Roman" panose="02020603050405020304" pitchFamily="18" charset="0"/>
              </a:rPr>
              <a:t>E</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F</a:t>
            </a:r>
            <a:r>
              <a:rPr lang="zh-CN" altLang="en-US" sz="2400" b="1" dirty="0">
                <a:latin typeface="Times New Roman" panose="02020603050405020304" pitchFamily="18" charset="0"/>
              </a:rPr>
              <a:t>是演示实验的示意图，</a:t>
            </a:r>
            <a:r>
              <a:rPr lang="en-US" altLang="zh-CN" sz="2400" b="1" dirty="0">
                <a:latin typeface="Times New Roman" panose="02020603050405020304" pitchFamily="18" charset="0"/>
              </a:rPr>
              <a:t>C</a:t>
            </a:r>
            <a:r>
              <a:rPr lang="zh-CN" altLang="en-US" sz="2400" b="1" dirty="0">
                <a:latin typeface="Times New Roman" panose="02020603050405020304" pitchFamily="18" charset="0"/>
              </a:rPr>
              <a:t>图是</a:t>
            </a:r>
            <a:r>
              <a:rPr lang="en-US" altLang="zh-CN" sz="2400" b="1" u="sng"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冲程，与它原理相同的是</a:t>
            </a:r>
            <a:r>
              <a:rPr lang="zh-CN" altLang="en-US" sz="2400" b="1" u="sng"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图所示的演示实验。汽油机的工作示意图中机械能转化为内能的冲程是</a:t>
            </a:r>
            <a:r>
              <a:rPr lang="zh-CN" altLang="en-US" sz="2400" b="1" u="sng"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图。（后两空选填字母）</a:t>
            </a:r>
            <a:endParaRPr lang="zh-CN" altLang="en-US" sz="2400" b="1" dirty="0">
              <a:latin typeface="Times New Roman" panose="02020603050405020304" pitchFamily="18" charset="0"/>
              <a:cs typeface="Times New Roman" panose="02020603050405020304" pitchFamily="18" charset="0"/>
            </a:endParaRPr>
          </a:p>
          <a:p>
            <a:pPr>
              <a:lnSpc>
                <a:spcPct val="130000"/>
              </a:lnSpc>
            </a:pPr>
            <a:endParaRPr lang="en-US" altLang="zh-CN" sz="2400" b="1" dirty="0">
              <a:latin typeface="Times New Roman" panose="02020603050405020304" pitchFamily="18" charset="0"/>
              <a:ea typeface="Times New Roman" panose="02020603050405020304" pitchFamily="18" charset="0"/>
            </a:endParaRPr>
          </a:p>
        </p:txBody>
      </p:sp>
      <p:pic>
        <p:nvPicPr>
          <p:cNvPr id="25605" name="Picture 8" descr="14-1-4甲乙"/>
          <p:cNvPicPr>
            <a:picLocks noChangeAspect="1"/>
          </p:cNvPicPr>
          <p:nvPr/>
        </p:nvPicPr>
        <p:blipFill>
          <a:blip r:embed="rId2"/>
          <a:srcRect l="10234" t="3690" r="55145" b="12753"/>
          <a:stretch>
            <a:fillRect/>
          </a:stretch>
        </p:blipFill>
        <p:spPr>
          <a:xfrm>
            <a:off x="409575" y="3813175"/>
            <a:ext cx="1119188" cy="2163763"/>
          </a:xfrm>
          <a:prstGeom prst="rect">
            <a:avLst/>
          </a:prstGeom>
          <a:noFill/>
          <a:ln w="9525" cap="flat" cmpd="sng">
            <a:solidFill>
              <a:schemeClr val="accent1"/>
            </a:solidFill>
            <a:prstDash val="solid"/>
            <a:miter/>
            <a:headEnd type="none" w="med" len="med"/>
            <a:tailEnd type="none" w="med" len="med"/>
          </a:ln>
        </p:spPr>
      </p:pic>
      <p:pic>
        <p:nvPicPr>
          <p:cNvPr id="25606" name="Picture 5" descr="14-1-4丙丁"/>
          <p:cNvPicPr>
            <a:picLocks noChangeAspect="1"/>
          </p:cNvPicPr>
          <p:nvPr/>
        </p:nvPicPr>
        <p:blipFill>
          <a:blip r:embed="rId3"/>
          <a:srcRect l="55415" t="3452" r="8160" b="13141"/>
          <a:stretch>
            <a:fillRect/>
          </a:stretch>
        </p:blipFill>
        <p:spPr>
          <a:xfrm>
            <a:off x="4464050" y="3813175"/>
            <a:ext cx="1166813" cy="2154238"/>
          </a:xfrm>
          <a:prstGeom prst="rect">
            <a:avLst/>
          </a:prstGeom>
          <a:noFill/>
          <a:ln w="9525" cap="flat" cmpd="sng">
            <a:solidFill>
              <a:schemeClr val="accent1"/>
            </a:solidFill>
            <a:prstDash val="solid"/>
            <a:miter/>
            <a:headEnd type="none" w="med" len="med"/>
            <a:tailEnd type="none" w="med" len="med"/>
          </a:ln>
        </p:spPr>
      </p:pic>
      <p:pic>
        <p:nvPicPr>
          <p:cNvPr id="25607" name="Picture 8" descr="14-1-4甲乙"/>
          <p:cNvPicPr>
            <a:picLocks noChangeAspect="1"/>
          </p:cNvPicPr>
          <p:nvPr/>
        </p:nvPicPr>
        <p:blipFill>
          <a:blip r:embed="rId2"/>
          <a:srcRect l="56184" t="2199" r="6313" b="11649"/>
          <a:stretch>
            <a:fillRect/>
          </a:stretch>
        </p:blipFill>
        <p:spPr>
          <a:xfrm>
            <a:off x="1708150" y="3813175"/>
            <a:ext cx="1216025" cy="2141538"/>
          </a:xfrm>
          <a:prstGeom prst="rect">
            <a:avLst/>
          </a:prstGeom>
          <a:noFill/>
          <a:ln w="9525" cap="flat" cmpd="sng">
            <a:solidFill>
              <a:schemeClr val="accent1"/>
            </a:solidFill>
            <a:prstDash val="solid"/>
            <a:miter/>
            <a:headEnd type="none" w="med" len="med"/>
            <a:tailEnd type="none" w="med" len="med"/>
          </a:ln>
        </p:spPr>
      </p:pic>
      <p:sp>
        <p:nvSpPr>
          <p:cNvPr id="25608" name="Text Box 9"/>
          <p:cNvSpPr txBox="1"/>
          <p:nvPr/>
        </p:nvSpPr>
        <p:spPr>
          <a:xfrm>
            <a:off x="827088" y="5924550"/>
            <a:ext cx="7883525" cy="523875"/>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A            B             C             D            E              F</a:t>
            </a:r>
            <a:endParaRPr lang="zh-CN" altLang="en-US" sz="2800" b="1" dirty="0">
              <a:latin typeface="Times New Roman" panose="02020603050405020304" pitchFamily="18" charset="0"/>
            </a:endParaRPr>
          </a:p>
        </p:txBody>
      </p:sp>
      <p:pic>
        <p:nvPicPr>
          <p:cNvPr id="25609" name="Picture 5" descr="14-1-4丙丁"/>
          <p:cNvPicPr>
            <a:picLocks noChangeAspect="1"/>
          </p:cNvPicPr>
          <p:nvPr/>
        </p:nvPicPr>
        <p:blipFill>
          <a:blip r:embed="rId3"/>
          <a:srcRect l="9950" t="5843" r="55777" b="13324"/>
          <a:stretch>
            <a:fillRect/>
          </a:stretch>
        </p:blipFill>
        <p:spPr>
          <a:xfrm>
            <a:off x="3092450" y="3789363"/>
            <a:ext cx="1179513" cy="2179637"/>
          </a:xfrm>
          <a:prstGeom prst="rect">
            <a:avLst/>
          </a:prstGeom>
          <a:noFill/>
          <a:ln w="9525" cap="flat" cmpd="sng">
            <a:solidFill>
              <a:schemeClr val="accent1"/>
            </a:solidFill>
            <a:prstDash val="solid"/>
            <a:miter/>
            <a:headEnd type="none" w="med" len="med"/>
            <a:tailEnd type="none" w="med" len="med"/>
          </a:ln>
        </p:spPr>
      </p:pic>
      <p:pic>
        <p:nvPicPr>
          <p:cNvPr id="25610" name="Picture 2" descr="C:\Users\lenovo\Desktop\Donzy\学科工作\教参\9132\jpg\00904006.jpg"/>
          <p:cNvPicPr>
            <a:picLocks noChangeAspect="1"/>
          </p:cNvPicPr>
          <p:nvPr/>
        </p:nvPicPr>
        <p:blipFill>
          <a:blip r:embed="rId4"/>
          <a:srcRect l="17528" r="19872"/>
          <a:stretch>
            <a:fillRect/>
          </a:stretch>
        </p:blipFill>
        <p:spPr>
          <a:xfrm>
            <a:off x="5930900" y="3813175"/>
            <a:ext cx="1027113" cy="2128838"/>
          </a:xfrm>
          <a:prstGeom prst="rect">
            <a:avLst/>
          </a:prstGeom>
          <a:noFill/>
          <a:ln w="9525" cap="flat" cmpd="sng">
            <a:solidFill>
              <a:srgbClr val="00B0F0"/>
            </a:solidFill>
            <a:prstDash val="solid"/>
            <a:miter/>
            <a:headEnd type="none" w="med" len="med"/>
            <a:tailEnd type="none" w="med" len="med"/>
          </a:ln>
        </p:spPr>
      </p:pic>
      <p:pic>
        <p:nvPicPr>
          <p:cNvPr id="25611" name="Picture 3" descr="C:\Users\lenovo\Desktop\Donzy\学科工作\教参\9141\jpg\01704001.jpg"/>
          <p:cNvPicPr>
            <a:picLocks noChangeAspect="1"/>
          </p:cNvPicPr>
          <p:nvPr/>
        </p:nvPicPr>
        <p:blipFill>
          <a:blip r:embed="rId5"/>
          <a:srcRect l="13525" r="12056"/>
          <a:stretch>
            <a:fillRect/>
          </a:stretch>
        </p:blipFill>
        <p:spPr>
          <a:xfrm>
            <a:off x="7167563" y="3836988"/>
            <a:ext cx="1651000" cy="2133600"/>
          </a:xfrm>
          <a:prstGeom prst="rect">
            <a:avLst/>
          </a:prstGeom>
          <a:noFill/>
          <a:ln w="9525" cap="flat" cmpd="sng">
            <a:solidFill>
              <a:srgbClr val="00B0F0"/>
            </a:solidFill>
            <a:prstDash val="solid"/>
            <a:miter/>
            <a:headEnd type="none" w="med" len="med"/>
            <a:tailEnd type="none" w="med" len="med"/>
          </a:ln>
        </p:spPr>
      </p:pic>
      <p:sp>
        <p:nvSpPr>
          <p:cNvPr id="17" name="Text Box 3"/>
          <p:cNvSpPr txBox="1"/>
          <p:nvPr/>
        </p:nvSpPr>
        <p:spPr>
          <a:xfrm>
            <a:off x="5435600" y="1916113"/>
            <a:ext cx="1130300" cy="523875"/>
          </a:xfrm>
          <a:prstGeom prst="rect">
            <a:avLst/>
          </a:prstGeom>
          <a:noFill/>
          <a:ln w="9525">
            <a:noFill/>
          </a:ln>
        </p:spPr>
        <p:txBody>
          <a:bodyPr>
            <a:spAutoFit/>
          </a:bodyPr>
          <a:p>
            <a:pPr>
              <a:spcBef>
                <a:spcPct val="50000"/>
              </a:spcBef>
            </a:pPr>
            <a:r>
              <a:rPr lang="zh-CN" altLang="en-US" sz="2800" b="1" dirty="0">
                <a:solidFill>
                  <a:srgbClr val="CC0000"/>
                </a:solidFill>
                <a:latin typeface="Times New Roman" panose="02020603050405020304" pitchFamily="18" charset="0"/>
              </a:rPr>
              <a:t>做功</a:t>
            </a:r>
            <a:endParaRPr lang="en-US" altLang="zh-CN" sz="2800" b="1" dirty="0">
              <a:solidFill>
                <a:srgbClr val="CC0000"/>
              </a:solidFill>
              <a:latin typeface="Times New Roman" panose="02020603050405020304" pitchFamily="18" charset="0"/>
            </a:endParaRPr>
          </a:p>
        </p:txBody>
      </p:sp>
      <p:sp>
        <p:nvSpPr>
          <p:cNvPr id="18" name="Text Box 3"/>
          <p:cNvSpPr txBox="1"/>
          <p:nvPr/>
        </p:nvSpPr>
        <p:spPr>
          <a:xfrm>
            <a:off x="2195513" y="2420938"/>
            <a:ext cx="625475" cy="584200"/>
          </a:xfrm>
          <a:prstGeom prst="rect">
            <a:avLst/>
          </a:prstGeom>
          <a:noFill/>
          <a:ln w="9525">
            <a:noFill/>
          </a:ln>
        </p:spPr>
        <p:txBody>
          <a:bodyPr>
            <a:spAutoFit/>
          </a:bodyPr>
          <a:p>
            <a:pPr>
              <a:spcBef>
                <a:spcPct val="50000"/>
              </a:spcBef>
            </a:pPr>
            <a:r>
              <a:rPr lang="en-US" altLang="zh-CN" sz="3200" b="1" dirty="0">
                <a:solidFill>
                  <a:srgbClr val="CC0000"/>
                </a:solidFill>
                <a:latin typeface="Times New Roman" panose="02020603050405020304" pitchFamily="18" charset="0"/>
              </a:rPr>
              <a:t>F</a:t>
            </a:r>
            <a:endParaRPr lang="en-US" altLang="zh-CN" sz="3200" b="1" dirty="0">
              <a:solidFill>
                <a:srgbClr val="CC0000"/>
              </a:solidFill>
              <a:latin typeface="Times New Roman" panose="02020603050405020304" pitchFamily="18" charset="0"/>
            </a:endParaRPr>
          </a:p>
        </p:txBody>
      </p:sp>
      <p:sp>
        <p:nvSpPr>
          <p:cNvPr id="19" name="Text Box 3"/>
          <p:cNvSpPr txBox="1"/>
          <p:nvPr/>
        </p:nvSpPr>
        <p:spPr>
          <a:xfrm>
            <a:off x="4591050" y="2852738"/>
            <a:ext cx="701675" cy="579437"/>
          </a:xfrm>
          <a:prstGeom prst="rect">
            <a:avLst/>
          </a:prstGeom>
          <a:noFill/>
          <a:ln w="9525">
            <a:noFill/>
          </a:ln>
        </p:spPr>
        <p:txBody>
          <a:bodyPr>
            <a:spAutoFit/>
          </a:bodyPr>
          <a:p>
            <a:pPr>
              <a:spcBef>
                <a:spcPct val="50000"/>
              </a:spcBef>
            </a:pPr>
            <a:r>
              <a:rPr lang="en-US" altLang="zh-CN" sz="3200" b="1" dirty="0">
                <a:solidFill>
                  <a:srgbClr val="CC0000"/>
                </a:solidFill>
                <a:latin typeface="Times New Roman" panose="02020603050405020304" pitchFamily="18" charset="0"/>
              </a:rPr>
              <a:t>B</a:t>
            </a:r>
            <a:endParaRPr lang="en-US" altLang="zh-CN" sz="3200" b="1" dirty="0">
              <a:solidFill>
                <a:srgbClr val="CC0000"/>
              </a:solidFill>
              <a:latin typeface="Times New Roman" panose="02020603050405020304" pitchFamily="18" charset="0"/>
            </a:endParaRPr>
          </a:p>
        </p:txBody>
      </p:sp>
      <p:sp>
        <p:nvSpPr>
          <p:cNvPr id="15" name="左箭头 14">
            <a:hlinkClick r:id="rId6" action="ppaction://hlinksldjump"/>
          </p:cNvPr>
          <p:cNvSpPr/>
          <p:nvPr/>
        </p:nvSpPr>
        <p:spPr>
          <a:xfrm>
            <a:off x="8166100" y="6021388"/>
            <a:ext cx="977900"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P spid="18" grpId="0" bldLvl="0"/>
      <p:bldP spid="19"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3059113" y="620713"/>
            <a:ext cx="2879725" cy="576263"/>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200" b="1" kern="0" cap="none" spc="0" normalizeH="0" baseline="0" noProof="0" dirty="0">
                <a:solidFill>
                  <a:srgbClr val="C00000"/>
                </a:solidFill>
                <a:latin typeface="+mj-lt"/>
                <a:ea typeface="+mj-ea"/>
                <a:cs typeface="+mj-cs"/>
              </a:rPr>
              <a:t>【</a:t>
            </a:r>
            <a:r>
              <a:rPr kumimoji="0" lang="zh-CN" altLang="en-US" sz="3200" b="1" kern="0" cap="none" spc="0" normalizeH="0" baseline="0" noProof="0" dirty="0">
                <a:solidFill>
                  <a:srgbClr val="C00000"/>
                </a:solidFill>
                <a:latin typeface="Arial" panose="020B0604020202020204" pitchFamily="34" charset="0"/>
                <a:ea typeface="宋体" panose="02010600030101010101" pitchFamily="2" charset="-122"/>
                <a:cs typeface="+mn-cs"/>
              </a:rPr>
              <a:t>达标测评</a:t>
            </a:r>
            <a:r>
              <a:rPr kumimoji="0" lang="en-US" altLang="zh-CN" sz="3200" b="1" kern="0" cap="none" spc="0" normalizeH="0" baseline="0" noProof="0" dirty="0">
                <a:solidFill>
                  <a:srgbClr val="C00000"/>
                </a:solidFill>
                <a:latin typeface="+mj-lt"/>
                <a:ea typeface="+mj-ea"/>
                <a:cs typeface="+mj-cs"/>
              </a:rPr>
              <a:t>】</a:t>
            </a:r>
            <a:endParaRPr kumimoji="0" lang="zh-CN" altLang="en-US" sz="3200" b="1" kern="0" cap="none" spc="0" normalizeH="0" baseline="0" noProof="0" dirty="0">
              <a:solidFill>
                <a:srgbClr val="C00000"/>
              </a:solidFill>
              <a:latin typeface="+mj-lt"/>
              <a:ea typeface="+mj-ea"/>
              <a:cs typeface="+mj-cs"/>
            </a:endParaRPr>
          </a:p>
        </p:txBody>
      </p:sp>
      <p:sp>
        <p:nvSpPr>
          <p:cNvPr id="26628" name="Rectangle 6"/>
          <p:cNvSpPr/>
          <p:nvPr/>
        </p:nvSpPr>
        <p:spPr>
          <a:xfrm>
            <a:off x="179388" y="1412875"/>
            <a:ext cx="5976937" cy="4524375"/>
          </a:xfrm>
          <a:prstGeom prst="rect">
            <a:avLst/>
          </a:prstGeom>
          <a:noFill/>
          <a:ln w="9525">
            <a:noFill/>
          </a:ln>
        </p:spPr>
        <p:txBody>
          <a:bodyPr anchor="ctr">
            <a:spAutoFit/>
          </a:bodyPr>
          <a:p>
            <a:r>
              <a:rPr lang="en-US" altLang="zh-CN" sz="2400" b="1" dirty="0">
                <a:latin typeface="Arial" panose="020B0604020202020204" pitchFamily="34" charset="0"/>
              </a:rPr>
              <a:t>6</a:t>
            </a:r>
            <a:r>
              <a:rPr lang="zh-CN" altLang="zh-CN" sz="2400" b="1" dirty="0">
                <a:latin typeface="Arial" panose="020B0604020202020204" pitchFamily="34" charset="0"/>
              </a:rPr>
              <a:t>．如图所示，是某种内燃机某一冲程的示意图，由图可知：</a:t>
            </a:r>
            <a:endParaRPr lang="zh-CN" altLang="zh-CN" sz="2400" b="1" dirty="0">
              <a:latin typeface="Arial" panose="020B0604020202020204" pitchFamily="34" charset="0"/>
            </a:endParaRPr>
          </a:p>
          <a:p>
            <a:r>
              <a:rPr lang="zh-CN" altLang="zh-CN" sz="2400" b="1" dirty="0">
                <a:latin typeface="Arial" panose="020B0604020202020204" pitchFamily="34" charset="0"/>
              </a:rPr>
              <a:t>（</a:t>
            </a:r>
            <a:r>
              <a:rPr lang="en-US" altLang="zh-CN" sz="2400" b="1" dirty="0">
                <a:latin typeface="Arial" panose="020B0604020202020204" pitchFamily="34" charset="0"/>
              </a:rPr>
              <a:t>1</a:t>
            </a:r>
            <a:r>
              <a:rPr lang="zh-CN" altLang="zh-CN" sz="2400" b="1" dirty="0">
                <a:latin typeface="Arial" panose="020B0604020202020204" pitchFamily="34" charset="0"/>
              </a:rPr>
              <a:t>）这种内燃机是</a:t>
            </a:r>
            <a:r>
              <a:rPr lang="en-US" altLang="zh-CN" sz="2400" b="1" u="sng" dirty="0">
                <a:latin typeface="Arial" panose="020B0604020202020204" pitchFamily="34" charset="0"/>
              </a:rPr>
              <a:t>                 </a:t>
            </a:r>
            <a:r>
              <a:rPr lang="en-US" altLang="zh-CN" sz="2400" b="1" dirty="0">
                <a:latin typeface="Arial" panose="020B0604020202020204" pitchFamily="34" charset="0"/>
              </a:rPr>
              <a:t> </a:t>
            </a:r>
            <a:r>
              <a:rPr lang="zh-CN" altLang="zh-CN" sz="2400" b="1" dirty="0">
                <a:latin typeface="Arial" panose="020B0604020202020204" pitchFamily="34" charset="0"/>
              </a:rPr>
              <a:t>（选填</a:t>
            </a:r>
            <a:r>
              <a:rPr lang="en-US" altLang="zh-CN" sz="2400" b="1" dirty="0">
                <a:latin typeface="Arial" panose="020B0604020202020204" pitchFamily="34" charset="0"/>
              </a:rPr>
              <a:t>“</a:t>
            </a:r>
            <a:r>
              <a:rPr lang="zh-CN" altLang="zh-CN" sz="2400" b="1" dirty="0">
                <a:latin typeface="Arial" panose="020B0604020202020204" pitchFamily="34" charset="0"/>
              </a:rPr>
              <a:t>汽油机</a:t>
            </a:r>
            <a:r>
              <a:rPr lang="en-US" altLang="zh-CN" sz="2400" b="1" dirty="0">
                <a:latin typeface="Arial" panose="020B0604020202020204" pitchFamily="34" charset="0"/>
              </a:rPr>
              <a:t>”</a:t>
            </a:r>
            <a:r>
              <a:rPr lang="zh-CN" altLang="zh-CN" sz="2400" b="1" dirty="0">
                <a:latin typeface="Arial" panose="020B0604020202020204" pitchFamily="34" charset="0"/>
              </a:rPr>
              <a:t>或</a:t>
            </a:r>
            <a:r>
              <a:rPr lang="en-US" altLang="zh-CN" sz="2400" b="1" dirty="0">
                <a:latin typeface="Arial" panose="020B0604020202020204" pitchFamily="34" charset="0"/>
              </a:rPr>
              <a:t>“</a:t>
            </a:r>
            <a:r>
              <a:rPr lang="zh-CN" altLang="zh-CN" sz="2400" b="1" dirty="0">
                <a:latin typeface="Arial" panose="020B0604020202020204" pitchFamily="34" charset="0"/>
              </a:rPr>
              <a:t>柴油机</a:t>
            </a:r>
            <a:r>
              <a:rPr lang="en-US" altLang="zh-CN" sz="2400" b="1" dirty="0">
                <a:latin typeface="Arial" panose="020B0604020202020204" pitchFamily="34" charset="0"/>
              </a:rPr>
              <a:t>”</a:t>
            </a:r>
            <a:r>
              <a:rPr lang="zh-CN" altLang="zh-CN" sz="2400" b="1" dirty="0">
                <a:latin typeface="Arial" panose="020B0604020202020204" pitchFamily="34" charset="0"/>
              </a:rPr>
              <a:t>）；</a:t>
            </a:r>
            <a:endParaRPr lang="zh-CN" altLang="zh-CN" sz="2400" b="1" dirty="0">
              <a:latin typeface="Arial" panose="020B0604020202020204" pitchFamily="34" charset="0"/>
            </a:endParaRPr>
          </a:p>
          <a:p>
            <a:r>
              <a:rPr lang="zh-CN" altLang="zh-CN" sz="2400" b="1" dirty="0">
                <a:latin typeface="Arial" panose="020B0604020202020204" pitchFamily="34" charset="0"/>
              </a:rPr>
              <a:t>（</a:t>
            </a:r>
            <a:r>
              <a:rPr lang="en-US" altLang="zh-CN" sz="2400" b="1" dirty="0">
                <a:latin typeface="Arial" panose="020B0604020202020204" pitchFamily="34" charset="0"/>
              </a:rPr>
              <a:t>2</a:t>
            </a:r>
            <a:r>
              <a:rPr lang="zh-CN" altLang="zh-CN" sz="2400" b="1" dirty="0">
                <a:latin typeface="Arial" panose="020B0604020202020204" pitchFamily="34" charset="0"/>
              </a:rPr>
              <a:t>）它在吸气冲程吸入的物质是</a:t>
            </a:r>
            <a:r>
              <a:rPr lang="en-US" altLang="zh-CN" sz="2400" b="1" u="sng" dirty="0">
                <a:latin typeface="Arial" panose="020B0604020202020204" pitchFamily="34" charset="0"/>
              </a:rPr>
              <a:t>        </a:t>
            </a:r>
            <a:r>
              <a:rPr lang="zh-CN" altLang="zh-CN" sz="2400" b="1" dirty="0">
                <a:latin typeface="Arial" panose="020B0604020202020204" pitchFamily="34" charset="0"/>
              </a:rPr>
              <a:t>（选填</a:t>
            </a:r>
            <a:r>
              <a:rPr lang="en-US" altLang="zh-CN" sz="2400" b="1" dirty="0">
                <a:latin typeface="Arial" panose="020B0604020202020204" pitchFamily="34" charset="0"/>
              </a:rPr>
              <a:t>“</a:t>
            </a:r>
            <a:r>
              <a:rPr lang="zh-CN" altLang="zh-CN" sz="2400" b="1" dirty="0">
                <a:latin typeface="Arial" panose="020B0604020202020204" pitchFamily="34" charset="0"/>
              </a:rPr>
              <a:t>空气</a:t>
            </a:r>
            <a:r>
              <a:rPr lang="en-US" altLang="zh-CN" sz="2400" b="1" dirty="0">
                <a:latin typeface="Arial" panose="020B0604020202020204" pitchFamily="34" charset="0"/>
              </a:rPr>
              <a:t>”</a:t>
            </a:r>
            <a:r>
              <a:rPr lang="zh-CN" altLang="zh-CN" sz="2400" b="1" dirty="0">
                <a:latin typeface="Arial" panose="020B0604020202020204" pitchFamily="34" charset="0"/>
              </a:rPr>
              <a:t>或</a:t>
            </a:r>
            <a:r>
              <a:rPr lang="en-US" altLang="zh-CN" sz="2400" b="1" dirty="0">
                <a:latin typeface="Arial" panose="020B0604020202020204" pitchFamily="34" charset="0"/>
              </a:rPr>
              <a:t>“</a:t>
            </a:r>
            <a:r>
              <a:rPr lang="zh-CN" altLang="zh-CN" sz="2400" b="1" dirty="0">
                <a:latin typeface="Arial" panose="020B0604020202020204" pitchFamily="34" charset="0"/>
              </a:rPr>
              <a:t>汽油</a:t>
            </a:r>
            <a:r>
              <a:rPr lang="en-US" altLang="zh-CN" sz="2400" b="1" dirty="0">
                <a:latin typeface="Arial" panose="020B0604020202020204" pitchFamily="34" charset="0"/>
              </a:rPr>
              <a:t>”</a:t>
            </a:r>
            <a:r>
              <a:rPr lang="zh-CN" altLang="zh-CN" sz="2400" b="1" dirty="0">
                <a:latin typeface="Arial" panose="020B0604020202020204" pitchFamily="34" charset="0"/>
              </a:rPr>
              <a:t>或</a:t>
            </a:r>
            <a:r>
              <a:rPr lang="en-US" altLang="zh-CN" sz="2400" b="1" dirty="0">
                <a:latin typeface="Arial" panose="020B0604020202020204" pitchFamily="34" charset="0"/>
              </a:rPr>
              <a:t>“</a:t>
            </a:r>
            <a:r>
              <a:rPr lang="zh-CN" altLang="zh-CN" sz="2400" b="1" dirty="0">
                <a:latin typeface="Arial" panose="020B0604020202020204" pitchFamily="34" charset="0"/>
              </a:rPr>
              <a:t>柴油</a:t>
            </a:r>
            <a:r>
              <a:rPr lang="en-US" altLang="zh-CN" sz="2400" b="1" dirty="0">
                <a:latin typeface="Arial" panose="020B0604020202020204" pitchFamily="34" charset="0"/>
              </a:rPr>
              <a:t>”</a:t>
            </a:r>
            <a:r>
              <a:rPr lang="zh-CN" altLang="zh-CN" sz="2400" b="1" dirty="0">
                <a:latin typeface="Arial" panose="020B0604020202020204" pitchFamily="34" charset="0"/>
              </a:rPr>
              <a:t>或</a:t>
            </a:r>
            <a:r>
              <a:rPr lang="en-US" altLang="zh-CN" sz="2400" b="1" dirty="0">
                <a:latin typeface="Arial" panose="020B0604020202020204" pitchFamily="34" charset="0"/>
              </a:rPr>
              <a:t>“</a:t>
            </a:r>
            <a:r>
              <a:rPr lang="zh-CN" altLang="zh-CN" sz="2400" b="1" dirty="0">
                <a:latin typeface="Arial" panose="020B0604020202020204" pitchFamily="34" charset="0"/>
              </a:rPr>
              <a:t>空气和汽油的混合物</a:t>
            </a:r>
            <a:r>
              <a:rPr lang="en-US" altLang="zh-CN" sz="2400" b="1" dirty="0">
                <a:latin typeface="Arial" panose="020B0604020202020204" pitchFamily="34" charset="0"/>
              </a:rPr>
              <a:t>”</a:t>
            </a:r>
            <a:r>
              <a:rPr lang="zh-CN" altLang="zh-CN" sz="2400" b="1" dirty="0">
                <a:latin typeface="Arial" panose="020B0604020202020204" pitchFamily="34" charset="0"/>
              </a:rPr>
              <a:t>）</a:t>
            </a:r>
            <a:endParaRPr lang="zh-CN" altLang="zh-CN" sz="2400" b="1" dirty="0">
              <a:latin typeface="Arial" panose="020B0604020202020204" pitchFamily="34" charset="0"/>
            </a:endParaRPr>
          </a:p>
          <a:p>
            <a:r>
              <a:rPr lang="zh-CN" altLang="zh-CN" sz="2400" b="1" dirty="0">
                <a:latin typeface="Arial" panose="020B0604020202020204" pitchFamily="34" charset="0"/>
              </a:rPr>
              <a:t>（</a:t>
            </a:r>
            <a:r>
              <a:rPr lang="en-US" altLang="zh-CN" sz="2400" b="1" dirty="0">
                <a:latin typeface="Arial" panose="020B0604020202020204" pitchFamily="34" charset="0"/>
              </a:rPr>
              <a:t>3</a:t>
            </a:r>
            <a:r>
              <a:rPr lang="zh-CN" altLang="zh-CN" sz="2400" b="1" dirty="0">
                <a:latin typeface="Arial" panose="020B0604020202020204" pitchFamily="34" charset="0"/>
              </a:rPr>
              <a:t>）图中内燃机处在</a:t>
            </a:r>
            <a:r>
              <a:rPr lang="en-US" altLang="zh-CN" sz="2400" b="1" u="sng" dirty="0">
                <a:latin typeface="Arial" panose="020B0604020202020204" pitchFamily="34" charset="0"/>
              </a:rPr>
              <a:t>         </a:t>
            </a:r>
            <a:r>
              <a:rPr lang="en-US" altLang="zh-CN" sz="2400" b="1" dirty="0">
                <a:latin typeface="Arial" panose="020B0604020202020204" pitchFamily="34" charset="0"/>
              </a:rPr>
              <a:t>  </a:t>
            </a:r>
            <a:r>
              <a:rPr lang="zh-CN" altLang="zh-CN" sz="2400" b="1" dirty="0">
                <a:latin typeface="Arial" panose="020B0604020202020204" pitchFamily="34" charset="0"/>
              </a:rPr>
              <a:t>冲程；该冲程中其能量转化是把</a:t>
            </a:r>
            <a:r>
              <a:rPr lang="en-US" altLang="zh-CN" sz="2400" b="1" dirty="0">
                <a:latin typeface="Arial" panose="020B0604020202020204" pitchFamily="34" charset="0"/>
              </a:rPr>
              <a:t> </a:t>
            </a:r>
            <a:r>
              <a:rPr lang="en-US" altLang="zh-CN" sz="2400" b="1" u="sng" dirty="0">
                <a:latin typeface="Arial" panose="020B0604020202020204" pitchFamily="34" charset="0"/>
              </a:rPr>
              <a:t>       </a:t>
            </a:r>
            <a:r>
              <a:rPr lang="en-US" altLang="zh-CN" sz="2400" b="1" dirty="0">
                <a:latin typeface="Arial" panose="020B0604020202020204" pitchFamily="34" charset="0"/>
              </a:rPr>
              <a:t> </a:t>
            </a:r>
            <a:r>
              <a:rPr lang="zh-CN" altLang="zh-CN" sz="2400" b="1" dirty="0">
                <a:latin typeface="Arial" panose="020B0604020202020204" pitchFamily="34" charset="0"/>
              </a:rPr>
              <a:t>能转化为</a:t>
            </a:r>
            <a:r>
              <a:rPr lang="en-US" altLang="zh-CN" sz="2400" b="1" dirty="0">
                <a:latin typeface="Arial" panose="020B0604020202020204" pitchFamily="34" charset="0"/>
              </a:rPr>
              <a:t> </a:t>
            </a:r>
            <a:r>
              <a:rPr lang="en-US" altLang="zh-CN" sz="2400" b="1" u="sng" dirty="0">
                <a:latin typeface="Arial" panose="020B0604020202020204" pitchFamily="34" charset="0"/>
              </a:rPr>
              <a:t>       </a:t>
            </a:r>
            <a:r>
              <a:rPr lang="en-US" altLang="zh-CN" sz="2400" b="1" dirty="0">
                <a:latin typeface="Arial" panose="020B0604020202020204" pitchFamily="34" charset="0"/>
              </a:rPr>
              <a:t> </a:t>
            </a:r>
            <a:r>
              <a:rPr lang="zh-CN" altLang="zh-CN" sz="2400" b="1" dirty="0">
                <a:latin typeface="Arial" panose="020B0604020202020204" pitchFamily="34" charset="0"/>
              </a:rPr>
              <a:t>能</a:t>
            </a:r>
            <a:endParaRPr lang="zh-CN" altLang="zh-CN" sz="2400" b="1" dirty="0">
              <a:latin typeface="Arial" panose="020B0604020202020204" pitchFamily="34" charset="0"/>
            </a:endParaRPr>
          </a:p>
          <a:p>
            <a:r>
              <a:rPr lang="zh-CN" altLang="zh-CN" sz="2400" b="1" dirty="0">
                <a:latin typeface="Arial" panose="020B0604020202020204" pitchFamily="34" charset="0"/>
              </a:rPr>
              <a:t>（</a:t>
            </a:r>
            <a:r>
              <a:rPr lang="en-US" altLang="zh-CN" sz="2400" b="1" dirty="0">
                <a:latin typeface="Arial" panose="020B0604020202020204" pitchFamily="34" charset="0"/>
              </a:rPr>
              <a:t>4</a:t>
            </a:r>
            <a:r>
              <a:rPr lang="zh-CN" altLang="zh-CN" sz="2400" b="1" dirty="0">
                <a:latin typeface="Arial" panose="020B0604020202020204" pitchFamily="34" charset="0"/>
              </a:rPr>
              <a:t>）若此内燃机飞轮速度为</a:t>
            </a:r>
            <a:r>
              <a:rPr lang="en-US" altLang="zh-CN" sz="2400" b="1" dirty="0">
                <a:latin typeface="Arial" panose="020B0604020202020204" pitchFamily="34" charset="0"/>
              </a:rPr>
              <a:t>3000r/min</a:t>
            </a:r>
            <a:r>
              <a:rPr lang="zh-CN" altLang="zh-CN" sz="2400" b="1" dirty="0">
                <a:latin typeface="Arial" panose="020B0604020202020204" pitchFamily="34" charset="0"/>
              </a:rPr>
              <a:t>，则每秒钟内燃气推动活塞做功</a:t>
            </a:r>
            <a:r>
              <a:rPr lang="en-US" altLang="zh-CN" sz="2400" b="1" dirty="0">
                <a:latin typeface="Arial" panose="020B0604020202020204" pitchFamily="34" charset="0"/>
              </a:rPr>
              <a:t>______ </a:t>
            </a:r>
            <a:r>
              <a:rPr lang="zh-CN" altLang="zh-CN" sz="2400" b="1" dirty="0">
                <a:latin typeface="Arial" panose="020B0604020202020204" pitchFamily="34" charset="0"/>
              </a:rPr>
              <a:t>次，有</a:t>
            </a:r>
            <a:r>
              <a:rPr lang="en-US" altLang="zh-CN" sz="2400" b="1" u="sng" dirty="0">
                <a:latin typeface="Arial" panose="020B0604020202020204" pitchFamily="34" charset="0"/>
              </a:rPr>
              <a:t>        </a:t>
            </a:r>
            <a:r>
              <a:rPr lang="zh-CN" altLang="zh-CN" sz="2400" b="1" dirty="0">
                <a:latin typeface="Arial" panose="020B0604020202020204" pitchFamily="34" charset="0"/>
              </a:rPr>
              <a:t>个冲程。</a:t>
            </a:r>
            <a:endParaRPr lang="zh-CN" altLang="zh-CN" sz="2400" b="1" dirty="0">
              <a:latin typeface="Arial" panose="020B0604020202020204" pitchFamily="34" charset="0"/>
            </a:endParaRPr>
          </a:p>
        </p:txBody>
      </p:sp>
      <p:pic>
        <p:nvPicPr>
          <p:cNvPr id="26629" name="Picture 2" descr="C:\Users\Administrator\Desktop\2345截图20170324143549.png"/>
          <p:cNvPicPr>
            <a:picLocks noChangeAspect="1"/>
          </p:cNvPicPr>
          <p:nvPr/>
        </p:nvPicPr>
        <p:blipFill>
          <a:blip r:embed="rId2"/>
          <a:stretch>
            <a:fillRect/>
          </a:stretch>
        </p:blipFill>
        <p:spPr>
          <a:xfrm>
            <a:off x="6084888" y="1268413"/>
            <a:ext cx="2970212" cy="4032250"/>
          </a:xfrm>
          <a:prstGeom prst="rect">
            <a:avLst/>
          </a:prstGeom>
          <a:noFill/>
          <a:ln w="9525">
            <a:noFill/>
          </a:ln>
        </p:spPr>
      </p:pic>
      <p:sp>
        <p:nvSpPr>
          <p:cNvPr id="6" name="左箭头 5">
            <a:hlinkClick r:id="rId3" action="ppaction://hlinksldjump"/>
          </p:cNvPr>
          <p:cNvSpPr/>
          <p:nvPr/>
        </p:nvSpPr>
        <p:spPr>
          <a:xfrm>
            <a:off x="7451725" y="5732463"/>
            <a:ext cx="979488" cy="484188"/>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TextBox 6"/>
          <p:cNvSpPr txBox="1"/>
          <p:nvPr/>
        </p:nvSpPr>
        <p:spPr>
          <a:xfrm>
            <a:off x="3059113" y="2051050"/>
            <a:ext cx="1112837" cy="461963"/>
          </a:xfrm>
          <a:prstGeom prst="rect">
            <a:avLst/>
          </a:prstGeom>
          <a:noFill/>
          <a:ln w="9525">
            <a:noFill/>
          </a:ln>
        </p:spPr>
        <p:txBody>
          <a:bodyPr wrap="none">
            <a:spAutoFit/>
          </a:bodyPr>
          <a:p>
            <a:r>
              <a:rPr lang="zh-CN" altLang="en-US" sz="2400" b="1" dirty="0">
                <a:solidFill>
                  <a:srgbClr val="FF0000"/>
                </a:solidFill>
                <a:latin typeface="Arial" panose="020B0604020202020204" pitchFamily="34" charset="0"/>
              </a:rPr>
              <a:t>柴油机</a:t>
            </a:r>
            <a:endParaRPr lang="zh-CN" altLang="en-US" sz="2400" b="1" dirty="0">
              <a:solidFill>
                <a:srgbClr val="FF0000"/>
              </a:solidFill>
              <a:latin typeface="Arial" panose="020B0604020202020204" pitchFamily="34" charset="0"/>
            </a:endParaRPr>
          </a:p>
        </p:txBody>
      </p:sp>
      <p:sp>
        <p:nvSpPr>
          <p:cNvPr id="9" name="TextBox 8"/>
          <p:cNvSpPr txBox="1"/>
          <p:nvPr/>
        </p:nvSpPr>
        <p:spPr>
          <a:xfrm>
            <a:off x="4716463" y="2852738"/>
            <a:ext cx="803275" cy="461962"/>
          </a:xfrm>
          <a:prstGeom prst="rect">
            <a:avLst/>
          </a:prstGeom>
          <a:noFill/>
          <a:ln w="9525">
            <a:noFill/>
          </a:ln>
        </p:spPr>
        <p:txBody>
          <a:bodyPr wrap="none">
            <a:spAutoFit/>
          </a:bodyPr>
          <a:p>
            <a:r>
              <a:rPr lang="zh-CN" altLang="en-US" sz="2400" b="1" dirty="0">
                <a:solidFill>
                  <a:srgbClr val="FF0000"/>
                </a:solidFill>
                <a:latin typeface="Arial" panose="020B0604020202020204" pitchFamily="34" charset="0"/>
              </a:rPr>
              <a:t>空气</a:t>
            </a:r>
            <a:endParaRPr lang="zh-CN" altLang="en-US" sz="2400" b="1" dirty="0">
              <a:solidFill>
                <a:srgbClr val="FF0000"/>
              </a:solidFill>
              <a:latin typeface="Arial" panose="020B0604020202020204" pitchFamily="34" charset="0"/>
            </a:endParaRPr>
          </a:p>
        </p:txBody>
      </p:sp>
      <p:sp>
        <p:nvSpPr>
          <p:cNvPr id="10" name="TextBox 9"/>
          <p:cNvSpPr txBox="1"/>
          <p:nvPr/>
        </p:nvSpPr>
        <p:spPr>
          <a:xfrm>
            <a:off x="3348038" y="3975100"/>
            <a:ext cx="803275" cy="461963"/>
          </a:xfrm>
          <a:prstGeom prst="rect">
            <a:avLst/>
          </a:prstGeom>
          <a:noFill/>
          <a:ln w="9525">
            <a:noFill/>
          </a:ln>
        </p:spPr>
        <p:txBody>
          <a:bodyPr wrap="none">
            <a:spAutoFit/>
          </a:bodyPr>
          <a:p>
            <a:r>
              <a:rPr lang="zh-CN" altLang="en-US" sz="2400" b="1" dirty="0">
                <a:solidFill>
                  <a:srgbClr val="FF0000"/>
                </a:solidFill>
                <a:latin typeface="Arial" panose="020B0604020202020204" pitchFamily="34" charset="0"/>
              </a:rPr>
              <a:t>做功</a:t>
            </a:r>
            <a:endParaRPr lang="zh-CN" altLang="en-US" sz="2400" b="1" dirty="0">
              <a:solidFill>
                <a:srgbClr val="FF0000"/>
              </a:solidFill>
              <a:latin typeface="Arial" panose="020B0604020202020204" pitchFamily="34" charset="0"/>
            </a:endParaRPr>
          </a:p>
        </p:txBody>
      </p:sp>
      <p:sp>
        <p:nvSpPr>
          <p:cNvPr id="11" name="TextBox 10"/>
          <p:cNvSpPr txBox="1"/>
          <p:nvPr/>
        </p:nvSpPr>
        <p:spPr>
          <a:xfrm>
            <a:off x="2916238" y="4335463"/>
            <a:ext cx="493712" cy="461962"/>
          </a:xfrm>
          <a:prstGeom prst="rect">
            <a:avLst/>
          </a:prstGeom>
          <a:noFill/>
          <a:ln w="9525">
            <a:noFill/>
          </a:ln>
        </p:spPr>
        <p:txBody>
          <a:bodyPr wrap="none">
            <a:spAutoFit/>
          </a:bodyPr>
          <a:p>
            <a:r>
              <a:rPr lang="zh-CN" altLang="en-US" sz="2400" b="1" dirty="0">
                <a:solidFill>
                  <a:srgbClr val="FF0000"/>
                </a:solidFill>
                <a:latin typeface="Arial" panose="020B0604020202020204" pitchFamily="34" charset="0"/>
              </a:rPr>
              <a:t>内</a:t>
            </a:r>
            <a:endParaRPr lang="zh-CN" altLang="en-US" sz="2400" b="1" dirty="0">
              <a:solidFill>
                <a:srgbClr val="FF0000"/>
              </a:solidFill>
              <a:latin typeface="Arial" panose="020B0604020202020204" pitchFamily="34" charset="0"/>
            </a:endParaRPr>
          </a:p>
        </p:txBody>
      </p:sp>
      <p:sp>
        <p:nvSpPr>
          <p:cNvPr id="12" name="TextBox 11"/>
          <p:cNvSpPr txBox="1"/>
          <p:nvPr/>
        </p:nvSpPr>
        <p:spPr>
          <a:xfrm>
            <a:off x="4716463" y="4335463"/>
            <a:ext cx="803275" cy="461962"/>
          </a:xfrm>
          <a:prstGeom prst="rect">
            <a:avLst/>
          </a:prstGeom>
          <a:noFill/>
          <a:ln w="9525">
            <a:noFill/>
          </a:ln>
        </p:spPr>
        <p:txBody>
          <a:bodyPr wrap="none">
            <a:spAutoFit/>
          </a:bodyPr>
          <a:p>
            <a:r>
              <a:rPr lang="zh-CN" altLang="en-US" sz="2400" b="1" dirty="0">
                <a:solidFill>
                  <a:srgbClr val="FF0000"/>
                </a:solidFill>
                <a:latin typeface="Arial" panose="020B0604020202020204" pitchFamily="34" charset="0"/>
              </a:rPr>
              <a:t>机械</a:t>
            </a:r>
            <a:endParaRPr lang="zh-CN" altLang="en-US" sz="2400" b="1" dirty="0">
              <a:solidFill>
                <a:srgbClr val="FF0000"/>
              </a:solidFill>
              <a:latin typeface="Arial" panose="020B0604020202020204" pitchFamily="34" charset="0"/>
            </a:endParaRPr>
          </a:p>
        </p:txBody>
      </p:sp>
      <p:sp>
        <p:nvSpPr>
          <p:cNvPr id="13" name="TextBox 12"/>
          <p:cNvSpPr txBox="1"/>
          <p:nvPr/>
        </p:nvSpPr>
        <p:spPr>
          <a:xfrm>
            <a:off x="4548188" y="5127625"/>
            <a:ext cx="528637" cy="461963"/>
          </a:xfrm>
          <a:prstGeom prst="rect">
            <a:avLst/>
          </a:prstGeom>
          <a:noFill/>
          <a:ln w="9525">
            <a:noFill/>
          </a:ln>
        </p:spPr>
        <p:txBody>
          <a:bodyPr wrap="none">
            <a:spAutoFit/>
          </a:bodyPr>
          <a:p>
            <a:r>
              <a:rPr lang="en-US" altLang="zh-CN" sz="2400" b="1" dirty="0">
                <a:solidFill>
                  <a:srgbClr val="FF0000"/>
                </a:solidFill>
                <a:latin typeface="Arial" panose="020B0604020202020204" pitchFamily="34" charset="0"/>
              </a:rPr>
              <a:t>25</a:t>
            </a:r>
            <a:endParaRPr lang="zh-CN" altLang="en-US" sz="2400" b="1" dirty="0">
              <a:solidFill>
                <a:srgbClr val="FF0000"/>
              </a:solidFill>
              <a:latin typeface="Arial" panose="020B0604020202020204" pitchFamily="34" charset="0"/>
            </a:endParaRPr>
          </a:p>
        </p:txBody>
      </p:sp>
      <p:sp>
        <p:nvSpPr>
          <p:cNvPr id="14" name="TextBox 13"/>
          <p:cNvSpPr txBox="1"/>
          <p:nvPr/>
        </p:nvSpPr>
        <p:spPr>
          <a:xfrm>
            <a:off x="611188" y="5487988"/>
            <a:ext cx="700087" cy="461962"/>
          </a:xfrm>
          <a:prstGeom prst="rect">
            <a:avLst/>
          </a:prstGeom>
          <a:noFill/>
          <a:ln w="9525">
            <a:noFill/>
          </a:ln>
        </p:spPr>
        <p:txBody>
          <a:bodyPr wrap="none">
            <a:spAutoFit/>
          </a:bodyPr>
          <a:p>
            <a:r>
              <a:rPr lang="en-US" altLang="zh-CN" sz="2400" b="1" dirty="0">
                <a:solidFill>
                  <a:srgbClr val="FF0000"/>
                </a:solidFill>
                <a:latin typeface="Arial" panose="020B0604020202020204" pitchFamily="34" charset="0"/>
              </a:rPr>
              <a:t>100</a:t>
            </a:r>
            <a:endParaRPr lang="zh-CN" altLang="en-US" sz="2400" b="1" dirty="0">
              <a:solidFill>
                <a:srgbClr val="FF0000"/>
              </a:solidFill>
              <a:latin typeface="Arial" panose="020B0604020202020204"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ox(i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5123" name="Rectangle 4"/>
          <p:cNvSpPr/>
          <p:nvPr/>
        </p:nvSpPr>
        <p:spPr>
          <a:xfrm>
            <a:off x="0" y="0"/>
            <a:ext cx="9144000" cy="0"/>
          </a:xfrm>
          <a:prstGeom prst="rect">
            <a:avLst/>
          </a:prstGeom>
          <a:noFill/>
          <a:ln w="9525">
            <a:noFill/>
          </a:ln>
        </p:spPr>
        <p:txBody>
          <a:bodyPr wrap="none" anchor="ctr">
            <a:spAutoFit/>
          </a:bodyPr>
          <a:p>
            <a:pPr eaLnBrk="0" hangingPunct="0"/>
            <a:r>
              <a:rPr lang="zh-CN" altLang="en-US" sz="1200" dirty="0">
                <a:solidFill>
                  <a:srgbClr val="333333"/>
                </a:solidFill>
                <a:latin typeface="Arial" panose="020B0604020202020204" pitchFamily="34" charset="0"/>
              </a:rPr>
              <a:t>下列现象中，通过热传递来改变内能的是（</a:t>
            </a:r>
            <a:r>
              <a:rPr lang="en-US" altLang="zh-CN" sz="1200" dirty="0">
                <a:solidFill>
                  <a:srgbClr val="333333"/>
                </a:solidFill>
                <a:latin typeface="Arial" panose="020B0604020202020204" pitchFamily="34" charset="0"/>
              </a:rPr>
              <a:t>      </a:t>
            </a:r>
            <a:r>
              <a:rPr lang="zh-CN" altLang="en-US" sz="1200" dirty="0">
                <a:solidFill>
                  <a:srgbClr val="333333"/>
                </a:solidFill>
                <a:latin typeface="Arial" panose="020B0604020202020204" pitchFamily="34" charset="0"/>
              </a:rPr>
              <a:t>）</a:t>
            </a:r>
            <a:br>
              <a:rPr lang="zh-CN" altLang="en-US" sz="800" dirty="0">
                <a:latin typeface="Arial" panose="020B0604020202020204" pitchFamily="34" charset="0"/>
              </a:rPr>
            </a:br>
            <a:r>
              <a:rPr lang="zh-CN" altLang="en-US" dirty="0">
                <a:latin typeface="Arial" panose="020B0604020202020204" pitchFamily="34" charset="0"/>
              </a:rPr>
              <a:t>  </a:t>
            </a:r>
            <a:r>
              <a:rPr lang="zh-CN" altLang="en-US" sz="8100" dirty="0">
                <a:latin typeface="Arial" panose="020B0604020202020204" pitchFamily="34" charset="0"/>
              </a:rPr>
              <a:t> </a:t>
            </a:r>
            <a:endParaRPr lang="zh-CN" altLang="en-US" dirty="0">
              <a:latin typeface="Arial" panose="020B0604020202020204" pitchFamily="34" charset="0"/>
            </a:endParaRPr>
          </a:p>
        </p:txBody>
      </p:sp>
      <p:pic>
        <p:nvPicPr>
          <p:cNvPr id="5124" name="Picture 2" descr="C:\Users\Administrator\Desktop\2345截图20170322125229.png"/>
          <p:cNvPicPr>
            <a:picLocks noChangeAspect="1"/>
          </p:cNvPicPr>
          <p:nvPr/>
        </p:nvPicPr>
        <p:blipFill>
          <a:blip r:embed="rId2"/>
          <a:stretch>
            <a:fillRect/>
          </a:stretch>
        </p:blipFill>
        <p:spPr>
          <a:xfrm>
            <a:off x="468313" y="1125538"/>
            <a:ext cx="3816350" cy="2319337"/>
          </a:xfrm>
          <a:prstGeom prst="rect">
            <a:avLst/>
          </a:prstGeom>
          <a:noFill/>
          <a:ln w="9525">
            <a:noFill/>
          </a:ln>
        </p:spPr>
      </p:pic>
      <p:grpSp>
        <p:nvGrpSpPr>
          <p:cNvPr id="2" name="组合 11"/>
          <p:cNvGrpSpPr/>
          <p:nvPr/>
        </p:nvGrpSpPr>
        <p:grpSpPr>
          <a:xfrm>
            <a:off x="4643438" y="1196975"/>
            <a:ext cx="3313112" cy="2232025"/>
            <a:chOff x="683568" y="1628800"/>
            <a:chExt cx="6869835" cy="4536504"/>
          </a:xfrm>
        </p:grpSpPr>
        <p:pic>
          <p:nvPicPr>
            <p:cNvPr id="8" name="Picture 7" descr="火车人0"/>
            <p:cNvPicPr>
              <a:picLocks noChangeAspect="1" noChangeArrowheads="1"/>
            </p:cNvPicPr>
            <p:nvPr/>
          </p:nvPicPr>
          <p:blipFill>
            <a:blip r:embed="rId3"/>
            <a:srcRect/>
            <a:stretch>
              <a:fillRect/>
            </a:stretch>
          </p:blipFill>
          <p:spPr bwMode="auto">
            <a:xfrm>
              <a:off x="683568" y="1628800"/>
              <a:ext cx="6869835" cy="4536504"/>
            </a:xfrm>
            <a:prstGeom prst="rect">
              <a:avLst/>
            </a:prstGeom>
            <a:noFill/>
            <a:ln w="25400">
              <a:solidFill>
                <a:schemeClr val="tx2"/>
              </a:solidFill>
              <a:miter lim="800000"/>
              <a:headEnd/>
              <a:tailEnd/>
            </a:ln>
            <a:effectLst>
              <a:outerShdw dist="107763" dir="2700000" algn="ctr" rotWithShape="0">
                <a:srgbClr val="808080">
                  <a:alpha val="50000"/>
                </a:srgbClr>
              </a:outerShdw>
            </a:effectLst>
          </p:spPr>
        </p:pic>
        <p:pic>
          <p:nvPicPr>
            <p:cNvPr id="5139" name="Picture 6"/>
            <p:cNvPicPr>
              <a:picLocks noChangeAspect="1"/>
            </p:cNvPicPr>
            <p:nvPr/>
          </p:nvPicPr>
          <p:blipFill>
            <a:blip r:embed="rId4"/>
            <a:stretch>
              <a:fillRect/>
            </a:stretch>
          </p:blipFill>
          <p:spPr>
            <a:xfrm>
              <a:off x="755576" y="1652203"/>
              <a:ext cx="1512168" cy="1776797"/>
            </a:xfrm>
            <a:prstGeom prst="rect">
              <a:avLst/>
            </a:prstGeom>
            <a:noFill/>
            <a:ln w="9525">
              <a:noFill/>
            </a:ln>
          </p:spPr>
        </p:pic>
      </p:grpSp>
      <p:sp>
        <p:nvSpPr>
          <p:cNvPr id="11" name="斜纹 10"/>
          <p:cNvSpPr/>
          <p:nvPr/>
        </p:nvSpPr>
        <p:spPr>
          <a:xfrm>
            <a:off x="2555776" y="185837"/>
            <a:ext cx="4910312" cy="1226939"/>
          </a:xfrm>
          <a:prstGeom prst="diagStripe">
            <a:avLst/>
          </a:prstGeom>
          <a:noFill/>
          <a:ln w="34925">
            <a:solidFill>
              <a:srgbClr val="FFFFFF"/>
            </a:solidFill>
          </a:ln>
          <a:effectLst>
            <a:outerShdw blurRad="317500" dir="2700000" algn="ctr">
              <a:srgbClr val="000000">
                <a:alpha val="43000"/>
              </a:srgbClr>
            </a:outerShdw>
          </a:effectLst>
          <a:scene3d>
            <a:camera prst="perspectiveRelaxed"/>
            <a:lightRig rig="threePt" dir="t">
              <a:rot lat="0" lon="0" rev="0"/>
            </a:lightRig>
          </a:scene3d>
          <a:sp3d extrusionH="38100" prstMaterial="clear">
            <a:bevelT w="260350" h="50800" prst="softRound"/>
            <a:bevelB prst="softRound"/>
          </a:sp3d>
        </p:spPr>
        <p:txBody>
          <a:bodyPr wrap="none" numCol="1">
            <a:prstTxWarp prst="textChevron">
              <a:avLst/>
            </a:prstTxWarp>
            <a:spAutoFit/>
            <a:scene3d>
              <a:camera prst="perspectiveRelaxed"/>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50" normalizeH="0" baseline="0" noProof="0" dirty="0">
                <a:ln w="11430"/>
                <a:solidFill>
                  <a:srgbClr val="FF0000"/>
                </a:solidFill>
                <a:effectLst>
                  <a:glow rad="228600">
                    <a:schemeClr val="accent2">
                      <a:satMod val="175000"/>
                      <a:alpha val="40000"/>
                    </a:schemeClr>
                  </a:glow>
                  <a:outerShdw blurRad="76200" dist="50800" dir="5400000" algn="tl" rotWithShape="0">
                    <a:srgbClr val="000000">
                      <a:alpha val="65000"/>
                    </a:srgbClr>
                  </a:outerShdw>
                </a:effectLst>
                <a:uLnTx/>
                <a:uFillTx/>
                <a:latin typeface="汉仪中隶书简" pitchFamily="2" charset="-122"/>
                <a:ea typeface="汉仪中隶书简" pitchFamily="2" charset="-122"/>
                <a:cs typeface="+mn-cs"/>
              </a:rPr>
              <a:t>你知道吗？</a:t>
            </a:r>
            <a:endParaRPr kumimoji="0" lang="zh-CN" altLang="en-US" sz="5400" b="1" i="0" u="none" strike="noStrike" kern="1200" cap="none" spc="50" normalizeH="0" baseline="0" noProof="0" dirty="0">
              <a:ln w="11430"/>
              <a:solidFill>
                <a:srgbClr val="FF0000"/>
              </a:solidFill>
              <a:effectLst>
                <a:glow rad="228600">
                  <a:schemeClr val="accent2">
                    <a:satMod val="175000"/>
                    <a:alpha val="40000"/>
                  </a:schemeClr>
                </a:glow>
                <a:outerShdw blurRad="76200" dist="50800" dir="5400000" algn="tl" rotWithShape="0">
                  <a:srgbClr val="000000">
                    <a:alpha val="65000"/>
                  </a:srgbClr>
                </a:outerShdw>
              </a:effectLst>
              <a:uLnTx/>
              <a:uFillTx/>
              <a:latin typeface="汉仪中隶书简" pitchFamily="2" charset="-122"/>
              <a:ea typeface="汉仪中隶书简" pitchFamily="2" charset="-122"/>
              <a:cs typeface="+mn-cs"/>
            </a:endParaRPr>
          </a:p>
        </p:txBody>
      </p:sp>
      <p:sp>
        <p:nvSpPr>
          <p:cNvPr id="12" name="Rectangle 7"/>
          <p:cNvSpPr>
            <a:spLocks noChangeArrowheads="1"/>
          </p:cNvSpPr>
          <p:nvPr/>
        </p:nvSpPr>
        <p:spPr bwMode="auto">
          <a:xfrm>
            <a:off x="468313" y="3573463"/>
            <a:ext cx="3816350" cy="4000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2"/>
                </a:solidFill>
                <a:effectLst/>
                <a:uLnTx/>
                <a:uFillTx/>
                <a:latin typeface="+mn-ea"/>
                <a:ea typeface="+mn-ea"/>
                <a:cs typeface="+mn-cs"/>
              </a:rPr>
              <a:t>古人用牛马作动力拉车、耕地。</a:t>
            </a:r>
            <a:endParaRPr kumimoji="0" lang="zh-CN" altLang="en-US" sz="2000" b="1" i="0" u="none" strike="noStrike" kern="1200" cap="none" spc="0" normalizeH="0" baseline="0" noProof="0" dirty="0">
              <a:ln>
                <a:noFill/>
              </a:ln>
              <a:solidFill>
                <a:schemeClr val="tx2"/>
              </a:solidFill>
              <a:effectLst/>
              <a:uLnTx/>
              <a:uFillTx/>
              <a:latin typeface="+mn-ea"/>
              <a:ea typeface="+mn-ea"/>
              <a:cs typeface="+mn-cs"/>
            </a:endParaRPr>
          </a:p>
        </p:txBody>
      </p:sp>
      <p:sp>
        <p:nvSpPr>
          <p:cNvPr id="13" name="Rectangle 7"/>
          <p:cNvSpPr>
            <a:spLocks noChangeArrowheads="1"/>
          </p:cNvSpPr>
          <p:nvPr/>
        </p:nvSpPr>
        <p:spPr bwMode="auto">
          <a:xfrm>
            <a:off x="4886325" y="3500438"/>
            <a:ext cx="3070225" cy="7080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2"/>
                </a:solidFill>
                <a:effectLst/>
                <a:uLnTx/>
                <a:uFillTx/>
                <a:latin typeface="+mn-ea"/>
                <a:ea typeface="+mn-ea"/>
                <a:cs typeface="+mn-cs"/>
              </a:rPr>
              <a:t>蒸汽机的广泛应用，</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000" b="1" i="0" u="none" strike="noStrike" kern="1200" cap="none" spc="0" normalizeH="0" baseline="0" noProof="0" dirty="0" err="1">
                <a:ln>
                  <a:noFill/>
                </a:ln>
                <a:solidFill>
                  <a:schemeClr val="tx1"/>
                </a:solidFill>
                <a:effectLst/>
                <a:uLnTx/>
                <a:uFillTx/>
                <a:latin typeface="+mn-ea"/>
                <a:ea typeface="+mn-ea"/>
                <a:cs typeface="+mn-cs"/>
              </a:rPr>
              <a:t>标志着工业革命的开始</a:t>
            </a:r>
            <a:r>
              <a:rPr kumimoji="0" lang="en-US" altLang="zh-CN" sz="20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000" b="1" i="0" u="none" strike="noStrike" kern="1200" cap="none" spc="0" normalizeH="0" baseline="0" noProof="0" dirty="0">
              <a:ln>
                <a:noFill/>
              </a:ln>
              <a:solidFill>
                <a:schemeClr val="tx2"/>
              </a:solidFill>
              <a:effectLst/>
              <a:uLnTx/>
              <a:uFillTx/>
              <a:latin typeface="+mn-ea"/>
              <a:ea typeface="+mn-ea"/>
              <a:cs typeface="+mn-cs"/>
            </a:endParaRPr>
          </a:p>
        </p:txBody>
      </p:sp>
      <p:grpSp>
        <p:nvGrpSpPr>
          <p:cNvPr id="3" name="组合 20"/>
          <p:cNvGrpSpPr/>
          <p:nvPr/>
        </p:nvGrpSpPr>
        <p:grpSpPr>
          <a:xfrm>
            <a:off x="395288" y="4338638"/>
            <a:ext cx="2447925" cy="2043112"/>
            <a:chOff x="3519489" y="2071678"/>
            <a:chExt cx="2909900" cy="2043130"/>
          </a:xfrm>
        </p:grpSpPr>
        <p:pic>
          <p:nvPicPr>
            <p:cNvPr id="5136" name="Picture 13" descr="20060113170552394"/>
            <p:cNvPicPr>
              <a:picLocks noChangeAspect="1"/>
            </p:cNvPicPr>
            <p:nvPr/>
          </p:nvPicPr>
          <p:blipFill>
            <a:blip r:embed="rId5"/>
            <a:srcRect t="12514" b="9978"/>
            <a:stretch>
              <a:fillRect/>
            </a:stretch>
          </p:blipFill>
          <p:spPr>
            <a:xfrm>
              <a:off x="3519489" y="2071678"/>
              <a:ext cx="2909900" cy="1679237"/>
            </a:xfrm>
            <a:prstGeom prst="rect">
              <a:avLst/>
            </a:prstGeom>
            <a:noFill/>
            <a:ln w="28575" cap="flat" cmpd="sng">
              <a:solidFill>
                <a:schemeClr val="tx1"/>
              </a:solidFill>
              <a:prstDash val="solid"/>
              <a:miter/>
              <a:headEnd type="none" w="med" len="med"/>
              <a:tailEnd type="none" w="med" len="med"/>
            </a:ln>
          </p:spPr>
        </p:pic>
        <p:sp>
          <p:nvSpPr>
            <p:cNvPr id="16" name="TextBox 18"/>
            <p:cNvSpPr txBox="1">
              <a:spLocks noChangeArrowheads="1"/>
            </p:cNvSpPr>
            <p:nvPr/>
          </p:nvSpPr>
          <p:spPr bwMode="auto">
            <a:xfrm>
              <a:off x="4500778" y="3714754"/>
              <a:ext cx="1213401" cy="400054"/>
            </a:xfrm>
            <a:prstGeom prst="rect">
              <a:avLst/>
            </a:prstGeom>
            <a:noFill/>
            <a:ln w="9525">
              <a:noFill/>
              <a:miter lim="800000"/>
            </a:ln>
          </p:spPr>
          <p:txBody>
            <a:bodyPr>
              <a:spAutoFit/>
            </a:bodyPr>
            <a:lstStyle/>
            <a:p>
              <a:pPr marR="0" defTabSz="914400">
                <a:buClrTx/>
                <a:buSzTx/>
                <a:buFontTx/>
                <a:buNone/>
                <a:defRPr/>
              </a:pPr>
              <a:r>
                <a:rPr kumimoji="0" lang="zh-CN" altLang="en-US" sz="2000" b="1" kern="1200" cap="none" spc="0" normalizeH="0" baseline="0" noProof="0" dirty="0">
                  <a:latin typeface="+mn-ea"/>
                  <a:ea typeface="+mn-ea"/>
                  <a:cs typeface="+mn-cs"/>
                </a:rPr>
                <a:t>汽车</a:t>
              </a:r>
              <a:endParaRPr kumimoji="0" lang="zh-CN" altLang="en-US" sz="2000" b="1" kern="1200" cap="none" spc="0" normalizeH="0" baseline="0" noProof="0" dirty="0">
                <a:latin typeface="+mn-ea"/>
                <a:ea typeface="+mn-ea"/>
                <a:cs typeface="+mn-cs"/>
              </a:endParaRPr>
            </a:p>
          </p:txBody>
        </p:sp>
      </p:grpSp>
      <p:grpSp>
        <p:nvGrpSpPr>
          <p:cNvPr id="4" name="Group 15"/>
          <p:cNvGrpSpPr/>
          <p:nvPr/>
        </p:nvGrpSpPr>
        <p:grpSpPr>
          <a:xfrm>
            <a:off x="2916238" y="4292600"/>
            <a:ext cx="3384550" cy="2162175"/>
            <a:chOff x="2580" y="913"/>
            <a:chExt cx="3193" cy="1740"/>
          </a:xfrm>
        </p:grpSpPr>
        <p:sp>
          <p:nvSpPr>
            <p:cNvPr id="18" name="Rectangle 4"/>
            <p:cNvSpPr>
              <a:spLocks noChangeArrowheads="1"/>
            </p:cNvSpPr>
            <p:nvPr/>
          </p:nvSpPr>
          <p:spPr bwMode="auto">
            <a:xfrm>
              <a:off x="2580" y="2331"/>
              <a:ext cx="3193" cy="322"/>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2"/>
                  </a:solidFill>
                  <a:effectLst/>
                  <a:uLnTx/>
                  <a:uFillTx/>
                  <a:latin typeface="+mn-ea"/>
                  <a:ea typeface="+mn-ea"/>
                  <a:cs typeface="+mn-cs"/>
                </a:rPr>
                <a:t> 最快的汽车（</a:t>
              </a:r>
              <a:r>
                <a:rPr kumimoji="0" lang="en-US" sz="2000" b="1" i="0" u="none" strike="noStrike" kern="1200" cap="none" spc="0" normalizeH="0" baseline="0" noProof="0" dirty="0">
                  <a:ln>
                    <a:noFill/>
                  </a:ln>
                  <a:solidFill>
                    <a:schemeClr val="tx2"/>
                  </a:solidFill>
                  <a:effectLst/>
                  <a:uLnTx/>
                  <a:uFillTx/>
                  <a:latin typeface="+mn-ea"/>
                  <a:ea typeface="+mn-ea"/>
                  <a:cs typeface="+mn-cs"/>
                </a:rPr>
                <a:t>1 678 km/h</a:t>
              </a:r>
              <a:r>
                <a:rPr kumimoji="0" lang="zh-CN" altLang="en-US" sz="2000" b="1" i="0" u="none" strike="noStrike" kern="1200" cap="none" spc="0" normalizeH="0" baseline="0" noProof="0" dirty="0">
                  <a:ln>
                    <a:noFill/>
                  </a:ln>
                  <a:solidFill>
                    <a:schemeClr val="tx2"/>
                  </a:solidFill>
                  <a:effectLst/>
                  <a:uLnTx/>
                  <a:uFillTx/>
                  <a:latin typeface="+mn-ea"/>
                  <a:ea typeface="+mn-ea"/>
                  <a:cs typeface="+mn-cs"/>
                </a:rPr>
                <a:t>）</a:t>
              </a:r>
              <a:endParaRPr kumimoji="0" lang="zh-CN" altLang="en-US" sz="2000" b="1" i="0" u="none" strike="noStrike" kern="1200" cap="none" spc="0" normalizeH="0" baseline="0" noProof="0" dirty="0">
                <a:ln>
                  <a:noFill/>
                </a:ln>
                <a:solidFill>
                  <a:schemeClr val="tx2"/>
                </a:solidFill>
                <a:effectLst/>
                <a:uLnTx/>
                <a:uFillTx/>
                <a:latin typeface="+mn-ea"/>
                <a:ea typeface="+mn-ea"/>
                <a:cs typeface="+mn-cs"/>
              </a:endParaRPr>
            </a:p>
          </p:txBody>
        </p:sp>
        <p:pic>
          <p:nvPicPr>
            <p:cNvPr id="5135" name="Picture 11" descr="14-1"/>
            <p:cNvPicPr>
              <a:picLocks noChangeAspect="1"/>
            </p:cNvPicPr>
            <p:nvPr/>
          </p:nvPicPr>
          <p:blipFill>
            <a:blip r:embed="rId6"/>
            <a:stretch>
              <a:fillRect/>
            </a:stretch>
          </p:blipFill>
          <p:spPr>
            <a:xfrm>
              <a:off x="2653" y="913"/>
              <a:ext cx="2903" cy="1406"/>
            </a:xfrm>
            <a:prstGeom prst="rect">
              <a:avLst/>
            </a:prstGeom>
            <a:noFill/>
            <a:ln w="9525">
              <a:noFill/>
            </a:ln>
          </p:spPr>
        </p:pic>
      </p:grpSp>
      <p:grpSp>
        <p:nvGrpSpPr>
          <p:cNvPr id="5" name="Group 3"/>
          <p:cNvGrpSpPr/>
          <p:nvPr/>
        </p:nvGrpSpPr>
        <p:grpSpPr>
          <a:xfrm>
            <a:off x="6156325" y="4292600"/>
            <a:ext cx="2663825" cy="2089150"/>
            <a:chOff x="0" y="0"/>
            <a:chExt cx="1962" cy="1408"/>
          </a:xfrm>
        </p:grpSpPr>
        <p:pic>
          <p:nvPicPr>
            <p:cNvPr id="5132" name="Picture 4" descr="哇"/>
            <p:cNvPicPr>
              <a:picLocks noChangeAspect="1"/>
            </p:cNvPicPr>
            <p:nvPr/>
          </p:nvPicPr>
          <p:blipFill>
            <a:blip r:embed="rId7"/>
            <a:stretch>
              <a:fillRect/>
            </a:stretch>
          </p:blipFill>
          <p:spPr>
            <a:xfrm>
              <a:off x="0" y="0"/>
              <a:ext cx="1962" cy="1180"/>
            </a:xfrm>
            <a:prstGeom prst="rect">
              <a:avLst/>
            </a:prstGeom>
            <a:noFill/>
            <a:ln w="9525" cap="flat" cmpd="sng">
              <a:solidFill>
                <a:srgbClr val="339966"/>
              </a:solidFill>
              <a:prstDash val="solid"/>
              <a:miter/>
              <a:headEnd type="none" w="med" len="med"/>
              <a:tailEnd type="none" w="med" len="med"/>
            </a:ln>
          </p:spPr>
        </p:pic>
        <p:sp>
          <p:nvSpPr>
            <p:cNvPr id="22" name="Rectangle 5"/>
            <p:cNvSpPr>
              <a:spLocks noChangeArrowheads="1"/>
            </p:cNvSpPr>
            <p:nvPr/>
          </p:nvSpPr>
          <p:spPr bwMode="auto">
            <a:xfrm>
              <a:off x="182" y="1154"/>
              <a:ext cx="1493" cy="254"/>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tx2"/>
                  </a:solidFill>
                  <a:effectLst/>
                  <a:uLnTx/>
                  <a:uFillTx/>
                  <a:latin typeface="+mn-ea"/>
                  <a:ea typeface="+mn-ea"/>
                  <a:cs typeface="+mn-cs"/>
                </a:rPr>
                <a:t> </a:t>
              </a:r>
              <a:r>
                <a:rPr kumimoji="0" lang="zh-CN" altLang="en-US" sz="2000" b="1" i="0" u="none" strike="noStrike" kern="1200" cap="none" spc="0" normalizeH="0" baseline="0" noProof="0" dirty="0">
                  <a:ln>
                    <a:noFill/>
                  </a:ln>
                  <a:solidFill>
                    <a:schemeClr val="tx2"/>
                  </a:solidFill>
                  <a:effectLst/>
                  <a:uLnTx/>
                  <a:uFillTx/>
                  <a:latin typeface="+mn-ea"/>
                  <a:ea typeface="+mn-ea"/>
                  <a:cs typeface="+mn-cs"/>
                </a:rPr>
                <a:t>飞机</a:t>
              </a:r>
              <a:endParaRPr kumimoji="0" lang="zh-CN" altLang="en-US" sz="2000" b="1" i="0" u="none" strike="noStrike" kern="1200" cap="none" spc="0" normalizeH="0" baseline="0" noProof="0" dirty="0">
                <a:ln>
                  <a:noFill/>
                </a:ln>
                <a:solidFill>
                  <a:schemeClr val="tx2"/>
                </a:solidFill>
                <a:effectLst/>
                <a:uLnTx/>
                <a:uFillTx/>
                <a:latin typeface="+mn-ea"/>
                <a:ea typeface="+mn-ea"/>
                <a:cs typeface="+mn-cs"/>
              </a:endParaRPr>
            </a:p>
          </p:txBody>
        </p:sp>
      </p:gr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4" descr="学校幻灯片背景图"/>
          <p:cNvPicPr>
            <a:picLocks noChangeAspect="1"/>
          </p:cNvPicPr>
          <p:nvPr/>
        </p:nvPicPr>
        <p:blipFill>
          <a:blip r:embed="rId1">
            <a:lum bright="23999"/>
          </a:blip>
          <a:stretch>
            <a:fillRect/>
          </a:stretch>
        </p:blipFill>
        <p:spPr>
          <a:xfrm>
            <a:off x="0" y="-315912"/>
            <a:ext cx="9144000" cy="6858000"/>
          </a:xfrm>
          <a:prstGeom prst="rect">
            <a:avLst/>
          </a:prstGeom>
          <a:noFill/>
          <a:ln w="9525">
            <a:noFill/>
          </a:ln>
        </p:spPr>
      </p:pic>
      <p:sp>
        <p:nvSpPr>
          <p:cNvPr id="5" name="圆角矩形 4"/>
          <p:cNvSpPr/>
          <p:nvPr/>
        </p:nvSpPr>
        <p:spPr>
          <a:xfrm>
            <a:off x="2916238" y="1052513"/>
            <a:ext cx="3168650" cy="576263"/>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学习目标</a:t>
            </a:r>
            <a:endParaRPr kumimoji="0" lang="zh-CN" altLang="en-US" sz="4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3076" name="标题 5"/>
          <p:cNvSpPr>
            <a:spLocks noGrp="1"/>
          </p:cNvSpPr>
          <p:nvPr>
            <p:ph type="ctrTitle"/>
          </p:nvPr>
        </p:nvSpPr>
        <p:spPr>
          <a:xfrm>
            <a:off x="323850" y="2133600"/>
            <a:ext cx="8964613" cy="2374900"/>
          </a:xfrm>
        </p:spPr>
        <p:txBody>
          <a:bodyPr vert="horz" wrap="square" lIns="91440" tIns="45720" rIns="91440" bIns="45720" numCol="1" anchor="ctr" anchorCtr="0" compatLnSpc="1"/>
          <a:lstStyle/>
          <a:p>
            <a:pPr marL="0" marR="0" lvl="0" indent="0" algn="l" defTabSz="914400" rtl="0" eaLnBrk="0" fontAlgn="base" latinLnBrk="0" hangingPunct="0">
              <a:lnSpc>
                <a:spcPct val="150000"/>
              </a:lnSpc>
              <a:spcBef>
                <a:spcPct val="0"/>
              </a:spcBef>
              <a:spcAft>
                <a:spcPct val="0"/>
              </a:spcAft>
              <a:buClrTx/>
              <a:buSzTx/>
              <a:buFontTx/>
              <a:buNone/>
              <a:defRPr/>
            </a:pPr>
            <a:b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br>
            <a:b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br>
            <a: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t>1</a:t>
            </a:r>
            <a: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t>、了解四冲程内燃机的基本构造和工作原理。</a:t>
            </a:r>
            <a:b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br>
            <a: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t>2</a:t>
            </a:r>
            <a: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t>、知道四冲程内燃机的工作过程和能量转化情况。</a:t>
            </a:r>
            <a:b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br>
            <a: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t>3</a:t>
            </a:r>
            <a: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t>、知道柴油机与汽油机在构造和工作过程中的异同点。</a:t>
            </a:r>
            <a:b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br>
            <a: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t>4</a:t>
            </a:r>
            <a: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t>、了解内能的利用在人类发展史上的重要意义。</a:t>
            </a:r>
            <a:b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br>
            <a:r>
              <a:rPr kumimoji="0" lang="en-US" altLang="zh-CN" sz="2800" b="1" i="0" u="none" strike="noStrike" kern="0" cap="none" spc="0" normalizeH="0" baseline="0" noProof="0" dirty="0" smtClean="0">
                <a:ln>
                  <a:noFill/>
                </a:ln>
                <a:solidFill>
                  <a:srgbClr val="000099"/>
                </a:solidFill>
                <a:effectLst/>
                <a:uLnTx/>
                <a:uFillTx/>
                <a:latin typeface="+mn-ea"/>
                <a:ea typeface="+mn-ea"/>
                <a:cs typeface="+mj-cs"/>
              </a:rPr>
              <a:t>   </a:t>
            </a:r>
            <a:br>
              <a:rPr kumimoji="0" lang="zh-CN" altLang="en-US" sz="2800" b="1" i="0" u="none" strike="noStrike" kern="0" cap="none" spc="0" normalizeH="0" baseline="0" noProof="0" dirty="0" smtClean="0">
                <a:ln>
                  <a:noFill/>
                </a:ln>
                <a:solidFill>
                  <a:srgbClr val="000099"/>
                </a:solidFill>
                <a:effectLst/>
                <a:uLnTx/>
                <a:uFillTx/>
                <a:latin typeface="+mn-ea"/>
                <a:ea typeface="+mn-ea"/>
                <a:cs typeface="+mj-cs"/>
              </a:rPr>
            </a:br>
            <a:br>
              <a:rPr kumimoji="0" lang="zh-CN" altLang="zh-CN" sz="2800" b="1" i="0" u="none" strike="noStrike" kern="0" cap="none" spc="0" normalizeH="0" baseline="0" noProof="0" dirty="0" smtClean="0">
                <a:ln>
                  <a:noFill/>
                </a:ln>
                <a:solidFill>
                  <a:srgbClr val="000099"/>
                </a:solidFill>
                <a:effectLst/>
                <a:uLnTx/>
                <a:uFillTx/>
                <a:latin typeface="+mn-ea"/>
                <a:ea typeface="+mn-ea"/>
                <a:cs typeface="+mj-cs"/>
              </a:rPr>
            </a:br>
            <a:endParaRPr kumimoji="0" lang="zh-CN" altLang="en-US" sz="2800" b="1" i="0" u="none" strike="noStrike" kern="0" cap="none" spc="0" normalizeH="0" baseline="0" noProof="0" dirty="0" smtClean="0">
              <a:ln>
                <a:noFill/>
              </a:ln>
              <a:solidFill>
                <a:srgbClr val="000099"/>
              </a:solidFill>
              <a:effectLst/>
              <a:uLnTx/>
              <a:uFillTx/>
              <a:latin typeface="+mn-ea"/>
              <a:ea typeface="+mn-ea"/>
              <a:cs typeface="+mj-cs"/>
            </a:endParaRPr>
          </a:p>
        </p:txBody>
      </p:sp>
    </p:spTree>
  </p:cSld>
  <p:clrMapOvr>
    <a:masterClrMapping/>
  </p:clrMapOvr>
  <p:transition>
    <p:strip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7171" name="TextBox 9"/>
          <p:cNvSpPr txBox="1"/>
          <p:nvPr/>
        </p:nvSpPr>
        <p:spPr>
          <a:xfrm>
            <a:off x="395288" y="1125538"/>
            <a:ext cx="3384550" cy="584200"/>
          </a:xfrm>
          <a:prstGeom prst="rect">
            <a:avLst/>
          </a:prstGeom>
          <a:solidFill>
            <a:srgbClr val="FF99CC"/>
          </a:solidFill>
          <a:ln w="9525">
            <a:noFill/>
          </a:ln>
        </p:spPr>
        <p:txBody>
          <a:bodyPr>
            <a:spAutoFit/>
          </a:bodyPr>
          <a:p>
            <a:r>
              <a:rPr lang="zh-CN" altLang="en-US" sz="3200" b="1" dirty="0">
                <a:latin typeface="汉仪中隶书简" pitchFamily="2" charset="-122"/>
                <a:ea typeface="汉仪中隶书简" pitchFamily="2" charset="-122"/>
              </a:rPr>
              <a:t>一、内能的利用</a:t>
            </a:r>
            <a:endParaRPr lang="zh-CN" altLang="en-US" sz="3200" b="1" dirty="0">
              <a:solidFill>
                <a:srgbClr val="000099"/>
              </a:solidFill>
              <a:latin typeface="汉仪中隶书简" pitchFamily="2" charset="-122"/>
              <a:ea typeface="汉仪中隶书简" pitchFamily="2" charset="-122"/>
            </a:endParaRPr>
          </a:p>
        </p:txBody>
      </p:sp>
      <p:sp>
        <p:nvSpPr>
          <p:cNvPr id="7172" name="TextBox 4"/>
          <p:cNvSpPr txBox="1"/>
          <p:nvPr/>
        </p:nvSpPr>
        <p:spPr>
          <a:xfrm>
            <a:off x="539750" y="1773238"/>
            <a:ext cx="8604250" cy="3046412"/>
          </a:xfrm>
          <a:prstGeom prst="rect">
            <a:avLst/>
          </a:prstGeom>
          <a:noFill/>
          <a:ln w="9525">
            <a:noFill/>
          </a:ln>
        </p:spPr>
        <p:txBody>
          <a:bodyPr>
            <a:spAutoFit/>
          </a:bodyPr>
          <a:p>
            <a:r>
              <a:rPr lang="zh-CN" altLang="zh-CN" sz="2400" b="1" dirty="0">
                <a:latin typeface="楷体" panose="02010609060101010101" pitchFamily="49" charset="-122"/>
                <a:ea typeface="楷体" panose="02010609060101010101" pitchFamily="49" charset="-122"/>
              </a:rPr>
              <a:t>【演示实验】</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如图</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在试管内装少许水，</a:t>
            </a:r>
            <a:r>
              <a:rPr lang="zh-CN" altLang="en-US" sz="2400" b="1" dirty="0">
                <a:latin typeface="楷体" panose="02010609060101010101" pitchFamily="49" charset="-122"/>
                <a:ea typeface="楷体" panose="02010609060101010101" pitchFamily="49" charset="-122"/>
              </a:rPr>
              <a:t>用一层红色塑料薄膜裹着棉花塞在试管中上部，</a:t>
            </a:r>
            <a:r>
              <a:rPr lang="zh-CN" altLang="zh-CN" sz="2400" b="1" dirty="0">
                <a:latin typeface="楷体" panose="02010609060101010101" pitchFamily="49" charset="-122"/>
                <a:ea typeface="楷体" panose="02010609060101010101" pitchFamily="49" charset="-122"/>
              </a:rPr>
              <a:t>用点燃的酒精灯对封闭试管中的水加热</a:t>
            </a:r>
            <a:r>
              <a:rPr lang="zh-CN" altLang="en-US" sz="2400" b="1" dirty="0">
                <a:latin typeface="楷体" panose="02010609060101010101" pitchFamily="49" charset="-122"/>
                <a:ea typeface="楷体" panose="02010609060101010101" pitchFamily="49" charset="-122"/>
              </a:rPr>
              <a:t>，请同学们仔细观察实验并思考下列问题：</a:t>
            </a:r>
            <a:endParaRPr lang="en-US" altLang="zh-CN" sz="2400" b="1"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）看到什么现象？</a:t>
            </a:r>
            <a:r>
              <a:rPr lang="en-US" altLang="zh-CN" sz="2400" b="1" dirty="0">
                <a:latin typeface="楷体" panose="02010609060101010101" pitchFamily="49" charset="-122"/>
                <a:ea typeface="楷体" panose="02010609060101010101" pitchFamily="49" charset="-122"/>
              </a:rPr>
              <a:t>                                                </a:t>
            </a:r>
            <a:endParaRPr lang="zh-CN" altLang="zh-CN" sz="2400" b="1"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）推动塞子的能量来自哪里？</a:t>
            </a:r>
            <a:r>
              <a:rPr lang="en-US" altLang="zh-CN" sz="2400" b="1" dirty="0">
                <a:latin typeface="楷体" panose="02010609060101010101" pitchFamily="49" charset="-122"/>
                <a:ea typeface="楷体" panose="02010609060101010101" pitchFamily="49" charset="-122"/>
              </a:rPr>
              <a:t> </a:t>
            </a:r>
            <a:endParaRPr lang="zh-CN" altLang="zh-CN" sz="2400" b="1"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）水蒸气具有的内能从何得到？</a:t>
            </a:r>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）通过实验你知道内能有哪些应用？</a:t>
            </a:r>
            <a:endParaRPr lang="zh-CN" altLang="zh-CN" sz="2400" b="1" dirty="0">
              <a:latin typeface="楷体" panose="02010609060101010101" pitchFamily="49" charset="-122"/>
              <a:ea typeface="楷体" panose="02010609060101010101" pitchFamily="49" charset="-122"/>
            </a:endParaRPr>
          </a:p>
        </p:txBody>
      </p:sp>
      <p:pic>
        <p:nvPicPr>
          <p:cNvPr id="7173" name="Picture 123" descr="www.xkb1.com              新课标第一网不用注册，免费下载！"/>
          <p:cNvPicPr>
            <a:picLocks noChangeAspect="1"/>
          </p:cNvPicPr>
          <p:nvPr/>
        </p:nvPicPr>
        <p:blipFill>
          <a:blip r:embed="rId2"/>
          <a:stretch>
            <a:fillRect/>
          </a:stretch>
        </p:blipFill>
        <p:spPr>
          <a:xfrm>
            <a:off x="6011863" y="2924175"/>
            <a:ext cx="1944687" cy="2736850"/>
          </a:xfrm>
          <a:prstGeom prst="rect">
            <a:avLst/>
          </a:prstGeom>
          <a:noFill/>
          <a:ln w="9525">
            <a:noFill/>
          </a:ln>
        </p:spPr>
      </p:pic>
      <p:sp>
        <p:nvSpPr>
          <p:cNvPr id="6150" name="TextBox 10"/>
          <p:cNvSpPr txBox="1"/>
          <p:nvPr/>
        </p:nvSpPr>
        <p:spPr>
          <a:xfrm>
            <a:off x="1042988" y="5354638"/>
            <a:ext cx="2016125" cy="522287"/>
          </a:xfrm>
          <a:prstGeom prst="rect">
            <a:avLst/>
          </a:prstGeom>
          <a:noFill/>
          <a:ln w="9525">
            <a:noFill/>
          </a:ln>
        </p:spPr>
        <p:txBody>
          <a:bodyPr>
            <a:spAutoFit/>
          </a:bodyPr>
          <a:p>
            <a:r>
              <a:rPr lang="zh-CN" altLang="en-US" sz="2800" b="1" dirty="0">
                <a:solidFill>
                  <a:srgbClr val="000099"/>
                </a:solidFill>
                <a:latin typeface="黑体" panose="02010609060101010101" pitchFamily="49" charset="-122"/>
                <a:ea typeface="黑体" panose="02010609060101010101" pitchFamily="49" charset="-122"/>
              </a:rPr>
              <a:t>内能的利用</a:t>
            </a:r>
            <a:endParaRPr lang="zh-CN" altLang="en-US" sz="2800" dirty="0">
              <a:solidFill>
                <a:srgbClr val="000099"/>
              </a:solidFill>
              <a:latin typeface="黑体" panose="02010609060101010101" pitchFamily="49" charset="-122"/>
              <a:ea typeface="黑体" panose="02010609060101010101" pitchFamily="49" charset="-122"/>
            </a:endParaRPr>
          </a:p>
        </p:txBody>
      </p:sp>
      <p:sp>
        <p:nvSpPr>
          <p:cNvPr id="14" name="左大括号 13"/>
          <p:cNvSpPr/>
          <p:nvPr/>
        </p:nvSpPr>
        <p:spPr>
          <a:xfrm>
            <a:off x="2916238" y="5084763"/>
            <a:ext cx="503238" cy="1081088"/>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mn-lt"/>
              <a:ea typeface="+mn-ea"/>
              <a:cs typeface="+mn-cs"/>
            </a:endParaRPr>
          </a:p>
        </p:txBody>
      </p:sp>
      <p:sp>
        <p:nvSpPr>
          <p:cNvPr id="15" name="TextBox 14"/>
          <p:cNvSpPr txBox="1"/>
          <p:nvPr/>
        </p:nvSpPr>
        <p:spPr>
          <a:xfrm>
            <a:off x="3347864" y="5858108"/>
            <a:ext cx="2016224" cy="523220"/>
          </a:xfrm>
          <a:prstGeom prst="rect">
            <a:avLst/>
          </a:prstGeom>
          <a:noFill/>
        </p:spPr>
        <p:txBody>
          <a:bodyPr>
            <a:spAutoFit/>
          </a:bodyPr>
          <a:lstStyle/>
          <a:p>
            <a:pPr marR="0" defTabSz="914400">
              <a:buClrTx/>
              <a:buSzTx/>
              <a:buFontTx/>
              <a:buNone/>
              <a:defRPr/>
            </a:pPr>
            <a:r>
              <a:rPr kumimoji="0" lang="zh-CN" altLang="en-US" sz="2800" b="1" kern="1200" cap="none" spc="0" normalizeH="0" baseline="0" noProof="0" dirty="0">
                <a:ln>
                  <a:solidFill>
                    <a:srgbClr val="FF0000"/>
                  </a:solidFill>
                </a:ln>
                <a:solidFill>
                  <a:srgbClr val="000099"/>
                </a:solidFill>
                <a:latin typeface="黑体" panose="02010609060101010101" pitchFamily="49" charset="-122"/>
                <a:ea typeface="黑体" panose="02010609060101010101" pitchFamily="49" charset="-122"/>
                <a:cs typeface="+mn-cs"/>
              </a:rPr>
              <a:t>对外做功</a:t>
            </a:r>
            <a:endParaRPr kumimoji="0" lang="zh-CN" altLang="en-US" sz="2800" b="1" kern="1200" cap="none" spc="0" normalizeH="0" baseline="0" noProof="0" dirty="0">
              <a:ln>
                <a:solidFill>
                  <a:srgbClr val="FF0000"/>
                </a:solidFill>
              </a:ln>
              <a:solidFill>
                <a:srgbClr val="000099"/>
              </a:solidFill>
              <a:latin typeface="黑体" panose="02010609060101010101" pitchFamily="49" charset="-122"/>
              <a:ea typeface="黑体" panose="02010609060101010101" pitchFamily="49" charset="-122"/>
              <a:cs typeface="+mn-cs"/>
            </a:endParaRPr>
          </a:p>
        </p:txBody>
      </p:sp>
      <p:sp>
        <p:nvSpPr>
          <p:cNvPr id="16" name="TextBox 15"/>
          <p:cNvSpPr txBox="1"/>
          <p:nvPr/>
        </p:nvSpPr>
        <p:spPr>
          <a:xfrm>
            <a:off x="3347864" y="4849996"/>
            <a:ext cx="2016224" cy="523220"/>
          </a:xfrm>
          <a:prstGeom prst="rect">
            <a:avLst/>
          </a:prstGeom>
          <a:noFill/>
        </p:spPr>
        <p:txBody>
          <a:bodyPr>
            <a:spAutoFit/>
          </a:bodyPr>
          <a:lstStyle/>
          <a:p>
            <a:pPr marR="0" defTabSz="914400">
              <a:buClrTx/>
              <a:buSzTx/>
              <a:buFontTx/>
              <a:buNone/>
              <a:defRPr/>
            </a:pPr>
            <a:r>
              <a:rPr kumimoji="0" lang="zh-CN" altLang="en-US" sz="2800" b="1" kern="1200" cap="none" spc="0" normalizeH="0" baseline="0" noProof="0" dirty="0">
                <a:ln>
                  <a:solidFill>
                    <a:srgbClr val="FF3300"/>
                  </a:solidFill>
                </a:ln>
                <a:solidFill>
                  <a:srgbClr val="000099"/>
                </a:solidFill>
                <a:latin typeface="黑体" panose="02010609060101010101" pitchFamily="49" charset="-122"/>
                <a:ea typeface="黑体" panose="02010609060101010101" pitchFamily="49" charset="-122"/>
                <a:cs typeface="+mn-cs"/>
              </a:rPr>
              <a:t>直接加热</a:t>
            </a:r>
            <a:endParaRPr kumimoji="0" lang="zh-CN" altLang="en-US" sz="2800" b="1" kern="1200" cap="none" spc="0" normalizeH="0" baseline="0" noProof="0" dirty="0">
              <a:ln>
                <a:solidFill>
                  <a:srgbClr val="FF3300"/>
                </a:solidFill>
              </a:ln>
              <a:solidFill>
                <a:srgbClr val="000099"/>
              </a:solidFill>
              <a:latin typeface="黑体" panose="02010609060101010101" pitchFamily="49" charset="-122"/>
              <a:ea typeface="黑体" panose="02010609060101010101" pitchFamily="49" charset="-122"/>
              <a:cs typeface="+mn-cs"/>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additive="base">
                                        <p:cTn id="7" dur="500" fill="hold"/>
                                        <p:tgtEl>
                                          <p:spTgt spid="6150"/>
                                        </p:tgtEl>
                                        <p:attrNameLst>
                                          <p:attrName>ppt_x</p:attrName>
                                        </p:attrNameLst>
                                      </p:cBhvr>
                                      <p:tavLst>
                                        <p:tav tm="0">
                                          <p:val>
                                            <p:strVal val="#ppt_x"/>
                                          </p:val>
                                        </p:tav>
                                        <p:tav tm="100000">
                                          <p:val>
                                            <p:strVal val="#ppt_x"/>
                                          </p:val>
                                        </p:tav>
                                      </p:tavLst>
                                    </p:anim>
                                    <p:anim calcmode="lin" valueType="num">
                                      <p:cBhvr additive="base">
                                        <p:cTn id="8" dur="500" fill="hold"/>
                                        <p:tgtEl>
                                          <p:spTgt spid="61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195" name="TextBox 9"/>
          <p:cNvSpPr txBox="1"/>
          <p:nvPr/>
        </p:nvSpPr>
        <p:spPr>
          <a:xfrm>
            <a:off x="322263" y="1052513"/>
            <a:ext cx="2449512" cy="584200"/>
          </a:xfrm>
          <a:prstGeom prst="rect">
            <a:avLst/>
          </a:prstGeom>
          <a:solidFill>
            <a:srgbClr val="FF99CC"/>
          </a:solidFill>
          <a:ln w="9525">
            <a:noFill/>
          </a:ln>
        </p:spPr>
        <p:txBody>
          <a:bodyPr>
            <a:spAutoFit/>
          </a:bodyPr>
          <a:p>
            <a:r>
              <a:rPr lang="zh-CN" altLang="en-US" sz="3200" b="1" dirty="0">
                <a:latin typeface="汉仪中隶书简" pitchFamily="2" charset="-122"/>
                <a:ea typeface="汉仪中隶书简" pitchFamily="2" charset="-122"/>
              </a:rPr>
              <a:t>二、热机</a:t>
            </a:r>
            <a:endParaRPr lang="zh-CN" altLang="en-US" sz="3200" b="1" dirty="0">
              <a:solidFill>
                <a:srgbClr val="000099"/>
              </a:solidFill>
              <a:latin typeface="汉仪中隶书简" pitchFamily="2" charset="-122"/>
              <a:ea typeface="汉仪中隶书简" pitchFamily="2" charset="-122"/>
            </a:endParaRPr>
          </a:p>
        </p:txBody>
      </p:sp>
      <p:sp>
        <p:nvSpPr>
          <p:cNvPr id="8196" name="TextBox 4"/>
          <p:cNvSpPr txBox="1"/>
          <p:nvPr/>
        </p:nvSpPr>
        <p:spPr>
          <a:xfrm>
            <a:off x="323850" y="1844675"/>
            <a:ext cx="2232025" cy="584200"/>
          </a:xfrm>
          <a:prstGeom prst="rect">
            <a:avLst/>
          </a:prstGeom>
          <a:noFill/>
          <a:ln w="9525">
            <a:noFill/>
          </a:ln>
        </p:spPr>
        <p:txBody>
          <a:bodyPr>
            <a:spAutoFit/>
          </a:bodyPr>
          <a:p>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、热机：</a:t>
            </a:r>
            <a:endParaRPr lang="zh-CN" altLang="en-US" sz="3200" b="1" dirty="0">
              <a:latin typeface="楷体" panose="02010609060101010101" pitchFamily="49" charset="-122"/>
              <a:ea typeface="楷体" panose="02010609060101010101" pitchFamily="49" charset="-122"/>
            </a:endParaRPr>
          </a:p>
        </p:txBody>
      </p:sp>
      <p:pic>
        <p:nvPicPr>
          <p:cNvPr id="8197" name="Picture 23"/>
          <p:cNvPicPr>
            <a:picLocks noChangeAspect="1"/>
          </p:cNvPicPr>
          <p:nvPr/>
        </p:nvPicPr>
        <p:blipFill>
          <a:blip r:embed="rId2"/>
          <a:stretch>
            <a:fillRect/>
          </a:stretch>
        </p:blipFill>
        <p:spPr>
          <a:xfrm rot="9857882" flipV="1">
            <a:off x="5746750" y="3819525"/>
            <a:ext cx="1563688" cy="1978025"/>
          </a:xfrm>
          <a:prstGeom prst="rect">
            <a:avLst/>
          </a:prstGeom>
          <a:noFill/>
          <a:ln w="9525">
            <a:noFill/>
          </a:ln>
        </p:spPr>
      </p:pic>
      <p:pic>
        <p:nvPicPr>
          <p:cNvPr id="8198" name="Picture 49">
            <a:hlinkClick r:id="rId3" action="ppaction://program"/>
          </p:cNvPr>
          <p:cNvPicPr>
            <a:picLocks noChangeAspect="1"/>
          </p:cNvPicPr>
          <p:nvPr/>
        </p:nvPicPr>
        <p:blipFill>
          <a:blip r:embed="rId4"/>
          <a:stretch>
            <a:fillRect/>
          </a:stretch>
        </p:blipFill>
        <p:spPr>
          <a:xfrm>
            <a:off x="539750" y="2565400"/>
            <a:ext cx="3960813" cy="2598738"/>
          </a:xfrm>
          <a:prstGeom prst="rect">
            <a:avLst/>
          </a:prstGeom>
          <a:noFill/>
          <a:ln w="9525">
            <a:noFill/>
          </a:ln>
        </p:spPr>
      </p:pic>
      <p:pic>
        <p:nvPicPr>
          <p:cNvPr id="8199" name="Picture 123" descr="www.xkb1.com              新课标第一网不用注册，免费下载！"/>
          <p:cNvPicPr>
            <a:picLocks noChangeAspect="1"/>
          </p:cNvPicPr>
          <p:nvPr/>
        </p:nvPicPr>
        <p:blipFill>
          <a:blip r:embed="rId5"/>
          <a:stretch>
            <a:fillRect/>
          </a:stretch>
        </p:blipFill>
        <p:spPr>
          <a:xfrm>
            <a:off x="6588125" y="404813"/>
            <a:ext cx="2305050" cy="2736850"/>
          </a:xfrm>
          <a:prstGeom prst="rect">
            <a:avLst/>
          </a:prstGeom>
          <a:noFill/>
          <a:ln w="9525">
            <a:noFill/>
          </a:ln>
        </p:spPr>
      </p:pic>
      <p:sp>
        <p:nvSpPr>
          <p:cNvPr id="8200" name="TextBox 4"/>
          <p:cNvSpPr txBox="1"/>
          <p:nvPr/>
        </p:nvSpPr>
        <p:spPr>
          <a:xfrm>
            <a:off x="2051050" y="1844675"/>
            <a:ext cx="4537075" cy="584200"/>
          </a:xfrm>
          <a:prstGeom prst="rect">
            <a:avLst/>
          </a:prstGeom>
          <a:noFill/>
          <a:ln w="9525">
            <a:noFill/>
          </a:ln>
        </p:spPr>
        <p:txBody>
          <a:bodyPr>
            <a:spAutoFit/>
          </a:bodyPr>
          <a:p>
            <a:r>
              <a:rPr lang="zh-CN" altLang="en-US" sz="3200" b="1" dirty="0">
                <a:latin typeface="楷体" panose="02010609060101010101" pitchFamily="49" charset="-122"/>
                <a:ea typeface="楷体" panose="02010609060101010101" pitchFamily="49" charset="-122"/>
              </a:rPr>
              <a:t>利用内能做功的机械。</a:t>
            </a:r>
            <a:endParaRPr lang="zh-CN" altLang="en-US" sz="3200" b="1" dirty="0">
              <a:latin typeface="楷体" panose="02010609060101010101" pitchFamily="49" charset="-122"/>
              <a:ea typeface="楷体" panose="02010609060101010101" pitchFamily="49" charset="-122"/>
            </a:endParaRPr>
          </a:p>
        </p:txBody>
      </p:sp>
      <p:grpSp>
        <p:nvGrpSpPr>
          <p:cNvPr id="2" name="Group 26"/>
          <p:cNvGrpSpPr/>
          <p:nvPr/>
        </p:nvGrpSpPr>
        <p:grpSpPr>
          <a:xfrm>
            <a:off x="6659563" y="1484313"/>
            <a:ext cx="1368425" cy="2401887"/>
            <a:chOff x="4377" y="2013"/>
            <a:chExt cx="680" cy="2033"/>
          </a:xfrm>
        </p:grpSpPr>
        <p:sp>
          <p:nvSpPr>
            <p:cNvPr id="8203" name="Text Box 25"/>
            <p:cNvSpPr txBox="1"/>
            <p:nvPr/>
          </p:nvSpPr>
          <p:spPr>
            <a:xfrm>
              <a:off x="4377" y="2013"/>
              <a:ext cx="566" cy="440"/>
            </a:xfrm>
            <a:prstGeom prst="rect">
              <a:avLst/>
            </a:prstGeom>
            <a:noFill/>
            <a:ln w="9525" cap="flat" cmpd="sng">
              <a:solidFill>
                <a:srgbClr val="FF0000"/>
              </a:solidFill>
              <a:prstDash val="solid"/>
              <a:miter/>
              <a:headEnd type="none" w="med" len="med"/>
              <a:tailEnd type="none" w="med" len="med"/>
            </a:ln>
          </p:spPr>
          <p:txBody>
            <a:bodyPr>
              <a:spAutoFit/>
            </a:bodyPr>
            <a:p>
              <a:r>
                <a:rPr lang="zh-CN" altLang="en-US" sz="2800" b="1" dirty="0">
                  <a:solidFill>
                    <a:srgbClr val="A50021"/>
                  </a:solidFill>
                  <a:latin typeface="Arial" panose="020B0604020202020204" pitchFamily="34" charset="0"/>
                  <a:ea typeface="黑体" panose="02010609060101010101" pitchFamily="49" charset="-122"/>
                </a:rPr>
                <a:t>塞子</a:t>
              </a:r>
              <a:endParaRPr lang="zh-CN" altLang="en-US" sz="2800" b="1" dirty="0">
                <a:solidFill>
                  <a:srgbClr val="A50021"/>
                </a:solidFill>
                <a:latin typeface="Arial" panose="020B0604020202020204" pitchFamily="34" charset="0"/>
                <a:ea typeface="黑体" panose="02010609060101010101" pitchFamily="49" charset="-122"/>
              </a:endParaRPr>
            </a:p>
          </p:txBody>
        </p:sp>
        <p:sp>
          <p:nvSpPr>
            <p:cNvPr id="8204" name="Line 24"/>
            <p:cNvSpPr/>
            <p:nvPr/>
          </p:nvSpPr>
          <p:spPr>
            <a:xfrm flipH="1">
              <a:off x="4377" y="2413"/>
              <a:ext cx="680" cy="1633"/>
            </a:xfrm>
            <a:prstGeom prst="line">
              <a:avLst/>
            </a:prstGeom>
            <a:ln w="38100" cap="sq" cmpd="sng">
              <a:solidFill>
                <a:srgbClr val="FF0000"/>
              </a:solidFill>
              <a:prstDash val="solid"/>
              <a:headEnd type="none" w="sm" len="sm"/>
              <a:tailEnd type="triangle" w="med" len="med"/>
            </a:ln>
          </p:spPr>
        </p:sp>
      </p:grpSp>
      <p:sp>
        <p:nvSpPr>
          <p:cNvPr id="13" name="Line 24"/>
          <p:cNvSpPr/>
          <p:nvPr/>
        </p:nvSpPr>
        <p:spPr>
          <a:xfrm flipH="1" flipV="1">
            <a:off x="3276600" y="3716338"/>
            <a:ext cx="2590800" cy="504825"/>
          </a:xfrm>
          <a:prstGeom prst="line">
            <a:avLst/>
          </a:prstGeom>
          <a:ln w="38100" cap="sq" cmpd="sng">
            <a:solidFill>
              <a:srgbClr val="FF0000"/>
            </a:solidFill>
            <a:prstDash val="solid"/>
            <a:headEnd type="none" w="sm" len="sm"/>
            <a:tailEnd type="triangle" w="med" len="med"/>
          </a:ln>
        </p:spPr>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1000" tmFilter="0, 0; .2, .5; .8, .5; 1, 0"/>
                                        <p:tgtEl>
                                          <p:spTgt spid="13"/>
                                        </p:tgtEl>
                                      </p:cBhvr>
                                    </p:animEffect>
                                    <p:animScale>
                                      <p:cBhvr>
                                        <p:cTn id="10" dur="50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9219" name="TextBox 4"/>
          <p:cNvSpPr txBox="1"/>
          <p:nvPr/>
        </p:nvSpPr>
        <p:spPr>
          <a:xfrm>
            <a:off x="250825" y="908050"/>
            <a:ext cx="3600450" cy="585788"/>
          </a:xfrm>
          <a:prstGeom prst="rect">
            <a:avLst/>
          </a:prstGeom>
          <a:noFill/>
          <a:ln w="9525">
            <a:noFill/>
          </a:ln>
        </p:spPr>
        <p:txBody>
          <a:bodyPr>
            <a:spAutoFit/>
          </a:bodyPr>
          <a:p>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、热机的种类：</a:t>
            </a:r>
            <a:endParaRPr lang="zh-CN" altLang="en-US" sz="3200" b="1" dirty="0">
              <a:latin typeface="楷体" panose="02010609060101010101" pitchFamily="49" charset="-122"/>
              <a:ea typeface="楷体" panose="02010609060101010101" pitchFamily="49" charset="-122"/>
            </a:endParaRPr>
          </a:p>
        </p:txBody>
      </p:sp>
      <p:sp>
        <p:nvSpPr>
          <p:cNvPr id="9220" name="Rectangle 2"/>
          <p:cNvSpPr/>
          <p:nvPr/>
        </p:nvSpPr>
        <p:spPr>
          <a:xfrm>
            <a:off x="681038" y="1412875"/>
            <a:ext cx="8355012" cy="523875"/>
          </a:xfrm>
          <a:prstGeom prst="rect">
            <a:avLst/>
          </a:prstGeom>
          <a:noFill/>
          <a:ln w="9525">
            <a:noFill/>
          </a:ln>
        </p:spPr>
        <p:txBody>
          <a:bodyPr>
            <a:spAutoFit/>
          </a:bodyPr>
          <a:p>
            <a:pPr>
              <a:buFont typeface="Arial" panose="020B0604020202020204" pitchFamily="34" charset="0"/>
              <a:buNone/>
            </a:pPr>
            <a:r>
              <a:rPr lang="zh-CN" altLang="en-US" sz="2800" b="1" dirty="0">
                <a:solidFill>
                  <a:srgbClr val="000099"/>
                </a:solidFill>
                <a:latin typeface="楷体" panose="02010609060101010101" pitchFamily="49" charset="-122"/>
                <a:ea typeface="楷体" panose="02010609060101010101" pitchFamily="49" charset="-122"/>
              </a:rPr>
              <a:t>蒸汽机、内燃机、汽轮机、喷气发动机等都是热机。</a:t>
            </a:r>
            <a:endParaRPr lang="zh-CN" altLang="en-US" sz="2800" b="1" dirty="0">
              <a:solidFill>
                <a:srgbClr val="000099"/>
              </a:solidFill>
              <a:latin typeface="楷体" panose="02010609060101010101" pitchFamily="49" charset="-122"/>
              <a:ea typeface="楷体" panose="02010609060101010101" pitchFamily="49" charset="-122"/>
            </a:endParaRPr>
          </a:p>
        </p:txBody>
      </p:sp>
      <p:grpSp>
        <p:nvGrpSpPr>
          <p:cNvPr id="9221" name="Group 3"/>
          <p:cNvGrpSpPr/>
          <p:nvPr/>
        </p:nvGrpSpPr>
        <p:grpSpPr>
          <a:xfrm>
            <a:off x="3708400" y="4508500"/>
            <a:ext cx="2735263" cy="1944688"/>
            <a:chOff x="0" y="0"/>
            <a:chExt cx="1962" cy="1448"/>
          </a:xfrm>
        </p:grpSpPr>
        <p:pic>
          <p:nvPicPr>
            <p:cNvPr id="9233" name="Picture 4" descr="哇"/>
            <p:cNvPicPr>
              <a:picLocks noChangeAspect="1"/>
            </p:cNvPicPr>
            <p:nvPr/>
          </p:nvPicPr>
          <p:blipFill>
            <a:blip r:embed="rId2"/>
            <a:stretch>
              <a:fillRect/>
            </a:stretch>
          </p:blipFill>
          <p:spPr>
            <a:xfrm>
              <a:off x="0" y="0"/>
              <a:ext cx="1962" cy="1180"/>
            </a:xfrm>
            <a:prstGeom prst="rect">
              <a:avLst/>
            </a:prstGeom>
            <a:noFill/>
            <a:ln w="9525" cap="flat" cmpd="sng">
              <a:solidFill>
                <a:srgbClr val="339966"/>
              </a:solidFill>
              <a:prstDash val="solid"/>
              <a:miter/>
              <a:headEnd type="none" w="med" len="med"/>
              <a:tailEnd type="none" w="med" len="med"/>
            </a:ln>
          </p:spPr>
        </p:pic>
        <p:sp>
          <p:nvSpPr>
            <p:cNvPr id="9234" name="Rectangle 5"/>
            <p:cNvSpPr/>
            <p:nvPr/>
          </p:nvSpPr>
          <p:spPr>
            <a:xfrm>
              <a:off x="182" y="1154"/>
              <a:ext cx="1495" cy="294"/>
            </a:xfrm>
            <a:prstGeom prst="rect">
              <a:avLst/>
            </a:prstGeom>
            <a:noFill/>
            <a:ln w="9525">
              <a:noFill/>
            </a:ln>
          </p:spPr>
          <p:txBody>
            <a:bodyPr>
              <a:spAutoFit/>
            </a:bodyPr>
            <a:p>
              <a:pPr algn="ctr">
                <a:buFont typeface="Arial" panose="020B0604020202020204" pitchFamily="34" charset="0"/>
                <a:buNone/>
              </a:pPr>
              <a:r>
                <a:rPr lang="en-US" altLang="zh-CN" sz="2400" b="1" dirty="0">
                  <a:solidFill>
                    <a:schemeClr val="tx2"/>
                  </a:solidFill>
                  <a:latin typeface="宋体" panose="02010600030101010101" pitchFamily="2" charset="-122"/>
                </a:rPr>
                <a:t> </a:t>
              </a:r>
              <a:r>
                <a:rPr lang="zh-CN" altLang="en-US" sz="2400" b="1" dirty="0">
                  <a:solidFill>
                    <a:schemeClr val="tx2"/>
                  </a:solidFill>
                  <a:latin typeface="宋体" panose="02010600030101010101" pitchFamily="2" charset="-122"/>
                </a:rPr>
                <a:t>喷气发动机</a:t>
              </a:r>
              <a:endParaRPr lang="zh-CN" altLang="en-US" sz="2400" b="1" dirty="0">
                <a:solidFill>
                  <a:schemeClr val="tx2"/>
                </a:solidFill>
                <a:latin typeface="宋体" panose="02010600030101010101" pitchFamily="2" charset="-122"/>
              </a:endParaRPr>
            </a:p>
          </p:txBody>
        </p:sp>
      </p:grpSp>
      <p:grpSp>
        <p:nvGrpSpPr>
          <p:cNvPr id="9222" name="Group 6"/>
          <p:cNvGrpSpPr/>
          <p:nvPr/>
        </p:nvGrpSpPr>
        <p:grpSpPr>
          <a:xfrm>
            <a:off x="6875463" y="2420938"/>
            <a:ext cx="2124075" cy="3629025"/>
            <a:chOff x="4422" y="1480"/>
            <a:chExt cx="1338" cy="2286"/>
          </a:xfrm>
        </p:grpSpPr>
        <p:pic>
          <p:nvPicPr>
            <p:cNvPr id="9231" name="Picture 7" descr="正火"/>
            <p:cNvPicPr>
              <a:picLocks noChangeAspect="1"/>
            </p:cNvPicPr>
            <p:nvPr/>
          </p:nvPicPr>
          <p:blipFill>
            <a:blip r:embed="rId3"/>
            <a:stretch>
              <a:fillRect/>
            </a:stretch>
          </p:blipFill>
          <p:spPr>
            <a:xfrm>
              <a:off x="4505" y="1480"/>
              <a:ext cx="1112" cy="1957"/>
            </a:xfrm>
            <a:prstGeom prst="rect">
              <a:avLst/>
            </a:prstGeom>
            <a:noFill/>
            <a:ln w="25400" cap="flat" cmpd="sng">
              <a:solidFill>
                <a:srgbClr val="339966"/>
              </a:solidFill>
              <a:prstDash val="solid"/>
              <a:miter/>
              <a:headEnd type="none" w="med" len="med"/>
              <a:tailEnd type="none" w="med" len="med"/>
            </a:ln>
          </p:spPr>
        </p:pic>
        <p:sp>
          <p:nvSpPr>
            <p:cNvPr id="9232" name="Rectangle 8"/>
            <p:cNvSpPr/>
            <p:nvPr/>
          </p:nvSpPr>
          <p:spPr>
            <a:xfrm>
              <a:off x="4422" y="3475"/>
              <a:ext cx="1338" cy="291"/>
            </a:xfrm>
            <a:prstGeom prst="rect">
              <a:avLst/>
            </a:prstGeom>
            <a:noFill/>
            <a:ln w="9525">
              <a:noFill/>
            </a:ln>
          </p:spPr>
          <p:txBody>
            <a:bodyPr>
              <a:spAutoFit/>
            </a:bodyPr>
            <a:p>
              <a:pPr algn="ctr">
                <a:buFont typeface="Arial" panose="020B0604020202020204" pitchFamily="34" charset="0"/>
                <a:buNone/>
              </a:pPr>
              <a:r>
                <a:rPr lang="en-US" altLang="zh-CN" sz="2400" b="1" dirty="0">
                  <a:solidFill>
                    <a:schemeClr val="tx2"/>
                  </a:solidFill>
                  <a:latin typeface="宋体" panose="02010600030101010101" pitchFamily="2" charset="-122"/>
                </a:rPr>
                <a:t> </a:t>
              </a:r>
              <a:r>
                <a:rPr lang="zh-CN" altLang="en-US" sz="2400" b="1" dirty="0">
                  <a:solidFill>
                    <a:schemeClr val="tx2"/>
                  </a:solidFill>
                  <a:latin typeface="宋体" panose="02010600030101010101" pitchFamily="2" charset="-122"/>
                </a:rPr>
                <a:t>火箭发动机</a:t>
              </a:r>
              <a:endParaRPr lang="zh-CN" altLang="en-US" sz="2400" b="1" dirty="0">
                <a:solidFill>
                  <a:schemeClr val="tx2"/>
                </a:solidFill>
                <a:latin typeface="宋体" panose="02010600030101010101" pitchFamily="2" charset="-122"/>
              </a:endParaRPr>
            </a:p>
          </p:txBody>
        </p:sp>
      </p:grpSp>
      <p:grpSp>
        <p:nvGrpSpPr>
          <p:cNvPr id="9223" name="Group 9"/>
          <p:cNvGrpSpPr/>
          <p:nvPr/>
        </p:nvGrpSpPr>
        <p:grpSpPr>
          <a:xfrm>
            <a:off x="250825" y="4516438"/>
            <a:ext cx="3241675" cy="2079625"/>
            <a:chOff x="-90" y="-42"/>
            <a:chExt cx="2020" cy="1338"/>
          </a:xfrm>
        </p:grpSpPr>
        <p:pic>
          <p:nvPicPr>
            <p:cNvPr id="9229" name="Picture 10"/>
            <p:cNvPicPr>
              <a:picLocks noChangeAspect="1"/>
            </p:cNvPicPr>
            <p:nvPr/>
          </p:nvPicPr>
          <p:blipFill>
            <a:blip r:embed="rId4"/>
            <a:stretch>
              <a:fillRect/>
            </a:stretch>
          </p:blipFill>
          <p:spPr>
            <a:xfrm>
              <a:off x="109" y="-42"/>
              <a:ext cx="1656" cy="1061"/>
            </a:xfrm>
            <a:prstGeom prst="rect">
              <a:avLst/>
            </a:prstGeom>
            <a:noFill/>
            <a:ln w="3175" cap="flat" cmpd="sng">
              <a:solidFill>
                <a:srgbClr val="00FF00"/>
              </a:solidFill>
              <a:prstDash val="solid"/>
              <a:miter/>
              <a:headEnd type="none" w="med" len="med"/>
              <a:tailEnd type="none" w="med" len="med"/>
            </a:ln>
          </p:spPr>
        </p:pic>
        <p:sp>
          <p:nvSpPr>
            <p:cNvPr id="9230" name="Rectangle 11"/>
            <p:cNvSpPr/>
            <p:nvPr/>
          </p:nvSpPr>
          <p:spPr>
            <a:xfrm>
              <a:off x="-90" y="1039"/>
              <a:ext cx="2020" cy="257"/>
            </a:xfrm>
            <a:prstGeom prst="rect">
              <a:avLst/>
            </a:prstGeom>
            <a:noFill/>
            <a:ln w="9525">
              <a:noFill/>
            </a:ln>
          </p:spPr>
          <p:txBody>
            <a:bodyPr>
              <a:spAutoFit/>
            </a:bodyPr>
            <a:p>
              <a:pPr algn="ctr">
                <a:buFont typeface="Arial" panose="020B0604020202020204" pitchFamily="34" charset="0"/>
                <a:buNone/>
              </a:pPr>
              <a:r>
                <a:rPr lang="en-US" altLang="zh-CN" sz="2000" b="1" dirty="0">
                  <a:solidFill>
                    <a:schemeClr val="tx2"/>
                  </a:solidFill>
                  <a:latin typeface="宋体" panose="02010600030101010101" pitchFamily="2" charset="-122"/>
                </a:rPr>
                <a:t> </a:t>
              </a:r>
              <a:r>
                <a:rPr lang="zh-CN" altLang="en-US" sz="2000" b="1" dirty="0">
                  <a:solidFill>
                    <a:schemeClr val="tx2"/>
                  </a:solidFill>
                  <a:latin typeface="宋体" panose="02010600030101010101" pitchFamily="2" charset="-122"/>
                </a:rPr>
                <a:t>火电站的汽轮机</a:t>
              </a:r>
              <a:endParaRPr lang="zh-CN" altLang="en-US" sz="2000" b="1" dirty="0">
                <a:solidFill>
                  <a:schemeClr val="tx2"/>
                </a:solidFill>
                <a:latin typeface="宋体" panose="02010600030101010101" pitchFamily="2" charset="-122"/>
              </a:endParaRPr>
            </a:p>
          </p:txBody>
        </p:sp>
      </p:grpSp>
      <p:sp>
        <p:nvSpPr>
          <p:cNvPr id="9224" name="TextBox 22"/>
          <p:cNvSpPr txBox="1"/>
          <p:nvPr/>
        </p:nvSpPr>
        <p:spPr>
          <a:xfrm>
            <a:off x="4572000" y="4005263"/>
            <a:ext cx="1589088" cy="461962"/>
          </a:xfrm>
          <a:prstGeom prst="rect">
            <a:avLst/>
          </a:prstGeom>
          <a:noFill/>
          <a:ln w="9525">
            <a:noFill/>
          </a:ln>
        </p:spPr>
        <p:txBody>
          <a:bodyPr>
            <a:spAutoFit/>
          </a:bodyPr>
          <a:p>
            <a:r>
              <a:rPr lang="zh-CN" altLang="en-US" sz="2400" b="1" dirty="0">
                <a:solidFill>
                  <a:srgbClr val="FF0000"/>
                </a:solidFill>
                <a:latin typeface="汉仪超粗圆简" pitchFamily="2" charset="-122"/>
                <a:ea typeface="汉仪超粗圆简" pitchFamily="2" charset="-122"/>
              </a:rPr>
              <a:t>内燃机</a:t>
            </a:r>
            <a:endParaRPr lang="zh-CN" altLang="en-US" sz="2400" b="1" dirty="0">
              <a:solidFill>
                <a:srgbClr val="FF0000"/>
              </a:solidFill>
              <a:latin typeface="汉仪超粗圆简" pitchFamily="2" charset="-122"/>
              <a:ea typeface="汉仪超粗圆简" pitchFamily="2" charset="-122"/>
            </a:endParaRPr>
          </a:p>
        </p:txBody>
      </p:sp>
      <p:grpSp>
        <p:nvGrpSpPr>
          <p:cNvPr id="9225" name="Group 3"/>
          <p:cNvGrpSpPr/>
          <p:nvPr/>
        </p:nvGrpSpPr>
        <p:grpSpPr>
          <a:xfrm>
            <a:off x="468313" y="2133600"/>
            <a:ext cx="3024187" cy="2181225"/>
            <a:chOff x="0" y="0"/>
            <a:chExt cx="1905" cy="1374"/>
          </a:xfrm>
        </p:grpSpPr>
        <p:sp>
          <p:nvSpPr>
            <p:cNvPr id="9227" name="Rectangle 4"/>
            <p:cNvSpPr/>
            <p:nvPr/>
          </p:nvSpPr>
          <p:spPr>
            <a:xfrm>
              <a:off x="272" y="1124"/>
              <a:ext cx="1270" cy="250"/>
            </a:xfrm>
            <a:prstGeom prst="rect">
              <a:avLst/>
            </a:prstGeom>
            <a:noFill/>
            <a:ln w="9525">
              <a:noFill/>
            </a:ln>
          </p:spPr>
          <p:txBody>
            <a:bodyPr>
              <a:spAutoFit/>
            </a:bodyPr>
            <a:p>
              <a:pPr algn="ctr">
                <a:buFont typeface="Arial" panose="020B0604020202020204" pitchFamily="34" charset="0"/>
                <a:buNone/>
              </a:pPr>
              <a:r>
                <a:rPr lang="zh-CN" altLang="en-US" sz="2000" b="1" dirty="0">
                  <a:solidFill>
                    <a:schemeClr val="tx2"/>
                  </a:solidFill>
                  <a:latin typeface="宋体" panose="02010600030101010101" pitchFamily="2" charset="-122"/>
                </a:rPr>
                <a:t> 蒸汽机车</a:t>
              </a:r>
              <a:endParaRPr lang="zh-CN" altLang="en-US" sz="2000" b="1" dirty="0">
                <a:solidFill>
                  <a:schemeClr val="tx2"/>
                </a:solidFill>
                <a:latin typeface="宋体" panose="02010600030101010101" pitchFamily="2" charset="-122"/>
              </a:endParaRPr>
            </a:p>
          </p:txBody>
        </p:sp>
        <p:pic>
          <p:nvPicPr>
            <p:cNvPr id="9228" name="Picture 5" descr="火车89"/>
            <p:cNvPicPr>
              <a:picLocks noChangeAspect="1"/>
            </p:cNvPicPr>
            <p:nvPr/>
          </p:nvPicPr>
          <p:blipFill>
            <a:blip r:embed="rId5"/>
            <a:stretch>
              <a:fillRect/>
            </a:stretch>
          </p:blipFill>
          <p:spPr>
            <a:xfrm>
              <a:off x="0" y="0"/>
              <a:ext cx="1905" cy="1089"/>
            </a:xfrm>
            <a:prstGeom prst="rect">
              <a:avLst/>
            </a:prstGeom>
            <a:noFill/>
            <a:ln w="25400" cap="flat" cmpd="sng">
              <a:solidFill>
                <a:schemeClr val="tx2"/>
              </a:solidFill>
              <a:prstDash val="solid"/>
              <a:miter/>
              <a:headEnd type="none" w="med" len="med"/>
              <a:tailEnd type="none" w="med" len="med"/>
            </a:ln>
          </p:spPr>
        </p:pic>
      </p:grpSp>
      <p:pic>
        <p:nvPicPr>
          <p:cNvPr id="37" name="Picture 8" descr="起"/>
          <p:cNvPicPr>
            <a:picLocks noChangeAspect="1" noChangeArrowheads="1"/>
          </p:cNvPicPr>
          <p:nvPr/>
        </p:nvPicPr>
        <p:blipFill>
          <a:blip r:embed="rId6"/>
          <a:srcRect/>
          <a:stretch>
            <a:fillRect/>
          </a:stretch>
        </p:blipFill>
        <p:spPr bwMode="auto">
          <a:xfrm>
            <a:off x="3995738" y="1989138"/>
            <a:ext cx="2376488" cy="2017713"/>
          </a:xfrm>
          <a:prstGeom prst="rect">
            <a:avLst/>
          </a:prstGeom>
          <a:noFill/>
          <a:ln w="25400">
            <a:solidFill>
              <a:schemeClr val="tx2"/>
            </a:solidFill>
            <a:miter lim="800000"/>
            <a:headEnd/>
            <a:tailEnd/>
          </a:ln>
          <a:effectLst>
            <a:outerShdw dist="107763" dir="2700000" algn="ctr" rotWithShape="0">
              <a:srgbClr val="808080">
                <a:alpha val="50000"/>
              </a:srgbClr>
            </a:outerShdw>
          </a:effectLst>
        </p:spPr>
      </p:pic>
    </p:spTree>
  </p:cSld>
  <p:clrMapOvr>
    <a:masterClrMapping/>
  </p:clrMapOvr>
  <p:transition>
    <p:strip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pic>
        <p:nvPicPr>
          <p:cNvPr id="10243" name="Picture 8" descr="14-1-1"/>
          <p:cNvPicPr>
            <a:picLocks noChangeAspect="1"/>
          </p:cNvPicPr>
          <p:nvPr/>
        </p:nvPicPr>
        <p:blipFill>
          <a:blip r:embed="rId2"/>
          <a:stretch>
            <a:fillRect/>
          </a:stretch>
        </p:blipFill>
        <p:spPr>
          <a:xfrm>
            <a:off x="6084888" y="2060575"/>
            <a:ext cx="2374900" cy="2581275"/>
          </a:xfrm>
          <a:prstGeom prst="rect">
            <a:avLst/>
          </a:prstGeom>
          <a:noFill/>
          <a:ln w="9525">
            <a:noFill/>
          </a:ln>
        </p:spPr>
      </p:pic>
      <p:sp>
        <p:nvSpPr>
          <p:cNvPr id="5" name="Rectangle 13"/>
          <p:cNvSpPr>
            <a:spLocks noChangeArrowheads="1"/>
          </p:cNvSpPr>
          <p:nvPr/>
        </p:nvSpPr>
        <p:spPr bwMode="auto">
          <a:xfrm>
            <a:off x="395288" y="2636838"/>
            <a:ext cx="5689600" cy="954088"/>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a:ln>
                  <a:noFill/>
                </a:ln>
                <a:solidFill>
                  <a:srgbClr val="000099"/>
                </a:solidFill>
                <a:effectLst/>
                <a:uLnTx/>
                <a:uFillTx/>
                <a:latin typeface="+mn-ea"/>
                <a:ea typeface="+mn-ea"/>
                <a:cs typeface="+mn-cs"/>
              </a:rPr>
              <a:t>          </a:t>
            </a:r>
            <a:r>
              <a:rPr kumimoji="0" lang="zh-CN" altLang="en-US" sz="2800" b="1" i="0" u="none" strike="noStrike" kern="1200" cap="none" spc="0" normalizeH="0" baseline="0" noProof="0" dirty="0">
                <a:ln>
                  <a:noFill/>
                </a:ln>
                <a:solidFill>
                  <a:srgbClr val="000099"/>
                </a:solidFill>
                <a:effectLst/>
                <a:uLnTx/>
                <a:uFillTx/>
                <a:latin typeface="+mn-ea"/>
                <a:ea typeface="+mn-ea"/>
                <a:cs typeface="+mn-cs"/>
              </a:rPr>
              <a:t>燃料直接在发动机汽缸</a:t>
            </a:r>
            <a:endParaRPr kumimoji="0" lang="en-US" altLang="zh-CN" sz="2800" b="1" i="0" u="none" strike="noStrike" kern="1200" cap="none" spc="0" normalizeH="0" baseline="0" noProof="0" dirty="0">
              <a:ln>
                <a:noFill/>
              </a:ln>
              <a:solidFill>
                <a:srgbClr val="000099"/>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99"/>
                </a:solidFill>
                <a:effectLst/>
                <a:uLnTx/>
                <a:uFillTx/>
                <a:latin typeface="+mn-ea"/>
                <a:ea typeface="+mn-ea"/>
                <a:cs typeface="+mn-cs"/>
              </a:rPr>
              <a:t>内燃烧产生动力的热机叫内燃机。</a:t>
            </a:r>
            <a:endParaRPr kumimoji="0" lang="en-US" altLang="zh-CN" sz="2400" b="1" i="0" u="none" strike="noStrike" kern="1200" cap="none" spc="0" normalizeH="0" baseline="0" noProof="0" dirty="0">
              <a:ln>
                <a:noFill/>
              </a:ln>
              <a:solidFill>
                <a:srgbClr val="000099"/>
              </a:solidFill>
              <a:effectLst/>
              <a:uLnTx/>
              <a:uFillTx/>
              <a:latin typeface="+mn-ea"/>
              <a:ea typeface="+mn-ea"/>
              <a:cs typeface="+mn-cs"/>
            </a:endParaRPr>
          </a:p>
        </p:txBody>
      </p:sp>
      <p:grpSp>
        <p:nvGrpSpPr>
          <p:cNvPr id="2" name="组合 20"/>
          <p:cNvGrpSpPr/>
          <p:nvPr/>
        </p:nvGrpSpPr>
        <p:grpSpPr>
          <a:xfrm>
            <a:off x="611188" y="4508500"/>
            <a:ext cx="2909887" cy="2105025"/>
            <a:chOff x="3519489" y="2071678"/>
            <a:chExt cx="2909900" cy="2104739"/>
          </a:xfrm>
        </p:grpSpPr>
        <p:pic>
          <p:nvPicPr>
            <p:cNvPr id="10253" name="Picture 13" descr="20060113170552394"/>
            <p:cNvPicPr>
              <a:picLocks noChangeAspect="1"/>
            </p:cNvPicPr>
            <p:nvPr/>
          </p:nvPicPr>
          <p:blipFill>
            <a:blip r:embed="rId3"/>
            <a:srcRect t="12514" b="9978"/>
            <a:stretch>
              <a:fillRect/>
            </a:stretch>
          </p:blipFill>
          <p:spPr>
            <a:xfrm>
              <a:off x="3519489" y="2071678"/>
              <a:ext cx="2909900" cy="1679237"/>
            </a:xfrm>
            <a:prstGeom prst="rect">
              <a:avLst/>
            </a:prstGeom>
            <a:noFill/>
            <a:ln w="28575" cap="flat" cmpd="sng">
              <a:solidFill>
                <a:schemeClr val="tx1"/>
              </a:solidFill>
              <a:prstDash val="solid"/>
              <a:miter/>
              <a:headEnd type="none" w="med" len="med"/>
              <a:tailEnd type="none" w="med" len="med"/>
            </a:ln>
          </p:spPr>
        </p:pic>
        <p:sp>
          <p:nvSpPr>
            <p:cNvPr id="10254" name="TextBox 18"/>
            <p:cNvSpPr txBox="1"/>
            <p:nvPr/>
          </p:nvSpPr>
          <p:spPr>
            <a:xfrm>
              <a:off x="4500562" y="3714752"/>
              <a:ext cx="1214446" cy="461665"/>
            </a:xfrm>
            <a:prstGeom prst="rect">
              <a:avLst/>
            </a:prstGeom>
            <a:noFill/>
            <a:ln w="9525">
              <a:noFill/>
            </a:ln>
          </p:spPr>
          <p:txBody>
            <a:bodyPr>
              <a:spAutoFit/>
            </a:bodyPr>
            <a:p>
              <a:r>
                <a:rPr lang="zh-CN" altLang="en-US" sz="2400" b="1" dirty="0">
                  <a:latin typeface="Arial" panose="020B0604020202020204" pitchFamily="34" charset="0"/>
                </a:rPr>
                <a:t>汽油机</a:t>
              </a:r>
              <a:endParaRPr lang="zh-CN" altLang="en-US" sz="2400" b="1" dirty="0">
                <a:latin typeface="Arial" panose="020B0604020202020204" pitchFamily="34" charset="0"/>
              </a:endParaRPr>
            </a:p>
          </p:txBody>
        </p:sp>
      </p:grpSp>
      <p:sp>
        <p:nvSpPr>
          <p:cNvPr id="10246" name="矩形 11"/>
          <p:cNvSpPr/>
          <p:nvPr/>
        </p:nvSpPr>
        <p:spPr>
          <a:xfrm>
            <a:off x="755650" y="1125538"/>
            <a:ext cx="7704138" cy="1384300"/>
          </a:xfrm>
          <a:prstGeom prst="rect">
            <a:avLst/>
          </a:prstGeom>
          <a:noFill/>
          <a:ln w="9525">
            <a:noFill/>
          </a:ln>
        </p:spPr>
        <p:txBody>
          <a:bodyPr>
            <a:spAutoFit/>
          </a:bodyPr>
          <a:p>
            <a:r>
              <a:rPr lang="en-US" altLang="zh-CN" sz="2800" b="1" dirty="0">
                <a:latin typeface="仿宋" panose="02010609060101010101" pitchFamily="49" charset="-122"/>
                <a:ea typeface="仿宋" panose="02010609060101010101" pitchFamily="49" charset="-122"/>
              </a:rPr>
              <a:t>    </a:t>
            </a:r>
            <a:r>
              <a:rPr lang="zh-CN" altLang="zh-CN" sz="2800" b="1" dirty="0">
                <a:latin typeface="仿宋" panose="02010609060101010101" pitchFamily="49" charset="-122"/>
                <a:ea typeface="仿宋" panose="02010609060101010101" pitchFamily="49" charset="-122"/>
              </a:rPr>
              <a:t>用酒精灯给试管中的水加热，由于燃料在试管外燃烧，热量损失较大，内能的利用率较低。为获得更大的动力，怎么办？</a:t>
            </a:r>
            <a:endParaRPr lang="zh-CN" altLang="en-US" sz="2800" b="1" dirty="0">
              <a:latin typeface="仿宋" panose="02010609060101010101" pitchFamily="49" charset="-122"/>
              <a:ea typeface="仿宋" panose="02010609060101010101" pitchFamily="49" charset="-122"/>
            </a:endParaRPr>
          </a:p>
        </p:txBody>
      </p:sp>
      <p:pic>
        <p:nvPicPr>
          <p:cNvPr id="9229" name="Picture 136" descr="www.xkb1.com              新课标第一网不用注册，免费下载！"/>
          <p:cNvPicPr>
            <a:picLocks noChangeAspect="1"/>
          </p:cNvPicPr>
          <p:nvPr/>
        </p:nvPicPr>
        <p:blipFill>
          <a:blip r:embed="rId4"/>
          <a:srcRect l="53236" r="26590"/>
          <a:stretch>
            <a:fillRect/>
          </a:stretch>
        </p:blipFill>
        <p:spPr>
          <a:xfrm>
            <a:off x="6300788" y="2133600"/>
            <a:ext cx="2087562" cy="2595563"/>
          </a:xfrm>
          <a:prstGeom prst="rect">
            <a:avLst/>
          </a:prstGeom>
          <a:noFill/>
          <a:ln w="9525">
            <a:noFill/>
          </a:ln>
        </p:spPr>
      </p:pic>
      <p:sp>
        <p:nvSpPr>
          <p:cNvPr id="13" name="TextBox 12"/>
          <p:cNvSpPr txBox="1"/>
          <p:nvPr/>
        </p:nvSpPr>
        <p:spPr>
          <a:xfrm>
            <a:off x="387350" y="2636838"/>
            <a:ext cx="2312988" cy="523875"/>
          </a:xfrm>
          <a:prstGeom prst="rect">
            <a:avLst/>
          </a:prstGeom>
          <a:noFill/>
        </p:spPr>
        <p:txBody>
          <a:bodyPr>
            <a:spAutoFit/>
          </a:bodyPr>
          <a:lstStyle/>
          <a:p>
            <a:pPr marR="0" defTabSz="914400">
              <a:buClrTx/>
              <a:buSzTx/>
              <a:buFontTx/>
              <a:buNone/>
              <a:defRPr/>
            </a:pPr>
            <a:r>
              <a:rPr kumimoji="0" lang="zh-CN" altLang="en-US" sz="2800" b="1" kern="1200" cap="none" spc="0" normalizeH="0" baseline="0" noProof="0" dirty="0">
                <a:solidFill>
                  <a:srgbClr val="FF0000"/>
                </a:solidFill>
                <a:latin typeface="+mn-ea"/>
                <a:ea typeface="宋体" panose="02010600030101010101" pitchFamily="2" charset="-122"/>
                <a:cs typeface="+mn-cs"/>
              </a:rPr>
              <a:t>内燃机</a:t>
            </a:r>
            <a:r>
              <a:rPr kumimoji="0" lang="zh-CN" altLang="en-US" sz="2800" b="1" kern="1200" cap="none" spc="0" normalizeH="0" baseline="0" noProof="0" dirty="0">
                <a:solidFill>
                  <a:srgbClr val="000099"/>
                </a:solidFill>
                <a:latin typeface="+mn-ea"/>
                <a:ea typeface="宋体" panose="02010600030101010101" pitchFamily="2" charset="-122"/>
                <a:cs typeface="+mn-cs"/>
              </a:rPr>
              <a:t>：</a:t>
            </a:r>
            <a:endParaRPr kumimoji="0" lang="zh-CN" altLang="en-US" sz="2800" kern="1200" cap="none" spc="0" normalizeH="0" baseline="0" noProof="0" dirty="0">
              <a:latin typeface="Arial" panose="020B0604020202020204" pitchFamily="34" charset="0"/>
              <a:ea typeface="宋体" panose="02010600030101010101" pitchFamily="2" charset="-122"/>
              <a:cs typeface="+mn-cs"/>
            </a:endParaRPr>
          </a:p>
        </p:txBody>
      </p:sp>
      <p:sp>
        <p:nvSpPr>
          <p:cNvPr id="14" name="Rectangle 13"/>
          <p:cNvSpPr/>
          <p:nvPr/>
        </p:nvSpPr>
        <p:spPr>
          <a:xfrm>
            <a:off x="466725" y="3770313"/>
            <a:ext cx="6265863" cy="522287"/>
          </a:xfrm>
          <a:prstGeom prst="rect">
            <a:avLst/>
          </a:prstGeom>
          <a:noFill/>
          <a:ln w="9525">
            <a:noFill/>
          </a:ln>
        </p:spPr>
        <p:txBody>
          <a:bodyPr>
            <a:spAutoFit/>
          </a:bodyPr>
          <a:p>
            <a:pPr>
              <a:buFont typeface="Arial" panose="020B0604020202020204" pitchFamily="34" charset="0"/>
              <a:buNone/>
            </a:pPr>
            <a:r>
              <a:rPr lang="zh-CN" altLang="en-US" sz="2800" b="1" dirty="0">
                <a:solidFill>
                  <a:srgbClr val="FF0000"/>
                </a:solidFill>
                <a:latin typeface="黑体" panose="02010609060101010101" pitchFamily="49" charset="-122"/>
                <a:ea typeface="黑体" panose="02010609060101010101" pitchFamily="49" charset="-122"/>
              </a:rPr>
              <a:t>内燃机</a:t>
            </a:r>
            <a:r>
              <a:rPr lang="zh-CN" altLang="en-US" sz="2800" b="1" dirty="0">
                <a:solidFill>
                  <a:srgbClr val="0000CC"/>
                </a:solidFill>
                <a:latin typeface="黑体" panose="02010609060101010101" pitchFamily="49" charset="-122"/>
                <a:ea typeface="黑体" panose="02010609060101010101" pitchFamily="49" charset="-122"/>
              </a:rPr>
              <a:t>分为</a:t>
            </a:r>
            <a:r>
              <a:rPr lang="zh-CN" altLang="en-US" sz="2800" b="1" dirty="0">
                <a:solidFill>
                  <a:srgbClr val="FF0000"/>
                </a:solidFill>
                <a:latin typeface="黑体" panose="02010609060101010101" pitchFamily="49" charset="-122"/>
                <a:ea typeface="黑体" panose="02010609060101010101" pitchFamily="49" charset="-122"/>
              </a:rPr>
              <a:t>汽油机</a:t>
            </a:r>
            <a:r>
              <a:rPr lang="zh-CN" altLang="en-US" sz="2800" b="1" dirty="0">
                <a:solidFill>
                  <a:srgbClr val="0000CC"/>
                </a:solidFill>
                <a:latin typeface="黑体" panose="02010609060101010101" pitchFamily="49" charset="-122"/>
                <a:ea typeface="黑体" panose="02010609060101010101" pitchFamily="49" charset="-122"/>
              </a:rPr>
              <a:t>和</a:t>
            </a:r>
            <a:r>
              <a:rPr lang="zh-CN" altLang="en-US" sz="2800" b="1" dirty="0">
                <a:solidFill>
                  <a:srgbClr val="FF0000"/>
                </a:solidFill>
                <a:latin typeface="黑体" panose="02010609060101010101" pitchFamily="49" charset="-122"/>
                <a:ea typeface="黑体" panose="02010609060101010101" pitchFamily="49" charset="-122"/>
              </a:rPr>
              <a:t>柴油机</a:t>
            </a:r>
            <a:r>
              <a:rPr lang="zh-CN" altLang="en-US" sz="2800" b="1" dirty="0">
                <a:solidFill>
                  <a:srgbClr val="0000CC"/>
                </a:solidFill>
                <a:latin typeface="黑体" panose="02010609060101010101" pitchFamily="49" charset="-122"/>
                <a:ea typeface="黑体" panose="02010609060101010101" pitchFamily="49" charset="-122"/>
              </a:rPr>
              <a:t>两大类</a:t>
            </a:r>
            <a:r>
              <a:rPr lang="en-US" altLang="zh-CN" sz="2800" b="1" dirty="0">
                <a:solidFill>
                  <a:srgbClr val="0000CC"/>
                </a:solidFill>
                <a:latin typeface="黑体" panose="02010609060101010101" pitchFamily="49" charset="-122"/>
                <a:ea typeface="黑体" panose="02010609060101010101" pitchFamily="49" charset="-122"/>
              </a:rPr>
              <a:t>.</a:t>
            </a:r>
            <a:endParaRPr lang="en-US" altLang="zh-CN" sz="2800" b="1" dirty="0">
              <a:solidFill>
                <a:srgbClr val="0000CC"/>
              </a:solidFill>
              <a:latin typeface="黑体" panose="02010609060101010101" pitchFamily="49" charset="-122"/>
              <a:ea typeface="黑体" panose="02010609060101010101" pitchFamily="49" charset="-122"/>
            </a:endParaRPr>
          </a:p>
        </p:txBody>
      </p:sp>
      <p:grpSp>
        <p:nvGrpSpPr>
          <p:cNvPr id="3" name="组合 23"/>
          <p:cNvGrpSpPr/>
          <p:nvPr/>
        </p:nvGrpSpPr>
        <p:grpSpPr>
          <a:xfrm>
            <a:off x="3924300" y="4508500"/>
            <a:ext cx="2786063" cy="2109788"/>
            <a:chOff x="3857620" y="2066142"/>
            <a:chExt cx="2786050" cy="2110275"/>
          </a:xfrm>
        </p:grpSpPr>
        <p:pic>
          <p:nvPicPr>
            <p:cNvPr id="10" name="Picture 9" descr="重卡2"/>
            <p:cNvPicPr>
              <a:picLocks noChangeAspect="1" noChangeArrowheads="1"/>
            </p:cNvPicPr>
            <p:nvPr/>
          </p:nvPicPr>
          <p:blipFill>
            <a:blip r:embed="rId5"/>
            <a:srcRect l="15385"/>
            <a:stretch>
              <a:fillRect/>
            </a:stretch>
          </p:blipFill>
          <p:spPr bwMode="auto">
            <a:xfrm>
              <a:off x="3857620" y="2066142"/>
              <a:ext cx="2786050" cy="1648205"/>
            </a:xfrm>
            <a:prstGeom prst="rect">
              <a:avLst/>
            </a:prstGeom>
            <a:noFill/>
            <a:ln w="25400">
              <a:solidFill>
                <a:schemeClr val="tx2"/>
              </a:solidFill>
              <a:miter lim="800000"/>
              <a:headEnd/>
              <a:tailEnd/>
            </a:ln>
            <a:effectLst>
              <a:outerShdw dist="107763" dir="2700000" algn="ctr" rotWithShape="0">
                <a:srgbClr val="808080">
                  <a:alpha val="50000"/>
                </a:srgbClr>
              </a:outerShdw>
            </a:effectLst>
          </p:spPr>
        </p:pic>
        <p:sp>
          <p:nvSpPr>
            <p:cNvPr id="10252" name="TextBox 22"/>
            <p:cNvSpPr txBox="1"/>
            <p:nvPr/>
          </p:nvSpPr>
          <p:spPr>
            <a:xfrm>
              <a:off x="4500562" y="3714752"/>
              <a:ext cx="1214446" cy="461665"/>
            </a:xfrm>
            <a:prstGeom prst="rect">
              <a:avLst/>
            </a:prstGeom>
            <a:noFill/>
            <a:ln w="9525">
              <a:noFill/>
            </a:ln>
          </p:spPr>
          <p:txBody>
            <a:bodyPr>
              <a:spAutoFit/>
            </a:bodyPr>
            <a:p>
              <a:r>
                <a:rPr lang="zh-CN" altLang="en-US" sz="2400" b="1" dirty="0">
                  <a:latin typeface="Arial" panose="020B0604020202020204" pitchFamily="34" charset="0"/>
                </a:rPr>
                <a:t>柴油机</a:t>
              </a:r>
              <a:endParaRPr lang="zh-CN" altLang="en-US" sz="2400" b="1" dirty="0">
                <a:latin typeface="Arial" panose="020B0604020202020204" pitchFamily="34" charset="0"/>
              </a:endParaRPr>
            </a:p>
          </p:txBody>
        </p:sp>
      </p:gr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anim calcmode="lin" valueType="num">
                                      <p:cBhvr additive="base">
                                        <p:cTn id="7" dur="500" fill="hold"/>
                                        <p:tgtEl>
                                          <p:spTgt spid="9229"/>
                                        </p:tgtEl>
                                        <p:attrNameLst>
                                          <p:attrName>ppt_x</p:attrName>
                                        </p:attrNameLst>
                                      </p:cBhvr>
                                      <p:tavLst>
                                        <p:tav tm="0">
                                          <p:val>
                                            <p:strVal val="1+#ppt_w/2"/>
                                          </p:val>
                                        </p:tav>
                                        <p:tav tm="100000">
                                          <p:val>
                                            <p:strVal val="#ppt_x"/>
                                          </p:val>
                                        </p:tav>
                                      </p:tavLst>
                                    </p:anim>
                                    <p:anim calcmode="lin" valueType="num">
                                      <p:cBhvr additive="base">
                                        <p:cTn id="8" dur="500" fill="hold"/>
                                        <p:tgtEl>
                                          <p:spTgt spid="922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4" descr="学校幻灯片背景图"/>
          <p:cNvPicPr>
            <a:picLocks noChangeAspect="1"/>
          </p:cNvPicPr>
          <p:nvPr/>
        </p:nvPicPr>
        <p:blipFill>
          <a:blip r:embed="rId1">
            <a:lum bright="23999"/>
          </a:blip>
          <a:stretch>
            <a:fillRect/>
          </a:stretch>
        </p:blipFill>
        <p:spPr>
          <a:xfrm>
            <a:off x="0" y="0"/>
            <a:ext cx="9144000" cy="6858000"/>
          </a:xfrm>
          <a:prstGeom prst="rect">
            <a:avLst/>
          </a:prstGeom>
          <a:noFill/>
          <a:ln w="9525">
            <a:noFill/>
          </a:ln>
        </p:spPr>
      </p:pic>
      <p:sp>
        <p:nvSpPr>
          <p:cNvPr id="8" name="标题 1"/>
          <p:cNvSpPr txBox="1"/>
          <p:nvPr/>
        </p:nvSpPr>
        <p:spPr bwMode="auto">
          <a:xfrm>
            <a:off x="2916238" y="1125538"/>
            <a:ext cx="3240088" cy="574675"/>
          </a:xfrm>
          <a:prstGeom prst="rect">
            <a:avLst/>
          </a:prstGeom>
          <a:solidFill>
            <a:srgbClr val="66FF99"/>
          </a:solidFill>
          <a:ln w="9525">
            <a:noFill/>
            <a:miter lim="800000"/>
          </a:ln>
        </p:spPr>
        <p:txBody>
          <a:bodyPr anchor="ctr"/>
          <a:lstStyle/>
          <a:p>
            <a:pPr marR="0" algn="ctr" defTabSz="914400" eaLnBrk="0" hangingPunct="0">
              <a:buClrTx/>
              <a:buSzTx/>
              <a:buFontTx/>
              <a:buNone/>
              <a:defRPr/>
            </a:pPr>
            <a:r>
              <a:rPr kumimoji="0" lang="en-US" altLang="zh-CN" sz="3600" b="1" kern="0" cap="none" spc="0" normalizeH="0" baseline="0" noProof="0" dirty="0">
                <a:solidFill>
                  <a:srgbClr val="C00000"/>
                </a:solidFill>
                <a:latin typeface="+mj-lt"/>
                <a:ea typeface="+mj-ea"/>
                <a:cs typeface="+mj-cs"/>
              </a:rPr>
              <a:t>【</a:t>
            </a:r>
            <a:r>
              <a:rPr kumimoji="0" lang="zh-CN" altLang="en-US" sz="3600" b="1" kern="0" cap="none" spc="0" normalizeH="0" baseline="0" noProof="0" dirty="0">
                <a:solidFill>
                  <a:srgbClr val="C00000"/>
                </a:solidFill>
                <a:latin typeface="+mj-lt"/>
                <a:ea typeface="+mj-ea"/>
                <a:cs typeface="+mj-cs"/>
              </a:rPr>
              <a:t>自主探究</a:t>
            </a:r>
            <a:r>
              <a:rPr kumimoji="0" lang="en-US" altLang="zh-CN" sz="3600" b="1" kern="0" cap="none" spc="0" normalizeH="0" baseline="0" noProof="0" dirty="0">
                <a:solidFill>
                  <a:srgbClr val="C00000"/>
                </a:solidFill>
                <a:latin typeface="+mj-lt"/>
                <a:ea typeface="+mj-ea"/>
                <a:cs typeface="+mj-cs"/>
              </a:rPr>
              <a:t>】</a:t>
            </a:r>
            <a:endParaRPr kumimoji="0" lang="zh-CN" altLang="en-US" sz="3600" b="1" kern="0" cap="none" spc="0" normalizeH="0" baseline="0" noProof="0" dirty="0">
              <a:solidFill>
                <a:srgbClr val="C00000"/>
              </a:solidFill>
              <a:latin typeface="+mj-lt"/>
              <a:ea typeface="+mj-ea"/>
              <a:cs typeface="+mj-cs"/>
            </a:endParaRPr>
          </a:p>
        </p:txBody>
      </p:sp>
      <p:sp>
        <p:nvSpPr>
          <p:cNvPr id="11" name="Text Box 5"/>
          <p:cNvSpPr txBox="1">
            <a:spLocks noChangeArrowheads="1"/>
          </p:cNvSpPr>
          <p:nvPr/>
        </p:nvSpPr>
        <p:spPr bwMode="auto">
          <a:xfrm>
            <a:off x="539750" y="1700213"/>
            <a:ext cx="8135938" cy="2400300"/>
          </a:xfrm>
          <a:prstGeom prst="rect">
            <a:avLst/>
          </a:prstGeom>
          <a:noFill/>
          <a:ln w="9525">
            <a:noFill/>
            <a:miter lim="800000"/>
          </a:ln>
          <a:effectLst/>
        </p:spPr>
        <p:txBody>
          <a:bodyPr>
            <a:spAutoFit/>
          </a:bodyPr>
          <a:lstStyle/>
          <a:p>
            <a:pPr marR="0" defTabSz="914400">
              <a:lnSpc>
                <a:spcPct val="150000"/>
              </a:lnSpc>
              <a:buClrTx/>
              <a:buSzTx/>
              <a:buFontTx/>
              <a:buNone/>
              <a:defRPr/>
            </a:pPr>
            <a:r>
              <a:rPr kumimoji="0" lang="zh-CN" altLang="en-US" sz="36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自学课本</a:t>
            </a:r>
            <a:r>
              <a:rPr kumimoji="0" lang="en-US" altLang="zh-CN" sz="36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P</a:t>
            </a:r>
            <a:r>
              <a:rPr kumimoji="0" lang="en-US" altLang="zh-CN" sz="3600" b="1" kern="1200" cap="none" spc="0" normalizeH="0" baseline="-2500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18-20</a:t>
            </a:r>
            <a:r>
              <a:rPr kumimoji="0" lang="zh-CN" altLang="en-US" sz="36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页： </a:t>
            </a:r>
            <a:endParaRPr kumimoji="0" lang="en-US" altLang="zh-CN" sz="36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lnSpc>
                <a:spcPct val="150000"/>
              </a:lnSpc>
              <a:buClrTx/>
              <a:buSzTx/>
              <a:buFontTx/>
              <a:buNone/>
              <a:defRPr/>
            </a:pPr>
            <a:r>
              <a:rPr kumimoji="0" lang="zh-CN" altLang="en-US"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a:t>
            </a:r>
            <a:r>
              <a:rPr kumimoji="0" lang="en-US" altLang="zh-CN"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）了解汽油机的结构及工作过程。</a:t>
            </a:r>
            <a:endParaRPr kumimoji="0" lang="en-US" altLang="zh-CN"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a:p>
            <a:pPr marR="0" defTabSz="914400">
              <a:lnSpc>
                <a:spcPct val="150000"/>
              </a:lnSpc>
              <a:buClrTx/>
              <a:buSzTx/>
              <a:buFontTx/>
              <a:buNone/>
              <a:defRPr/>
            </a:pPr>
            <a:r>
              <a:rPr kumimoji="0" lang="zh-CN" altLang="en-US"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a:t>
            </a:r>
            <a:r>
              <a:rPr kumimoji="0" lang="en-US" altLang="zh-CN"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2</a:t>
            </a:r>
            <a:r>
              <a:rPr kumimoji="0" lang="zh-CN" altLang="en-US"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rPr>
              <a:t>）汽油机和柴油机有什么异同之处？</a:t>
            </a:r>
            <a:endParaRPr kumimoji="0" lang="zh-CN" altLang="en-US" sz="3200" b="1" kern="1200" cap="none" spc="0" normalizeH="0" baseline="0" noProof="0" dirty="0">
              <a:solidFill>
                <a:srgbClr val="000099"/>
              </a:solidFill>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p:txBody>
      </p:sp>
      <p:sp>
        <p:nvSpPr>
          <p:cNvPr id="14" name="燕尾形箭头 13">
            <a:hlinkClick r:id="rId2" action="ppaction://hlinkfile"/>
          </p:cNvPr>
          <p:cNvSpPr/>
          <p:nvPr/>
        </p:nvSpPr>
        <p:spPr>
          <a:xfrm>
            <a:off x="3563938" y="4508500"/>
            <a:ext cx="2087563" cy="720725"/>
          </a:xfrm>
          <a:prstGeom prst="notch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观看微课学习</a:t>
            </a:r>
            <a:endParaRPr kumimoji="0" lang="zh-CN" altLang="en-US" sz="2000" b="1" i="0" u="none" strike="noStrike" kern="1200" cap="none" spc="0" normalizeH="0" baseline="0" noProof="0" dirty="0">
              <a:ln>
                <a:noFill/>
              </a:ln>
              <a:solidFill>
                <a:srgbClr val="FF0066"/>
              </a:solidFill>
              <a:effectLst/>
              <a:uLnTx/>
              <a:uFillTx/>
              <a:latin typeface="黑体" panose="02010609060101010101" pitchFamily="49" charset="-122"/>
              <a:ea typeface="黑体" panose="02010609060101010101" pitchFamily="49" charset="-122"/>
              <a:cs typeface="+mn-cs"/>
            </a:endParaRPr>
          </a:p>
        </p:txBody>
      </p:sp>
      <p:sp>
        <p:nvSpPr>
          <p:cNvPr id="11270" name="TextBox 14"/>
          <p:cNvSpPr txBox="1"/>
          <p:nvPr/>
        </p:nvSpPr>
        <p:spPr>
          <a:xfrm>
            <a:off x="1692275" y="3933825"/>
            <a:ext cx="5543550" cy="461963"/>
          </a:xfrm>
          <a:prstGeom prst="rect">
            <a:avLst/>
          </a:prstGeom>
          <a:noFill/>
          <a:ln w="9525">
            <a:noFill/>
          </a:ln>
        </p:spPr>
        <p:txBody>
          <a:bodyPr>
            <a:spAutoFit/>
          </a:bodyPr>
          <a:p>
            <a:r>
              <a:rPr lang="zh-CN" altLang="en-US" sz="2400" b="1" dirty="0">
                <a:solidFill>
                  <a:srgbClr val="FF0000"/>
                </a:solidFill>
                <a:latin typeface="仿宋" panose="02010609060101010101" pitchFamily="49" charset="-122"/>
                <a:ea typeface="仿宋" panose="02010609060101010101" pitchFamily="49" charset="-122"/>
              </a:rPr>
              <a:t>（提示：可从结构和工作过程去分析）</a:t>
            </a:r>
            <a:endParaRPr lang="zh-CN" altLang="en-US" sz="2400" b="1" dirty="0">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trips/>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2946</Words>
  <Application>WPS 演示</Application>
  <PresentationFormat>全屏显示(4:3)</PresentationFormat>
  <Paragraphs>404</Paragraphs>
  <Slides>24</Slides>
  <Notes>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黑体</vt:lpstr>
      <vt:lpstr>汉仪中隶书简</vt:lpstr>
      <vt:lpstr>楷体</vt:lpstr>
      <vt:lpstr>汉仪超粗圆简</vt:lpstr>
      <vt:lpstr>仿宋</vt:lpstr>
      <vt:lpstr>Times New Roman</vt:lpstr>
      <vt:lpstr>隶书</vt:lpstr>
      <vt:lpstr>迷你简神工</vt:lpstr>
      <vt:lpstr>汉仪菱心体简</vt:lpstr>
      <vt:lpstr>汉仪方叠体简</vt:lpstr>
      <vt:lpstr>Times New Roman</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2015-04-14T09:26:06Z</dcterms:created>
  <dcterms:modified xsi:type="dcterms:W3CDTF">2018-03-13T08:58:41Z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