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wav" ContentType="audio/x-wav"/>
  <Default Extension="gif" ContentType="image/gi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19"/>
  </p:notesMasterIdLst>
  <p:sldIdLst>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 id="294" r:id="rId41"/>
    <p:sldId id="295" r:id="rId42"/>
    <p:sldId id="296" r:id="rId43"/>
    <p:sldId id="297" r:id="rId44"/>
    <p:sldId id="298" r:id="rId4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860" autoAdjust="0"/>
    <p:restoredTop sz="94660"/>
  </p:normalViewPr>
  <p:slideViewPr>
    <p:cSldViewPr snapToGrid="0">
      <p:cViewPr varScale="1">
        <p:scale>
          <a:sx n="116" d="100"/>
          <a:sy n="116" d="100"/>
        </p:scale>
        <p:origin x="606"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8" Type="http://schemas.openxmlformats.org/officeDocument/2006/relationships/tableStyles" Target="tableStyles.xml"/><Relationship Id="rId47" Type="http://schemas.openxmlformats.org/officeDocument/2006/relationships/viewProps" Target="viewProps.xml"/><Relationship Id="rId46" Type="http://schemas.openxmlformats.org/officeDocument/2006/relationships/presProps" Target="presProps.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notesMaster" Target="notesMasters/notesMaster1.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0.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F25A8C7-CC1A-4A08-9B4B-31F43B054C7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9E1B693-632D-4080-9CF6-EA28B66DC801}"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7106"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buClrTx/>
              <a:buNone/>
            </a:pPr>
            <a:fld id="{9A0DB2DC-4C9A-4742-B13C-FB6460FD3503}" type="slidenum">
              <a:rPr lang="en-US" sz="1200" u="none" dirty="0">
                <a:effectLst/>
                <a:latin typeface="Times New Roman" panose="02020603050405020304" pitchFamily="18" charset="0"/>
              </a:rPr>
            </a:fld>
            <a:endParaRPr lang="en-US" sz="1200" u="none" dirty="0">
              <a:effectLst/>
              <a:latin typeface="Times New Roman" panose="02020603050405020304" pitchFamily="18" charset="0"/>
            </a:endParaRPr>
          </a:p>
        </p:txBody>
      </p:sp>
      <p:sp>
        <p:nvSpPr>
          <p:cNvPr id="47107" name="Rectangle 2"/>
          <p:cNvSpPr>
            <a:spLocks noGrp="1" noRot="1" noChangeAspect="1" noTextEdit="1"/>
          </p:cNvSpPr>
          <p:nvPr>
            <p:ph type="sldImg"/>
          </p:nvPr>
        </p:nvSpPr>
        <p:spPr/>
      </p:sp>
      <p:sp>
        <p:nvSpPr>
          <p:cNvPr id="47108" name="Rectangle 3"/>
          <p:cNvSpPr>
            <a:spLocks noGrp="1"/>
          </p:cNvSpPr>
          <p:nvPr>
            <p:ph type="body" idx="1"/>
          </p:nvPr>
        </p:nvSpPr>
        <p:spPr/>
        <p:txBody>
          <a:bodyPr vert="horz" wrap="square" lIns="91440" tIns="45720" rIns="91440" bIns="45720" anchor="t"/>
          <a:p>
            <a:pPr lvl="0" eaLnBrk="1" hangingPunct="1">
              <a:buClrTx/>
              <a:buNone/>
            </a:pPr>
            <a:endParaRPr u="none" dirty="0">
              <a:effectLst/>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8130"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buClrTx/>
              <a:buNone/>
            </a:pPr>
            <a:fld id="{9A0DB2DC-4C9A-4742-B13C-FB6460FD3503}" type="slidenum">
              <a:rPr lang="en-US" sz="1200" u="none" dirty="0">
                <a:effectLst/>
                <a:latin typeface="Times New Roman" panose="02020603050405020304" pitchFamily="18" charset="0"/>
              </a:rPr>
            </a:fld>
            <a:endParaRPr lang="en-US" sz="1200" u="none" dirty="0">
              <a:effectLst/>
              <a:latin typeface="Times New Roman" panose="02020603050405020304" pitchFamily="18" charset="0"/>
            </a:endParaRPr>
          </a:p>
        </p:txBody>
      </p:sp>
      <p:sp>
        <p:nvSpPr>
          <p:cNvPr id="48131" name="Rectangle 2"/>
          <p:cNvSpPr>
            <a:spLocks noGrp="1" noRot="1" noChangeAspect="1" noTextEdit="1"/>
          </p:cNvSpPr>
          <p:nvPr>
            <p:ph type="sldImg"/>
          </p:nvPr>
        </p:nvSpPr>
        <p:spPr/>
      </p:sp>
      <p:sp>
        <p:nvSpPr>
          <p:cNvPr id="48132" name="Rectangle 3"/>
          <p:cNvSpPr>
            <a:spLocks noGrp="1"/>
          </p:cNvSpPr>
          <p:nvPr>
            <p:ph type="body" idx="1"/>
          </p:nvPr>
        </p:nvSpPr>
        <p:spPr/>
        <p:txBody>
          <a:bodyPr vert="horz" wrap="square" lIns="91440" tIns="45720" rIns="91440" bIns="45720" anchor="t"/>
          <a:p>
            <a:pPr lvl="0" eaLnBrk="1" hangingPunct="1">
              <a:buClrTx/>
              <a:buNone/>
            </a:pPr>
            <a:endParaRPr u="none" dirty="0">
              <a:effectLst/>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9154"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buClrTx/>
              <a:buNone/>
            </a:pPr>
            <a:fld id="{9A0DB2DC-4C9A-4742-B13C-FB6460FD3503}" type="slidenum">
              <a:rPr lang="en-US" sz="1200" u="none" dirty="0">
                <a:effectLst/>
                <a:latin typeface="Times New Roman" panose="02020603050405020304" pitchFamily="18" charset="0"/>
              </a:rPr>
            </a:fld>
            <a:endParaRPr lang="en-US" sz="1200" u="none" dirty="0">
              <a:effectLst/>
              <a:latin typeface="Times New Roman" panose="02020603050405020304" pitchFamily="18" charset="0"/>
            </a:endParaRPr>
          </a:p>
        </p:txBody>
      </p:sp>
      <p:sp>
        <p:nvSpPr>
          <p:cNvPr id="49155" name="Rectangle 2"/>
          <p:cNvSpPr>
            <a:spLocks noGrp="1" noRot="1" noChangeAspect="1" noTextEdit="1"/>
          </p:cNvSpPr>
          <p:nvPr>
            <p:ph type="sldImg"/>
          </p:nvPr>
        </p:nvSpPr>
        <p:spPr/>
      </p:sp>
      <p:sp>
        <p:nvSpPr>
          <p:cNvPr id="49156" name="Rectangle 3"/>
          <p:cNvSpPr>
            <a:spLocks noGrp="1"/>
          </p:cNvSpPr>
          <p:nvPr>
            <p:ph type="body" idx="1"/>
          </p:nvPr>
        </p:nvSpPr>
        <p:spPr/>
        <p:txBody>
          <a:bodyPr vert="horz" wrap="square" lIns="91440" tIns="45720" rIns="91440" bIns="45720" anchor="t"/>
          <a:p>
            <a:pPr lvl="0" eaLnBrk="1" hangingPunct="1">
              <a:buClrTx/>
              <a:buNone/>
            </a:pPr>
            <a:endParaRPr u="none" dirty="0">
              <a:effectLst/>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0178"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buClrTx/>
              <a:buNone/>
            </a:pPr>
            <a:fld id="{9A0DB2DC-4C9A-4742-B13C-FB6460FD3503}" type="slidenum">
              <a:rPr lang="en-US" sz="1200" u="none" dirty="0">
                <a:effectLst/>
                <a:latin typeface="Times New Roman" panose="02020603050405020304" pitchFamily="18" charset="0"/>
              </a:rPr>
            </a:fld>
            <a:endParaRPr lang="en-US" sz="1200" u="none" dirty="0">
              <a:effectLst/>
              <a:latin typeface="Times New Roman" panose="02020603050405020304" pitchFamily="18" charset="0"/>
            </a:endParaRPr>
          </a:p>
        </p:txBody>
      </p:sp>
      <p:sp>
        <p:nvSpPr>
          <p:cNvPr id="50179" name="Rectangle 2"/>
          <p:cNvSpPr>
            <a:spLocks noGrp="1" noRot="1" noChangeAspect="1" noTextEdit="1"/>
          </p:cNvSpPr>
          <p:nvPr>
            <p:ph type="sldImg"/>
          </p:nvPr>
        </p:nvSpPr>
        <p:spPr/>
      </p:sp>
      <p:sp>
        <p:nvSpPr>
          <p:cNvPr id="50180" name="Rectangle 3"/>
          <p:cNvSpPr>
            <a:spLocks noGrp="1"/>
          </p:cNvSpPr>
          <p:nvPr>
            <p:ph type="body" idx="1"/>
          </p:nvPr>
        </p:nvSpPr>
        <p:spPr/>
        <p:txBody>
          <a:bodyPr vert="horz" wrap="square" lIns="91440" tIns="45720" rIns="91440" bIns="45720" anchor="t"/>
          <a:p>
            <a:pPr lvl="0" eaLnBrk="1" hangingPunct="1">
              <a:buClrTx/>
              <a:buNone/>
            </a:pPr>
            <a:endParaRPr u="none" dirty="0">
              <a:effectLst/>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122363"/>
            <a:ext cx="9144000" cy="2387600"/>
          </a:xfrm>
        </p:spPr>
        <p:txBody>
          <a:bodyPr anchor="b">
            <a:normAutofit/>
          </a:bodyPr>
          <a:lstStyle>
            <a:lvl1pPr algn="ctr">
              <a:defRPr sz="7200" b="0"/>
            </a:lvl1pPr>
          </a:lstStyle>
          <a:p>
            <a:r>
              <a:rPr lang="zh-CN" altLang="en-US" dirty="0"/>
              <a:t>单击此处编辑标题</a:t>
            </a:r>
            <a:endParaRPr lang="zh-CN" altLang="en-US" dirty="0"/>
          </a:p>
        </p:txBody>
      </p:sp>
      <p:sp>
        <p:nvSpPr>
          <p:cNvPr id="3" name="副标题 2"/>
          <p:cNvSpPr>
            <a:spLocks noGrp="1"/>
          </p:cNvSpPr>
          <p:nvPr>
            <p:ph type="subTitle" idx="1"/>
          </p:nvPr>
        </p:nvSpPr>
        <p:spPr>
          <a:xfrm>
            <a:off x="1524000" y="3602038"/>
            <a:ext cx="9144000" cy="1655762"/>
          </a:xfrm>
        </p:spPr>
        <p:txBody>
          <a:bodyPr>
            <a:normAutofit/>
          </a:bodyPr>
          <a:lstStyle>
            <a:lvl1pPr marL="0" indent="0" algn="ctr">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dirty="0"/>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dirty="0"/>
              <a:t>单击此处编辑母版标题样式</a:t>
            </a:r>
            <a:endParaRPr lang="zh-CN" altLang="en-US" dirty="0"/>
          </a:p>
        </p:txBody>
      </p:sp>
      <p:sp>
        <p:nvSpPr>
          <p:cNvPr id="3" name="内容占位符 2"/>
          <p:cNvSpPr>
            <a:spLocks noGrp="1"/>
          </p:cNvSpPr>
          <p:nvPr>
            <p:ph idx="1"/>
          </p:nvPr>
        </p:nvSpPr>
        <p:spPr/>
        <p:txBody>
          <a:bodyPr/>
          <a:lstStyle>
            <a:lvl1pPr>
              <a:defRPr sz="2400"/>
            </a:lvl1pPr>
            <a:lvl2pPr>
              <a:defRPr sz="2000"/>
            </a:lvl2pPr>
            <a:lvl3pPr>
              <a:defRPr sz="1800"/>
            </a:lvl3pPr>
            <a:lvl4pPr>
              <a:defRPr sz="1800"/>
            </a:lvl4pPr>
            <a:lvl5pPr>
              <a:defRPr sz="18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dirty="0"/>
          </a:p>
        </p:txBody>
      </p:sp>
      <p:sp>
        <p:nvSpPr>
          <p:cNvPr id="5" name="页脚占位符 4"/>
          <p:cNvSpPr>
            <a:spLocks noGrp="1"/>
          </p:cNvSpPr>
          <p:nvPr>
            <p:ph type="ftr" sz="quarter" idx="11"/>
          </p:nvPr>
        </p:nvSpPr>
        <p:spPr/>
        <p:txBody>
          <a:bodyPr/>
          <a:lstStyle/>
          <a:p>
            <a:endParaRPr lang="zh-CN" altLang="en-US" dirty="0"/>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5CAADBD5-FF6F-4F1F-AF78-B518D2CD176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21C2A10-E97F-46DF-9873-696D05EB38D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6172200" y="1825625"/>
            <a:ext cx="5181600" cy="4351338"/>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nchor="ctr" anchorCtr="0"/>
          <a:lstStyle/>
          <a:p>
            <a:r>
              <a:rPr lang="zh-CN" altLang="en-US"/>
              <a:t>单击此处编辑母版标题样式</a:t>
            </a:r>
            <a:endParaRPr lang="zh-CN" altLang="en-US"/>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 name="日期占位符 6"/>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CAADBD5-FF6F-4F1F-AF78-B518D2CD176F}"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21C2A10-E97F-46DF-9873-696D05EB38D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38200" y="713673"/>
            <a:ext cx="4681654" cy="1428161"/>
          </a:xfrm>
        </p:spPr>
        <p:txBody>
          <a:bodyPr anchor="t" anchorCtr="0">
            <a:normAutofit/>
          </a:bodyPr>
          <a:lstStyle>
            <a:lvl1pPr>
              <a:defRPr sz="3600"/>
            </a:lvl1pPr>
          </a:lstStyle>
          <a:p>
            <a:r>
              <a:rPr lang="zh-CN" altLang="en-US" dirty="0"/>
              <a:t>单击此处编辑标题</a:t>
            </a:r>
            <a:endParaRPr lang="zh-CN" altLang="en-US" dirty="0"/>
          </a:p>
        </p:txBody>
      </p:sp>
      <p:sp>
        <p:nvSpPr>
          <p:cNvPr id="3" name="图片占位符 2"/>
          <p:cNvSpPr>
            <a:spLocks noGrp="1" noChangeAspect="1"/>
          </p:cNvSpPr>
          <p:nvPr>
            <p:ph type="pic" idx="1"/>
          </p:nvPr>
        </p:nvSpPr>
        <p:spPr>
          <a:xfrm>
            <a:off x="5642517" y="713673"/>
            <a:ext cx="5711882" cy="540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838200" y="2313873"/>
            <a:ext cx="4681654" cy="3811588"/>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nvPr>
        </p:nvSpPr>
        <p:spPr>
          <a:xfrm>
            <a:off x="10444898" y="365125"/>
            <a:ext cx="908901" cy="5811838"/>
          </a:xfrm>
        </p:spPr>
        <p:txBody>
          <a:bodyPr vert="eaVert">
            <a:normAutofit/>
          </a:bodyPr>
          <a:lstStyle>
            <a:lvl1pPr>
              <a:defRPr sz="4400"/>
            </a:lvl1pPr>
          </a:lstStyle>
          <a:p>
            <a:r>
              <a:rPr lang="zh-CN" altLang="en-US" dirty="0"/>
              <a:t>单击此处编辑标题</a:t>
            </a:r>
            <a:endParaRPr lang="zh-CN" altLang="en-US" dirty="0"/>
          </a:p>
        </p:txBody>
      </p:sp>
      <p:sp>
        <p:nvSpPr>
          <p:cNvPr id="3" name="竖排文字占位符 2"/>
          <p:cNvSpPr>
            <a:spLocks noGrp="1"/>
          </p:cNvSpPr>
          <p:nvPr>
            <p:ph type="body" orient="vert" idx="1"/>
          </p:nvPr>
        </p:nvSpPr>
        <p:spPr>
          <a:xfrm>
            <a:off x="838199" y="365125"/>
            <a:ext cx="9446443" cy="5811838"/>
          </a:xfrm>
        </p:spPr>
        <p:txBody>
          <a:bodyPr vert="eaVert"/>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tags" Target="../tags/tag3.xml"/><Relationship Id="rId12" Type="http://schemas.openxmlformats.org/officeDocument/2006/relationships/tags" Target="../tags/tag2.xml"/><Relationship Id="rId11" Type="http://schemas.openxmlformats.org/officeDocument/2006/relationships/tags" Target="../tags/tag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标题占位符 1"/>
          <p:cNvSpPr>
            <a:spLocks noGrp="1"/>
          </p:cNvSpPr>
          <p:nvPr>
            <p:ph type="title"/>
            <p:custDataLst>
              <p:tags r:id="rId11"/>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8" name="文本占位符 2"/>
          <p:cNvSpPr>
            <a:spLocks noGrp="1"/>
          </p:cNvSpPr>
          <p:nvPr>
            <p:ph type="body" idx="1"/>
            <p:custDataLst>
              <p:tags r:id="rId12"/>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黑体" panose="02010609060101010101" pitchFamily="49" charset="-122"/>
                <a:ea typeface="黑体" panose="02010609060101010101" pitchFamily="49" charset="-122"/>
              </a:defRPr>
            </a:lvl1pPr>
          </a:lstStyle>
          <a:p>
            <a:fld id="{D997B5FA-0921-464F-AAE1-844C04324D75}" type="datetimeFigureOut">
              <a:rPr lang="zh-CN" altLang="en-US" smtClean="0"/>
            </a:fld>
            <a:endParaRPr lang="zh-CN" altLang="en-US" dirty="0"/>
          </a:p>
        </p:txBody>
      </p:sp>
      <p:sp>
        <p:nvSpPr>
          <p:cNvPr id="10"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黑体" panose="02010609060101010101" pitchFamily="49" charset="-122"/>
                <a:ea typeface="黑体" panose="02010609060101010101" pitchFamily="49" charset="-122"/>
              </a:defRPr>
            </a:lvl1pPr>
          </a:lstStyle>
          <a:p>
            <a:endParaRPr lang="zh-CN" altLang="en-US"/>
          </a:p>
        </p:txBody>
      </p:sp>
      <p:sp>
        <p:nvSpPr>
          <p:cNvPr id="11"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黑体" panose="02010609060101010101" pitchFamily="49" charset="-122"/>
                <a:ea typeface="黑体" panose="02010609060101010101" pitchFamily="49" charset="-122"/>
              </a:defRPr>
            </a:lvl1pPr>
          </a:lstStyle>
          <a:p>
            <a:fld id="{565CE74E-AB26-4998-AD42-012C4C1AD076}" type="slidenum">
              <a:rPr lang="zh-CN" altLang="en-US" smtClean="0"/>
            </a:fld>
            <a:endParaRPr lang="zh-CN" altLang="en-US"/>
          </a:p>
        </p:txBody>
      </p:sp>
      <p:sp>
        <p:nvSpPr>
          <p:cNvPr id="2" name="KSO_TEMPLATE" hidden="1"/>
          <p:cNvSpPr/>
          <p:nvPr userDrawn="1">
            <p:custDataLst>
              <p:tags r:id="rId13"/>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5.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6.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7.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8.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8.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8.jpe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image" Target="../media/image19.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0.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jpeg"/><Relationship Id="rId1" Type="http://schemas.openxmlformats.org/officeDocument/2006/relationships/image" Target="../media/image1.jpe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2.png"/><Relationship Id="rId1" Type="http://schemas.openxmlformats.org/officeDocument/2006/relationships/image" Target="../media/image21.jpeg"/></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23.png"/><Relationship Id="rId2" Type="http://schemas.openxmlformats.org/officeDocument/2006/relationships/image" Target="../media/image21.jpeg"/><Relationship Id="rId1" Type="http://schemas.openxmlformats.org/officeDocument/2006/relationships/slide" Target="slide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4.png"/><Relationship Id="rId1" Type="http://schemas.openxmlformats.org/officeDocument/2006/relationships/image" Target="../media/image21.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image" Target="../media/image25.jpe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image" Target="../media/image25.jpe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audio2.wav"/><Relationship Id="rId1" Type="http://schemas.openxmlformats.org/officeDocument/2006/relationships/image" Target="../media/image26.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audio3.wav"/><Relationship Id="rId1" Type="http://schemas.openxmlformats.org/officeDocument/2006/relationships/image" Target="../media/image2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audio4.wav"/><Relationship Id="rId1" Type="http://schemas.openxmlformats.org/officeDocument/2006/relationships/image" Target="../media/image28.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audio3.wav"/><Relationship Id="rId1" Type="http://schemas.openxmlformats.org/officeDocument/2006/relationships/image" Target="../media/image29.pn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audio3.wav"/><Relationship Id="rId1" Type="http://schemas.openxmlformats.org/officeDocument/2006/relationships/image" Target="../media/image30.pn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audio3.wav"/><Relationship Id="rId1" Type="http://schemas.openxmlformats.org/officeDocument/2006/relationships/image" Target="../media/image31.pn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2.jpeg"/></Relationships>
</file>

<file path=ppt/slides/_rels/slide35.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slide" Target="slide1.xml"/><Relationship Id="rId4" Type="http://schemas.openxmlformats.org/officeDocument/2006/relationships/image" Target="../media/image35.jpeg"/><Relationship Id="rId3" Type="http://schemas.openxmlformats.org/officeDocument/2006/relationships/image" Target="../media/image34.jpeg"/><Relationship Id="rId2" Type="http://schemas.openxmlformats.org/officeDocument/2006/relationships/hyperlink" Target="http://list.china.alibaba.com/buyer/offerlist/1035610-p21.html" TargetMode="External"/><Relationship Id="rId1" Type="http://schemas.openxmlformats.org/officeDocument/2006/relationships/image" Target="../media/image33.jpeg"/></Relationships>
</file>

<file path=ppt/slides/_rels/slide36.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slide" Target="slide1.xml"/><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image" Target="../media/image36.jpeg"/></Relationships>
</file>

<file path=ppt/slides/_rels/slide37.xml.rels><?xml version="1.0" encoding="UTF-8" standalone="yes"?>
<Relationships xmlns="http://schemas.openxmlformats.org/package/2006/relationships"><Relationship Id="rId5" Type="http://schemas.openxmlformats.org/officeDocument/2006/relationships/vmlDrawing" Target="../drawings/vmlDrawing1.vml"/><Relationship Id="rId4" Type="http://schemas.openxmlformats.org/officeDocument/2006/relationships/slideLayout" Target="../slideLayouts/slideLayout7.xml"/><Relationship Id="rId3" Type="http://schemas.openxmlformats.org/officeDocument/2006/relationships/image" Target="../media/image40.png"/><Relationship Id="rId2" Type="http://schemas.openxmlformats.org/officeDocument/2006/relationships/oleObject" Target="../embeddings/oleObject1.bin"/><Relationship Id="rId1" Type="http://schemas.openxmlformats.org/officeDocument/2006/relationships/image" Target="../media/image39.GIF"/></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1.jpeg"/></Relationships>
</file>

<file path=ppt/slides/_rels/slide39.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slide" Target="slide1.xml"/><Relationship Id="rId2" Type="http://schemas.openxmlformats.org/officeDocument/2006/relationships/hyperlink" Target="..\..\..\&#31532;&#21313;&#20116;&#31456;&#28909;&#21644;&#33021;\&#22320;&#28909;&#21457;&#30005;(mpeg4).avi" TargetMode="External"/><Relationship Id="rId1" Type="http://schemas.openxmlformats.org/officeDocument/2006/relationships/image" Target="../media/image42.jpe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GIF"/><Relationship Id="rId1" Type="http://schemas.openxmlformats.org/officeDocument/2006/relationships/image" Target="../media/image3.GIF"/></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3.jpeg"/></Relationships>
</file>

<file path=ppt/slides/_rels/slide4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slide" Target="slide1.xml"/><Relationship Id="rId2" Type="http://schemas.openxmlformats.org/officeDocument/2006/relationships/image" Target="../media/image44.jpeg"/><Relationship Id="rId1" Type="http://schemas.openxmlformats.org/officeDocument/2006/relationships/hyperlink" Target="..\..\..\&#31532;&#21313;&#20116;&#31456;&#28909;&#21644;&#33021;\&#31532;&#20116;&#33410;&#12289;&#33021;&#37327;&#30340;&#36716;&#21270;&#21644;&#23432;&#24658;\dr2.wmv" TargetMode="External"/></Relationships>
</file>

<file path=ppt/slides/_rels/slide42.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slide" Target="slide1.xml"/><Relationship Id="rId2" Type="http://schemas.openxmlformats.org/officeDocument/2006/relationships/image" Target="../media/image45.jpeg"/><Relationship Id="rId1" Type="http://schemas.openxmlformats.org/officeDocument/2006/relationships/hyperlink" Target="..\..\..\&#31532;&#21313;&#20116;&#31456;&#28909;&#21644;&#33021;\&#36339;&#20254;.MPG" TargetMode="External"/></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5.png"/><Relationship Id="rId2" Type="http://schemas.microsoft.com/office/2007/relationships/media" Target="file:///D:\&#38472;&#24535;&#25935;\&#25945;&#23398;&#35838;&#20214;\&#33021;&#37327;&#30340;&#36716;&#21270;&#19982;&#23432;&#24658;\&#21407;&#23376;&#24377;&#29190;&#28856;.MPG" TargetMode="External"/><Relationship Id="rId1" Type="http://schemas.openxmlformats.org/officeDocument/2006/relationships/video" Target="file:///D:\&#38472;&#24535;&#25935;\&#25945;&#23398;&#35838;&#20214;\&#33021;&#37327;&#30340;&#36716;&#21270;&#19982;&#23432;&#24658;\&#21407;&#23376;&#24377;&#29190;&#28856;.MPG" TargetMode="External"/></Relationships>
</file>

<file path=ppt/slides/_rels/slide6.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image" Target="../media/image11.GIF"/><Relationship Id="rId5" Type="http://schemas.openxmlformats.org/officeDocument/2006/relationships/image" Target="../media/image10.GIF"/><Relationship Id="rId4" Type="http://schemas.openxmlformats.org/officeDocument/2006/relationships/image" Target="../media/image9.GIF"/><Relationship Id="rId3" Type="http://schemas.openxmlformats.org/officeDocument/2006/relationships/image" Target="../media/image8.GIF"/><Relationship Id="rId2" Type="http://schemas.openxmlformats.org/officeDocument/2006/relationships/image" Target="../media/image7.GIF"/><Relationship Id="rId1" Type="http://schemas.openxmlformats.org/officeDocument/2006/relationships/image" Target="../media/image6.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slide" Target="slide1.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 Target="slide1.xml"/><Relationship Id="rId1" Type="http://schemas.openxmlformats.org/officeDocument/2006/relationships/image" Target="../media/image12.jpe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4.jpeg"/><Relationship Id="rId1" Type="http://schemas.openxmlformats.org/officeDocument/2006/relationships/image" Target="../media/image1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8" name="WordArt 6"/>
          <p:cNvSpPr>
            <a:spLocks noTextEdit="1"/>
          </p:cNvSpPr>
          <p:nvPr/>
        </p:nvSpPr>
        <p:spPr>
          <a:xfrm>
            <a:off x="2782888" y="1700213"/>
            <a:ext cx="7124700" cy="609600"/>
          </a:xfrm>
          <a:prstGeom prst="rect">
            <a:avLst/>
          </a:prstGeom>
        </p:spPr>
        <p:txBody>
          <a:bodyPr wrap="none" fromWordArt="1">
            <a:prstTxWarp prst="textPlain">
              <a:avLst>
                <a:gd name="adj" fmla="val 50000"/>
              </a:avLst>
            </a:prstTxWarp>
            <a:normAutofit fontScale="70000"/>
          </a:bodyPr>
          <a:p>
            <a:pPr algn="ctr"/>
            <a:r>
              <a:rPr lang="zh-CN" altLang="en-US" sz="4800" b="1">
                <a:ln w="19050" cap="flat" cmpd="sng">
                  <a:solidFill>
                    <a:srgbClr val="99CCFF"/>
                  </a:solidFill>
                  <a:prstDash val="solid"/>
                  <a:headEnd type="none" w="med" len="med"/>
                  <a:tailEnd type="none" w="med" len="med"/>
                </a:ln>
                <a:solidFill>
                  <a:srgbClr val="0000FF"/>
                </a:solidFill>
                <a:effectLst>
                  <a:outerShdw dist="35921" dir="2699999" algn="ctr" rotWithShape="0">
                    <a:srgbClr val="990000"/>
                  </a:outerShdw>
                </a:effectLst>
                <a:latin typeface="宋体" panose="02010600030101010101" pitchFamily="2" charset="-122"/>
                <a:ea typeface="宋体" panose="02010600030101010101" pitchFamily="2" charset="-122"/>
              </a:rPr>
              <a:t> 能量的转化与守恒</a:t>
            </a:r>
            <a:endParaRPr lang="zh-CN" altLang="en-US" sz="4800" b="1">
              <a:ln w="19050" cap="flat" cmpd="sng">
                <a:solidFill>
                  <a:srgbClr val="99CCFF"/>
                </a:solidFill>
                <a:prstDash val="solid"/>
                <a:headEnd type="none" w="med" len="med"/>
                <a:tailEnd type="none" w="med" len="med"/>
              </a:ln>
              <a:solidFill>
                <a:srgbClr val="0000FF"/>
              </a:solidFill>
              <a:effectLst>
                <a:outerShdw dist="35921" dir="2699999" algn="ctr" rotWithShape="0">
                  <a:srgbClr val="990000"/>
                </a:outerShdw>
              </a:effectLst>
              <a:latin typeface="宋体" panose="02010600030101010101" pitchFamily="2" charset="-122"/>
              <a:ea typeface="宋体" panose="02010600030101010101" pitchFamily="2"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314" name="Picture 3" descr="内燃机车"/>
          <p:cNvPicPr>
            <a:picLocks noChangeAspect="1"/>
          </p:cNvPicPr>
          <p:nvPr/>
        </p:nvPicPr>
        <p:blipFill>
          <a:blip r:embed="rId1"/>
          <a:stretch>
            <a:fillRect/>
          </a:stretch>
        </p:blipFill>
        <p:spPr>
          <a:xfrm>
            <a:off x="2782888" y="1484313"/>
            <a:ext cx="6697662" cy="4403725"/>
          </a:xfrm>
          <a:prstGeom prst="rect">
            <a:avLst/>
          </a:prstGeom>
          <a:noFill/>
          <a:ln w="34925" cap="flat" cmpd="sng">
            <a:solidFill>
              <a:schemeClr val="bg1"/>
            </a:solidFill>
            <a:prstDash val="solid"/>
            <a:miter/>
            <a:headEnd type="none" w="med" len="med"/>
            <a:tailEnd type="none" w="med" len="med"/>
          </a:ln>
        </p:spPr>
      </p:pic>
      <p:sp>
        <p:nvSpPr>
          <p:cNvPr id="13315" name="Text Box 4"/>
          <p:cNvSpPr txBox="1"/>
          <p:nvPr/>
        </p:nvSpPr>
        <p:spPr>
          <a:xfrm>
            <a:off x="2424113" y="5949950"/>
            <a:ext cx="7086600" cy="521970"/>
          </a:xfrm>
          <a:prstGeom prst="rect">
            <a:avLst/>
          </a:prstGeom>
          <a:noFill/>
          <a:ln w="9525">
            <a:noFill/>
          </a:ln>
        </p:spPr>
        <p:txBody>
          <a:bodyPr>
            <a:spAutoFit/>
          </a:bodyPr>
          <a:p>
            <a:pPr algn="ctr">
              <a:spcBef>
                <a:spcPct val="50000"/>
              </a:spcBef>
            </a:pPr>
            <a:r>
              <a:rPr lang="zh-CN" altLang="en-US" sz="2800" b="1" dirty="0">
                <a:effectLst>
                  <a:outerShdw blurRad="38100" dist="38100" dir="2700000">
                    <a:srgbClr val="FFFFFF"/>
                  </a:outerShdw>
                </a:effectLst>
                <a:latin typeface="Comic Sans MS" panose="030F0702030302020204" pitchFamily="66" charset="0"/>
              </a:rPr>
              <a:t>内燃机车：内能转化机械能</a:t>
            </a:r>
            <a:endParaRPr lang="zh-CN" altLang="en-US" sz="2800" b="1" dirty="0">
              <a:effectLst>
                <a:outerShdw blurRad="38100" dist="38100" dir="2700000">
                  <a:srgbClr val="FFFFFF"/>
                </a:outerShdw>
              </a:effectLst>
              <a:latin typeface="Comic Sans MS" panose="030F0702030302020204" pitchFamily="66" charset="0"/>
            </a:endParaRPr>
          </a:p>
        </p:txBody>
      </p:sp>
      <p:sp>
        <p:nvSpPr>
          <p:cNvPr id="13316" name="Rectangle 5"/>
          <p:cNvSpPr/>
          <p:nvPr/>
        </p:nvSpPr>
        <p:spPr>
          <a:xfrm>
            <a:off x="1981200" y="908050"/>
            <a:ext cx="8002588" cy="368300"/>
          </a:xfrm>
          <a:prstGeom prst="rect">
            <a:avLst/>
          </a:prstGeom>
          <a:noFill/>
          <a:ln w="9525">
            <a:noFill/>
          </a:ln>
        </p:spPr>
        <p:txBody>
          <a:bodyPr>
            <a:spAutoFit/>
          </a:bodyPr>
          <a:p>
            <a:r>
              <a:rPr lang="zh-CN" altLang="en-US" b="1" dirty="0">
                <a:latin typeface="Comic Sans MS" panose="030F0702030302020204" pitchFamily="66" charset="0"/>
                <a:ea typeface="黑体" panose="02010609060101010101" pitchFamily="49" charset="-122"/>
              </a:rPr>
              <a:t>这些能量之间有联系吗？有什么联系呢？</a:t>
            </a:r>
            <a:endParaRPr lang="zh-CN" altLang="en-US" b="1" dirty="0">
              <a:latin typeface="Comic Sans MS" panose="030F0702030302020204" pitchFamily="66" charset="0"/>
              <a:ea typeface="黑体" panose="02010609060101010101" pitchFamily="49" charset="-122"/>
            </a:endParaRPr>
          </a:p>
        </p:txBody>
      </p:sp>
      <p:sp>
        <p:nvSpPr>
          <p:cNvPr id="13317" name="Text Box 6"/>
          <p:cNvSpPr txBox="1"/>
          <p:nvPr/>
        </p:nvSpPr>
        <p:spPr>
          <a:xfrm>
            <a:off x="4079875" y="188913"/>
            <a:ext cx="3095625" cy="768350"/>
          </a:xfrm>
          <a:prstGeom prst="rect">
            <a:avLst/>
          </a:prstGeom>
          <a:noFill/>
          <a:ln w="9525">
            <a:noFill/>
          </a:ln>
        </p:spPr>
        <p:txBody>
          <a:bodyPr>
            <a:spAutoFit/>
          </a:bodyPr>
          <a:p>
            <a:pPr>
              <a:spcBef>
                <a:spcPct val="50000"/>
              </a:spcBef>
            </a:pPr>
            <a:r>
              <a:rPr lang="zh-CN" altLang="en-US" sz="4400" b="1" dirty="0">
                <a:latin typeface="Comic Sans MS" panose="030F0702030302020204" pitchFamily="66" charset="0"/>
                <a:ea typeface="华文行楷" pitchFamily="2" charset="-122"/>
              </a:rPr>
              <a:t>讨论与思考</a:t>
            </a:r>
            <a:endParaRPr lang="zh-CN" altLang="en-US" sz="4400" b="1" dirty="0">
              <a:latin typeface="Comic Sans MS" panose="030F0702030302020204" pitchFamily="66" charset="0"/>
              <a:ea typeface="华文行楷"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315"/>
                                        </p:tgtEl>
                                        <p:attrNameLst>
                                          <p:attrName>style.visibility</p:attrName>
                                        </p:attrNameLst>
                                      </p:cBhvr>
                                      <p:to>
                                        <p:strVal val="visible"/>
                                      </p:to>
                                    </p:set>
                                    <p:anim calcmode="lin" valueType="num">
                                      <p:cBhvr additive="base">
                                        <p:cTn id="7" dur="500" fill="hold"/>
                                        <p:tgtEl>
                                          <p:spTgt spid="13315"/>
                                        </p:tgtEl>
                                        <p:attrNameLst>
                                          <p:attrName>ppt_x</p:attrName>
                                        </p:attrNameLst>
                                      </p:cBhvr>
                                      <p:tavLst>
                                        <p:tav tm="0">
                                          <p:val>
                                            <p:strVal val="#ppt_x"/>
                                          </p:val>
                                        </p:tav>
                                        <p:tav tm="100000">
                                          <p:val>
                                            <p:strVal val="#ppt_x"/>
                                          </p:val>
                                        </p:tav>
                                      </p:tavLst>
                                    </p:anim>
                                    <p:anim calcmode="lin" valueType="num">
                                      <p:cBhvr additive="base">
                                        <p:cTn id="8" dur="500" fill="hold"/>
                                        <p:tgtEl>
                                          <p:spTgt spid="133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4338" name="Picture 3" descr="水电站2"/>
          <p:cNvPicPr>
            <a:picLocks noChangeAspect="1"/>
          </p:cNvPicPr>
          <p:nvPr/>
        </p:nvPicPr>
        <p:blipFill>
          <a:blip r:embed="rId1"/>
          <a:stretch>
            <a:fillRect/>
          </a:stretch>
        </p:blipFill>
        <p:spPr>
          <a:xfrm>
            <a:off x="2351088" y="1628775"/>
            <a:ext cx="7489825" cy="3887788"/>
          </a:xfrm>
          <a:prstGeom prst="rect">
            <a:avLst/>
          </a:prstGeom>
          <a:noFill/>
          <a:ln w="31750" cap="flat" cmpd="sng">
            <a:solidFill>
              <a:schemeClr val="bg1"/>
            </a:solidFill>
            <a:prstDash val="solid"/>
            <a:miter/>
            <a:headEnd type="none" w="med" len="med"/>
            <a:tailEnd type="none" w="med" len="med"/>
          </a:ln>
        </p:spPr>
      </p:pic>
      <p:sp>
        <p:nvSpPr>
          <p:cNvPr id="14339" name="Text Box 4"/>
          <p:cNvSpPr txBox="1"/>
          <p:nvPr/>
        </p:nvSpPr>
        <p:spPr>
          <a:xfrm>
            <a:off x="2424113" y="5661025"/>
            <a:ext cx="7391400" cy="368300"/>
          </a:xfrm>
          <a:prstGeom prst="rect">
            <a:avLst/>
          </a:prstGeom>
          <a:noFill/>
          <a:ln w="9525">
            <a:noFill/>
          </a:ln>
        </p:spPr>
        <p:txBody>
          <a:bodyPr>
            <a:spAutoFit/>
          </a:bodyPr>
          <a:p>
            <a:pPr algn="ctr">
              <a:spcBef>
                <a:spcPct val="50000"/>
              </a:spcBef>
            </a:pPr>
            <a:r>
              <a:rPr lang="zh-CN" altLang="en-US" b="1" dirty="0">
                <a:effectLst>
                  <a:outerShdw blurRad="38100" dist="38100" dir="2700000">
                    <a:srgbClr val="FFFFFF"/>
                  </a:outerShdw>
                </a:effectLst>
                <a:latin typeface="Comic Sans MS" panose="030F0702030302020204" pitchFamily="66" charset="0"/>
              </a:rPr>
              <a:t>水电站：水的机械能转化为电能</a:t>
            </a:r>
            <a:endParaRPr lang="zh-CN" altLang="en-US" b="1" dirty="0">
              <a:effectLst>
                <a:outerShdw blurRad="38100" dist="38100" dir="2700000">
                  <a:srgbClr val="FFFFFF"/>
                </a:outerShdw>
              </a:effectLst>
              <a:latin typeface="Comic Sans MS" panose="030F0702030302020204" pitchFamily="66" charset="0"/>
            </a:endParaRPr>
          </a:p>
        </p:txBody>
      </p:sp>
      <p:sp>
        <p:nvSpPr>
          <p:cNvPr id="14340" name="Rectangle 5"/>
          <p:cNvSpPr/>
          <p:nvPr/>
        </p:nvSpPr>
        <p:spPr>
          <a:xfrm>
            <a:off x="1981200" y="908050"/>
            <a:ext cx="8002588" cy="368300"/>
          </a:xfrm>
          <a:prstGeom prst="rect">
            <a:avLst/>
          </a:prstGeom>
          <a:noFill/>
          <a:ln w="9525">
            <a:noFill/>
          </a:ln>
        </p:spPr>
        <p:txBody>
          <a:bodyPr>
            <a:spAutoFit/>
          </a:bodyPr>
          <a:p>
            <a:r>
              <a:rPr lang="zh-CN" altLang="en-US" b="1" dirty="0">
                <a:latin typeface="Comic Sans MS" panose="030F0702030302020204" pitchFamily="66" charset="0"/>
                <a:ea typeface="黑体" panose="02010609060101010101" pitchFamily="49" charset="-122"/>
              </a:rPr>
              <a:t>这些能量之间有联系吗？有什么联系呢？</a:t>
            </a:r>
            <a:endParaRPr lang="zh-CN" altLang="en-US" b="1" dirty="0">
              <a:latin typeface="Comic Sans MS" panose="030F0702030302020204" pitchFamily="66" charset="0"/>
              <a:ea typeface="黑体" panose="02010609060101010101" pitchFamily="49" charset="-122"/>
            </a:endParaRPr>
          </a:p>
        </p:txBody>
      </p:sp>
      <p:sp>
        <p:nvSpPr>
          <p:cNvPr id="14341" name="Text Box 6"/>
          <p:cNvSpPr txBox="1"/>
          <p:nvPr/>
        </p:nvSpPr>
        <p:spPr>
          <a:xfrm>
            <a:off x="4079875" y="188913"/>
            <a:ext cx="3095625" cy="768350"/>
          </a:xfrm>
          <a:prstGeom prst="rect">
            <a:avLst/>
          </a:prstGeom>
          <a:noFill/>
          <a:ln w="9525">
            <a:noFill/>
          </a:ln>
        </p:spPr>
        <p:txBody>
          <a:bodyPr>
            <a:spAutoFit/>
          </a:bodyPr>
          <a:p>
            <a:pPr>
              <a:spcBef>
                <a:spcPct val="50000"/>
              </a:spcBef>
            </a:pPr>
            <a:r>
              <a:rPr lang="zh-CN" altLang="en-US" sz="4400" b="1" dirty="0">
                <a:latin typeface="Comic Sans MS" panose="030F0702030302020204" pitchFamily="66" charset="0"/>
                <a:ea typeface="华文行楷" pitchFamily="2" charset="-122"/>
              </a:rPr>
              <a:t>讨论与思考</a:t>
            </a:r>
            <a:endParaRPr lang="zh-CN" altLang="en-US" sz="4400" b="1" dirty="0">
              <a:latin typeface="Comic Sans MS" panose="030F0702030302020204" pitchFamily="66" charset="0"/>
              <a:ea typeface="华文行楷"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339"/>
                                        </p:tgtEl>
                                        <p:attrNameLst>
                                          <p:attrName>style.visibility</p:attrName>
                                        </p:attrNameLst>
                                      </p:cBhvr>
                                      <p:to>
                                        <p:strVal val="visible"/>
                                      </p:to>
                                    </p:set>
                                    <p:anim calcmode="lin" valueType="num">
                                      <p:cBhvr additive="base">
                                        <p:cTn id="7" dur="500" fill="hold"/>
                                        <p:tgtEl>
                                          <p:spTgt spid="14339"/>
                                        </p:tgtEl>
                                        <p:attrNameLst>
                                          <p:attrName>ppt_x</p:attrName>
                                        </p:attrNameLst>
                                      </p:cBhvr>
                                      <p:tavLst>
                                        <p:tav tm="0">
                                          <p:val>
                                            <p:strVal val="#ppt_x"/>
                                          </p:val>
                                        </p:tav>
                                        <p:tav tm="100000">
                                          <p:val>
                                            <p:strVal val="#ppt_x"/>
                                          </p:val>
                                        </p:tav>
                                      </p:tavLst>
                                    </p:anim>
                                    <p:anim calcmode="lin" valueType="num">
                                      <p:cBhvr additive="base">
                                        <p:cTn id="8" dur="500" fill="hold"/>
                                        <p:tgtEl>
                                          <p:spTgt spid="1433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362" name="Picture 3" descr="水果电池"/>
          <p:cNvPicPr>
            <a:picLocks noChangeAspect="1"/>
          </p:cNvPicPr>
          <p:nvPr/>
        </p:nvPicPr>
        <p:blipFill>
          <a:blip r:embed="rId1"/>
          <a:stretch>
            <a:fillRect/>
          </a:stretch>
        </p:blipFill>
        <p:spPr>
          <a:xfrm>
            <a:off x="2424113" y="1341438"/>
            <a:ext cx="7272337" cy="4535487"/>
          </a:xfrm>
          <a:prstGeom prst="rect">
            <a:avLst/>
          </a:prstGeom>
          <a:noFill/>
          <a:ln w="34925" cap="flat" cmpd="sng">
            <a:solidFill>
              <a:schemeClr val="bg1"/>
            </a:solidFill>
            <a:prstDash val="solid"/>
            <a:miter/>
            <a:headEnd type="none" w="med" len="med"/>
            <a:tailEnd type="none" w="med" len="med"/>
          </a:ln>
        </p:spPr>
      </p:pic>
      <p:sp>
        <p:nvSpPr>
          <p:cNvPr id="15363" name="Text Box 4"/>
          <p:cNvSpPr txBox="1"/>
          <p:nvPr/>
        </p:nvSpPr>
        <p:spPr>
          <a:xfrm>
            <a:off x="2351088" y="5876925"/>
            <a:ext cx="7391400" cy="521970"/>
          </a:xfrm>
          <a:prstGeom prst="rect">
            <a:avLst/>
          </a:prstGeom>
          <a:noFill/>
          <a:ln w="9525">
            <a:noFill/>
          </a:ln>
        </p:spPr>
        <p:txBody>
          <a:bodyPr>
            <a:spAutoFit/>
          </a:bodyPr>
          <a:p>
            <a:pPr algn="ctr">
              <a:spcBef>
                <a:spcPct val="50000"/>
              </a:spcBef>
            </a:pPr>
            <a:r>
              <a:rPr lang="zh-CN" altLang="en-US" sz="2800" b="1" dirty="0">
                <a:effectLst>
                  <a:outerShdw blurRad="38100" dist="38100" dir="2700000">
                    <a:srgbClr val="FFFFFF"/>
                  </a:outerShdw>
                </a:effectLst>
                <a:latin typeface="Comic Sans MS" panose="030F0702030302020204" pitchFamily="66" charset="0"/>
              </a:rPr>
              <a:t>水果电池：化学能转化为电能</a:t>
            </a:r>
            <a:endParaRPr lang="zh-CN" altLang="en-US" sz="2800" b="1" dirty="0">
              <a:effectLst>
                <a:outerShdw blurRad="38100" dist="38100" dir="2700000">
                  <a:srgbClr val="FFFFFF"/>
                </a:outerShdw>
              </a:effectLst>
              <a:latin typeface="Comic Sans MS" panose="030F0702030302020204" pitchFamily="66" charset="0"/>
            </a:endParaRPr>
          </a:p>
        </p:txBody>
      </p:sp>
      <p:sp>
        <p:nvSpPr>
          <p:cNvPr id="15364" name="Rectangle 5"/>
          <p:cNvSpPr/>
          <p:nvPr/>
        </p:nvSpPr>
        <p:spPr>
          <a:xfrm>
            <a:off x="1992313" y="692150"/>
            <a:ext cx="8002587" cy="368300"/>
          </a:xfrm>
          <a:prstGeom prst="rect">
            <a:avLst/>
          </a:prstGeom>
          <a:noFill/>
          <a:ln w="9525">
            <a:noFill/>
          </a:ln>
        </p:spPr>
        <p:txBody>
          <a:bodyPr>
            <a:spAutoFit/>
          </a:bodyPr>
          <a:p>
            <a:r>
              <a:rPr lang="zh-CN" altLang="en-US" b="1" dirty="0">
                <a:latin typeface="Comic Sans MS" panose="030F0702030302020204" pitchFamily="66" charset="0"/>
                <a:ea typeface="黑体" panose="02010609060101010101" pitchFamily="49" charset="-122"/>
              </a:rPr>
              <a:t>这些能量之间有联系吗？有什么联系呢？</a:t>
            </a:r>
            <a:endParaRPr lang="zh-CN" altLang="en-US" b="1" dirty="0">
              <a:latin typeface="Comic Sans MS" panose="030F0702030302020204" pitchFamily="66" charset="0"/>
              <a:ea typeface="黑体" panose="02010609060101010101" pitchFamily="49" charset="-122"/>
            </a:endParaRPr>
          </a:p>
        </p:txBody>
      </p:sp>
      <p:sp>
        <p:nvSpPr>
          <p:cNvPr id="15365" name="Text Box 6"/>
          <p:cNvSpPr txBox="1"/>
          <p:nvPr/>
        </p:nvSpPr>
        <p:spPr>
          <a:xfrm>
            <a:off x="4079875" y="0"/>
            <a:ext cx="3095625" cy="768350"/>
          </a:xfrm>
          <a:prstGeom prst="rect">
            <a:avLst/>
          </a:prstGeom>
          <a:noFill/>
          <a:ln w="9525">
            <a:noFill/>
          </a:ln>
        </p:spPr>
        <p:txBody>
          <a:bodyPr>
            <a:spAutoFit/>
          </a:bodyPr>
          <a:p>
            <a:pPr>
              <a:spcBef>
                <a:spcPct val="50000"/>
              </a:spcBef>
            </a:pPr>
            <a:r>
              <a:rPr lang="zh-CN" altLang="en-US" sz="4400" b="1" dirty="0">
                <a:latin typeface="Comic Sans MS" panose="030F0702030302020204" pitchFamily="66" charset="0"/>
                <a:ea typeface="华文行楷" pitchFamily="2" charset="-122"/>
              </a:rPr>
              <a:t>讨论与思考</a:t>
            </a:r>
            <a:endParaRPr lang="zh-CN" altLang="en-US" sz="4400" b="1" dirty="0">
              <a:latin typeface="Comic Sans MS" panose="030F0702030302020204" pitchFamily="66" charset="0"/>
              <a:ea typeface="华文行楷"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363"/>
                                        </p:tgtEl>
                                        <p:attrNameLst>
                                          <p:attrName>style.visibility</p:attrName>
                                        </p:attrNameLst>
                                      </p:cBhvr>
                                      <p:to>
                                        <p:strVal val="visible"/>
                                      </p:to>
                                    </p:set>
                                    <p:anim calcmode="lin" valueType="num">
                                      <p:cBhvr additive="base">
                                        <p:cTn id="7" dur="500" fill="hold"/>
                                        <p:tgtEl>
                                          <p:spTgt spid="15363"/>
                                        </p:tgtEl>
                                        <p:attrNameLst>
                                          <p:attrName>ppt_x</p:attrName>
                                        </p:attrNameLst>
                                      </p:cBhvr>
                                      <p:tavLst>
                                        <p:tav tm="0">
                                          <p:val>
                                            <p:strVal val="#ppt_x"/>
                                          </p:val>
                                        </p:tav>
                                        <p:tav tm="100000">
                                          <p:val>
                                            <p:strVal val="#ppt_x"/>
                                          </p:val>
                                        </p:tav>
                                      </p:tavLst>
                                    </p:anim>
                                    <p:anim calcmode="lin" valueType="num">
                                      <p:cBhvr additive="base">
                                        <p:cTn id="8" dur="500" fill="hold"/>
                                        <p:tgtEl>
                                          <p:spTgt spid="1536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Rectangle 4"/>
          <p:cNvSpPr/>
          <p:nvPr/>
        </p:nvSpPr>
        <p:spPr>
          <a:xfrm>
            <a:off x="1981200" y="908050"/>
            <a:ext cx="8002588" cy="368300"/>
          </a:xfrm>
          <a:prstGeom prst="rect">
            <a:avLst/>
          </a:prstGeom>
          <a:noFill/>
          <a:ln w="9525">
            <a:noFill/>
          </a:ln>
        </p:spPr>
        <p:txBody>
          <a:bodyPr>
            <a:spAutoFit/>
          </a:bodyPr>
          <a:p>
            <a:r>
              <a:rPr lang="zh-CN" altLang="en-US" b="1" dirty="0">
                <a:latin typeface="Comic Sans MS" panose="030F0702030302020204" pitchFamily="66" charset="0"/>
                <a:ea typeface="黑体" panose="02010609060101010101" pitchFamily="49" charset="-122"/>
              </a:rPr>
              <a:t>这些能量之间有联系吗？有什么联系呢？</a:t>
            </a:r>
            <a:endParaRPr lang="zh-CN" altLang="en-US" b="1" dirty="0">
              <a:latin typeface="Comic Sans MS" panose="030F0702030302020204" pitchFamily="66" charset="0"/>
              <a:ea typeface="黑体" panose="02010609060101010101" pitchFamily="49" charset="-122"/>
            </a:endParaRPr>
          </a:p>
        </p:txBody>
      </p:sp>
      <p:sp>
        <p:nvSpPr>
          <p:cNvPr id="16387" name="Text Box 5"/>
          <p:cNvSpPr txBox="1"/>
          <p:nvPr/>
        </p:nvSpPr>
        <p:spPr>
          <a:xfrm>
            <a:off x="4079875" y="188913"/>
            <a:ext cx="3095625" cy="768350"/>
          </a:xfrm>
          <a:prstGeom prst="rect">
            <a:avLst/>
          </a:prstGeom>
          <a:noFill/>
          <a:ln w="9525">
            <a:noFill/>
          </a:ln>
        </p:spPr>
        <p:txBody>
          <a:bodyPr>
            <a:spAutoFit/>
          </a:bodyPr>
          <a:p>
            <a:pPr>
              <a:spcBef>
                <a:spcPct val="50000"/>
              </a:spcBef>
            </a:pPr>
            <a:r>
              <a:rPr lang="zh-CN" altLang="en-US" sz="4400" b="1" dirty="0">
                <a:latin typeface="Comic Sans MS" panose="030F0702030302020204" pitchFamily="66" charset="0"/>
                <a:ea typeface="华文行楷" pitchFamily="2" charset="-122"/>
              </a:rPr>
              <a:t>讨论与思考</a:t>
            </a:r>
            <a:endParaRPr lang="zh-CN" altLang="en-US" sz="4400" b="1" dirty="0">
              <a:latin typeface="Comic Sans MS" panose="030F0702030302020204" pitchFamily="66" charset="0"/>
              <a:ea typeface="华文行楷" pitchFamily="2" charset="-122"/>
            </a:endParaRPr>
          </a:p>
        </p:txBody>
      </p:sp>
      <p:pic>
        <p:nvPicPr>
          <p:cNvPr id="16388" name="Picture 6" descr="075"/>
          <p:cNvPicPr>
            <a:picLocks noChangeAspect="1"/>
          </p:cNvPicPr>
          <p:nvPr/>
        </p:nvPicPr>
        <p:blipFill>
          <a:blip r:embed="rId1"/>
          <a:srcRect l="5553" t="14925" r="67004" b="70210"/>
          <a:stretch>
            <a:fillRect/>
          </a:stretch>
        </p:blipFill>
        <p:spPr>
          <a:xfrm>
            <a:off x="1992313" y="1557338"/>
            <a:ext cx="4248150" cy="3568700"/>
          </a:xfrm>
          <a:prstGeom prst="rect">
            <a:avLst/>
          </a:prstGeom>
          <a:noFill/>
          <a:ln w="9525">
            <a:noFill/>
          </a:ln>
        </p:spPr>
      </p:pic>
      <p:pic>
        <p:nvPicPr>
          <p:cNvPr id="16389" name="Picture 7" descr="075"/>
          <p:cNvPicPr>
            <a:picLocks noChangeAspect="1"/>
          </p:cNvPicPr>
          <p:nvPr/>
        </p:nvPicPr>
        <p:blipFill>
          <a:blip r:embed="rId1"/>
          <a:srcRect l="45093" t="12932" r="35831" b="69603"/>
          <a:stretch>
            <a:fillRect/>
          </a:stretch>
        </p:blipFill>
        <p:spPr>
          <a:xfrm>
            <a:off x="6600825" y="1557338"/>
            <a:ext cx="3527425" cy="3527425"/>
          </a:xfrm>
          <a:prstGeom prst="rect">
            <a:avLst/>
          </a:prstGeom>
          <a:noFill/>
          <a:ln w="9525">
            <a:noFill/>
          </a:ln>
        </p:spPr>
      </p:pic>
      <p:sp>
        <p:nvSpPr>
          <p:cNvPr id="16390" name="Text Box 8"/>
          <p:cNvSpPr txBox="1"/>
          <p:nvPr/>
        </p:nvSpPr>
        <p:spPr>
          <a:xfrm>
            <a:off x="2135188" y="5300663"/>
            <a:ext cx="2240280" cy="368300"/>
          </a:xfrm>
          <a:prstGeom prst="rect">
            <a:avLst/>
          </a:prstGeom>
          <a:noFill/>
          <a:ln w="9525">
            <a:noFill/>
          </a:ln>
        </p:spPr>
        <p:txBody>
          <a:bodyPr wrap="none">
            <a:spAutoFit/>
          </a:bodyPr>
          <a:p>
            <a:r>
              <a:rPr lang="zh-CN" altLang="en-US" b="1" dirty="0">
                <a:solidFill>
                  <a:schemeClr val="tx2"/>
                </a:solidFill>
                <a:effectLst>
                  <a:outerShdw blurRad="38100" dist="38100" dir="2700000">
                    <a:srgbClr val="FFFFFF"/>
                  </a:outerShdw>
                </a:effectLst>
                <a:latin typeface="Comic Sans MS" panose="030F0702030302020204" pitchFamily="66" charset="0"/>
              </a:rPr>
              <a:t>化学能转化为机械能</a:t>
            </a:r>
            <a:endParaRPr lang="zh-CN" altLang="en-US" b="1" dirty="0">
              <a:solidFill>
                <a:schemeClr val="tx2"/>
              </a:solidFill>
              <a:effectLst>
                <a:outerShdw blurRad="38100" dist="38100" dir="2700000">
                  <a:srgbClr val="FFFFFF"/>
                </a:outerShdw>
              </a:effectLst>
              <a:latin typeface="Comic Sans MS" panose="030F0702030302020204" pitchFamily="66" charset="0"/>
            </a:endParaRPr>
          </a:p>
        </p:txBody>
      </p:sp>
      <p:sp>
        <p:nvSpPr>
          <p:cNvPr id="16391" name="Text Box 9"/>
          <p:cNvSpPr txBox="1"/>
          <p:nvPr/>
        </p:nvSpPr>
        <p:spPr>
          <a:xfrm>
            <a:off x="6240463" y="5300663"/>
            <a:ext cx="2468880" cy="368300"/>
          </a:xfrm>
          <a:prstGeom prst="rect">
            <a:avLst/>
          </a:prstGeom>
          <a:noFill/>
          <a:ln w="9525">
            <a:noFill/>
          </a:ln>
        </p:spPr>
        <p:txBody>
          <a:bodyPr wrap="none">
            <a:spAutoFit/>
          </a:bodyPr>
          <a:p>
            <a:r>
              <a:rPr lang="zh-CN" altLang="en-US" b="1" dirty="0">
                <a:solidFill>
                  <a:schemeClr val="tx2"/>
                </a:solidFill>
                <a:effectLst>
                  <a:outerShdw blurRad="38100" dist="38100" dir="2700000">
                    <a:srgbClr val="FFFFFF"/>
                  </a:outerShdw>
                </a:effectLst>
                <a:latin typeface="Comic Sans MS" panose="030F0702030302020204" pitchFamily="66" charset="0"/>
              </a:rPr>
              <a:t>电能转化为光能和内能</a:t>
            </a:r>
            <a:endParaRPr lang="zh-CN" altLang="en-US" b="1" dirty="0">
              <a:solidFill>
                <a:schemeClr val="tx2"/>
              </a:solidFill>
              <a:effectLst>
                <a:outerShdw blurRad="38100" dist="38100" dir="2700000">
                  <a:srgbClr val="FFFFFF"/>
                </a:outerShdw>
              </a:effectLst>
              <a:latin typeface="Comic Sans MS" panose="030F0702030302020204"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390"/>
                                        </p:tgtEl>
                                        <p:attrNameLst>
                                          <p:attrName>style.visibility</p:attrName>
                                        </p:attrNameLst>
                                      </p:cBhvr>
                                      <p:to>
                                        <p:strVal val="visible"/>
                                      </p:to>
                                    </p:set>
                                    <p:anim calcmode="lin" valueType="num">
                                      <p:cBhvr additive="base">
                                        <p:cTn id="7" dur="500" fill="hold"/>
                                        <p:tgtEl>
                                          <p:spTgt spid="16390"/>
                                        </p:tgtEl>
                                        <p:attrNameLst>
                                          <p:attrName>ppt_x</p:attrName>
                                        </p:attrNameLst>
                                      </p:cBhvr>
                                      <p:tavLst>
                                        <p:tav tm="0">
                                          <p:val>
                                            <p:strVal val="#ppt_x"/>
                                          </p:val>
                                        </p:tav>
                                        <p:tav tm="100000">
                                          <p:val>
                                            <p:strVal val="#ppt_x"/>
                                          </p:val>
                                        </p:tav>
                                      </p:tavLst>
                                    </p:anim>
                                    <p:anim calcmode="lin" valueType="num">
                                      <p:cBhvr additive="base">
                                        <p:cTn id="8" dur="500" fill="hold"/>
                                        <p:tgtEl>
                                          <p:spTgt spid="1639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6391"/>
                                        </p:tgtEl>
                                        <p:attrNameLst>
                                          <p:attrName>style.visibility</p:attrName>
                                        </p:attrNameLst>
                                      </p:cBhvr>
                                      <p:to>
                                        <p:strVal val="visible"/>
                                      </p:to>
                                    </p:set>
                                    <p:anim calcmode="lin" valueType="num">
                                      <p:cBhvr additive="base">
                                        <p:cTn id="13" dur="500" fill="hold"/>
                                        <p:tgtEl>
                                          <p:spTgt spid="16391"/>
                                        </p:tgtEl>
                                        <p:attrNameLst>
                                          <p:attrName>ppt_x</p:attrName>
                                        </p:attrNameLst>
                                      </p:cBhvr>
                                      <p:tavLst>
                                        <p:tav tm="0">
                                          <p:val>
                                            <p:strVal val="#ppt_x"/>
                                          </p:val>
                                        </p:tav>
                                        <p:tav tm="100000">
                                          <p:val>
                                            <p:strVal val="#ppt_x"/>
                                          </p:val>
                                        </p:tav>
                                      </p:tavLst>
                                    </p:anim>
                                    <p:anim calcmode="lin" valueType="num">
                                      <p:cBhvr additive="base">
                                        <p:cTn id="14" dur="500" fill="hold"/>
                                        <p:tgtEl>
                                          <p:spTgt spid="1639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90" grpId="0"/>
      <p:bldP spid="1639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Rectangle 4"/>
          <p:cNvSpPr/>
          <p:nvPr/>
        </p:nvSpPr>
        <p:spPr>
          <a:xfrm>
            <a:off x="1981200" y="908050"/>
            <a:ext cx="8002588" cy="368300"/>
          </a:xfrm>
          <a:prstGeom prst="rect">
            <a:avLst/>
          </a:prstGeom>
          <a:noFill/>
          <a:ln w="9525">
            <a:noFill/>
          </a:ln>
        </p:spPr>
        <p:txBody>
          <a:bodyPr>
            <a:spAutoFit/>
          </a:bodyPr>
          <a:p>
            <a:r>
              <a:rPr lang="zh-CN" altLang="en-US" b="1" dirty="0">
                <a:latin typeface="Comic Sans MS" panose="030F0702030302020204" pitchFamily="66" charset="0"/>
                <a:ea typeface="黑体" panose="02010609060101010101" pitchFamily="49" charset="-122"/>
              </a:rPr>
              <a:t>这些能量之间有联系吗？有什么联系呢？</a:t>
            </a:r>
            <a:endParaRPr lang="zh-CN" altLang="en-US" b="1" dirty="0">
              <a:latin typeface="Comic Sans MS" panose="030F0702030302020204" pitchFamily="66" charset="0"/>
              <a:ea typeface="黑体" panose="02010609060101010101" pitchFamily="49" charset="-122"/>
            </a:endParaRPr>
          </a:p>
        </p:txBody>
      </p:sp>
      <p:sp>
        <p:nvSpPr>
          <p:cNvPr id="17411" name="Text Box 5"/>
          <p:cNvSpPr txBox="1"/>
          <p:nvPr/>
        </p:nvSpPr>
        <p:spPr>
          <a:xfrm>
            <a:off x="4079875" y="188913"/>
            <a:ext cx="3095625" cy="768350"/>
          </a:xfrm>
          <a:prstGeom prst="rect">
            <a:avLst/>
          </a:prstGeom>
          <a:noFill/>
          <a:ln w="9525">
            <a:noFill/>
          </a:ln>
        </p:spPr>
        <p:txBody>
          <a:bodyPr>
            <a:spAutoFit/>
          </a:bodyPr>
          <a:p>
            <a:pPr>
              <a:spcBef>
                <a:spcPct val="50000"/>
              </a:spcBef>
            </a:pPr>
            <a:r>
              <a:rPr lang="zh-CN" altLang="en-US" sz="4400" b="1" dirty="0">
                <a:latin typeface="Comic Sans MS" panose="030F0702030302020204" pitchFamily="66" charset="0"/>
                <a:ea typeface="华文行楷" pitchFamily="2" charset="-122"/>
              </a:rPr>
              <a:t>讨论与思考</a:t>
            </a:r>
            <a:endParaRPr lang="zh-CN" altLang="en-US" sz="4400" b="1" dirty="0">
              <a:latin typeface="Comic Sans MS" panose="030F0702030302020204" pitchFamily="66" charset="0"/>
              <a:ea typeface="华文行楷" pitchFamily="2" charset="-122"/>
            </a:endParaRPr>
          </a:p>
        </p:txBody>
      </p:sp>
      <p:pic>
        <p:nvPicPr>
          <p:cNvPr id="17412" name="Picture 6" descr="075"/>
          <p:cNvPicPr>
            <a:picLocks noChangeAspect="1"/>
          </p:cNvPicPr>
          <p:nvPr/>
        </p:nvPicPr>
        <p:blipFill>
          <a:blip r:embed="rId1"/>
          <a:srcRect l="16222" t="31038" r="66711" b="51437"/>
          <a:stretch>
            <a:fillRect/>
          </a:stretch>
        </p:blipFill>
        <p:spPr>
          <a:xfrm>
            <a:off x="2135188" y="1557338"/>
            <a:ext cx="3592512" cy="4248150"/>
          </a:xfrm>
          <a:prstGeom prst="rect">
            <a:avLst/>
          </a:prstGeom>
          <a:noFill/>
          <a:ln w="9525">
            <a:noFill/>
          </a:ln>
        </p:spPr>
      </p:pic>
      <p:pic>
        <p:nvPicPr>
          <p:cNvPr id="17413" name="Picture 7" descr="075"/>
          <p:cNvPicPr>
            <a:picLocks noChangeAspect="1"/>
          </p:cNvPicPr>
          <p:nvPr/>
        </p:nvPicPr>
        <p:blipFill>
          <a:blip r:embed="rId1"/>
          <a:srcRect l="46510" t="32336" r="37865" b="51404"/>
          <a:stretch>
            <a:fillRect/>
          </a:stretch>
        </p:blipFill>
        <p:spPr>
          <a:xfrm>
            <a:off x="6096000" y="1557338"/>
            <a:ext cx="3744913" cy="4176712"/>
          </a:xfrm>
          <a:prstGeom prst="rect">
            <a:avLst/>
          </a:prstGeom>
          <a:noFill/>
          <a:ln w="9525">
            <a:noFill/>
          </a:ln>
        </p:spPr>
      </p:pic>
      <p:sp>
        <p:nvSpPr>
          <p:cNvPr id="17414" name="Text Box 8"/>
          <p:cNvSpPr txBox="1"/>
          <p:nvPr/>
        </p:nvSpPr>
        <p:spPr>
          <a:xfrm>
            <a:off x="1774825" y="5929313"/>
            <a:ext cx="4094480" cy="521970"/>
          </a:xfrm>
          <a:prstGeom prst="rect">
            <a:avLst/>
          </a:prstGeom>
          <a:noFill/>
          <a:ln w="9525">
            <a:noFill/>
          </a:ln>
        </p:spPr>
        <p:txBody>
          <a:bodyPr wrap="none">
            <a:spAutoFit/>
          </a:bodyPr>
          <a:p>
            <a:r>
              <a:rPr lang="zh-CN" altLang="en-US" sz="2800" b="1" dirty="0">
                <a:solidFill>
                  <a:schemeClr val="tx2"/>
                </a:solidFill>
                <a:effectLst>
                  <a:outerShdw blurRad="38100" dist="38100" dir="2700000">
                    <a:srgbClr val="FFFFFF"/>
                  </a:outerShdw>
                </a:effectLst>
                <a:latin typeface="Comic Sans MS" panose="030F0702030302020204" pitchFamily="66" charset="0"/>
              </a:rPr>
              <a:t>化学能转化为光能和内能</a:t>
            </a:r>
            <a:endParaRPr lang="zh-CN" altLang="en-US" sz="2800" b="1" dirty="0">
              <a:solidFill>
                <a:schemeClr val="tx2"/>
              </a:solidFill>
              <a:effectLst>
                <a:outerShdw blurRad="38100" dist="38100" dir="2700000">
                  <a:srgbClr val="FFFFFF"/>
                </a:outerShdw>
              </a:effectLst>
              <a:latin typeface="Comic Sans MS" panose="030F0702030302020204" pitchFamily="66" charset="0"/>
            </a:endParaRPr>
          </a:p>
        </p:txBody>
      </p:sp>
      <p:sp>
        <p:nvSpPr>
          <p:cNvPr id="17415" name="Text Box 9"/>
          <p:cNvSpPr txBox="1"/>
          <p:nvPr/>
        </p:nvSpPr>
        <p:spPr>
          <a:xfrm>
            <a:off x="6672263" y="5929313"/>
            <a:ext cx="2672080" cy="521970"/>
          </a:xfrm>
          <a:prstGeom prst="rect">
            <a:avLst/>
          </a:prstGeom>
          <a:noFill/>
          <a:ln w="9525">
            <a:noFill/>
          </a:ln>
        </p:spPr>
        <p:txBody>
          <a:bodyPr wrap="none">
            <a:spAutoFit/>
          </a:bodyPr>
          <a:p>
            <a:r>
              <a:rPr lang="zh-CN" altLang="en-US" sz="2800" b="1" dirty="0">
                <a:solidFill>
                  <a:schemeClr val="tx2"/>
                </a:solidFill>
                <a:effectLst>
                  <a:outerShdw blurRad="38100" dist="38100" dir="2700000">
                    <a:srgbClr val="FFFFFF"/>
                  </a:outerShdw>
                </a:effectLst>
                <a:latin typeface="Comic Sans MS" panose="030F0702030302020204" pitchFamily="66" charset="0"/>
              </a:rPr>
              <a:t>核能转化为内能</a:t>
            </a:r>
            <a:endParaRPr lang="zh-CN" altLang="en-US" sz="2800" b="1" dirty="0">
              <a:solidFill>
                <a:schemeClr val="tx2"/>
              </a:solidFill>
              <a:effectLst>
                <a:outerShdw blurRad="38100" dist="38100" dir="2700000">
                  <a:srgbClr val="FFFFFF"/>
                </a:outerShdw>
              </a:effectLst>
              <a:latin typeface="Comic Sans MS" panose="030F0702030302020204"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414"/>
                                        </p:tgtEl>
                                        <p:attrNameLst>
                                          <p:attrName>style.visibility</p:attrName>
                                        </p:attrNameLst>
                                      </p:cBhvr>
                                      <p:to>
                                        <p:strVal val="visible"/>
                                      </p:to>
                                    </p:set>
                                    <p:anim calcmode="lin" valueType="num">
                                      <p:cBhvr additive="base">
                                        <p:cTn id="7" dur="500" fill="hold"/>
                                        <p:tgtEl>
                                          <p:spTgt spid="17414"/>
                                        </p:tgtEl>
                                        <p:attrNameLst>
                                          <p:attrName>ppt_x</p:attrName>
                                        </p:attrNameLst>
                                      </p:cBhvr>
                                      <p:tavLst>
                                        <p:tav tm="0">
                                          <p:val>
                                            <p:strVal val="#ppt_x"/>
                                          </p:val>
                                        </p:tav>
                                        <p:tav tm="100000">
                                          <p:val>
                                            <p:strVal val="#ppt_x"/>
                                          </p:val>
                                        </p:tav>
                                      </p:tavLst>
                                    </p:anim>
                                    <p:anim calcmode="lin" valueType="num">
                                      <p:cBhvr additive="base">
                                        <p:cTn id="8" dur="500" fill="hold"/>
                                        <p:tgtEl>
                                          <p:spTgt spid="1741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7415"/>
                                        </p:tgtEl>
                                        <p:attrNameLst>
                                          <p:attrName>style.visibility</p:attrName>
                                        </p:attrNameLst>
                                      </p:cBhvr>
                                      <p:to>
                                        <p:strVal val="visible"/>
                                      </p:to>
                                    </p:set>
                                    <p:anim calcmode="lin" valueType="num">
                                      <p:cBhvr additive="base">
                                        <p:cTn id="13" dur="500" fill="hold"/>
                                        <p:tgtEl>
                                          <p:spTgt spid="17415"/>
                                        </p:tgtEl>
                                        <p:attrNameLst>
                                          <p:attrName>ppt_x</p:attrName>
                                        </p:attrNameLst>
                                      </p:cBhvr>
                                      <p:tavLst>
                                        <p:tav tm="0">
                                          <p:val>
                                            <p:strVal val="#ppt_x"/>
                                          </p:val>
                                        </p:tav>
                                        <p:tav tm="100000">
                                          <p:val>
                                            <p:strVal val="#ppt_x"/>
                                          </p:val>
                                        </p:tav>
                                      </p:tavLst>
                                    </p:anim>
                                    <p:anim calcmode="lin" valueType="num">
                                      <p:cBhvr additive="base">
                                        <p:cTn id="14" dur="500" fill="hold"/>
                                        <p:tgtEl>
                                          <p:spTgt spid="174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4" grpId="0"/>
      <p:bldP spid="1741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Rectangle 4"/>
          <p:cNvSpPr/>
          <p:nvPr/>
        </p:nvSpPr>
        <p:spPr>
          <a:xfrm>
            <a:off x="2495550" y="620713"/>
            <a:ext cx="6769100" cy="521970"/>
          </a:xfrm>
          <a:prstGeom prst="rect">
            <a:avLst/>
          </a:prstGeom>
          <a:noFill/>
          <a:ln w="9525">
            <a:noFill/>
          </a:ln>
        </p:spPr>
        <p:txBody>
          <a:bodyPr>
            <a:spAutoFit/>
          </a:bodyPr>
          <a:p>
            <a:r>
              <a:rPr lang="zh-CN" altLang="en-US" sz="2800" b="1" dirty="0">
                <a:latin typeface="Comic Sans MS" panose="030F0702030302020204" pitchFamily="66" charset="0"/>
                <a:ea typeface="黑体" panose="02010609060101010101" pitchFamily="49" charset="-122"/>
              </a:rPr>
              <a:t>太阳能和其他形式的能量转化过程示意图</a:t>
            </a:r>
            <a:endParaRPr lang="zh-CN" altLang="en-US" sz="2800" b="1" dirty="0">
              <a:latin typeface="Comic Sans MS" panose="030F0702030302020204" pitchFamily="66" charset="0"/>
              <a:ea typeface="黑体" panose="02010609060101010101" pitchFamily="49" charset="-122"/>
            </a:endParaRPr>
          </a:p>
        </p:txBody>
      </p:sp>
      <p:sp>
        <p:nvSpPr>
          <p:cNvPr id="18435" name="Text Box 5"/>
          <p:cNvSpPr txBox="1"/>
          <p:nvPr/>
        </p:nvSpPr>
        <p:spPr>
          <a:xfrm>
            <a:off x="4151313" y="0"/>
            <a:ext cx="4105275" cy="768350"/>
          </a:xfrm>
          <a:prstGeom prst="rect">
            <a:avLst/>
          </a:prstGeom>
          <a:noFill/>
          <a:ln w="9525">
            <a:noFill/>
          </a:ln>
        </p:spPr>
        <p:txBody>
          <a:bodyPr>
            <a:spAutoFit/>
          </a:bodyPr>
          <a:p>
            <a:pPr>
              <a:spcBef>
                <a:spcPct val="50000"/>
              </a:spcBef>
            </a:pPr>
            <a:r>
              <a:rPr lang="zh-CN" altLang="en-US" sz="4400" b="1" dirty="0">
                <a:latin typeface="Comic Sans MS" panose="030F0702030302020204" pitchFamily="66" charset="0"/>
                <a:ea typeface="华文行楷" pitchFamily="2" charset="-122"/>
              </a:rPr>
              <a:t>三、能量的转化</a:t>
            </a:r>
            <a:endParaRPr lang="zh-CN" altLang="en-US" sz="4400" b="1" dirty="0">
              <a:latin typeface="Comic Sans MS" panose="030F0702030302020204" pitchFamily="66" charset="0"/>
              <a:ea typeface="华文行楷" pitchFamily="2" charset="-122"/>
            </a:endParaRPr>
          </a:p>
        </p:txBody>
      </p:sp>
      <p:pic>
        <p:nvPicPr>
          <p:cNvPr id="18436" name="Picture 6" descr="075"/>
          <p:cNvPicPr>
            <a:picLocks noChangeAspect="1"/>
          </p:cNvPicPr>
          <p:nvPr/>
        </p:nvPicPr>
        <p:blipFill>
          <a:blip r:embed="rId1"/>
          <a:srcRect l="4001" t="68849" r="12776" b="8810"/>
          <a:stretch>
            <a:fillRect/>
          </a:stretch>
        </p:blipFill>
        <p:spPr>
          <a:xfrm>
            <a:off x="1774825" y="1125538"/>
            <a:ext cx="8642350" cy="5399087"/>
          </a:xfrm>
          <a:prstGeom prst="rect">
            <a:avLst/>
          </a:prstGeom>
          <a:noFill/>
          <a:ln w="9525">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Text Box 2"/>
          <p:cNvSpPr txBox="1"/>
          <p:nvPr/>
        </p:nvSpPr>
        <p:spPr>
          <a:xfrm>
            <a:off x="1738313" y="115888"/>
            <a:ext cx="8750300" cy="1938020"/>
          </a:xfrm>
          <a:prstGeom prst="rect">
            <a:avLst/>
          </a:prstGeom>
          <a:noFill/>
          <a:ln w="9525">
            <a:noFill/>
          </a:ln>
        </p:spPr>
        <p:txBody>
          <a:bodyPr>
            <a:spAutoFit/>
          </a:bodyPr>
          <a:p>
            <a:r>
              <a:rPr lang="zh-CN" altLang="en-US" sz="4000" dirty="0">
                <a:latin typeface="黑体" panose="02010609060101010101" pitchFamily="49" charset="-122"/>
                <a:ea typeface="黑体" panose="02010609060101010101" pitchFamily="49" charset="-122"/>
              </a:rPr>
              <a:t>根据图中箭头标出的各种能之间的转化关系请你列举其中三个事例，说明它们是如何实现转化的？  </a:t>
            </a:r>
            <a:endParaRPr lang="zh-CN" altLang="en-US" sz="4000" dirty="0">
              <a:latin typeface="黑体" panose="02010609060101010101" pitchFamily="49" charset="-122"/>
              <a:ea typeface="黑体" panose="02010609060101010101" pitchFamily="49" charset="-122"/>
            </a:endParaRPr>
          </a:p>
        </p:txBody>
      </p:sp>
      <p:pic>
        <p:nvPicPr>
          <p:cNvPr id="19459" name="Picture 4" descr="6"/>
          <p:cNvPicPr>
            <a:picLocks noChangeAspect="1"/>
          </p:cNvPicPr>
          <p:nvPr/>
        </p:nvPicPr>
        <p:blipFill>
          <a:blip r:embed="rId1"/>
          <a:stretch>
            <a:fillRect/>
          </a:stretch>
        </p:blipFill>
        <p:spPr>
          <a:xfrm>
            <a:off x="1847850" y="2057400"/>
            <a:ext cx="8362950" cy="4714875"/>
          </a:xfrm>
          <a:prstGeom prst="rect">
            <a:avLst/>
          </a:prstGeom>
          <a:noFill/>
          <a:ln w="9525">
            <a:noFill/>
          </a:ln>
        </p:spPr>
      </p:pic>
      <p:grpSp>
        <p:nvGrpSpPr>
          <p:cNvPr id="19460" name="Group 7"/>
          <p:cNvGrpSpPr/>
          <p:nvPr/>
        </p:nvGrpSpPr>
        <p:grpSpPr>
          <a:xfrm>
            <a:off x="7967663" y="5300663"/>
            <a:ext cx="1728787" cy="1223962"/>
            <a:chOff x="4059" y="3339"/>
            <a:chExt cx="1089" cy="771"/>
          </a:xfrm>
        </p:grpSpPr>
        <p:sp>
          <p:nvSpPr>
            <p:cNvPr id="19463" name="Rectangle 5"/>
            <p:cNvSpPr/>
            <p:nvPr/>
          </p:nvSpPr>
          <p:spPr>
            <a:xfrm>
              <a:off x="4059" y="3339"/>
              <a:ext cx="1089" cy="771"/>
            </a:xfrm>
            <a:prstGeom prst="rect">
              <a:avLst/>
            </a:prstGeom>
            <a:solidFill>
              <a:schemeClr val="hlink"/>
            </a:solidFill>
            <a:ln w="9525" cap="flat" cmpd="sng">
              <a:solidFill>
                <a:schemeClr val="tx1"/>
              </a:solidFill>
              <a:prstDash val="solid"/>
              <a:miter/>
              <a:headEnd type="none" w="med" len="med"/>
              <a:tailEnd type="none" w="med" len="med"/>
            </a:ln>
          </p:spPr>
          <p:txBody>
            <a:bodyPr wrap="none" anchor="ctr"/>
            <a:p>
              <a:endParaRPr lang="zh-CN" altLang="en-US" dirty="0">
                <a:latin typeface="Comic Sans MS" panose="030F0702030302020204" pitchFamily="66" charset="0"/>
              </a:endParaRPr>
            </a:p>
          </p:txBody>
        </p:sp>
        <p:sp>
          <p:nvSpPr>
            <p:cNvPr id="19464" name="Text Box 6"/>
            <p:cNvSpPr txBox="1"/>
            <p:nvPr/>
          </p:nvSpPr>
          <p:spPr>
            <a:xfrm>
              <a:off x="4195" y="3521"/>
              <a:ext cx="680" cy="232"/>
            </a:xfrm>
            <a:prstGeom prst="rect">
              <a:avLst/>
            </a:prstGeom>
            <a:noFill/>
            <a:ln w="9525">
              <a:noFill/>
            </a:ln>
          </p:spPr>
          <p:txBody>
            <a:bodyPr>
              <a:spAutoFit/>
            </a:bodyPr>
            <a:p>
              <a:pPr>
                <a:spcBef>
                  <a:spcPct val="50000"/>
                </a:spcBef>
              </a:pPr>
              <a:r>
                <a:rPr lang="zh-CN" altLang="en-US" dirty="0">
                  <a:latin typeface="Comic Sans MS" panose="030F0702030302020204" pitchFamily="66" charset="0"/>
                </a:rPr>
                <a:t>光能</a:t>
              </a:r>
              <a:endParaRPr lang="zh-CN" altLang="en-US" dirty="0">
                <a:latin typeface="Comic Sans MS" panose="030F0702030302020204" pitchFamily="66" charset="0"/>
              </a:endParaRPr>
            </a:p>
          </p:txBody>
        </p:sp>
      </p:grpSp>
      <p:sp>
        <p:nvSpPr>
          <p:cNvPr id="19461" name="Line 8"/>
          <p:cNvSpPr/>
          <p:nvPr/>
        </p:nvSpPr>
        <p:spPr>
          <a:xfrm>
            <a:off x="5448300" y="6165850"/>
            <a:ext cx="2160588" cy="0"/>
          </a:xfrm>
          <a:prstGeom prst="line">
            <a:avLst/>
          </a:prstGeom>
          <a:ln w="38100" cap="flat" cmpd="sng">
            <a:solidFill>
              <a:schemeClr val="tx1"/>
            </a:solidFill>
            <a:prstDash val="solid"/>
            <a:headEnd type="none" w="med" len="med"/>
            <a:tailEnd type="triangle" w="med" len="med"/>
          </a:ln>
        </p:spPr>
      </p:sp>
      <p:sp>
        <p:nvSpPr>
          <p:cNvPr id="19462" name="Line 9"/>
          <p:cNvSpPr/>
          <p:nvPr/>
        </p:nvSpPr>
        <p:spPr>
          <a:xfrm flipH="1">
            <a:off x="9191625" y="4365625"/>
            <a:ext cx="144463" cy="719138"/>
          </a:xfrm>
          <a:prstGeom prst="line">
            <a:avLst/>
          </a:prstGeom>
          <a:ln w="38100" cap="flat" cmpd="sng">
            <a:solidFill>
              <a:schemeClr val="tx1"/>
            </a:solidFill>
            <a:prstDash val="solid"/>
            <a:headEnd type="none" w="med" len="med"/>
            <a:tailEnd type="triangle" w="med" len="med"/>
          </a:ln>
        </p:spPr>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Rectangle 2"/>
          <p:cNvSpPr/>
          <p:nvPr/>
        </p:nvSpPr>
        <p:spPr>
          <a:xfrm>
            <a:off x="1992313" y="2565400"/>
            <a:ext cx="7058025" cy="1000125"/>
          </a:xfrm>
          <a:prstGeom prst="rect">
            <a:avLst/>
          </a:prstGeom>
          <a:noFill/>
          <a:ln w="9525">
            <a:noFill/>
          </a:ln>
        </p:spPr>
        <p:txBody>
          <a:bodyPr lIns="92075" tIns="46038" rIns="92075" bIns="46038" anchor="ctr"/>
          <a:p>
            <a:pPr algn="ctr"/>
            <a:r>
              <a:rPr lang="zh-CN" altLang="en-US" sz="4000" b="1" dirty="0">
                <a:solidFill>
                  <a:srgbClr val="3333FF"/>
                </a:solidFill>
                <a:latin typeface="Comic Sans MS" panose="030F0702030302020204" pitchFamily="66" charset="0"/>
              </a:rPr>
              <a:t>一、能量转化的普遍性</a:t>
            </a:r>
            <a:endParaRPr lang="zh-CN" altLang="en-US" sz="4000" b="1" dirty="0">
              <a:solidFill>
                <a:srgbClr val="3333FF"/>
              </a:solidFill>
              <a:latin typeface="Comic Sans MS" panose="030F0702030302020204" pitchFamily="66" charset="0"/>
            </a:endParaRPr>
          </a:p>
        </p:txBody>
      </p:sp>
      <p:sp>
        <p:nvSpPr>
          <p:cNvPr id="20483" name="Rectangle 3"/>
          <p:cNvSpPr/>
          <p:nvPr/>
        </p:nvSpPr>
        <p:spPr>
          <a:xfrm>
            <a:off x="1271588" y="4437063"/>
            <a:ext cx="9396412" cy="855662"/>
          </a:xfrm>
          <a:prstGeom prst="rect">
            <a:avLst/>
          </a:prstGeom>
          <a:noFill/>
          <a:ln w="9525">
            <a:noFill/>
          </a:ln>
        </p:spPr>
        <p:txBody>
          <a:bodyPr lIns="92075" tIns="46038" rIns="92075" bIns="46038" anchor="ctr"/>
          <a:p>
            <a:pPr algn="ctr"/>
            <a:r>
              <a:rPr lang="zh-CN" altLang="en-US" sz="6000" b="1" dirty="0">
                <a:solidFill>
                  <a:srgbClr val="3333FF"/>
                </a:solidFill>
                <a:latin typeface="Comic Sans MS" panose="030F0702030302020204" pitchFamily="66" charset="0"/>
                <a:ea typeface="华文行楷" pitchFamily="2" charset="-122"/>
              </a:rPr>
              <a:t>能量之间可以</a:t>
            </a:r>
            <a:r>
              <a:rPr lang="zh-CN" altLang="en-US" sz="6000" b="1" dirty="0">
                <a:solidFill>
                  <a:schemeClr val="tx2"/>
                </a:solidFill>
                <a:latin typeface="Comic Sans MS" panose="030F0702030302020204" pitchFamily="66" charset="0"/>
                <a:ea typeface="华文行楷" pitchFamily="2" charset="-122"/>
              </a:rPr>
              <a:t>相互转化</a:t>
            </a:r>
            <a:endParaRPr lang="zh-CN" altLang="en-US" sz="6000" b="1" dirty="0">
              <a:solidFill>
                <a:schemeClr val="tx2"/>
              </a:solidFill>
              <a:latin typeface="Comic Sans MS" panose="030F0702030302020204" pitchFamily="66" charset="0"/>
              <a:ea typeface="华文行楷" pitchFamily="2" charset="-122"/>
            </a:endParaRPr>
          </a:p>
        </p:txBody>
      </p:sp>
      <p:sp>
        <p:nvSpPr>
          <p:cNvPr id="20484" name="Rectangle 6"/>
          <p:cNvSpPr/>
          <p:nvPr/>
        </p:nvSpPr>
        <p:spPr>
          <a:xfrm>
            <a:off x="1524000" y="188913"/>
            <a:ext cx="8964613" cy="2087562"/>
          </a:xfrm>
          <a:prstGeom prst="rect">
            <a:avLst/>
          </a:prstGeom>
          <a:noFill/>
          <a:ln w="9525">
            <a:noFill/>
          </a:ln>
        </p:spPr>
        <p:txBody>
          <a:bodyPr anchor="ctr"/>
          <a:p>
            <a:pPr algn="ctr"/>
            <a:r>
              <a:rPr lang="zh-CN" altLang="en-US" sz="4000" b="1" dirty="0">
                <a:solidFill>
                  <a:schemeClr val="accent2"/>
                </a:solidFill>
                <a:latin typeface="隶书" pitchFamily="1" charset="-122"/>
                <a:ea typeface="隶书" pitchFamily="1" charset="-122"/>
              </a:rPr>
              <a:t>想一想：</a:t>
            </a:r>
            <a:br>
              <a:rPr lang="zh-CN" altLang="en-US" sz="4000" b="1" dirty="0">
                <a:solidFill>
                  <a:schemeClr val="accent2"/>
                </a:solidFill>
                <a:latin typeface="隶书" pitchFamily="1" charset="-122"/>
                <a:ea typeface="隶书" pitchFamily="1" charset="-122"/>
              </a:rPr>
            </a:br>
            <a:r>
              <a:rPr lang="zh-CN" altLang="en-US" sz="4000" b="1" dirty="0">
                <a:solidFill>
                  <a:schemeClr val="accent2"/>
                </a:solidFill>
                <a:latin typeface="隶书" pitchFamily="1" charset="-122"/>
                <a:ea typeface="隶书" pitchFamily="1" charset="-122"/>
              </a:rPr>
              <a:t>通过刚才的学习</a:t>
            </a:r>
            <a:r>
              <a:rPr lang="en-US" altLang="zh-CN" sz="4000" b="1">
                <a:solidFill>
                  <a:schemeClr val="accent2"/>
                </a:solidFill>
                <a:latin typeface="隶书" pitchFamily="1" charset="-122"/>
                <a:ea typeface="隶书" pitchFamily="1" charset="-122"/>
              </a:rPr>
              <a:t>,</a:t>
            </a:r>
            <a:r>
              <a:rPr lang="zh-CN" altLang="en-US" sz="4000" b="1" dirty="0">
                <a:solidFill>
                  <a:schemeClr val="accent2"/>
                </a:solidFill>
                <a:latin typeface="隶书" pitchFamily="1" charset="-122"/>
                <a:ea typeface="隶书" pitchFamily="1" charset="-122"/>
              </a:rPr>
              <a:t>你对能量有何           新的认识呢</a:t>
            </a:r>
            <a:r>
              <a:rPr lang="en-US" altLang="zh-CN" sz="4000" b="1">
                <a:solidFill>
                  <a:schemeClr val="accent2"/>
                </a:solidFill>
                <a:latin typeface="隶书" pitchFamily="1" charset="-122"/>
                <a:ea typeface="隶书" pitchFamily="1" charset="-122"/>
              </a:rPr>
              <a:t>?</a:t>
            </a:r>
            <a:endParaRPr lang="en-US" altLang="zh-CN" sz="4000" b="1">
              <a:solidFill>
                <a:schemeClr val="accent2"/>
              </a:solidFill>
              <a:latin typeface="隶书" pitchFamily="1" charset="-122"/>
              <a:ea typeface="隶书" pitchFamily="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0483"/>
                                        </p:tgtEl>
                                        <p:attrNameLst>
                                          <p:attrName>style.visibility</p:attrName>
                                        </p:attrNameLst>
                                      </p:cBhvr>
                                      <p:to>
                                        <p:strVal val="visible"/>
                                      </p:to>
                                    </p:set>
                                    <p:animEffect transition="in" filter="wipe(left)">
                                      <p:cBhvr>
                                        <p:cTn id="7" dur="500"/>
                                        <p:tgtEl>
                                          <p:spTgt spid="2048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0482"/>
                                        </p:tgtEl>
                                        <p:attrNameLst>
                                          <p:attrName>style.visibility</p:attrName>
                                        </p:attrNameLst>
                                      </p:cBhvr>
                                      <p:to>
                                        <p:strVal val="visible"/>
                                      </p:to>
                                    </p:set>
                                    <p:anim calcmode="lin" valueType="num">
                                      <p:cBhvr additive="base">
                                        <p:cTn id="12" dur="500" fill="hold"/>
                                        <p:tgtEl>
                                          <p:spTgt spid="20482"/>
                                        </p:tgtEl>
                                        <p:attrNameLst>
                                          <p:attrName>ppt_x</p:attrName>
                                        </p:attrNameLst>
                                      </p:cBhvr>
                                      <p:tavLst>
                                        <p:tav tm="0">
                                          <p:val>
                                            <p:strVal val="#ppt_x"/>
                                          </p:val>
                                        </p:tav>
                                        <p:tav tm="100000">
                                          <p:val>
                                            <p:strVal val="#ppt_x"/>
                                          </p:val>
                                        </p:tav>
                                      </p:tavLst>
                                    </p:anim>
                                    <p:anim calcmode="lin" valueType="num">
                                      <p:cBhvr additive="base">
                                        <p:cTn id="13" dur="500" fill="hold"/>
                                        <p:tgtEl>
                                          <p:spTgt spid="2048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p:bldP spid="2048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1506" name="Picture 3" descr="腾冲地热图片：星海花树旅游网"/>
          <p:cNvPicPr>
            <a:picLocks noChangeAspect="1"/>
          </p:cNvPicPr>
          <p:nvPr/>
        </p:nvPicPr>
        <p:blipFill>
          <a:blip r:embed="rId1"/>
          <a:stretch>
            <a:fillRect/>
          </a:stretch>
        </p:blipFill>
        <p:spPr>
          <a:xfrm>
            <a:off x="1774825" y="260350"/>
            <a:ext cx="3744913" cy="2232025"/>
          </a:xfrm>
          <a:prstGeom prst="rect">
            <a:avLst/>
          </a:prstGeom>
          <a:noFill/>
          <a:ln w="9525">
            <a:noFill/>
          </a:ln>
        </p:spPr>
      </p:pic>
      <p:sp>
        <p:nvSpPr>
          <p:cNvPr id="21507" name="WordArt 5"/>
          <p:cNvSpPr>
            <a:spLocks noTextEdit="1"/>
          </p:cNvSpPr>
          <p:nvPr/>
        </p:nvSpPr>
        <p:spPr>
          <a:xfrm>
            <a:off x="6527800" y="0"/>
            <a:ext cx="1584325" cy="792163"/>
          </a:xfrm>
          <a:prstGeom prst="rect">
            <a:avLst/>
          </a:prstGeom>
        </p:spPr>
        <p:txBody>
          <a:bodyPr wrap="none" fromWordArt="1">
            <a:prstTxWarp prst="textWave1">
              <a:avLst>
                <a:gd name="adj1" fmla="val 13005"/>
                <a:gd name="adj2" fmla="val 0"/>
              </a:avLst>
            </a:prstTxWarp>
            <a:normAutofit/>
          </a:bodyPr>
          <a:p>
            <a:pPr algn="ctr" eaLnBrk="0" hangingPunct="0"/>
            <a:r>
              <a:rPr lang="zh-CN" altLang="en-US" sz="3600" b="1">
                <a:gradFill rotWithShape="1">
                  <a:gsLst>
                    <a:gs pos="0">
                      <a:srgbClr val="9999FF"/>
                    </a:gs>
                    <a:gs pos="100000">
                      <a:srgbClr val="009999"/>
                    </a:gs>
                  </a:gsLst>
                  <a:lin ang="5400000" scaled="1"/>
                  <a:tileRect/>
                </a:gradFill>
                <a:effectLst>
                  <a:outerShdw dist="53882" dir="2699999" algn="ctr" rotWithShape="0">
                    <a:srgbClr val="C0C0C0">
                      <a:alpha val="79999"/>
                    </a:srgbClr>
                  </a:outerShdw>
                </a:effectLst>
                <a:latin typeface="宋体" panose="02010600030101010101" pitchFamily="2" charset="-122"/>
                <a:ea typeface="宋体" panose="02010600030101010101" pitchFamily="2" charset="-122"/>
              </a:rPr>
              <a:t>温泉</a:t>
            </a:r>
            <a:endParaRPr lang="zh-CN" altLang="en-US" sz="3600" b="1">
              <a:gradFill rotWithShape="1">
                <a:gsLst>
                  <a:gs pos="0">
                    <a:srgbClr val="9999FF"/>
                  </a:gs>
                  <a:gs pos="100000">
                    <a:srgbClr val="009999"/>
                  </a:gs>
                </a:gsLst>
                <a:lin ang="5400000" scaled="1"/>
                <a:tileRect/>
              </a:gradFill>
              <a:effectLst>
                <a:outerShdw dist="53882" dir="2699999" algn="ctr" rotWithShape="0">
                  <a:srgbClr val="C0C0C0">
                    <a:alpha val="79999"/>
                  </a:srgbClr>
                </a:outerShdw>
              </a:effectLst>
              <a:latin typeface="宋体" panose="02010600030101010101" pitchFamily="2" charset="-122"/>
              <a:ea typeface="宋体" panose="02010600030101010101" pitchFamily="2" charset="-122"/>
            </a:endParaRPr>
          </a:p>
        </p:txBody>
      </p:sp>
      <p:sp>
        <p:nvSpPr>
          <p:cNvPr id="21508" name="Text Box 6"/>
          <p:cNvSpPr txBox="1"/>
          <p:nvPr/>
        </p:nvSpPr>
        <p:spPr>
          <a:xfrm>
            <a:off x="5735638" y="836613"/>
            <a:ext cx="4284662" cy="1198880"/>
          </a:xfrm>
          <a:prstGeom prst="rect">
            <a:avLst/>
          </a:prstGeom>
          <a:noFill/>
          <a:ln w="9525">
            <a:noFill/>
          </a:ln>
        </p:spPr>
        <p:txBody>
          <a:bodyPr>
            <a:spAutoFit/>
          </a:bodyPr>
          <a:p>
            <a:pPr>
              <a:spcBef>
                <a:spcPct val="50000"/>
              </a:spcBef>
            </a:pPr>
            <a:r>
              <a:rPr lang="zh-CN" altLang="en-US" sz="3600" b="1" dirty="0">
                <a:solidFill>
                  <a:srgbClr val="3333FF"/>
                </a:solidFill>
                <a:latin typeface="Arial" panose="020B0604020202020204" pitchFamily="34" charset="0"/>
              </a:rPr>
              <a:t>地热能从地球内部</a:t>
            </a:r>
            <a:r>
              <a:rPr lang="zh-CN" altLang="en-US" sz="3600" b="1" dirty="0">
                <a:solidFill>
                  <a:srgbClr val="FF0066"/>
                </a:solidFill>
                <a:latin typeface="Arial" panose="020B0604020202020204" pitchFamily="34" charset="0"/>
              </a:rPr>
              <a:t>转移</a:t>
            </a:r>
            <a:r>
              <a:rPr lang="zh-CN" altLang="en-US" sz="3600" b="1" dirty="0">
                <a:solidFill>
                  <a:srgbClr val="3333FF"/>
                </a:solidFill>
                <a:latin typeface="Arial" panose="020B0604020202020204" pitchFamily="34" charset="0"/>
              </a:rPr>
              <a:t>到水中</a:t>
            </a:r>
            <a:endParaRPr lang="zh-CN" altLang="en-US" sz="3600" b="1" dirty="0">
              <a:solidFill>
                <a:srgbClr val="3333FF"/>
              </a:solidFill>
              <a:latin typeface="Arial" panose="020B0604020202020204" pitchFamily="34" charset="0"/>
            </a:endParaRPr>
          </a:p>
        </p:txBody>
      </p:sp>
      <p:sp>
        <p:nvSpPr>
          <p:cNvPr id="21509" name="Text Box 8"/>
          <p:cNvSpPr txBox="1"/>
          <p:nvPr/>
        </p:nvSpPr>
        <p:spPr>
          <a:xfrm>
            <a:off x="1524000" y="2852738"/>
            <a:ext cx="5761038" cy="521970"/>
          </a:xfrm>
          <a:prstGeom prst="rect">
            <a:avLst/>
          </a:prstGeom>
          <a:noFill/>
          <a:ln w="9525">
            <a:noFill/>
          </a:ln>
        </p:spPr>
        <p:txBody>
          <a:bodyPr>
            <a:spAutoFit/>
          </a:bodyPr>
          <a:p>
            <a:pPr>
              <a:spcBef>
                <a:spcPct val="50000"/>
              </a:spcBef>
            </a:pPr>
            <a:r>
              <a:rPr lang="zh-CN" altLang="en-US" sz="2800" b="1" dirty="0">
                <a:latin typeface="Arial" panose="020B0604020202020204" pitchFamily="34" charset="0"/>
              </a:rPr>
              <a:t>站在太阳底下，全身会热起来</a:t>
            </a:r>
            <a:endParaRPr lang="zh-CN" altLang="en-US" sz="2800" b="1" dirty="0">
              <a:latin typeface="Arial" panose="020B0604020202020204" pitchFamily="34" charset="0"/>
            </a:endParaRPr>
          </a:p>
        </p:txBody>
      </p:sp>
      <p:sp>
        <p:nvSpPr>
          <p:cNvPr id="21510" name="Text Box 9"/>
          <p:cNvSpPr txBox="1"/>
          <p:nvPr/>
        </p:nvSpPr>
        <p:spPr>
          <a:xfrm>
            <a:off x="1524000" y="4292600"/>
            <a:ext cx="6840538" cy="521970"/>
          </a:xfrm>
          <a:prstGeom prst="rect">
            <a:avLst/>
          </a:prstGeom>
          <a:noFill/>
          <a:ln w="9525">
            <a:noFill/>
          </a:ln>
        </p:spPr>
        <p:txBody>
          <a:bodyPr>
            <a:spAutoFit/>
          </a:bodyPr>
          <a:p>
            <a:pPr>
              <a:spcBef>
                <a:spcPct val="50000"/>
              </a:spcBef>
            </a:pPr>
            <a:r>
              <a:rPr lang="zh-CN" altLang="en-US" sz="2800" b="1" dirty="0">
                <a:latin typeface="Arial" panose="020B0604020202020204" pitchFamily="34" charset="0"/>
              </a:rPr>
              <a:t>金属汤匙放入开水中</a:t>
            </a:r>
            <a:r>
              <a:rPr lang="en-US" altLang="zh-CN" sz="2800" b="1">
                <a:latin typeface="Arial" panose="020B0604020202020204" pitchFamily="34" charset="0"/>
              </a:rPr>
              <a:t>,</a:t>
            </a:r>
            <a:r>
              <a:rPr lang="zh-CN" altLang="en-US" sz="2800" b="1" dirty="0">
                <a:latin typeface="Arial" panose="020B0604020202020204" pitchFamily="34" charset="0"/>
              </a:rPr>
              <a:t>金属柄会烫手</a:t>
            </a:r>
            <a:endParaRPr lang="zh-CN" altLang="en-US" sz="2800" b="1" dirty="0">
              <a:latin typeface="Arial" panose="020B0604020202020204" pitchFamily="34" charset="0"/>
            </a:endParaRPr>
          </a:p>
        </p:txBody>
      </p:sp>
      <p:sp>
        <p:nvSpPr>
          <p:cNvPr id="21511" name="Text Box 11"/>
          <p:cNvSpPr txBox="1"/>
          <p:nvPr/>
        </p:nvSpPr>
        <p:spPr>
          <a:xfrm>
            <a:off x="1524000" y="3500438"/>
            <a:ext cx="5364163" cy="645160"/>
          </a:xfrm>
          <a:prstGeom prst="rect">
            <a:avLst/>
          </a:prstGeom>
          <a:noFill/>
          <a:ln w="9525">
            <a:noFill/>
          </a:ln>
        </p:spPr>
        <p:txBody>
          <a:bodyPr>
            <a:spAutoFit/>
          </a:bodyPr>
          <a:p>
            <a:pPr>
              <a:spcBef>
                <a:spcPct val="50000"/>
              </a:spcBef>
            </a:pPr>
            <a:r>
              <a:rPr lang="zh-CN" altLang="en-US" sz="3600" b="1" dirty="0">
                <a:solidFill>
                  <a:srgbClr val="3333FF"/>
                </a:solidFill>
                <a:latin typeface="Arial" panose="020B0604020202020204" pitchFamily="34" charset="0"/>
              </a:rPr>
              <a:t>热能从太阳中</a:t>
            </a:r>
            <a:r>
              <a:rPr lang="zh-CN" altLang="en-US" sz="3600" b="1" dirty="0">
                <a:solidFill>
                  <a:srgbClr val="FF0066"/>
                </a:solidFill>
                <a:latin typeface="Arial" panose="020B0604020202020204" pitchFamily="34" charset="0"/>
              </a:rPr>
              <a:t>转移</a:t>
            </a:r>
            <a:r>
              <a:rPr lang="zh-CN" altLang="en-US" sz="3600" b="1" dirty="0">
                <a:solidFill>
                  <a:srgbClr val="3333FF"/>
                </a:solidFill>
                <a:latin typeface="Arial" panose="020B0604020202020204" pitchFamily="34" charset="0"/>
              </a:rPr>
              <a:t>到水中</a:t>
            </a:r>
            <a:endParaRPr lang="zh-CN" altLang="en-US" sz="3600" b="1" dirty="0">
              <a:solidFill>
                <a:srgbClr val="3333FF"/>
              </a:solidFill>
              <a:latin typeface="Arial" panose="020B0604020202020204" pitchFamily="34" charset="0"/>
            </a:endParaRPr>
          </a:p>
        </p:txBody>
      </p:sp>
      <p:sp>
        <p:nvSpPr>
          <p:cNvPr id="21512" name="Text Box 12"/>
          <p:cNvSpPr txBox="1"/>
          <p:nvPr/>
        </p:nvSpPr>
        <p:spPr>
          <a:xfrm>
            <a:off x="1524000" y="4941888"/>
            <a:ext cx="6300788" cy="645160"/>
          </a:xfrm>
          <a:prstGeom prst="rect">
            <a:avLst/>
          </a:prstGeom>
          <a:noFill/>
          <a:ln w="9525">
            <a:noFill/>
          </a:ln>
        </p:spPr>
        <p:txBody>
          <a:bodyPr>
            <a:spAutoFit/>
          </a:bodyPr>
          <a:p>
            <a:pPr>
              <a:spcBef>
                <a:spcPct val="50000"/>
              </a:spcBef>
            </a:pPr>
            <a:r>
              <a:rPr lang="zh-CN" altLang="en-US" sz="3600" b="1" dirty="0">
                <a:solidFill>
                  <a:srgbClr val="3333FF"/>
                </a:solidFill>
                <a:latin typeface="Arial" panose="020B0604020202020204" pitchFamily="34" charset="0"/>
              </a:rPr>
              <a:t>热能从开水中</a:t>
            </a:r>
            <a:r>
              <a:rPr lang="zh-CN" altLang="en-US" sz="3600" b="1" dirty="0">
                <a:solidFill>
                  <a:srgbClr val="FF0066"/>
                </a:solidFill>
                <a:latin typeface="Arial" panose="020B0604020202020204" pitchFamily="34" charset="0"/>
              </a:rPr>
              <a:t>转移</a:t>
            </a:r>
            <a:r>
              <a:rPr lang="zh-CN" altLang="en-US" sz="3600" b="1" dirty="0">
                <a:solidFill>
                  <a:srgbClr val="3333FF"/>
                </a:solidFill>
                <a:latin typeface="Arial" panose="020B0604020202020204" pitchFamily="34" charset="0"/>
              </a:rPr>
              <a:t>到金属柄中</a:t>
            </a:r>
            <a:endParaRPr lang="zh-CN" altLang="en-US" sz="3600" b="1" dirty="0">
              <a:solidFill>
                <a:srgbClr val="3333FF"/>
              </a:solidFill>
              <a:latin typeface="Arial" panose="020B0604020202020204" pitchFamily="34" charset="0"/>
            </a:endParaRPr>
          </a:p>
        </p:txBody>
      </p:sp>
      <p:sp>
        <p:nvSpPr>
          <p:cNvPr id="21513" name="Text Box 13"/>
          <p:cNvSpPr txBox="1"/>
          <p:nvPr/>
        </p:nvSpPr>
        <p:spPr>
          <a:xfrm>
            <a:off x="1524000" y="5876925"/>
            <a:ext cx="7812088" cy="521970"/>
          </a:xfrm>
          <a:prstGeom prst="rect">
            <a:avLst/>
          </a:prstGeom>
          <a:noFill/>
          <a:ln w="9525">
            <a:noFill/>
          </a:ln>
        </p:spPr>
        <p:txBody>
          <a:bodyPr>
            <a:spAutoFit/>
          </a:bodyPr>
          <a:p>
            <a:pPr>
              <a:spcBef>
                <a:spcPct val="50000"/>
              </a:spcBef>
            </a:pPr>
            <a:r>
              <a:rPr lang="zh-CN" altLang="en-US" sz="2800" b="1" dirty="0">
                <a:latin typeface="Arial" panose="020B0604020202020204" pitchFamily="34" charset="0"/>
              </a:rPr>
              <a:t>这些变化过程是否也伴随着能量的转化呢？</a:t>
            </a:r>
            <a:endParaRPr lang="zh-CN" altLang="en-US" sz="2800" b="1" dirty="0">
              <a:latin typeface="Arial" panose="020B0604020202020204" pitchFamily="34" charset="0"/>
            </a:endParaRPr>
          </a:p>
        </p:txBody>
      </p:sp>
      <p:sp>
        <p:nvSpPr>
          <p:cNvPr id="21514" name="Text Box 14"/>
          <p:cNvSpPr txBox="1"/>
          <p:nvPr/>
        </p:nvSpPr>
        <p:spPr>
          <a:xfrm>
            <a:off x="6672263" y="2349500"/>
            <a:ext cx="3563937" cy="645160"/>
          </a:xfrm>
          <a:prstGeom prst="rect">
            <a:avLst/>
          </a:prstGeom>
          <a:noFill/>
          <a:ln w="9525">
            <a:noFill/>
          </a:ln>
        </p:spPr>
        <p:txBody>
          <a:bodyPr>
            <a:spAutoFit/>
          </a:bodyPr>
          <a:p>
            <a:pPr>
              <a:spcBef>
                <a:spcPct val="50000"/>
              </a:spcBef>
            </a:pPr>
            <a:r>
              <a:rPr lang="zh-CN" altLang="en-US" b="1" dirty="0">
                <a:latin typeface="Comic Sans MS" panose="030F0702030302020204" pitchFamily="66" charset="0"/>
              </a:rPr>
              <a:t>你能否再举些能量发生转移的事例？</a:t>
            </a:r>
            <a:endParaRPr lang="zh-CN" altLang="en-US" b="1" dirty="0">
              <a:latin typeface="Comic Sans MS" panose="030F0702030302020204"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1509"/>
                                        </p:tgtEl>
                                        <p:attrNameLst>
                                          <p:attrName>style.visibility</p:attrName>
                                        </p:attrNameLst>
                                      </p:cBhvr>
                                      <p:to>
                                        <p:strVal val="visible"/>
                                      </p:to>
                                    </p:set>
                                    <p:animEffect transition="in" filter="blinds(horizontal)">
                                      <p:cBhvr>
                                        <p:cTn id="7" dur="500"/>
                                        <p:tgtEl>
                                          <p:spTgt spid="2150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1510"/>
                                        </p:tgtEl>
                                        <p:attrNameLst>
                                          <p:attrName>style.visibility</p:attrName>
                                        </p:attrNameLst>
                                      </p:cBhvr>
                                      <p:to>
                                        <p:strVal val="visible"/>
                                      </p:to>
                                    </p:set>
                                    <p:animEffect transition="in" filter="blinds(horizontal)">
                                      <p:cBhvr>
                                        <p:cTn id="12" dur="500"/>
                                        <p:tgtEl>
                                          <p:spTgt spid="21510"/>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1513"/>
                                        </p:tgtEl>
                                        <p:attrNameLst>
                                          <p:attrName>style.visibility</p:attrName>
                                        </p:attrNameLst>
                                      </p:cBhvr>
                                      <p:to>
                                        <p:strVal val="visible"/>
                                      </p:to>
                                    </p:set>
                                    <p:animEffect transition="in" filter="blinds(horizontal)">
                                      <p:cBhvr>
                                        <p:cTn id="17" dur="500"/>
                                        <p:tgtEl>
                                          <p:spTgt spid="21513"/>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1508"/>
                                        </p:tgtEl>
                                        <p:attrNameLst>
                                          <p:attrName>style.visibility</p:attrName>
                                        </p:attrNameLst>
                                      </p:cBhvr>
                                      <p:to>
                                        <p:strVal val="visible"/>
                                      </p:to>
                                    </p:set>
                                    <p:animEffect transition="in" filter="blinds(horizontal)">
                                      <p:cBhvr>
                                        <p:cTn id="22" dur="500"/>
                                        <p:tgtEl>
                                          <p:spTgt spid="2150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1511"/>
                                        </p:tgtEl>
                                        <p:attrNameLst>
                                          <p:attrName>style.visibility</p:attrName>
                                        </p:attrNameLst>
                                      </p:cBhvr>
                                      <p:to>
                                        <p:strVal val="visible"/>
                                      </p:to>
                                    </p:set>
                                    <p:animEffect transition="in" filter="blinds(horizontal)">
                                      <p:cBhvr>
                                        <p:cTn id="27" dur="500"/>
                                        <p:tgtEl>
                                          <p:spTgt spid="21511"/>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21512"/>
                                        </p:tgtEl>
                                        <p:attrNameLst>
                                          <p:attrName>style.visibility</p:attrName>
                                        </p:attrNameLst>
                                      </p:cBhvr>
                                      <p:to>
                                        <p:strVal val="visible"/>
                                      </p:to>
                                    </p:set>
                                    <p:animEffect transition="in" filter="blinds(horizontal)">
                                      <p:cBhvr>
                                        <p:cTn id="32" dur="500"/>
                                        <p:tgtEl>
                                          <p:spTgt spid="21512"/>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21514"/>
                                        </p:tgtEl>
                                        <p:attrNameLst>
                                          <p:attrName>style.visibility</p:attrName>
                                        </p:attrNameLst>
                                      </p:cBhvr>
                                      <p:to>
                                        <p:strVal val="visible"/>
                                      </p:to>
                                    </p:set>
                                    <p:animEffect transition="in" filter="blinds(horizontal)">
                                      <p:cBhvr>
                                        <p:cTn id="37" dur="500"/>
                                        <p:tgtEl>
                                          <p:spTgt spid="215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8" grpId="0"/>
      <p:bldP spid="21509" grpId="0"/>
      <p:bldP spid="21510" grpId="0"/>
      <p:bldP spid="21511" grpId="0"/>
      <p:bldP spid="21512" grpId="0"/>
      <p:bldP spid="21513" grpId="0"/>
      <p:bldP spid="2151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Rectangle 3"/>
          <p:cNvSpPr/>
          <p:nvPr/>
        </p:nvSpPr>
        <p:spPr>
          <a:xfrm>
            <a:off x="3503613" y="188913"/>
            <a:ext cx="5583237" cy="706755"/>
          </a:xfrm>
          <a:prstGeom prst="rect">
            <a:avLst/>
          </a:prstGeom>
          <a:noFill/>
          <a:ln w="9525">
            <a:noFill/>
          </a:ln>
        </p:spPr>
        <p:txBody>
          <a:bodyPr>
            <a:spAutoFit/>
          </a:bodyPr>
          <a:p>
            <a:pPr algn="just"/>
            <a:r>
              <a:rPr lang="zh-CN" altLang="en-US" sz="4000" b="1" dirty="0">
                <a:latin typeface="Times New Roman" panose="02020603050405020304" pitchFamily="18" charset="0"/>
                <a:ea typeface="华文行楷" pitchFamily="2" charset="-122"/>
              </a:rPr>
              <a:t>能量的转化和转移</a:t>
            </a:r>
            <a:endParaRPr lang="zh-CN" altLang="en-US" sz="4000" b="1" dirty="0">
              <a:latin typeface="Times New Roman" panose="02020603050405020304" pitchFamily="18" charset="0"/>
              <a:ea typeface="华文行楷" pitchFamily="2" charset="-122"/>
            </a:endParaRPr>
          </a:p>
        </p:txBody>
      </p:sp>
      <p:grpSp>
        <p:nvGrpSpPr>
          <p:cNvPr id="22531" name="Group 4"/>
          <p:cNvGrpSpPr/>
          <p:nvPr/>
        </p:nvGrpSpPr>
        <p:grpSpPr>
          <a:xfrm>
            <a:off x="1981200" y="908050"/>
            <a:ext cx="8686800" cy="1208088"/>
            <a:chOff x="288" y="572"/>
            <a:chExt cx="5472" cy="761"/>
          </a:xfrm>
        </p:grpSpPr>
        <p:sp>
          <p:nvSpPr>
            <p:cNvPr id="22539" name="Rectangle 5"/>
            <p:cNvSpPr/>
            <p:nvPr/>
          </p:nvSpPr>
          <p:spPr>
            <a:xfrm>
              <a:off x="1632" y="1004"/>
              <a:ext cx="2688" cy="329"/>
            </a:xfrm>
            <a:prstGeom prst="rect">
              <a:avLst/>
            </a:prstGeom>
            <a:noFill/>
            <a:ln w="9525">
              <a:noFill/>
            </a:ln>
          </p:spPr>
          <p:txBody>
            <a:bodyPr>
              <a:spAutoFit/>
            </a:bodyPr>
            <a:p>
              <a:r>
                <a:rPr lang="zh-CN" altLang="en-US" sz="2800" b="1" dirty="0">
                  <a:latin typeface="Times New Roman" panose="02020603050405020304" pitchFamily="18" charset="0"/>
                </a:rPr>
                <a:t>（</a:t>
              </a:r>
              <a:r>
                <a:rPr lang="en-US" altLang="zh-CN" sz="2800" b="1">
                  <a:latin typeface="Times New Roman" panose="02020603050405020304" pitchFamily="18" charset="0"/>
                </a:rPr>
                <a:t>2</a:t>
              </a:r>
              <a:r>
                <a:rPr lang="zh-CN" altLang="en-US" sz="2800" b="1" dirty="0">
                  <a:latin typeface="Times New Roman" panose="02020603050405020304" pitchFamily="18" charset="0"/>
                </a:rPr>
                <a:t>）热传递</a:t>
              </a:r>
              <a:endParaRPr lang="zh-CN" altLang="en-US" sz="2800" b="1" dirty="0">
                <a:latin typeface="Times New Roman" panose="02020603050405020304" pitchFamily="18" charset="0"/>
              </a:endParaRPr>
            </a:p>
          </p:txBody>
        </p:sp>
        <p:sp>
          <p:nvSpPr>
            <p:cNvPr id="22540" name="Rectangle 6"/>
            <p:cNvSpPr/>
            <p:nvPr/>
          </p:nvSpPr>
          <p:spPr>
            <a:xfrm>
              <a:off x="1632" y="572"/>
              <a:ext cx="4128" cy="329"/>
            </a:xfrm>
            <a:prstGeom prst="rect">
              <a:avLst/>
            </a:prstGeom>
            <a:noFill/>
            <a:ln w="9525">
              <a:noFill/>
            </a:ln>
          </p:spPr>
          <p:txBody>
            <a:bodyPr>
              <a:spAutoFit/>
            </a:bodyPr>
            <a:p>
              <a:r>
                <a:rPr lang="zh-CN" altLang="en-US" sz="2800" b="1" dirty="0">
                  <a:latin typeface="Times New Roman" panose="02020603050405020304" pitchFamily="18" charset="0"/>
                </a:rPr>
                <a:t>（</a:t>
              </a:r>
              <a:r>
                <a:rPr lang="en-US" altLang="zh-CN" sz="2800" b="1">
                  <a:latin typeface="Times New Roman" panose="02020603050405020304" pitchFamily="18" charset="0"/>
                </a:rPr>
                <a:t>1</a:t>
              </a:r>
              <a:r>
                <a:rPr lang="zh-CN" altLang="en-US" sz="2800" b="1" dirty="0">
                  <a:latin typeface="Times New Roman" panose="02020603050405020304" pitchFamily="18" charset="0"/>
                </a:rPr>
                <a:t>）运动的甲钢球碰击静止的乙钢球</a:t>
              </a:r>
              <a:endParaRPr lang="zh-CN" altLang="en-US" sz="2800" b="1" dirty="0">
                <a:latin typeface="Times New Roman" panose="02020603050405020304" pitchFamily="18" charset="0"/>
              </a:endParaRPr>
            </a:p>
          </p:txBody>
        </p:sp>
        <p:sp>
          <p:nvSpPr>
            <p:cNvPr id="22541" name="Rectangle 7"/>
            <p:cNvSpPr/>
            <p:nvPr/>
          </p:nvSpPr>
          <p:spPr>
            <a:xfrm>
              <a:off x="288" y="572"/>
              <a:ext cx="2160" cy="232"/>
            </a:xfrm>
            <a:prstGeom prst="rect">
              <a:avLst/>
            </a:prstGeom>
            <a:noFill/>
            <a:ln w="9525">
              <a:noFill/>
            </a:ln>
          </p:spPr>
          <p:txBody>
            <a:bodyPr>
              <a:spAutoFit/>
            </a:bodyPr>
            <a:p>
              <a:r>
                <a:rPr lang="zh-CN" altLang="en-US" b="1" dirty="0">
                  <a:solidFill>
                    <a:schemeClr val="hlink"/>
                  </a:solidFill>
                  <a:latin typeface="Times New Roman" panose="02020603050405020304" pitchFamily="18" charset="0"/>
                </a:rPr>
                <a:t>能量转移：</a:t>
              </a:r>
              <a:endParaRPr lang="zh-CN" altLang="en-US" b="1" dirty="0">
                <a:solidFill>
                  <a:schemeClr val="hlink"/>
                </a:solidFill>
                <a:latin typeface="Times New Roman" panose="02020603050405020304" pitchFamily="18" charset="0"/>
              </a:endParaRPr>
            </a:p>
          </p:txBody>
        </p:sp>
      </p:grpSp>
      <p:grpSp>
        <p:nvGrpSpPr>
          <p:cNvPr id="22532" name="Group 8"/>
          <p:cNvGrpSpPr/>
          <p:nvPr/>
        </p:nvGrpSpPr>
        <p:grpSpPr>
          <a:xfrm>
            <a:off x="1919288" y="3141663"/>
            <a:ext cx="8153400" cy="1663700"/>
            <a:chOff x="249" y="1979"/>
            <a:chExt cx="5136" cy="1048"/>
          </a:xfrm>
        </p:grpSpPr>
        <p:sp>
          <p:nvSpPr>
            <p:cNvPr id="22535" name="Rectangle 9"/>
            <p:cNvSpPr/>
            <p:nvPr/>
          </p:nvSpPr>
          <p:spPr>
            <a:xfrm>
              <a:off x="249" y="1998"/>
              <a:ext cx="2160" cy="232"/>
            </a:xfrm>
            <a:prstGeom prst="rect">
              <a:avLst/>
            </a:prstGeom>
            <a:noFill/>
            <a:ln w="9525">
              <a:noFill/>
            </a:ln>
          </p:spPr>
          <p:txBody>
            <a:bodyPr>
              <a:spAutoFit/>
            </a:bodyPr>
            <a:p>
              <a:r>
                <a:rPr lang="zh-CN" altLang="en-US" b="1" dirty="0">
                  <a:solidFill>
                    <a:schemeClr val="hlink"/>
                  </a:solidFill>
                  <a:latin typeface="Times New Roman" panose="02020603050405020304" pitchFamily="18" charset="0"/>
                </a:rPr>
                <a:t>能量转化：</a:t>
              </a:r>
              <a:endParaRPr lang="zh-CN" altLang="en-US" b="1" dirty="0">
                <a:solidFill>
                  <a:schemeClr val="hlink"/>
                </a:solidFill>
                <a:latin typeface="Times New Roman" panose="02020603050405020304" pitchFamily="18" charset="0"/>
              </a:endParaRPr>
            </a:p>
          </p:txBody>
        </p:sp>
        <p:sp>
          <p:nvSpPr>
            <p:cNvPr id="22536" name="Rectangle 10"/>
            <p:cNvSpPr/>
            <p:nvPr/>
          </p:nvSpPr>
          <p:spPr>
            <a:xfrm>
              <a:off x="1881" y="1979"/>
              <a:ext cx="3120" cy="232"/>
            </a:xfrm>
            <a:prstGeom prst="rect">
              <a:avLst/>
            </a:prstGeom>
            <a:noFill/>
            <a:ln w="9525">
              <a:noFill/>
            </a:ln>
          </p:spPr>
          <p:txBody>
            <a:bodyPr>
              <a:spAutoFit/>
            </a:bodyPr>
            <a:p>
              <a:r>
                <a:rPr lang="zh-CN" altLang="en-US" b="1" dirty="0">
                  <a:latin typeface="Times New Roman" panose="02020603050405020304" pitchFamily="18" charset="0"/>
                </a:rPr>
                <a:t>小朋友滑滑梯；</a:t>
              </a:r>
              <a:endParaRPr lang="zh-CN" altLang="en-US" b="1" dirty="0">
                <a:latin typeface="Times New Roman" panose="02020603050405020304" pitchFamily="18" charset="0"/>
              </a:endParaRPr>
            </a:p>
          </p:txBody>
        </p:sp>
        <p:sp>
          <p:nvSpPr>
            <p:cNvPr id="22537" name="Rectangle 11"/>
            <p:cNvSpPr/>
            <p:nvPr/>
          </p:nvSpPr>
          <p:spPr>
            <a:xfrm>
              <a:off x="1881" y="2363"/>
              <a:ext cx="2758" cy="232"/>
            </a:xfrm>
            <a:prstGeom prst="rect">
              <a:avLst/>
            </a:prstGeom>
            <a:noFill/>
            <a:ln w="9525">
              <a:noFill/>
            </a:ln>
          </p:spPr>
          <p:txBody>
            <a:bodyPr>
              <a:spAutoFit/>
            </a:bodyPr>
            <a:p>
              <a:r>
                <a:rPr lang="zh-CN" altLang="en-US" b="1" dirty="0">
                  <a:latin typeface="Times New Roman" panose="02020603050405020304" pitchFamily="18" charset="0"/>
                </a:rPr>
                <a:t>水力发电；</a:t>
              </a:r>
              <a:r>
                <a:rPr lang="zh-CN" altLang="en-US" b="1" dirty="0">
                  <a:latin typeface="Comic Sans MS" panose="030F0702030302020204" pitchFamily="66" charset="0"/>
                </a:rPr>
                <a:t>火力发电；</a:t>
              </a:r>
              <a:endParaRPr lang="zh-CN" altLang="en-US" b="1" dirty="0">
                <a:latin typeface="Comic Sans MS" panose="030F0702030302020204" pitchFamily="66" charset="0"/>
              </a:endParaRPr>
            </a:p>
          </p:txBody>
        </p:sp>
        <p:sp>
          <p:nvSpPr>
            <p:cNvPr id="22538" name="Rectangle 12"/>
            <p:cNvSpPr/>
            <p:nvPr/>
          </p:nvSpPr>
          <p:spPr>
            <a:xfrm>
              <a:off x="1881" y="2795"/>
              <a:ext cx="3504" cy="232"/>
            </a:xfrm>
            <a:prstGeom prst="rect">
              <a:avLst/>
            </a:prstGeom>
            <a:noFill/>
            <a:ln w="9525">
              <a:noFill/>
            </a:ln>
          </p:spPr>
          <p:txBody>
            <a:bodyPr>
              <a:spAutoFit/>
            </a:bodyPr>
            <a:p>
              <a:r>
                <a:rPr lang="zh-CN" altLang="en-US" b="1" dirty="0">
                  <a:latin typeface="Times New Roman" panose="02020603050405020304" pitchFamily="18" charset="0"/>
                </a:rPr>
                <a:t>电流通过电热器时。</a:t>
              </a:r>
              <a:endParaRPr lang="zh-CN" altLang="en-US" b="1" dirty="0">
                <a:latin typeface="Times New Roman" panose="02020603050405020304" pitchFamily="18" charset="0"/>
              </a:endParaRPr>
            </a:p>
          </p:txBody>
        </p:sp>
      </p:grpSp>
      <p:sp>
        <p:nvSpPr>
          <p:cNvPr id="22533" name="Rectangle 13"/>
          <p:cNvSpPr/>
          <p:nvPr/>
        </p:nvSpPr>
        <p:spPr>
          <a:xfrm>
            <a:off x="1992313" y="2276475"/>
            <a:ext cx="7543800" cy="368300"/>
          </a:xfrm>
          <a:prstGeom prst="rect">
            <a:avLst/>
          </a:prstGeom>
          <a:noFill/>
          <a:ln w="22225" cap="flat" cmpd="sng">
            <a:solidFill>
              <a:schemeClr val="bg1"/>
            </a:solidFill>
            <a:prstDash val="solid"/>
            <a:miter/>
            <a:headEnd type="none" w="med" len="med"/>
            <a:tailEnd type="none" w="med" len="med"/>
          </a:ln>
        </p:spPr>
        <p:txBody>
          <a:bodyPr>
            <a:spAutoFit/>
          </a:bodyPr>
          <a:p>
            <a:pPr algn="ctr"/>
            <a:r>
              <a:rPr lang="zh-CN" altLang="en-US" b="1" dirty="0">
                <a:latin typeface="Times New Roman" panose="02020603050405020304" pitchFamily="18" charset="0"/>
              </a:rPr>
              <a:t>特点：　能量的形式没有变</a:t>
            </a:r>
            <a:endParaRPr lang="zh-CN" altLang="en-US" b="1" dirty="0">
              <a:latin typeface="Times New Roman" panose="02020603050405020304" pitchFamily="18" charset="0"/>
            </a:endParaRPr>
          </a:p>
        </p:txBody>
      </p:sp>
      <p:sp>
        <p:nvSpPr>
          <p:cNvPr id="22534" name="Rectangle 14"/>
          <p:cNvSpPr/>
          <p:nvPr/>
        </p:nvSpPr>
        <p:spPr>
          <a:xfrm>
            <a:off x="1992313" y="5084763"/>
            <a:ext cx="7543800" cy="368300"/>
          </a:xfrm>
          <a:prstGeom prst="rect">
            <a:avLst/>
          </a:prstGeom>
          <a:noFill/>
          <a:ln w="28575" cap="flat" cmpd="sng">
            <a:solidFill>
              <a:schemeClr val="bg1"/>
            </a:solidFill>
            <a:prstDash val="solid"/>
            <a:miter/>
            <a:headEnd type="none" w="med" len="med"/>
            <a:tailEnd type="none" w="med" len="med"/>
          </a:ln>
        </p:spPr>
        <p:txBody>
          <a:bodyPr>
            <a:spAutoFit/>
          </a:bodyPr>
          <a:p>
            <a:pPr algn="ctr"/>
            <a:r>
              <a:rPr lang="zh-CN" altLang="en-US" b="1" dirty="0">
                <a:latin typeface="Times New Roman" panose="02020603050405020304" pitchFamily="18" charset="0"/>
              </a:rPr>
              <a:t>特点：　能量的形式发生变化</a:t>
            </a:r>
            <a:endParaRPr lang="zh-CN" altLang="en-US" b="1" dirty="0">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2531"/>
                                        </p:tgtEl>
                                        <p:attrNameLst>
                                          <p:attrName>style.visibility</p:attrName>
                                        </p:attrNameLst>
                                      </p:cBhvr>
                                      <p:to>
                                        <p:strVal val="visible"/>
                                      </p:to>
                                    </p:set>
                                    <p:animEffect transition="in" filter="wipe(left)">
                                      <p:cBhvr>
                                        <p:cTn id="7" dur="1000"/>
                                        <p:tgtEl>
                                          <p:spTgt spid="22531"/>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grpId="0" nodeType="clickEffect">
                                  <p:stCondLst>
                                    <p:cond delay="0"/>
                                  </p:stCondLst>
                                  <p:childTnLst>
                                    <p:set>
                                      <p:cBhvr>
                                        <p:cTn id="11" dur="1" fill="hold">
                                          <p:stCondLst>
                                            <p:cond delay="0"/>
                                          </p:stCondLst>
                                        </p:cTn>
                                        <p:tgtEl>
                                          <p:spTgt spid="22533"/>
                                        </p:tgtEl>
                                        <p:attrNameLst>
                                          <p:attrName>style.visibility</p:attrName>
                                        </p:attrNameLst>
                                      </p:cBhvr>
                                      <p:to>
                                        <p:strVal val="visible"/>
                                      </p:to>
                                    </p:set>
                                    <p:animEffect transition="in" filter="wipe(down)">
                                      <p:cBhvr>
                                        <p:cTn id="12" dur="580">
                                          <p:stCondLst>
                                            <p:cond delay="0"/>
                                          </p:stCondLst>
                                        </p:cTn>
                                        <p:tgtEl>
                                          <p:spTgt spid="22533"/>
                                        </p:tgtEl>
                                      </p:cBhvr>
                                    </p:animEffect>
                                    <p:anim calcmode="lin" valueType="num">
                                      <p:cBhvr>
                                        <p:cTn id="13" dur="1822" tmFilter="0,0; 0.14,0.36; 0.43,0.73; 0.71,0.91; 1.0,1.0">
                                          <p:stCondLst>
                                            <p:cond delay="0"/>
                                          </p:stCondLst>
                                        </p:cTn>
                                        <p:tgtEl>
                                          <p:spTgt spid="22533"/>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22533"/>
                                        </p:tgtEl>
                                        <p:attrNameLst>
                                          <p:attrName>ppt_y</p:attrName>
                                        </p:attrNameLst>
                                      </p:cBhvr>
                                      <p:tavLst>
                                        <p:tav tm="0" fmla="#ppt_y-sin(pi*$)/3">
                                          <p:val>
                                            <p:fltVal val="0.500000"/>
                                          </p:val>
                                        </p:tav>
                                        <p:tav tm="100000">
                                          <p:val>
                                            <p:fltVal val="1.000000"/>
                                          </p:val>
                                        </p:tav>
                                      </p:tavLst>
                                    </p:anim>
                                    <p:anim calcmode="lin" valueType="num">
                                      <p:cBhvr>
                                        <p:cTn id="15" dur="664" tmFilter="0, 0; 0.125,0.2665; 0.25,0.4; 0.375,0.465; 0.5,0.5;  0.625,0.535; 0.75,0.6; 0.875,0.7335; 1,1">
                                          <p:stCondLst>
                                            <p:cond delay="664"/>
                                          </p:stCondLst>
                                        </p:cTn>
                                        <p:tgtEl>
                                          <p:spTgt spid="22533"/>
                                        </p:tgtEl>
                                        <p:attrNameLst>
                                          <p:attrName>ppt_y</p:attrName>
                                        </p:attrNameLst>
                                      </p:cBhvr>
                                      <p:tavLst>
                                        <p:tav tm="0" fmla="#ppt_y-sin(pi*$)/9">
                                          <p:val>
                                            <p:fltVal val="0.000000"/>
                                          </p:val>
                                        </p:tav>
                                        <p:tav tm="100000">
                                          <p:val>
                                            <p:fltVal val="1.000000"/>
                                          </p:val>
                                        </p:tav>
                                      </p:tavLst>
                                    </p:anim>
                                    <p:anim calcmode="lin" valueType="num">
                                      <p:cBhvr>
                                        <p:cTn id="16" dur="332" tmFilter="0, 0; 0.125,0.2665; 0.25,0.4; 0.375,0.465; 0.5,0.5;  0.625,0.535; 0.75,0.6; 0.875,0.7335; 1,1">
                                          <p:stCondLst>
                                            <p:cond delay="1324"/>
                                          </p:stCondLst>
                                        </p:cTn>
                                        <p:tgtEl>
                                          <p:spTgt spid="22533"/>
                                        </p:tgtEl>
                                        <p:attrNameLst>
                                          <p:attrName>ppt_y</p:attrName>
                                        </p:attrNameLst>
                                      </p:cBhvr>
                                      <p:tavLst>
                                        <p:tav tm="0" fmla="#ppt_y-sin(pi*$)/27">
                                          <p:val>
                                            <p:fltVal val="0.000000"/>
                                          </p:val>
                                        </p:tav>
                                        <p:tav tm="100000">
                                          <p:val>
                                            <p:fltVal val="1.000000"/>
                                          </p:val>
                                        </p:tav>
                                      </p:tavLst>
                                    </p:anim>
                                    <p:anim calcmode="lin" valueType="num">
                                      <p:cBhvr>
                                        <p:cTn id="17" dur="164" tmFilter="0, 0; 0.125,0.2665; 0.25,0.4; 0.375,0.465; 0.5,0.5;  0.625,0.535; 0.75,0.6; 0.875,0.7335; 1,1">
                                          <p:stCondLst>
                                            <p:cond delay="1656"/>
                                          </p:stCondLst>
                                        </p:cTn>
                                        <p:tgtEl>
                                          <p:spTgt spid="22533"/>
                                        </p:tgtEl>
                                        <p:attrNameLst>
                                          <p:attrName>ppt_y</p:attrName>
                                        </p:attrNameLst>
                                      </p:cBhvr>
                                      <p:tavLst>
                                        <p:tav tm="0" fmla="#ppt_y-sin(pi*$)/81">
                                          <p:val>
                                            <p:fltVal val="0.000000"/>
                                          </p:val>
                                        </p:tav>
                                        <p:tav tm="100000">
                                          <p:val>
                                            <p:fltVal val="1.000000"/>
                                          </p:val>
                                        </p:tav>
                                      </p:tavLst>
                                    </p:anim>
                                    <p:animScale>
                                      <p:cBhvr>
                                        <p:cTn id="18" dur="26">
                                          <p:stCondLst>
                                            <p:cond delay="650"/>
                                          </p:stCondLst>
                                        </p:cTn>
                                        <p:tgtEl>
                                          <p:spTgt spid="22533"/>
                                        </p:tgtEl>
                                      </p:cBhvr>
                                      <p:to x="100000" y="60000"/>
                                    </p:animScale>
                                    <p:animScale>
                                      <p:cBhvr>
                                        <p:cTn id="19" dur="166" decel="50000">
                                          <p:stCondLst>
                                            <p:cond delay="676"/>
                                          </p:stCondLst>
                                        </p:cTn>
                                        <p:tgtEl>
                                          <p:spTgt spid="22533"/>
                                        </p:tgtEl>
                                      </p:cBhvr>
                                      <p:to x="100000" y="100000"/>
                                    </p:animScale>
                                    <p:animScale>
                                      <p:cBhvr>
                                        <p:cTn id="20" dur="26">
                                          <p:stCondLst>
                                            <p:cond delay="1312"/>
                                          </p:stCondLst>
                                        </p:cTn>
                                        <p:tgtEl>
                                          <p:spTgt spid="22533"/>
                                        </p:tgtEl>
                                      </p:cBhvr>
                                      <p:to x="100000" y="80000"/>
                                    </p:animScale>
                                    <p:animScale>
                                      <p:cBhvr>
                                        <p:cTn id="21" dur="166" decel="50000">
                                          <p:stCondLst>
                                            <p:cond delay="1338"/>
                                          </p:stCondLst>
                                        </p:cTn>
                                        <p:tgtEl>
                                          <p:spTgt spid="22533"/>
                                        </p:tgtEl>
                                      </p:cBhvr>
                                      <p:to x="100000" y="100000"/>
                                    </p:animScale>
                                    <p:animScale>
                                      <p:cBhvr>
                                        <p:cTn id="22" dur="26">
                                          <p:stCondLst>
                                            <p:cond delay="1642"/>
                                          </p:stCondLst>
                                        </p:cTn>
                                        <p:tgtEl>
                                          <p:spTgt spid="22533"/>
                                        </p:tgtEl>
                                      </p:cBhvr>
                                      <p:to x="100000" y="90000"/>
                                    </p:animScale>
                                    <p:animScale>
                                      <p:cBhvr>
                                        <p:cTn id="23" dur="166" decel="50000">
                                          <p:stCondLst>
                                            <p:cond delay="1668"/>
                                          </p:stCondLst>
                                        </p:cTn>
                                        <p:tgtEl>
                                          <p:spTgt spid="22533"/>
                                        </p:tgtEl>
                                      </p:cBhvr>
                                      <p:to x="100000" y="100000"/>
                                    </p:animScale>
                                    <p:animScale>
                                      <p:cBhvr>
                                        <p:cTn id="24" dur="26">
                                          <p:stCondLst>
                                            <p:cond delay="1808"/>
                                          </p:stCondLst>
                                        </p:cTn>
                                        <p:tgtEl>
                                          <p:spTgt spid="22533"/>
                                        </p:tgtEl>
                                      </p:cBhvr>
                                      <p:to x="100000" y="95000"/>
                                    </p:animScale>
                                    <p:animScale>
                                      <p:cBhvr>
                                        <p:cTn id="25" dur="166" decel="50000">
                                          <p:stCondLst>
                                            <p:cond delay="1834"/>
                                          </p:stCondLst>
                                        </p:cTn>
                                        <p:tgtEl>
                                          <p:spTgt spid="22533"/>
                                        </p:tgtEl>
                                      </p:cBhvr>
                                      <p:to x="100000" y="100000"/>
                                    </p:animScale>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22532"/>
                                        </p:tgtEl>
                                        <p:attrNameLst>
                                          <p:attrName>style.visibility</p:attrName>
                                        </p:attrNameLst>
                                      </p:cBhvr>
                                      <p:to>
                                        <p:strVal val="visible"/>
                                      </p:to>
                                    </p:set>
                                    <p:animEffect transition="in" filter="wipe(left)">
                                      <p:cBhvr>
                                        <p:cTn id="30" dur="1000"/>
                                        <p:tgtEl>
                                          <p:spTgt spid="22532"/>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22534"/>
                                        </p:tgtEl>
                                        <p:attrNameLst>
                                          <p:attrName>style.visibility</p:attrName>
                                        </p:attrNameLst>
                                      </p:cBhvr>
                                      <p:to>
                                        <p:strVal val="visible"/>
                                      </p:to>
                                    </p:set>
                                    <p:anim calcmode="lin" valueType="num">
                                      <p:cBhvr additive="base">
                                        <p:cTn id="35" dur="500" fill="hold"/>
                                        <p:tgtEl>
                                          <p:spTgt spid="22534"/>
                                        </p:tgtEl>
                                        <p:attrNameLst>
                                          <p:attrName>ppt_x</p:attrName>
                                        </p:attrNameLst>
                                      </p:cBhvr>
                                      <p:tavLst>
                                        <p:tav tm="0">
                                          <p:val>
                                            <p:strVal val="#ppt_x"/>
                                          </p:val>
                                        </p:tav>
                                        <p:tav tm="100000">
                                          <p:val>
                                            <p:strVal val="#ppt_x"/>
                                          </p:val>
                                        </p:tav>
                                      </p:tavLst>
                                    </p:anim>
                                    <p:anim calcmode="lin" valueType="num">
                                      <p:cBhvr additive="base">
                                        <p:cTn id="36" dur="500" fill="hold"/>
                                        <p:tgtEl>
                                          <p:spTgt spid="225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3" grpId="0" bldLvl="0" animBg="1"/>
      <p:bldP spid="22534"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2" name="Rectangle 6" descr="羊皮纸"/>
          <p:cNvSpPr/>
          <p:nvPr/>
        </p:nvSpPr>
        <p:spPr>
          <a:xfrm>
            <a:off x="1524000" y="0"/>
            <a:ext cx="9144000" cy="1268413"/>
          </a:xfrm>
          <a:prstGeom prst="rect">
            <a:avLst/>
          </a:prstGeom>
          <a:blipFill rotWithShape="1">
            <a:blip r:embed="rId1"/>
          </a:blipFill>
          <a:ln w="9525" cap="flat" cmpd="sng">
            <a:solidFill>
              <a:schemeClr val="tx1"/>
            </a:solidFill>
            <a:prstDash val="solid"/>
            <a:miter/>
            <a:headEnd type="none" w="med" len="med"/>
            <a:tailEnd type="none" w="med" len="med"/>
          </a:ln>
        </p:spPr>
        <p:txBody>
          <a:bodyPr wrap="none" anchor="ctr"/>
          <a:p>
            <a:pPr algn="ctr"/>
            <a:r>
              <a:rPr lang="en-US" altLang="zh-CN">
                <a:latin typeface="Comic Sans MS" panose="030F0702030302020204" pitchFamily="66" charset="0"/>
              </a:rPr>
              <a:t>5.12</a:t>
            </a:r>
            <a:r>
              <a:rPr lang="zh-CN" altLang="en-US" dirty="0">
                <a:latin typeface="Comic Sans MS" panose="030F0702030302020204" pitchFamily="66" charset="0"/>
              </a:rPr>
              <a:t>大地震能量的释放</a:t>
            </a:r>
            <a:endParaRPr lang="zh-CN" altLang="en-US" dirty="0">
              <a:latin typeface="Comic Sans MS" panose="030F0702030302020204" pitchFamily="66" charset="0"/>
            </a:endParaRPr>
          </a:p>
        </p:txBody>
      </p:sp>
      <p:pic>
        <p:nvPicPr>
          <p:cNvPr id="5123" name="Picture 9" descr="65700dfd4dc02364d7887dc0"/>
          <p:cNvPicPr>
            <a:picLocks noChangeAspect="1"/>
          </p:cNvPicPr>
          <p:nvPr/>
        </p:nvPicPr>
        <p:blipFill>
          <a:blip r:embed="rId2"/>
          <a:stretch>
            <a:fillRect/>
          </a:stretch>
        </p:blipFill>
        <p:spPr>
          <a:xfrm>
            <a:off x="2279650" y="1579563"/>
            <a:ext cx="7626350" cy="4873625"/>
          </a:xfrm>
          <a:prstGeom prst="rect">
            <a:avLst/>
          </a:prstGeom>
          <a:noFill/>
          <a:ln w="9525">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Rectangle 10" descr="再生纸"/>
          <p:cNvSpPr/>
          <p:nvPr/>
        </p:nvSpPr>
        <p:spPr>
          <a:xfrm>
            <a:off x="1524000" y="0"/>
            <a:ext cx="9144000" cy="1125538"/>
          </a:xfrm>
          <a:prstGeom prst="rect">
            <a:avLst/>
          </a:prstGeom>
          <a:blipFill rotWithShape="1">
            <a:blip r:embed="rId1"/>
          </a:blipFill>
          <a:ln w="9525" cap="flat" cmpd="sng">
            <a:solidFill>
              <a:schemeClr val="tx1"/>
            </a:solidFill>
            <a:prstDash val="solid"/>
            <a:miter/>
            <a:headEnd type="none" w="med" len="med"/>
            <a:tailEnd type="none" w="med" len="med"/>
          </a:ln>
        </p:spPr>
        <p:txBody>
          <a:bodyPr wrap="none" anchor="ctr"/>
          <a:p>
            <a:endParaRPr lang="zh-CN" altLang="en-US" dirty="0">
              <a:latin typeface="Comic Sans MS" panose="030F0702030302020204" pitchFamily="66" charset="0"/>
            </a:endParaRPr>
          </a:p>
        </p:txBody>
      </p:sp>
      <p:sp>
        <p:nvSpPr>
          <p:cNvPr id="23555" name="Rectangle 4"/>
          <p:cNvSpPr/>
          <p:nvPr/>
        </p:nvSpPr>
        <p:spPr>
          <a:xfrm>
            <a:off x="2566988" y="2636838"/>
            <a:ext cx="6624637" cy="855662"/>
          </a:xfrm>
          <a:prstGeom prst="rect">
            <a:avLst/>
          </a:prstGeom>
          <a:noFill/>
          <a:ln w="9525">
            <a:noFill/>
          </a:ln>
        </p:spPr>
        <p:txBody>
          <a:bodyPr lIns="92075" tIns="46038" rIns="92075" bIns="46038" anchor="ctr"/>
          <a:p>
            <a:pPr algn="ctr"/>
            <a:r>
              <a:rPr lang="zh-CN" altLang="en-US" sz="5400" b="1" dirty="0">
                <a:solidFill>
                  <a:srgbClr val="3333FF"/>
                </a:solidFill>
                <a:latin typeface="华文行楷" pitchFamily="2" charset="-122"/>
                <a:ea typeface="华文行楷" pitchFamily="2" charset="-122"/>
              </a:rPr>
              <a:t>能量也可以相互</a:t>
            </a:r>
            <a:r>
              <a:rPr lang="zh-CN" altLang="en-US" sz="5400" b="1" dirty="0">
                <a:solidFill>
                  <a:schemeClr val="tx2"/>
                </a:solidFill>
                <a:latin typeface="华文行楷" pitchFamily="2" charset="-122"/>
                <a:ea typeface="华文行楷" pitchFamily="2" charset="-122"/>
              </a:rPr>
              <a:t>转移</a:t>
            </a:r>
            <a:endParaRPr lang="zh-CN" altLang="en-US" sz="5400" b="1" dirty="0">
              <a:solidFill>
                <a:schemeClr val="tx2"/>
              </a:solidFill>
              <a:latin typeface="华文行楷" pitchFamily="2" charset="-122"/>
              <a:ea typeface="华文行楷" pitchFamily="2" charset="-122"/>
            </a:endParaRPr>
          </a:p>
        </p:txBody>
      </p:sp>
      <p:sp>
        <p:nvSpPr>
          <p:cNvPr id="23556" name="Rectangle 5"/>
          <p:cNvSpPr/>
          <p:nvPr/>
        </p:nvSpPr>
        <p:spPr>
          <a:xfrm>
            <a:off x="1774825" y="3644900"/>
            <a:ext cx="8893175" cy="1800225"/>
          </a:xfrm>
          <a:prstGeom prst="rect">
            <a:avLst/>
          </a:prstGeom>
          <a:noFill/>
          <a:ln w="9525">
            <a:noFill/>
          </a:ln>
        </p:spPr>
        <p:txBody>
          <a:bodyPr lIns="92075" tIns="46038" rIns="92075" bIns="46038" anchor="ctr"/>
          <a:p>
            <a:pPr algn="ctr">
              <a:lnSpc>
                <a:spcPct val="120000"/>
              </a:lnSpc>
            </a:pPr>
            <a:r>
              <a:rPr lang="zh-CN" altLang="en-US" sz="4000" b="1" dirty="0">
                <a:solidFill>
                  <a:schemeClr val="accent2"/>
                </a:solidFill>
                <a:latin typeface="Comic Sans MS" panose="030F0702030302020204" pitchFamily="66" charset="0"/>
              </a:rPr>
              <a:t>平时我们说的</a:t>
            </a:r>
            <a:r>
              <a:rPr lang="zh-CN" altLang="en-US" sz="4000" b="1" dirty="0">
                <a:solidFill>
                  <a:srgbClr val="3333FF"/>
                </a:solidFill>
                <a:latin typeface="Arial" panose="020B0604020202020204" pitchFamily="34" charset="0"/>
              </a:rPr>
              <a:t>“</a:t>
            </a:r>
            <a:r>
              <a:rPr lang="zh-CN" altLang="en-US" sz="4000" b="1" dirty="0">
                <a:solidFill>
                  <a:srgbClr val="3333FF"/>
                </a:solidFill>
                <a:latin typeface="Comic Sans MS" panose="030F0702030302020204" pitchFamily="66" charset="0"/>
              </a:rPr>
              <a:t>消耗能量</a:t>
            </a:r>
            <a:r>
              <a:rPr lang="zh-CN" altLang="en-US" sz="4000" b="1" dirty="0">
                <a:solidFill>
                  <a:srgbClr val="3333FF"/>
                </a:solidFill>
                <a:latin typeface="Arial" panose="020B0604020202020204" pitchFamily="34" charset="0"/>
              </a:rPr>
              <a:t>”</a:t>
            </a:r>
            <a:r>
              <a:rPr lang="zh-CN" altLang="en-US" sz="4000" b="1" dirty="0">
                <a:solidFill>
                  <a:srgbClr val="3333FF"/>
                </a:solidFill>
                <a:latin typeface="Comic Sans MS" panose="030F0702030302020204" pitchFamily="66" charset="0"/>
              </a:rPr>
              <a:t>、</a:t>
            </a:r>
            <a:r>
              <a:rPr lang="zh-CN" altLang="en-US" sz="4000" b="1" dirty="0">
                <a:solidFill>
                  <a:srgbClr val="3333FF"/>
                </a:solidFill>
                <a:latin typeface="Arial" panose="020B0604020202020204" pitchFamily="34" charset="0"/>
              </a:rPr>
              <a:t>“</a:t>
            </a:r>
            <a:r>
              <a:rPr lang="zh-CN" altLang="en-US" sz="4000" b="1" dirty="0">
                <a:solidFill>
                  <a:srgbClr val="3333FF"/>
                </a:solidFill>
                <a:latin typeface="Comic Sans MS" panose="030F0702030302020204" pitchFamily="66" charset="0"/>
              </a:rPr>
              <a:t>获得能量</a:t>
            </a:r>
            <a:r>
              <a:rPr lang="zh-CN" altLang="en-US" sz="4000" b="1" dirty="0">
                <a:solidFill>
                  <a:srgbClr val="3333FF"/>
                </a:solidFill>
                <a:latin typeface="Arial" panose="020B0604020202020204" pitchFamily="34" charset="0"/>
              </a:rPr>
              <a:t>”</a:t>
            </a:r>
            <a:br>
              <a:rPr lang="zh-CN" altLang="en-US" sz="4000" b="1" dirty="0">
                <a:solidFill>
                  <a:srgbClr val="3333FF"/>
                </a:solidFill>
                <a:latin typeface="Comic Sans MS" panose="030F0702030302020204" pitchFamily="66" charset="0"/>
              </a:rPr>
            </a:br>
            <a:r>
              <a:rPr lang="zh-CN" altLang="en-US" sz="4000" b="1" dirty="0">
                <a:solidFill>
                  <a:srgbClr val="3333FF"/>
                </a:solidFill>
                <a:latin typeface="Arial" panose="020B0604020202020204" pitchFamily="34" charset="0"/>
              </a:rPr>
              <a:t>“</a:t>
            </a:r>
            <a:r>
              <a:rPr lang="zh-CN" altLang="en-US" sz="4000" b="1" dirty="0">
                <a:solidFill>
                  <a:srgbClr val="3333FF"/>
                </a:solidFill>
                <a:latin typeface="Comic Sans MS" panose="030F0702030302020204" pitchFamily="66" charset="0"/>
              </a:rPr>
              <a:t>利用能量</a:t>
            </a:r>
            <a:r>
              <a:rPr lang="zh-CN" altLang="en-US" sz="4000" b="1" dirty="0">
                <a:solidFill>
                  <a:srgbClr val="3333FF"/>
                </a:solidFill>
                <a:latin typeface="Arial" panose="020B0604020202020204" pitchFamily="34" charset="0"/>
              </a:rPr>
              <a:t>”</a:t>
            </a:r>
            <a:r>
              <a:rPr lang="zh-CN" altLang="en-US" sz="4000" b="1" dirty="0">
                <a:solidFill>
                  <a:schemeClr val="accent2"/>
                </a:solidFill>
                <a:latin typeface="Comic Sans MS" panose="030F0702030302020204" pitchFamily="66" charset="0"/>
              </a:rPr>
              <a:t>其</a:t>
            </a:r>
            <a:r>
              <a:rPr lang="zh-CN" altLang="en-US" sz="4000" b="1" dirty="0">
                <a:solidFill>
                  <a:schemeClr val="tx2"/>
                </a:solidFill>
                <a:latin typeface="Comic Sans MS" panose="030F0702030302020204" pitchFamily="66" charset="0"/>
              </a:rPr>
              <a:t>实质</a:t>
            </a:r>
            <a:r>
              <a:rPr lang="zh-CN" altLang="en-US" sz="4000" b="1" dirty="0">
                <a:latin typeface="Comic Sans MS" panose="030F0702030302020204" pitchFamily="66" charset="0"/>
              </a:rPr>
              <a:t>是</a:t>
            </a:r>
            <a:r>
              <a:rPr lang="zh-CN" altLang="en-US" sz="4000" b="1" dirty="0">
                <a:solidFill>
                  <a:schemeClr val="accent2"/>
                </a:solidFill>
                <a:latin typeface="Comic Sans MS" panose="030F0702030302020204" pitchFamily="66" charset="0"/>
              </a:rPr>
              <a:t>什么呢？</a:t>
            </a:r>
            <a:endParaRPr lang="zh-CN" altLang="en-US" sz="4000" b="1" dirty="0">
              <a:solidFill>
                <a:schemeClr val="accent2"/>
              </a:solidFill>
              <a:latin typeface="Comic Sans MS" panose="030F0702030302020204" pitchFamily="66" charset="0"/>
            </a:endParaRPr>
          </a:p>
        </p:txBody>
      </p:sp>
      <p:sp>
        <p:nvSpPr>
          <p:cNvPr id="23557" name="Rectangle 7"/>
          <p:cNvSpPr/>
          <p:nvPr/>
        </p:nvSpPr>
        <p:spPr>
          <a:xfrm>
            <a:off x="2927350" y="5516563"/>
            <a:ext cx="6624638" cy="768350"/>
          </a:xfrm>
          <a:prstGeom prst="rect">
            <a:avLst/>
          </a:prstGeom>
          <a:noFill/>
          <a:ln w="9525">
            <a:noFill/>
          </a:ln>
        </p:spPr>
        <p:txBody>
          <a:bodyPr>
            <a:spAutoFit/>
          </a:bodyPr>
          <a:p>
            <a:r>
              <a:rPr lang="zh-CN" altLang="en-US" sz="4400" b="1" dirty="0">
                <a:solidFill>
                  <a:schemeClr val="tx2"/>
                </a:solidFill>
                <a:latin typeface="Comic Sans MS" panose="030F0702030302020204" pitchFamily="66" charset="0"/>
                <a:ea typeface="黑体" panose="02010609060101010101" pitchFamily="49" charset="-122"/>
              </a:rPr>
              <a:t>能量的相互转化或转移</a:t>
            </a:r>
            <a:endParaRPr lang="zh-CN" altLang="en-US" sz="4400" b="1" dirty="0">
              <a:solidFill>
                <a:schemeClr val="tx2"/>
              </a:solidFill>
              <a:latin typeface="Comic Sans MS" panose="030F0702030302020204" pitchFamily="66" charset="0"/>
              <a:ea typeface="黑体" panose="02010609060101010101" pitchFamily="49" charset="-122"/>
            </a:endParaRPr>
          </a:p>
        </p:txBody>
      </p:sp>
      <p:sp>
        <p:nvSpPr>
          <p:cNvPr id="23558" name="Rectangle 8"/>
          <p:cNvSpPr/>
          <p:nvPr/>
        </p:nvSpPr>
        <p:spPr>
          <a:xfrm>
            <a:off x="1919288" y="1628775"/>
            <a:ext cx="4396740" cy="368300"/>
          </a:xfrm>
          <a:prstGeom prst="rect">
            <a:avLst/>
          </a:prstGeom>
          <a:noFill/>
          <a:ln w="9525">
            <a:noFill/>
          </a:ln>
        </p:spPr>
        <p:txBody>
          <a:bodyPr wrap="none">
            <a:spAutoFit/>
          </a:bodyPr>
          <a:p>
            <a:r>
              <a:rPr lang="zh-CN" altLang="en-US" b="1" dirty="0">
                <a:solidFill>
                  <a:schemeClr val="accent2"/>
                </a:solidFill>
                <a:latin typeface="Comic Sans MS" panose="030F0702030302020204" pitchFamily="66" charset="0"/>
              </a:rPr>
              <a:t>通过刚才的分析</a:t>
            </a:r>
            <a:r>
              <a:rPr lang="en-US" altLang="zh-CN" b="1">
                <a:solidFill>
                  <a:schemeClr val="accent2"/>
                </a:solidFill>
                <a:latin typeface="Comic Sans MS" panose="030F0702030302020204" pitchFamily="66" charset="0"/>
              </a:rPr>
              <a:t>,</a:t>
            </a:r>
            <a:r>
              <a:rPr lang="zh-CN" altLang="en-US" b="1" dirty="0">
                <a:solidFill>
                  <a:schemeClr val="accent2"/>
                </a:solidFill>
                <a:latin typeface="Comic Sans MS" panose="030F0702030302020204" pitchFamily="66" charset="0"/>
              </a:rPr>
              <a:t>我们又可以知道什么呢？</a:t>
            </a:r>
            <a:endParaRPr lang="zh-CN" altLang="en-US" b="1" dirty="0">
              <a:solidFill>
                <a:schemeClr val="accent2"/>
              </a:solidFill>
              <a:latin typeface="Comic Sans MS" panose="030F0702030302020204" pitchFamily="66" charset="0"/>
            </a:endParaRPr>
          </a:p>
        </p:txBody>
      </p:sp>
      <p:sp>
        <p:nvSpPr>
          <p:cNvPr id="23559" name="Text Box 9"/>
          <p:cNvSpPr txBox="1"/>
          <p:nvPr/>
        </p:nvSpPr>
        <p:spPr>
          <a:xfrm>
            <a:off x="2582863" y="188913"/>
            <a:ext cx="2217737" cy="706755"/>
          </a:xfrm>
          <a:prstGeom prst="rect">
            <a:avLst/>
          </a:prstGeom>
          <a:noFill/>
          <a:ln w="9525">
            <a:noFill/>
          </a:ln>
        </p:spPr>
        <p:txBody>
          <a:bodyPr>
            <a:spAutoFit/>
          </a:bodyPr>
          <a:p>
            <a:r>
              <a:rPr lang="zh-CN" altLang="en-US" sz="4000" b="1" dirty="0">
                <a:solidFill>
                  <a:schemeClr val="accent2"/>
                </a:solidFill>
                <a:latin typeface="Comic Sans MS" panose="030F0702030302020204" pitchFamily="66" charset="0"/>
                <a:ea typeface="黑体" panose="02010609060101010101" pitchFamily="49" charset="-122"/>
              </a:rPr>
              <a:t>想一想</a:t>
            </a:r>
            <a:endParaRPr lang="zh-CN" altLang="en-US" sz="4000" b="1" dirty="0">
              <a:solidFill>
                <a:schemeClr val="accent2"/>
              </a:solidFill>
              <a:latin typeface="Comic Sans MS" panose="030F0702030302020204" pitchFamily="66" charset="0"/>
              <a:ea typeface="黑体" panose="02010609060101010101" pitchFamily="49" charset="-122"/>
            </a:endParaRPr>
          </a:p>
        </p:txBody>
      </p:sp>
      <p:pic>
        <p:nvPicPr>
          <p:cNvPr id="23560" name="Picture 11" descr="other_07"/>
          <p:cNvPicPr>
            <a:picLocks noChangeAspect="1"/>
          </p:cNvPicPr>
          <p:nvPr/>
        </p:nvPicPr>
        <p:blipFill>
          <a:blip r:embed="rId2"/>
          <a:stretch>
            <a:fillRect/>
          </a:stretch>
        </p:blipFill>
        <p:spPr>
          <a:xfrm>
            <a:off x="1703388" y="188913"/>
            <a:ext cx="720725" cy="72072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3555"/>
                                        </p:tgtEl>
                                        <p:attrNameLst>
                                          <p:attrName>style.visibility</p:attrName>
                                        </p:attrNameLst>
                                      </p:cBhvr>
                                      <p:to>
                                        <p:strVal val="visible"/>
                                      </p:to>
                                    </p:set>
                                    <p:animEffect transition="in" filter="wipe(left)">
                                      <p:cBhvr>
                                        <p:cTn id="7" dur="500"/>
                                        <p:tgtEl>
                                          <p:spTgt spid="2355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23556"/>
                                        </p:tgtEl>
                                        <p:attrNameLst>
                                          <p:attrName>style.visibility</p:attrName>
                                        </p:attrNameLst>
                                      </p:cBhvr>
                                      <p:to>
                                        <p:strVal val="visible"/>
                                      </p:to>
                                    </p:set>
                                    <p:animEffect transition="in" filter="wipe(up)">
                                      <p:cBhvr>
                                        <p:cTn id="12" dur="500"/>
                                        <p:tgtEl>
                                          <p:spTgt spid="2355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3557"/>
                                        </p:tgtEl>
                                        <p:attrNameLst>
                                          <p:attrName>style.visibility</p:attrName>
                                        </p:attrNameLst>
                                      </p:cBhvr>
                                      <p:to>
                                        <p:strVal val="visible"/>
                                      </p:to>
                                    </p:set>
                                    <p:animEffect transition="in" filter="blinds(horizontal)">
                                      <p:cBhvr>
                                        <p:cTn id="17" dur="500"/>
                                        <p:tgtEl>
                                          <p:spTgt spid="235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5" grpId="0"/>
      <p:bldP spid="23556" grpId="0"/>
      <p:bldP spid="2355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8" name="Rectangle 3"/>
          <p:cNvSpPr/>
          <p:nvPr/>
        </p:nvSpPr>
        <p:spPr>
          <a:xfrm>
            <a:off x="1847850" y="1557338"/>
            <a:ext cx="8351838" cy="2368550"/>
          </a:xfrm>
          <a:prstGeom prst="rect">
            <a:avLst/>
          </a:prstGeom>
          <a:noFill/>
          <a:ln w="9525">
            <a:noFill/>
          </a:ln>
        </p:spPr>
        <p:txBody>
          <a:bodyPr lIns="92075" tIns="46038" rIns="92075" bIns="46038" anchor="ctr"/>
          <a:p>
            <a:pPr>
              <a:lnSpc>
                <a:spcPct val="120000"/>
              </a:lnSpc>
            </a:pPr>
            <a:r>
              <a:rPr lang="zh-CN" altLang="en-US" b="1" dirty="0">
                <a:latin typeface="Comic Sans MS" panose="030F0702030302020204" pitchFamily="66" charset="0"/>
              </a:rPr>
              <a:t>　　氢氧化钠在水中溶解，温度升高；硝酸铵在水中溶解，温度要降低。这两种物质在溶解过程中，能量的形式各发生了怎样的转化？</a:t>
            </a:r>
            <a:endParaRPr lang="zh-CN" altLang="en-US" b="1" dirty="0">
              <a:latin typeface="Comic Sans MS" panose="030F0702030302020204" pitchFamily="66" charset="0"/>
            </a:endParaRPr>
          </a:p>
        </p:txBody>
      </p:sp>
      <p:sp>
        <p:nvSpPr>
          <p:cNvPr id="24579" name="Rectangle 4"/>
          <p:cNvSpPr/>
          <p:nvPr/>
        </p:nvSpPr>
        <p:spPr>
          <a:xfrm>
            <a:off x="2640013" y="4149725"/>
            <a:ext cx="7416800" cy="1223963"/>
          </a:xfrm>
          <a:prstGeom prst="rect">
            <a:avLst/>
          </a:prstGeom>
          <a:noFill/>
          <a:ln w="9525">
            <a:noFill/>
          </a:ln>
        </p:spPr>
        <p:txBody>
          <a:bodyPr lIns="92075" tIns="46038" rIns="92075" bIns="46038" anchor="ctr"/>
          <a:p>
            <a:pPr>
              <a:lnSpc>
                <a:spcPct val="120000"/>
              </a:lnSpc>
            </a:pPr>
            <a:r>
              <a:rPr lang="zh-CN" altLang="en-US" b="1" dirty="0">
                <a:solidFill>
                  <a:srgbClr val="0000FF"/>
                </a:solidFill>
                <a:latin typeface="Comic Sans MS" panose="030F0702030302020204" pitchFamily="66" charset="0"/>
              </a:rPr>
              <a:t>氢氧化钠溶于水</a:t>
            </a:r>
            <a:r>
              <a:rPr lang="zh-CN" altLang="en-US" b="1" dirty="0">
                <a:solidFill>
                  <a:srgbClr val="FF3300"/>
                </a:solidFill>
                <a:latin typeface="Comic Sans MS" panose="030F0702030302020204" pitchFamily="66" charset="0"/>
              </a:rPr>
              <a:t>：化学能   →  热能</a:t>
            </a:r>
            <a:br>
              <a:rPr lang="zh-CN" altLang="en-US" b="1" dirty="0">
                <a:solidFill>
                  <a:srgbClr val="FF3300"/>
                </a:solidFill>
                <a:latin typeface="Comic Sans MS" panose="030F0702030302020204" pitchFamily="66" charset="0"/>
              </a:rPr>
            </a:br>
            <a:r>
              <a:rPr lang="zh-CN" altLang="en-US" b="1" dirty="0">
                <a:solidFill>
                  <a:srgbClr val="0000FF"/>
                </a:solidFill>
                <a:latin typeface="Comic Sans MS" panose="030F0702030302020204" pitchFamily="66" charset="0"/>
              </a:rPr>
              <a:t>硝 酸 铵溶于水</a:t>
            </a:r>
            <a:r>
              <a:rPr lang="zh-CN" altLang="en-US" b="1" dirty="0">
                <a:solidFill>
                  <a:srgbClr val="FF3300"/>
                </a:solidFill>
                <a:latin typeface="Comic Sans MS" panose="030F0702030302020204" pitchFamily="66" charset="0"/>
              </a:rPr>
              <a:t>：热   能   → 化学能</a:t>
            </a:r>
            <a:endParaRPr lang="zh-CN" altLang="en-US" b="1" dirty="0">
              <a:solidFill>
                <a:srgbClr val="FF3300"/>
              </a:solidFill>
              <a:latin typeface="Comic Sans MS" panose="030F0702030302020204" pitchFamily="66" charset="0"/>
            </a:endParaRPr>
          </a:p>
        </p:txBody>
      </p:sp>
      <p:sp>
        <p:nvSpPr>
          <p:cNvPr id="24580" name="AutoShape 5">
            <a:hlinkClick r:id="rId1" action="ppaction://hlinksldjump"/>
          </p:cNvPr>
          <p:cNvSpPr/>
          <p:nvPr/>
        </p:nvSpPr>
        <p:spPr>
          <a:xfrm>
            <a:off x="9696450" y="6021388"/>
            <a:ext cx="360363" cy="431800"/>
          </a:xfrm>
          <a:prstGeom prst="actionButtonForwardNext">
            <a:avLst/>
          </a:prstGeom>
          <a:solidFill>
            <a:schemeClr val="bg1"/>
          </a:solidFill>
          <a:ln w="9525">
            <a:noFill/>
          </a:ln>
        </p:spPr>
        <p:txBody>
          <a:bodyPr wrap="none" anchor="ctr"/>
          <a:p>
            <a:endParaRPr lang="zh-CN" altLang="en-US" dirty="0">
              <a:latin typeface="Comic Sans MS" panose="030F0702030302020204" pitchFamily="66" charset="0"/>
            </a:endParaRPr>
          </a:p>
        </p:txBody>
      </p:sp>
      <p:sp>
        <p:nvSpPr>
          <p:cNvPr id="24581" name="Rectangle 6" descr="再生纸"/>
          <p:cNvSpPr/>
          <p:nvPr/>
        </p:nvSpPr>
        <p:spPr>
          <a:xfrm>
            <a:off x="1524000" y="0"/>
            <a:ext cx="9144000" cy="1196975"/>
          </a:xfrm>
          <a:prstGeom prst="rect">
            <a:avLst/>
          </a:prstGeom>
          <a:blipFill rotWithShape="1">
            <a:blip r:embed="rId2"/>
          </a:blipFill>
          <a:ln w="9525" cap="flat" cmpd="sng">
            <a:solidFill>
              <a:schemeClr val="tx1"/>
            </a:solidFill>
            <a:prstDash val="solid"/>
            <a:miter/>
            <a:headEnd type="none" w="med" len="med"/>
            <a:tailEnd type="none" w="med" len="med"/>
          </a:ln>
        </p:spPr>
        <p:txBody>
          <a:bodyPr wrap="none" anchor="ctr"/>
          <a:p>
            <a:endParaRPr lang="zh-CN" altLang="en-US" dirty="0">
              <a:latin typeface="Comic Sans MS" panose="030F0702030302020204" pitchFamily="66" charset="0"/>
            </a:endParaRPr>
          </a:p>
        </p:txBody>
      </p:sp>
      <p:sp>
        <p:nvSpPr>
          <p:cNvPr id="24582" name="Text Box 7"/>
          <p:cNvSpPr txBox="1"/>
          <p:nvPr/>
        </p:nvSpPr>
        <p:spPr>
          <a:xfrm>
            <a:off x="2782888" y="260350"/>
            <a:ext cx="1873250" cy="706755"/>
          </a:xfrm>
          <a:prstGeom prst="rect">
            <a:avLst/>
          </a:prstGeom>
          <a:noFill/>
          <a:ln w="9525">
            <a:noFill/>
          </a:ln>
        </p:spPr>
        <p:txBody>
          <a:bodyPr>
            <a:spAutoFit/>
          </a:bodyPr>
          <a:p>
            <a:pPr>
              <a:spcBef>
                <a:spcPct val="50000"/>
              </a:spcBef>
            </a:pPr>
            <a:r>
              <a:rPr lang="zh-CN" altLang="en-US" sz="4000" b="1" dirty="0">
                <a:latin typeface="Comic Sans MS" panose="030F0702030302020204" pitchFamily="66" charset="0"/>
                <a:ea typeface="黑体" panose="02010609060101010101" pitchFamily="49" charset="-122"/>
              </a:rPr>
              <a:t>思考题</a:t>
            </a:r>
            <a:endParaRPr lang="zh-CN" altLang="en-US" sz="4000" b="1" dirty="0">
              <a:latin typeface="Comic Sans MS" panose="030F0702030302020204" pitchFamily="66" charset="0"/>
              <a:ea typeface="黑体" panose="02010609060101010101" pitchFamily="49" charset="-122"/>
            </a:endParaRPr>
          </a:p>
        </p:txBody>
      </p:sp>
      <p:pic>
        <p:nvPicPr>
          <p:cNvPr id="24583" name="Picture 10" descr="User_02"/>
          <p:cNvPicPr>
            <a:picLocks noChangeAspect="1"/>
          </p:cNvPicPr>
          <p:nvPr/>
        </p:nvPicPr>
        <p:blipFill>
          <a:blip r:embed="rId3"/>
          <a:stretch>
            <a:fillRect/>
          </a:stretch>
        </p:blipFill>
        <p:spPr>
          <a:xfrm>
            <a:off x="1703388" y="188913"/>
            <a:ext cx="936625" cy="93662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4579"/>
                                        </p:tgtEl>
                                        <p:attrNameLst>
                                          <p:attrName>style.visibility</p:attrName>
                                        </p:attrNameLst>
                                      </p:cBhvr>
                                      <p:to>
                                        <p:strVal val="visible"/>
                                      </p:to>
                                    </p:set>
                                    <p:animEffect transition="in" filter="wipe(left)">
                                      <p:cBhvr>
                                        <p:cTn id="7" dur="500"/>
                                        <p:tgtEl>
                                          <p:spTgt spid="245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2" name="Text Box 2"/>
          <p:cNvSpPr txBox="1"/>
          <p:nvPr/>
        </p:nvSpPr>
        <p:spPr>
          <a:xfrm>
            <a:off x="1524000" y="0"/>
            <a:ext cx="8167688" cy="1445260"/>
          </a:xfrm>
          <a:prstGeom prst="rect">
            <a:avLst/>
          </a:prstGeom>
          <a:noFill/>
          <a:ln w="9525">
            <a:noFill/>
          </a:ln>
        </p:spPr>
        <p:txBody>
          <a:bodyPr>
            <a:spAutoFit/>
          </a:bodyPr>
          <a:p>
            <a:r>
              <a:rPr lang="zh-CN" altLang="en-US" sz="4400" b="1" dirty="0">
                <a:solidFill>
                  <a:srgbClr val="FF0000"/>
                </a:solidFill>
                <a:latin typeface="Times New Roman" panose="02020603050405020304" pitchFamily="18" charset="0"/>
                <a:ea typeface="华文行楷" pitchFamily="2" charset="-122"/>
              </a:rPr>
              <a:t>能量在相互转化的过程中遵循怎样的规律？</a:t>
            </a:r>
            <a:endParaRPr lang="zh-CN" altLang="en-US" sz="4400" b="1" dirty="0">
              <a:solidFill>
                <a:srgbClr val="FF0000"/>
              </a:solidFill>
              <a:latin typeface="Times New Roman" panose="02020603050405020304" pitchFamily="18" charset="0"/>
              <a:ea typeface="华文行楷" pitchFamily="2" charset="-122"/>
            </a:endParaRPr>
          </a:p>
        </p:txBody>
      </p:sp>
      <p:sp>
        <p:nvSpPr>
          <p:cNvPr id="25603" name="Text Box 3"/>
          <p:cNvSpPr txBox="1"/>
          <p:nvPr/>
        </p:nvSpPr>
        <p:spPr>
          <a:xfrm>
            <a:off x="1703388" y="1412875"/>
            <a:ext cx="7700962" cy="3784600"/>
          </a:xfrm>
          <a:prstGeom prst="rect">
            <a:avLst/>
          </a:prstGeom>
          <a:noFill/>
          <a:ln w="9525">
            <a:noFill/>
          </a:ln>
        </p:spPr>
        <p:txBody>
          <a:bodyPr>
            <a:spAutoFit/>
          </a:bodyPr>
          <a:p>
            <a:r>
              <a:rPr lang="zh-CN" altLang="en-US" sz="4000" b="1" dirty="0">
                <a:latin typeface="楷体_GB2312" pitchFamily="49" charset="-122"/>
                <a:ea typeface="楷体_GB2312" pitchFamily="49" charset="-122"/>
              </a:rPr>
              <a:t>能量守恒定律</a:t>
            </a:r>
            <a:r>
              <a:rPr lang="en-US" altLang="zh-CN" sz="4000" b="1">
                <a:latin typeface="楷体_GB2312" pitchFamily="49" charset="-122"/>
                <a:ea typeface="楷体_GB2312" pitchFamily="49" charset="-122"/>
              </a:rPr>
              <a:t>:</a:t>
            </a:r>
            <a:r>
              <a:rPr lang="zh-CN" altLang="en-US" sz="4000" b="1" dirty="0">
                <a:latin typeface="楷体_GB2312" pitchFamily="49" charset="-122"/>
                <a:ea typeface="楷体_GB2312" pitchFamily="49" charset="-122"/>
              </a:rPr>
              <a:t>能量既不会</a:t>
            </a:r>
            <a:r>
              <a:rPr lang="zh-CN" altLang="en-US" sz="4000" b="1" dirty="0">
                <a:solidFill>
                  <a:schemeClr val="tx2"/>
                </a:solidFill>
                <a:latin typeface="楷体_GB2312" pitchFamily="49" charset="-122"/>
                <a:ea typeface="楷体_GB2312" pitchFamily="49" charset="-122"/>
              </a:rPr>
              <a:t>凭空消灭</a:t>
            </a:r>
            <a:r>
              <a:rPr lang="zh-CN" altLang="en-US" sz="4000" b="1" dirty="0">
                <a:latin typeface="楷体_GB2312" pitchFamily="49" charset="-122"/>
                <a:ea typeface="楷体_GB2312" pitchFamily="49" charset="-122"/>
              </a:rPr>
              <a:t>，也不会</a:t>
            </a:r>
            <a:r>
              <a:rPr lang="zh-CN" altLang="en-US" sz="4000" b="1" dirty="0">
                <a:solidFill>
                  <a:schemeClr val="tx2"/>
                </a:solidFill>
                <a:latin typeface="楷体_GB2312" pitchFamily="49" charset="-122"/>
                <a:ea typeface="楷体_GB2312" pitchFamily="49" charset="-122"/>
              </a:rPr>
              <a:t>凭空产生</a:t>
            </a:r>
            <a:r>
              <a:rPr lang="zh-CN" altLang="en-US" sz="4000" b="1" dirty="0">
                <a:latin typeface="楷体_GB2312" pitchFamily="49" charset="-122"/>
                <a:ea typeface="楷体_GB2312" pitchFamily="49" charset="-122"/>
              </a:rPr>
              <a:t>，它只会从一种</a:t>
            </a:r>
            <a:r>
              <a:rPr lang="zh-CN" altLang="en-US" sz="4000" b="1" dirty="0">
                <a:solidFill>
                  <a:schemeClr val="tx2"/>
                </a:solidFill>
                <a:latin typeface="楷体_GB2312" pitchFamily="49" charset="-122"/>
                <a:ea typeface="楷体_GB2312" pitchFamily="49" charset="-122"/>
              </a:rPr>
              <a:t>形式</a:t>
            </a:r>
            <a:r>
              <a:rPr lang="zh-CN" altLang="en-US" sz="4000" b="1" dirty="0">
                <a:solidFill>
                  <a:schemeClr val="folHlink"/>
                </a:solidFill>
                <a:latin typeface="楷体_GB2312" pitchFamily="49" charset="-122"/>
                <a:ea typeface="楷体_GB2312" pitchFamily="49" charset="-122"/>
              </a:rPr>
              <a:t>转化</a:t>
            </a:r>
            <a:r>
              <a:rPr lang="zh-CN" altLang="en-US" sz="4000" b="1" dirty="0">
                <a:latin typeface="楷体_GB2312" pitchFamily="49" charset="-122"/>
                <a:ea typeface="楷体_GB2312" pitchFamily="49" charset="-122"/>
              </a:rPr>
              <a:t>为其他</a:t>
            </a:r>
            <a:r>
              <a:rPr lang="zh-CN" altLang="en-US" sz="4000" b="1" dirty="0">
                <a:solidFill>
                  <a:schemeClr val="tx2"/>
                </a:solidFill>
                <a:latin typeface="楷体_GB2312" pitchFamily="49" charset="-122"/>
                <a:ea typeface="楷体_GB2312" pitchFamily="49" charset="-122"/>
              </a:rPr>
              <a:t>形式</a:t>
            </a:r>
            <a:r>
              <a:rPr lang="zh-CN" altLang="en-US" sz="4000" b="1" dirty="0">
                <a:latin typeface="楷体_GB2312" pitchFamily="49" charset="-122"/>
                <a:ea typeface="楷体_GB2312" pitchFamily="49" charset="-122"/>
              </a:rPr>
              <a:t>，或者从一个物体</a:t>
            </a:r>
            <a:r>
              <a:rPr lang="zh-CN" altLang="en-US" sz="4000" b="1" dirty="0">
                <a:solidFill>
                  <a:schemeClr val="folHlink"/>
                </a:solidFill>
                <a:latin typeface="楷体_GB2312" pitchFamily="49" charset="-122"/>
                <a:ea typeface="楷体_GB2312" pitchFamily="49" charset="-122"/>
              </a:rPr>
              <a:t>转移</a:t>
            </a:r>
            <a:r>
              <a:rPr lang="zh-CN" altLang="en-US" sz="4000" b="1" dirty="0">
                <a:latin typeface="楷体_GB2312" pitchFamily="49" charset="-122"/>
                <a:ea typeface="楷体_GB2312" pitchFamily="49" charset="-122"/>
              </a:rPr>
              <a:t>到另一个物体，而在转化和转移的过程中，能量的总量保持不变</a:t>
            </a:r>
            <a:r>
              <a:rPr lang="en-US" altLang="zh-CN" sz="4000" b="1">
                <a:latin typeface="楷体_GB2312" pitchFamily="49" charset="-122"/>
                <a:ea typeface="楷体_GB2312" pitchFamily="49" charset="-122"/>
              </a:rPr>
              <a:t>;</a:t>
            </a:r>
            <a:endParaRPr lang="en-US" altLang="zh-CN" sz="4000" b="1">
              <a:latin typeface="楷体_GB2312" pitchFamily="49" charset="-122"/>
              <a:ea typeface="楷体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5602"/>
                                        </p:tgtEl>
                                        <p:attrNameLst>
                                          <p:attrName>style.visibility</p:attrName>
                                        </p:attrNameLst>
                                      </p:cBhvr>
                                      <p:to>
                                        <p:strVal val="visible"/>
                                      </p:to>
                                    </p:set>
                                    <p:anim calcmode="lin" valueType="num">
                                      <p:cBhvr>
                                        <p:cTn id="7" dur="1000" fill="hold"/>
                                        <p:tgtEl>
                                          <p:spTgt spid="25602"/>
                                        </p:tgtEl>
                                        <p:attrNameLst>
                                          <p:attrName>ppt_w</p:attrName>
                                        </p:attrNameLst>
                                      </p:cBhvr>
                                      <p:tavLst>
                                        <p:tav tm="0">
                                          <p:val>
                                            <p:strVal val="#ppt_w*0.70"/>
                                          </p:val>
                                        </p:tav>
                                        <p:tav tm="100000">
                                          <p:val>
                                            <p:strVal val="#ppt_w"/>
                                          </p:val>
                                        </p:tav>
                                      </p:tavLst>
                                    </p:anim>
                                    <p:anim calcmode="lin" valueType="num">
                                      <p:cBhvr>
                                        <p:cTn id="8" dur="1000" fill="hold"/>
                                        <p:tgtEl>
                                          <p:spTgt spid="25602"/>
                                        </p:tgtEl>
                                        <p:attrNameLst>
                                          <p:attrName>ppt_h</p:attrName>
                                        </p:attrNameLst>
                                      </p:cBhvr>
                                      <p:tavLst>
                                        <p:tav tm="0">
                                          <p:val>
                                            <p:strVal val="#ppt_h"/>
                                          </p:val>
                                        </p:tav>
                                        <p:tav tm="100000">
                                          <p:val>
                                            <p:strVal val="#ppt_h"/>
                                          </p:val>
                                        </p:tav>
                                      </p:tavLst>
                                    </p:anim>
                                    <p:animEffect transition="in" filter="fade">
                                      <p:cBhvr>
                                        <p:cTn id="9" dur="1000"/>
                                        <p:tgtEl>
                                          <p:spTgt spid="25602"/>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25603"/>
                                        </p:tgtEl>
                                        <p:attrNameLst>
                                          <p:attrName>style.visibility</p:attrName>
                                        </p:attrNameLst>
                                      </p:cBhvr>
                                      <p:to>
                                        <p:strVal val="visible"/>
                                      </p:to>
                                    </p:set>
                                    <p:animEffect transition="in" filter="wipe(down)">
                                      <p:cBhvr>
                                        <p:cTn id="14" dur="500"/>
                                        <p:tgtEl>
                                          <p:spTgt spid="256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 grpId="0"/>
      <p:bldP spid="2560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6" name="Rectangle 2" descr="再生纸"/>
          <p:cNvSpPr/>
          <p:nvPr/>
        </p:nvSpPr>
        <p:spPr>
          <a:xfrm>
            <a:off x="1524000" y="0"/>
            <a:ext cx="9144000" cy="1052513"/>
          </a:xfrm>
          <a:prstGeom prst="rect">
            <a:avLst/>
          </a:prstGeom>
          <a:blipFill rotWithShape="1">
            <a:blip r:embed="rId1"/>
          </a:blipFill>
          <a:ln w="9525" cap="flat" cmpd="sng">
            <a:solidFill>
              <a:schemeClr val="tx1"/>
            </a:solidFill>
            <a:prstDash val="solid"/>
            <a:miter/>
            <a:headEnd type="none" w="med" len="med"/>
            <a:tailEnd type="none" w="med" len="med"/>
          </a:ln>
        </p:spPr>
        <p:txBody>
          <a:bodyPr wrap="none" anchor="ctr"/>
          <a:p>
            <a:endParaRPr lang="zh-CN" altLang="en-US" dirty="0">
              <a:latin typeface="Comic Sans MS" panose="030F0702030302020204" pitchFamily="66" charset="0"/>
            </a:endParaRPr>
          </a:p>
        </p:txBody>
      </p:sp>
      <p:sp>
        <p:nvSpPr>
          <p:cNvPr id="26627" name="Text Box 3"/>
          <p:cNvSpPr txBox="1"/>
          <p:nvPr/>
        </p:nvSpPr>
        <p:spPr>
          <a:xfrm>
            <a:off x="2640013" y="188913"/>
            <a:ext cx="6985000" cy="645160"/>
          </a:xfrm>
          <a:prstGeom prst="rect">
            <a:avLst/>
          </a:prstGeom>
          <a:noFill/>
          <a:ln w="9525">
            <a:noFill/>
          </a:ln>
        </p:spPr>
        <p:txBody>
          <a:bodyPr>
            <a:spAutoFit/>
          </a:bodyPr>
          <a:p>
            <a:pPr>
              <a:spcBef>
                <a:spcPct val="50000"/>
              </a:spcBef>
            </a:pPr>
            <a:r>
              <a:rPr lang="zh-CN" altLang="en-US" sz="3600" b="1" dirty="0">
                <a:effectLst>
                  <a:outerShdw blurRad="38100" dist="38100" dir="2700000">
                    <a:srgbClr val="FFFFFF"/>
                  </a:outerShdw>
                </a:effectLst>
                <a:latin typeface="Comic Sans MS" panose="030F0702030302020204" pitchFamily="66" charset="0"/>
                <a:ea typeface="黑体" panose="02010609060101010101" pitchFamily="49" charset="-122"/>
              </a:rPr>
              <a:t>本节课你有什么收获或疑问呢？</a:t>
            </a:r>
            <a:endParaRPr lang="zh-CN" altLang="en-US" sz="3600" b="1" dirty="0">
              <a:effectLst>
                <a:outerShdw blurRad="38100" dist="38100" dir="2700000">
                  <a:srgbClr val="FFFFFF"/>
                </a:outerShdw>
              </a:effectLst>
              <a:latin typeface="Comic Sans MS" panose="030F0702030302020204" pitchFamily="66" charset="0"/>
              <a:ea typeface="黑体" panose="02010609060101010101" pitchFamily="49" charset="-122"/>
            </a:endParaRPr>
          </a:p>
        </p:txBody>
      </p:sp>
      <p:sp>
        <p:nvSpPr>
          <p:cNvPr id="26628" name="Rectangle 5"/>
          <p:cNvSpPr/>
          <p:nvPr/>
        </p:nvSpPr>
        <p:spPr>
          <a:xfrm>
            <a:off x="1416050" y="2278063"/>
            <a:ext cx="5616575" cy="576262"/>
          </a:xfrm>
          <a:prstGeom prst="rect">
            <a:avLst/>
          </a:prstGeom>
          <a:noFill/>
          <a:ln w="9525">
            <a:noFill/>
          </a:ln>
        </p:spPr>
        <p:txBody>
          <a:bodyPr lIns="92075" tIns="46038" rIns="92075" bIns="46038" anchor="ctr"/>
          <a:p>
            <a:pPr algn="ctr"/>
            <a:r>
              <a:rPr lang="zh-CN" altLang="en-US" b="1" dirty="0">
                <a:effectLst>
                  <a:outerShdw blurRad="38100" dist="38100" dir="2700000">
                    <a:srgbClr val="FFFFFF"/>
                  </a:outerShdw>
                </a:effectLst>
                <a:latin typeface="Comic Sans MS" panose="030F0702030302020204" pitchFamily="66" charset="0"/>
                <a:ea typeface="黑体" panose="02010609060101010101" pitchFamily="49" charset="-122"/>
              </a:rPr>
              <a:t>一、能量转化的普遍性</a:t>
            </a:r>
            <a:endParaRPr lang="zh-CN" altLang="en-US" b="1" dirty="0">
              <a:effectLst>
                <a:outerShdw blurRad="38100" dist="38100" dir="2700000">
                  <a:srgbClr val="FFFFFF"/>
                </a:outerShdw>
              </a:effectLst>
              <a:latin typeface="Comic Sans MS" panose="030F0702030302020204" pitchFamily="66" charset="0"/>
              <a:ea typeface="黑体" panose="02010609060101010101" pitchFamily="49" charset="-122"/>
            </a:endParaRPr>
          </a:p>
        </p:txBody>
      </p:sp>
      <p:sp>
        <p:nvSpPr>
          <p:cNvPr id="26629" name="Rectangle 6"/>
          <p:cNvSpPr/>
          <p:nvPr/>
        </p:nvSpPr>
        <p:spPr>
          <a:xfrm>
            <a:off x="2674938" y="3213100"/>
            <a:ext cx="6048375" cy="855663"/>
          </a:xfrm>
          <a:prstGeom prst="rect">
            <a:avLst/>
          </a:prstGeom>
          <a:noFill/>
          <a:ln w="9525">
            <a:noFill/>
          </a:ln>
        </p:spPr>
        <p:txBody>
          <a:bodyPr lIns="92075" tIns="46038" rIns="92075" bIns="46038" anchor="ctr"/>
          <a:p>
            <a:pPr algn="ctr"/>
            <a:r>
              <a:rPr lang="zh-CN" altLang="en-US" b="1" dirty="0">
                <a:solidFill>
                  <a:srgbClr val="3333FF"/>
                </a:solidFill>
                <a:latin typeface="Comic Sans MS" panose="030F0702030302020204" pitchFamily="66" charset="0"/>
                <a:ea typeface="仿宋_GB2312" pitchFamily="49" charset="-122"/>
              </a:rPr>
              <a:t>能量之间可以</a:t>
            </a:r>
            <a:r>
              <a:rPr lang="zh-CN" altLang="en-US" b="1" dirty="0">
                <a:solidFill>
                  <a:schemeClr val="tx2"/>
                </a:solidFill>
                <a:latin typeface="Comic Sans MS" panose="030F0702030302020204" pitchFamily="66" charset="0"/>
                <a:ea typeface="仿宋_GB2312" pitchFamily="49" charset="-122"/>
              </a:rPr>
              <a:t>相互转化或转移</a:t>
            </a:r>
            <a:endParaRPr lang="zh-CN" altLang="en-US" b="1" dirty="0">
              <a:solidFill>
                <a:schemeClr val="tx2"/>
              </a:solidFill>
              <a:latin typeface="Comic Sans MS" panose="030F0702030302020204" pitchFamily="66" charset="0"/>
              <a:ea typeface="仿宋_GB2312" pitchFamily="49" charset="-122"/>
            </a:endParaRPr>
          </a:p>
        </p:txBody>
      </p:sp>
      <p:sp>
        <p:nvSpPr>
          <p:cNvPr id="26630" name="Rectangle 7"/>
          <p:cNvSpPr/>
          <p:nvPr/>
        </p:nvSpPr>
        <p:spPr>
          <a:xfrm>
            <a:off x="1416050" y="4221163"/>
            <a:ext cx="4140200" cy="2232025"/>
          </a:xfrm>
          <a:prstGeom prst="rect">
            <a:avLst/>
          </a:prstGeom>
          <a:noFill/>
          <a:ln w="9525">
            <a:noFill/>
          </a:ln>
        </p:spPr>
        <p:txBody>
          <a:bodyPr lIns="92075" tIns="46038" rIns="92075" bIns="46038" anchor="ctr"/>
          <a:p>
            <a:pPr algn="ctr"/>
            <a:r>
              <a:rPr lang="zh-CN" altLang="en-US" b="1" dirty="0">
                <a:latin typeface="黑体" panose="02010609060101010101" pitchFamily="49" charset="-122"/>
                <a:ea typeface="黑体" panose="02010609060101010101" pitchFamily="49" charset="-122"/>
              </a:rPr>
              <a:t>二、消耗能量</a:t>
            </a:r>
            <a:br>
              <a:rPr lang="zh-CN" altLang="en-US" b="1" dirty="0">
                <a:latin typeface="黑体" panose="02010609060101010101" pitchFamily="49" charset="-122"/>
                <a:ea typeface="黑体" panose="02010609060101010101" pitchFamily="49" charset="-122"/>
              </a:rPr>
            </a:br>
            <a:r>
              <a:rPr lang="zh-CN" altLang="en-US" b="1" dirty="0">
                <a:latin typeface="黑体" panose="02010609060101010101" pitchFamily="49" charset="-122"/>
                <a:ea typeface="黑体" panose="02010609060101010101" pitchFamily="49" charset="-122"/>
              </a:rPr>
              <a:t>    利用能量</a:t>
            </a:r>
            <a:br>
              <a:rPr lang="zh-CN" altLang="en-US" b="1" dirty="0">
                <a:latin typeface="黑体" panose="02010609060101010101" pitchFamily="49" charset="-122"/>
                <a:ea typeface="黑体" panose="02010609060101010101" pitchFamily="49" charset="-122"/>
              </a:rPr>
            </a:br>
            <a:r>
              <a:rPr lang="zh-CN" altLang="en-US" b="1" dirty="0">
                <a:latin typeface="黑体" panose="02010609060101010101" pitchFamily="49" charset="-122"/>
                <a:ea typeface="黑体" panose="02010609060101010101" pitchFamily="49" charset="-122"/>
              </a:rPr>
              <a:t>    获得能量</a:t>
            </a:r>
            <a:endParaRPr lang="zh-CN" altLang="en-US" b="1" dirty="0">
              <a:latin typeface="黑体" panose="02010609060101010101" pitchFamily="49" charset="-122"/>
              <a:ea typeface="黑体" panose="02010609060101010101" pitchFamily="49" charset="-122"/>
            </a:endParaRPr>
          </a:p>
        </p:txBody>
      </p:sp>
      <p:sp>
        <p:nvSpPr>
          <p:cNvPr id="26631" name="AutoShape 8"/>
          <p:cNvSpPr/>
          <p:nvPr/>
        </p:nvSpPr>
        <p:spPr>
          <a:xfrm>
            <a:off x="4908550" y="4725988"/>
            <a:ext cx="152400" cy="1295400"/>
          </a:xfrm>
          <a:prstGeom prst="rightBrace">
            <a:avLst>
              <a:gd name="adj1" fmla="val 70833"/>
              <a:gd name="adj2" fmla="val 50000"/>
            </a:avLst>
          </a:prstGeom>
          <a:noFill/>
          <a:ln w="9525" cap="flat" cmpd="sng">
            <a:solidFill>
              <a:schemeClr val="tx1"/>
            </a:solidFill>
            <a:prstDash val="solid"/>
            <a:headEnd type="none" w="med" len="med"/>
            <a:tailEnd type="none" w="med" len="med"/>
          </a:ln>
        </p:spPr>
        <p:txBody>
          <a:bodyPr wrap="none" anchor="ctr"/>
          <a:p>
            <a:endParaRPr lang="zh-CN" altLang="en-US" dirty="0">
              <a:latin typeface="Comic Sans MS" panose="030F0702030302020204" pitchFamily="66" charset="0"/>
            </a:endParaRPr>
          </a:p>
        </p:txBody>
      </p:sp>
      <p:sp>
        <p:nvSpPr>
          <p:cNvPr id="26632" name="Text Box 9"/>
          <p:cNvSpPr txBox="1"/>
          <p:nvPr/>
        </p:nvSpPr>
        <p:spPr>
          <a:xfrm>
            <a:off x="5195888" y="5086350"/>
            <a:ext cx="4967287" cy="368300"/>
          </a:xfrm>
          <a:prstGeom prst="rect">
            <a:avLst/>
          </a:prstGeom>
          <a:noFill/>
          <a:ln w="9525">
            <a:noFill/>
          </a:ln>
        </p:spPr>
        <p:txBody>
          <a:bodyPr>
            <a:spAutoFit/>
          </a:bodyPr>
          <a:p>
            <a:pPr>
              <a:spcBef>
                <a:spcPct val="50000"/>
              </a:spcBef>
            </a:pPr>
            <a:r>
              <a:rPr lang="zh-CN" altLang="en-US" b="1" dirty="0">
                <a:solidFill>
                  <a:srgbClr val="3333FF"/>
                </a:solidFill>
                <a:latin typeface="Comic Sans MS" panose="030F0702030302020204" pitchFamily="66" charset="0"/>
                <a:ea typeface="仿宋_GB2312" pitchFamily="49" charset="-122"/>
              </a:rPr>
              <a:t>实质：</a:t>
            </a:r>
            <a:r>
              <a:rPr lang="zh-CN" altLang="en-US" b="1" dirty="0">
                <a:solidFill>
                  <a:schemeClr val="tx2"/>
                </a:solidFill>
                <a:latin typeface="Comic Sans MS" panose="030F0702030302020204" pitchFamily="66" charset="0"/>
                <a:ea typeface="仿宋_GB2312" pitchFamily="49" charset="-122"/>
              </a:rPr>
              <a:t>能量的利用或转移</a:t>
            </a:r>
            <a:endParaRPr lang="zh-CN" altLang="en-US" b="1" dirty="0">
              <a:solidFill>
                <a:schemeClr val="tx2"/>
              </a:solidFill>
              <a:latin typeface="Comic Sans MS" panose="030F0702030302020204" pitchFamily="66" charset="0"/>
              <a:ea typeface="仿宋_GB2312" pitchFamily="49" charset="-122"/>
            </a:endParaRPr>
          </a:p>
        </p:txBody>
      </p:sp>
      <p:pic>
        <p:nvPicPr>
          <p:cNvPr id="26633" name="Picture 10" descr="User_04"/>
          <p:cNvPicPr>
            <a:picLocks noChangeAspect="1"/>
          </p:cNvPicPr>
          <p:nvPr/>
        </p:nvPicPr>
        <p:blipFill>
          <a:blip r:embed="rId2"/>
          <a:stretch>
            <a:fillRect/>
          </a:stretch>
        </p:blipFill>
        <p:spPr>
          <a:xfrm>
            <a:off x="1703388" y="122238"/>
            <a:ext cx="792162" cy="792162"/>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6628"/>
                                        </p:tgtEl>
                                        <p:attrNameLst>
                                          <p:attrName>style.visibility</p:attrName>
                                        </p:attrNameLst>
                                      </p:cBhvr>
                                      <p:to>
                                        <p:strVal val="visible"/>
                                      </p:to>
                                    </p:set>
                                    <p:anim calcmode="lin" valueType="num">
                                      <p:cBhvr additive="base">
                                        <p:cTn id="7" dur="500" fill="hold"/>
                                        <p:tgtEl>
                                          <p:spTgt spid="26628"/>
                                        </p:tgtEl>
                                        <p:attrNameLst>
                                          <p:attrName>ppt_x</p:attrName>
                                        </p:attrNameLst>
                                      </p:cBhvr>
                                      <p:tavLst>
                                        <p:tav tm="0">
                                          <p:val>
                                            <p:strVal val="#ppt_x"/>
                                          </p:val>
                                        </p:tav>
                                        <p:tav tm="100000">
                                          <p:val>
                                            <p:strVal val="#ppt_x"/>
                                          </p:val>
                                        </p:tav>
                                      </p:tavLst>
                                    </p:anim>
                                    <p:anim calcmode="lin" valueType="num">
                                      <p:cBhvr additive="base">
                                        <p:cTn id="8" dur="500" fill="hold"/>
                                        <p:tgtEl>
                                          <p:spTgt spid="2662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26629"/>
                                        </p:tgtEl>
                                        <p:attrNameLst>
                                          <p:attrName>style.visibility</p:attrName>
                                        </p:attrNameLst>
                                      </p:cBhvr>
                                      <p:to>
                                        <p:strVal val="visible"/>
                                      </p:to>
                                    </p:set>
                                    <p:animEffect transition="in" filter="wipe(left)">
                                      <p:cBhvr>
                                        <p:cTn id="13" dur="500"/>
                                        <p:tgtEl>
                                          <p:spTgt spid="26629"/>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26630"/>
                                        </p:tgtEl>
                                        <p:attrNameLst>
                                          <p:attrName>style.visibility</p:attrName>
                                        </p:attrNameLst>
                                      </p:cBhvr>
                                      <p:to>
                                        <p:strVal val="visible"/>
                                      </p:to>
                                    </p:set>
                                    <p:anim calcmode="lin" valueType="num">
                                      <p:cBhvr additive="base">
                                        <p:cTn id="18" dur="500" fill="hold"/>
                                        <p:tgtEl>
                                          <p:spTgt spid="26630"/>
                                        </p:tgtEl>
                                        <p:attrNameLst>
                                          <p:attrName>ppt_x</p:attrName>
                                        </p:attrNameLst>
                                      </p:cBhvr>
                                      <p:tavLst>
                                        <p:tav tm="0">
                                          <p:val>
                                            <p:strVal val="#ppt_x"/>
                                          </p:val>
                                        </p:tav>
                                        <p:tav tm="100000">
                                          <p:val>
                                            <p:strVal val="#ppt_x"/>
                                          </p:val>
                                        </p:tav>
                                      </p:tavLst>
                                    </p:anim>
                                    <p:anim calcmode="lin" valueType="num">
                                      <p:cBhvr additive="base">
                                        <p:cTn id="19" dur="500" fill="hold"/>
                                        <p:tgtEl>
                                          <p:spTgt spid="26630"/>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26631"/>
                                        </p:tgtEl>
                                        <p:attrNameLst>
                                          <p:attrName>style.visibility</p:attrName>
                                        </p:attrNameLst>
                                      </p:cBhvr>
                                      <p:to>
                                        <p:strVal val="visible"/>
                                      </p:to>
                                    </p:set>
                                    <p:animEffect transition="in" filter="blinds(horizontal)">
                                      <p:cBhvr>
                                        <p:cTn id="24" dur="500"/>
                                        <p:tgtEl>
                                          <p:spTgt spid="26631"/>
                                        </p:tgtEl>
                                      </p:cBhvr>
                                    </p:animEffect>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grpId="0" nodeType="clickEffect">
                                  <p:stCondLst>
                                    <p:cond delay="0"/>
                                  </p:stCondLst>
                                  <p:childTnLst>
                                    <p:set>
                                      <p:cBhvr>
                                        <p:cTn id="28" dur="1" fill="hold">
                                          <p:stCondLst>
                                            <p:cond delay="0"/>
                                          </p:stCondLst>
                                        </p:cTn>
                                        <p:tgtEl>
                                          <p:spTgt spid="26632"/>
                                        </p:tgtEl>
                                        <p:attrNameLst>
                                          <p:attrName>style.visibility</p:attrName>
                                        </p:attrNameLst>
                                      </p:cBhvr>
                                      <p:to>
                                        <p:strVal val="visible"/>
                                      </p:to>
                                    </p:set>
                                    <p:animEffect transition="in" filter="blinds(horizontal)">
                                      <p:cBhvr>
                                        <p:cTn id="29" dur="500"/>
                                        <p:tgtEl>
                                          <p:spTgt spid="266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8" grpId="0"/>
      <p:bldP spid="26629" grpId="0"/>
      <p:bldP spid="26630" grpId="0"/>
      <p:bldP spid="26631" grpId="0" bldLvl="0" animBg="1"/>
      <p:bldP spid="2663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0" name="Text Box 2"/>
          <p:cNvSpPr txBox="1"/>
          <p:nvPr/>
        </p:nvSpPr>
        <p:spPr>
          <a:xfrm>
            <a:off x="1992313" y="333375"/>
            <a:ext cx="5543550" cy="521970"/>
          </a:xfrm>
          <a:prstGeom prst="rect">
            <a:avLst/>
          </a:prstGeom>
          <a:noFill/>
          <a:ln w="9525">
            <a:noFill/>
          </a:ln>
        </p:spPr>
        <p:txBody>
          <a:bodyPr>
            <a:spAutoFit/>
          </a:bodyPr>
          <a:p>
            <a:pPr>
              <a:spcBef>
                <a:spcPct val="50000"/>
              </a:spcBef>
            </a:pPr>
            <a:r>
              <a:rPr lang="en-US" altLang="zh-CN" sz="2800" b="1">
                <a:latin typeface="Times New Roman" panose="02020603050405020304" pitchFamily="18" charset="0"/>
              </a:rPr>
              <a:t>3</a:t>
            </a:r>
            <a:r>
              <a:rPr lang="zh-CN" altLang="en-US" sz="2800" b="1" dirty="0">
                <a:latin typeface="宋体" panose="02010600030101010101" pitchFamily="2" charset="-122"/>
              </a:rPr>
              <a:t>、能量守恒定律的历史意义</a:t>
            </a:r>
            <a:r>
              <a:rPr lang="zh-CN" altLang="en-US" sz="2800" b="1" dirty="0">
                <a:latin typeface="Times New Roman" panose="02020603050405020304" pitchFamily="18" charset="0"/>
              </a:rPr>
              <a:t> ：</a:t>
            </a:r>
            <a:endParaRPr lang="zh-CN" altLang="en-US" sz="2800" b="1" dirty="0">
              <a:latin typeface="Times New Roman" panose="02020603050405020304" pitchFamily="18" charset="0"/>
            </a:endParaRPr>
          </a:p>
        </p:txBody>
      </p:sp>
      <p:sp>
        <p:nvSpPr>
          <p:cNvPr id="27651" name="Text Box 3"/>
          <p:cNvSpPr txBox="1"/>
          <p:nvPr/>
        </p:nvSpPr>
        <p:spPr>
          <a:xfrm>
            <a:off x="1919288" y="981075"/>
            <a:ext cx="7696200" cy="1014730"/>
          </a:xfrm>
          <a:prstGeom prst="rect">
            <a:avLst/>
          </a:prstGeom>
          <a:noFill/>
          <a:ln w="9525">
            <a:noFill/>
          </a:ln>
        </p:spPr>
        <p:txBody>
          <a:bodyPr>
            <a:spAutoFit/>
          </a:bodyPr>
          <a:p>
            <a:pPr>
              <a:spcBef>
                <a:spcPct val="50000"/>
              </a:spcBef>
            </a:pPr>
            <a:r>
              <a:rPr lang="zh-CN" altLang="en-US" sz="2400" b="1" dirty="0">
                <a:latin typeface="Times New Roman" panose="02020603050405020304" pitchFamily="18" charset="0"/>
              </a:rPr>
              <a:t>　　</a:t>
            </a:r>
            <a:r>
              <a:rPr lang="zh-CN" altLang="en-US" b="1" dirty="0">
                <a:latin typeface="Times New Roman" panose="02020603050405020304" pitchFamily="18" charset="0"/>
              </a:rPr>
              <a:t>能的转化和守恒定律是分析解决问题的一个极为重要的方法，它比机械能守恒定律更普遍。例如：物体在空中下落受到阻力作用时，物体的机械能不守恒，但包括内能在内的总能量是守恒的。</a:t>
            </a:r>
            <a:endParaRPr lang="zh-CN" altLang="en-US" b="1" dirty="0">
              <a:latin typeface="Times New Roman" panose="02020603050405020304" pitchFamily="18" charset="0"/>
            </a:endParaRPr>
          </a:p>
        </p:txBody>
      </p:sp>
      <p:sp>
        <p:nvSpPr>
          <p:cNvPr id="27652" name="Text Box 4"/>
          <p:cNvSpPr txBox="1"/>
          <p:nvPr/>
        </p:nvSpPr>
        <p:spPr>
          <a:xfrm>
            <a:off x="1876425" y="4076700"/>
            <a:ext cx="7315200" cy="829945"/>
          </a:xfrm>
          <a:prstGeom prst="rect">
            <a:avLst/>
          </a:prstGeom>
          <a:noFill/>
          <a:ln w="9525">
            <a:noFill/>
          </a:ln>
        </p:spPr>
        <p:txBody>
          <a:bodyPr>
            <a:spAutoFit/>
          </a:bodyPr>
          <a:p>
            <a:pPr>
              <a:spcBef>
                <a:spcPct val="50000"/>
              </a:spcBef>
            </a:pPr>
            <a:r>
              <a:rPr lang="zh-CN" altLang="en-US" sz="2400" b="1" dirty="0">
                <a:latin typeface="Times New Roman" panose="02020603050405020304" pitchFamily="18" charset="0"/>
              </a:rPr>
              <a:t>　　能的转化和守恒定律是</a:t>
            </a:r>
            <a:r>
              <a:rPr lang="en-US" altLang="zh-CN" sz="2400" b="1">
                <a:latin typeface="Times New Roman" panose="02020603050405020304" pitchFamily="18" charset="0"/>
              </a:rPr>
              <a:t>19</a:t>
            </a:r>
            <a:r>
              <a:rPr lang="zh-CN" altLang="en-US" sz="2400" b="1" dirty="0">
                <a:latin typeface="Times New Roman" panose="02020603050405020304" pitchFamily="18" charset="0"/>
              </a:rPr>
              <a:t>世纪自然科学中三大发现之一，也庄严宣告了永动机幻想的彻底破灭。</a:t>
            </a:r>
            <a:endParaRPr lang="zh-CN" altLang="en-US" sz="2400" b="1" dirty="0">
              <a:latin typeface="Times New Roman" panose="02020603050405020304" pitchFamily="18" charset="0"/>
            </a:endParaRPr>
          </a:p>
        </p:txBody>
      </p:sp>
      <p:sp>
        <p:nvSpPr>
          <p:cNvPr id="27653" name="Text Box 5"/>
          <p:cNvSpPr txBox="1"/>
          <p:nvPr/>
        </p:nvSpPr>
        <p:spPr>
          <a:xfrm>
            <a:off x="3719513" y="5157788"/>
            <a:ext cx="184150" cy="579437"/>
          </a:xfrm>
          <a:prstGeom prst="rect">
            <a:avLst/>
          </a:prstGeom>
          <a:noFill/>
          <a:ln w="9525">
            <a:noFill/>
          </a:ln>
        </p:spPr>
        <p:txBody>
          <a:bodyPr wrap="none"/>
          <a:p>
            <a:endParaRPr lang="zh-CN" altLang="en-US" dirty="0">
              <a:latin typeface="Comic Sans MS" panose="030F0702030302020204" pitchFamily="66" charset="0"/>
            </a:endParaRPr>
          </a:p>
        </p:txBody>
      </p:sp>
      <p:sp>
        <p:nvSpPr>
          <p:cNvPr id="27654" name="Text Box 6"/>
          <p:cNvSpPr txBox="1"/>
          <p:nvPr/>
        </p:nvSpPr>
        <p:spPr>
          <a:xfrm>
            <a:off x="3503613" y="4816475"/>
            <a:ext cx="3171190" cy="1198880"/>
          </a:xfrm>
          <a:prstGeom prst="rect">
            <a:avLst/>
          </a:prstGeom>
          <a:noFill/>
          <a:ln w="9525">
            <a:noFill/>
          </a:ln>
        </p:spPr>
        <p:txBody>
          <a:bodyPr wrap="none">
            <a:spAutoFit/>
          </a:bodyPr>
          <a:p>
            <a:r>
              <a:rPr lang="zh-CN" altLang="en-US" b="1" dirty="0">
                <a:solidFill>
                  <a:schemeClr val="tx2"/>
                </a:solidFill>
                <a:latin typeface="Comic Sans MS" panose="030F0702030302020204" pitchFamily="66" charset="0"/>
                <a:ea typeface="楷体_GB2312" pitchFamily="49" charset="-122"/>
              </a:rPr>
              <a:t>十九世纪自然科学三大发现：</a:t>
            </a:r>
            <a:endParaRPr lang="zh-CN" altLang="en-US" b="1" dirty="0">
              <a:solidFill>
                <a:schemeClr val="tx2"/>
              </a:solidFill>
              <a:latin typeface="Comic Sans MS" panose="030F0702030302020204" pitchFamily="66" charset="0"/>
              <a:ea typeface="楷体_GB2312" pitchFamily="49" charset="-122"/>
            </a:endParaRPr>
          </a:p>
          <a:p>
            <a:r>
              <a:rPr lang="zh-CN" altLang="en-US" b="1" dirty="0">
                <a:solidFill>
                  <a:schemeClr val="tx2"/>
                </a:solidFill>
                <a:latin typeface="Comic Sans MS" panose="030F0702030302020204" pitchFamily="66" charset="0"/>
                <a:ea typeface="楷体_GB2312" pitchFamily="49" charset="-122"/>
              </a:rPr>
              <a:t>一、细胞学说</a:t>
            </a:r>
            <a:endParaRPr lang="zh-CN" altLang="en-US" b="1" dirty="0">
              <a:solidFill>
                <a:schemeClr val="tx2"/>
              </a:solidFill>
              <a:latin typeface="Comic Sans MS" panose="030F0702030302020204" pitchFamily="66" charset="0"/>
              <a:ea typeface="楷体_GB2312" pitchFamily="49" charset="-122"/>
            </a:endParaRPr>
          </a:p>
          <a:p>
            <a:r>
              <a:rPr lang="zh-CN" altLang="en-US" b="1" dirty="0">
                <a:solidFill>
                  <a:schemeClr val="tx2"/>
                </a:solidFill>
                <a:latin typeface="Comic Sans MS" panose="030F0702030302020204" pitchFamily="66" charset="0"/>
                <a:ea typeface="楷体_GB2312" pitchFamily="49" charset="-122"/>
              </a:rPr>
              <a:t>二、达尔文进化论</a:t>
            </a:r>
            <a:endParaRPr lang="zh-CN" altLang="en-US" b="1" dirty="0">
              <a:solidFill>
                <a:schemeClr val="tx2"/>
              </a:solidFill>
              <a:latin typeface="Comic Sans MS" panose="030F0702030302020204" pitchFamily="66" charset="0"/>
              <a:ea typeface="楷体_GB2312" pitchFamily="49" charset="-122"/>
            </a:endParaRPr>
          </a:p>
          <a:p>
            <a:r>
              <a:rPr lang="zh-CN" altLang="en-US" b="1" dirty="0">
                <a:solidFill>
                  <a:schemeClr val="tx2"/>
                </a:solidFill>
                <a:latin typeface="Comic Sans MS" panose="030F0702030302020204" pitchFamily="66" charset="0"/>
                <a:ea typeface="楷体_GB2312" pitchFamily="49" charset="-122"/>
              </a:rPr>
              <a:t>三、能量守很定律</a:t>
            </a:r>
            <a:endParaRPr lang="zh-CN" altLang="en-US" b="1" dirty="0">
              <a:solidFill>
                <a:schemeClr val="tx2"/>
              </a:solidFill>
              <a:latin typeface="Comic Sans MS" panose="030F0702030302020204" pitchFamily="66" charset="0"/>
              <a:ea typeface="楷体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7650"/>
                                        </p:tgtEl>
                                        <p:attrNameLst>
                                          <p:attrName>style.visibility</p:attrName>
                                        </p:attrNameLst>
                                      </p:cBhvr>
                                      <p:to>
                                        <p:strVal val="visible"/>
                                      </p:to>
                                    </p:set>
                                    <p:animEffect transition="in" filter="randombar(horizontal)">
                                      <p:cBhvr>
                                        <p:cTn id="7" dur="500"/>
                                        <p:tgtEl>
                                          <p:spTgt spid="27650"/>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27651"/>
                                        </p:tgtEl>
                                        <p:attrNameLst>
                                          <p:attrName>style.visibility</p:attrName>
                                        </p:attrNameLst>
                                      </p:cBhvr>
                                      <p:to>
                                        <p:strVal val="visible"/>
                                      </p:to>
                                    </p:set>
                                    <p:animEffect transition="in" filter="checkerboard(across)">
                                      <p:cBhvr>
                                        <p:cTn id="12" dur="500"/>
                                        <p:tgtEl>
                                          <p:spTgt spid="27651"/>
                                        </p:tgtEl>
                                      </p:cBhvr>
                                    </p:animEffect>
                                  </p:childTnLst>
                                </p:cTn>
                              </p:par>
                            </p:childTnLst>
                          </p:cTn>
                        </p:par>
                      </p:childTnLst>
                    </p:cTn>
                  </p:par>
                  <p:par>
                    <p:cTn id="13" fill="hold">
                      <p:stCondLst>
                        <p:cond delay="indefinite"/>
                      </p:stCondLst>
                      <p:childTnLst>
                        <p:par>
                          <p:cTn id="14" fill="hold">
                            <p:stCondLst>
                              <p:cond delay="0"/>
                            </p:stCondLst>
                            <p:childTnLst>
                              <p:par>
                                <p:cTn id="15" presetID="15" presetClass="entr" presetSubtype="0" fill="hold" grpId="0" nodeType="clickEffect">
                                  <p:stCondLst>
                                    <p:cond delay="0"/>
                                  </p:stCondLst>
                                  <p:childTnLst>
                                    <p:set>
                                      <p:cBhvr>
                                        <p:cTn id="16" dur="1" fill="hold">
                                          <p:stCondLst>
                                            <p:cond delay="0"/>
                                          </p:stCondLst>
                                        </p:cTn>
                                        <p:tgtEl>
                                          <p:spTgt spid="27652"/>
                                        </p:tgtEl>
                                        <p:attrNameLst>
                                          <p:attrName>style.visibility</p:attrName>
                                        </p:attrNameLst>
                                      </p:cBhvr>
                                      <p:to>
                                        <p:strVal val="visible"/>
                                      </p:to>
                                    </p:set>
                                    <p:anim calcmode="lin" valueType="num">
                                      <p:cBhvr>
                                        <p:cTn id="17" dur="1000" fill="hold"/>
                                        <p:tgtEl>
                                          <p:spTgt spid="27652"/>
                                        </p:tgtEl>
                                        <p:attrNameLst>
                                          <p:attrName>ppt_w</p:attrName>
                                        </p:attrNameLst>
                                      </p:cBhvr>
                                      <p:tavLst>
                                        <p:tav tm="0">
                                          <p:val>
                                            <p:fltVal val="0.000000"/>
                                          </p:val>
                                        </p:tav>
                                        <p:tav tm="100000">
                                          <p:val>
                                            <p:strVal val="#ppt_w"/>
                                          </p:val>
                                        </p:tav>
                                      </p:tavLst>
                                    </p:anim>
                                    <p:anim calcmode="lin" valueType="num">
                                      <p:cBhvr>
                                        <p:cTn id="18" dur="1000" fill="hold"/>
                                        <p:tgtEl>
                                          <p:spTgt spid="27652"/>
                                        </p:tgtEl>
                                        <p:attrNameLst>
                                          <p:attrName>ppt_h</p:attrName>
                                        </p:attrNameLst>
                                      </p:cBhvr>
                                      <p:tavLst>
                                        <p:tav tm="0">
                                          <p:val>
                                            <p:fltVal val="0.000000"/>
                                          </p:val>
                                        </p:tav>
                                        <p:tav tm="100000">
                                          <p:val>
                                            <p:strVal val="#ppt_h"/>
                                          </p:val>
                                        </p:tav>
                                      </p:tavLst>
                                    </p:anim>
                                    <p:anim calcmode="lin" valueType="num">
                                      <p:cBhvr>
                                        <p:cTn id="19" dur="1000" fill="hold"/>
                                        <p:tgtEl>
                                          <p:spTgt spid="27652"/>
                                        </p:tgtEl>
                                        <p:attrNameLst>
                                          <p:attrName>ppt_x</p:attrName>
                                        </p:attrNameLst>
                                      </p:cBhvr>
                                      <p:tavLst>
                                        <p:tav tm="0" fmla="#ppt_x+(cos(-2*pi*(1-$))*-#ppt_x-sin(-2*pi*(1-$))*(1-#ppt_y))*(1-$)">
                                          <p:val>
                                            <p:fltVal val="0.000000"/>
                                          </p:val>
                                        </p:tav>
                                        <p:tav tm="100000">
                                          <p:val>
                                            <p:fltVal val="1.000000"/>
                                          </p:val>
                                        </p:tav>
                                      </p:tavLst>
                                    </p:anim>
                                    <p:anim calcmode="lin" valueType="num">
                                      <p:cBhvr>
                                        <p:cTn id="20" dur="1000" fill="hold"/>
                                        <p:tgtEl>
                                          <p:spTgt spid="27652"/>
                                        </p:tgtEl>
                                        <p:attrNameLst>
                                          <p:attrName>ppt_y</p:attrName>
                                        </p:attrNameLst>
                                      </p:cBhvr>
                                      <p:tavLst>
                                        <p:tav tm="0" fmla="#ppt_y+(sin(-2*pi*(1-$))*-#ppt_x+cos(-2*pi*(1-$))*(1-#ppt_y))*(1-$)">
                                          <p:val>
                                            <p:fltVal val="0.000000"/>
                                          </p:val>
                                        </p:tav>
                                        <p:tav tm="100000">
                                          <p:val>
                                            <p:fltVal val="1.000000"/>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7654"/>
                                        </p:tgtEl>
                                        <p:attrNameLst>
                                          <p:attrName>style.visibility</p:attrName>
                                        </p:attrNameLst>
                                      </p:cBhvr>
                                      <p:to>
                                        <p:strVal val="visible"/>
                                      </p:to>
                                    </p:set>
                                    <p:anim calcmode="lin" valueType="num">
                                      <p:cBhvr additive="base">
                                        <p:cTn id="25" dur="500" fill="hold"/>
                                        <p:tgtEl>
                                          <p:spTgt spid="27654"/>
                                        </p:tgtEl>
                                        <p:attrNameLst>
                                          <p:attrName>ppt_x</p:attrName>
                                        </p:attrNameLst>
                                      </p:cBhvr>
                                      <p:tavLst>
                                        <p:tav tm="0">
                                          <p:val>
                                            <p:strVal val="#ppt_x"/>
                                          </p:val>
                                        </p:tav>
                                        <p:tav tm="100000">
                                          <p:val>
                                            <p:strVal val="#ppt_x"/>
                                          </p:val>
                                        </p:tav>
                                      </p:tavLst>
                                    </p:anim>
                                    <p:anim calcmode="lin" valueType="num">
                                      <p:cBhvr additive="base">
                                        <p:cTn id="26" dur="500" fill="hold"/>
                                        <p:tgtEl>
                                          <p:spTgt spid="276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0" grpId="0"/>
      <p:bldP spid="27651" grpId="0"/>
      <p:bldP spid="27652" grpId="0"/>
      <p:bldP spid="2765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4" name="Text Box 2"/>
          <p:cNvSpPr txBox="1"/>
          <p:nvPr/>
        </p:nvSpPr>
        <p:spPr>
          <a:xfrm>
            <a:off x="1847850" y="177800"/>
            <a:ext cx="8340725" cy="2553335"/>
          </a:xfrm>
          <a:prstGeom prst="rect">
            <a:avLst/>
          </a:prstGeom>
          <a:noFill/>
          <a:ln w="9525">
            <a:noFill/>
          </a:ln>
        </p:spPr>
        <p:txBody>
          <a:bodyPr>
            <a:spAutoFit/>
          </a:bodyPr>
          <a:p>
            <a:r>
              <a:rPr lang="zh-CN" altLang="en-US" sz="4000" b="1" dirty="0">
                <a:latin typeface="黑体" panose="02010609060101010101" pitchFamily="49" charset="-122"/>
                <a:ea typeface="黑体" panose="02010609060101010101" pitchFamily="49" charset="-122"/>
              </a:rPr>
              <a:t>  历史上曾有不少人都想设计一种机器，他们希望这种机器不消耗任何能量和燃料，却能源源不断地对外做功。这种机器被称为</a:t>
            </a:r>
            <a:r>
              <a:rPr lang="zh-CN" altLang="en-US" sz="4000" b="1" dirty="0">
                <a:latin typeface="Times New Roman" panose="02020603050405020304" pitchFamily="18" charset="0"/>
                <a:ea typeface="黑体" panose="02010609060101010101" pitchFamily="49" charset="-122"/>
              </a:rPr>
              <a:t>“</a:t>
            </a:r>
            <a:r>
              <a:rPr lang="zh-CN" altLang="en-US" sz="4000" b="1" dirty="0">
                <a:latin typeface="黑体" panose="02010609060101010101" pitchFamily="49" charset="-122"/>
                <a:ea typeface="黑体" panose="02010609060101010101" pitchFamily="49" charset="-122"/>
              </a:rPr>
              <a:t>永动机</a:t>
            </a:r>
            <a:r>
              <a:rPr lang="zh-CN" altLang="en-US" sz="4000" b="1" dirty="0">
                <a:latin typeface="Times New Roman" panose="02020603050405020304" pitchFamily="18" charset="0"/>
                <a:ea typeface="黑体" panose="02010609060101010101" pitchFamily="49" charset="-122"/>
              </a:rPr>
              <a:t>”</a:t>
            </a:r>
            <a:r>
              <a:rPr lang="zh-CN" altLang="en-US" sz="4000" b="1" dirty="0">
                <a:latin typeface="黑体" panose="02010609060101010101" pitchFamily="49" charset="-122"/>
                <a:ea typeface="黑体" panose="02010609060101010101" pitchFamily="49" charset="-122"/>
              </a:rPr>
              <a:t> </a:t>
            </a:r>
            <a:endParaRPr lang="zh-CN" altLang="en-US" sz="4000" b="1" dirty="0">
              <a:latin typeface="黑体" panose="02010609060101010101" pitchFamily="49" charset="-122"/>
              <a:ea typeface="黑体" panose="02010609060101010101" pitchFamily="49" charset="-122"/>
            </a:endParaRPr>
          </a:p>
        </p:txBody>
      </p:sp>
      <p:pic>
        <p:nvPicPr>
          <p:cNvPr id="28675" name="Picture 3" descr="13"/>
          <p:cNvPicPr>
            <a:picLocks noChangeAspect="1"/>
          </p:cNvPicPr>
          <p:nvPr/>
        </p:nvPicPr>
        <p:blipFill>
          <a:blip r:embed="rId1"/>
          <a:stretch>
            <a:fillRect/>
          </a:stretch>
        </p:blipFill>
        <p:spPr>
          <a:xfrm>
            <a:off x="3505200" y="2846388"/>
            <a:ext cx="4319588" cy="3706812"/>
          </a:xfrm>
          <a:prstGeom prst="rect">
            <a:avLst/>
          </a:prstGeom>
          <a:noFill/>
          <a:ln w="9525">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8" name="Text Box 2"/>
          <p:cNvSpPr txBox="1"/>
          <p:nvPr/>
        </p:nvSpPr>
        <p:spPr>
          <a:xfrm>
            <a:off x="1774825" y="174625"/>
            <a:ext cx="8642350" cy="6185535"/>
          </a:xfrm>
          <a:prstGeom prst="rect">
            <a:avLst/>
          </a:prstGeom>
          <a:noFill/>
          <a:ln w="9525">
            <a:noFill/>
          </a:ln>
        </p:spPr>
        <p:txBody>
          <a:bodyPr>
            <a:spAutoFit/>
          </a:bodyPr>
          <a:p>
            <a:r>
              <a:rPr lang="zh-CN" altLang="en-US" sz="3600" b="1" dirty="0">
                <a:latin typeface="Times New Roman" panose="02020603050405020304" pitchFamily="18" charset="0"/>
                <a:ea typeface="黑体" panose="02010609060101010101" pitchFamily="49" charset="-122"/>
              </a:rPr>
              <a:t>“</a:t>
            </a:r>
            <a:r>
              <a:rPr lang="zh-CN" altLang="en-US" sz="3600" b="1" dirty="0">
                <a:latin typeface="黑体" panose="02010609060101010101" pitchFamily="49" charset="-122"/>
                <a:ea typeface="黑体" panose="02010609060101010101" pitchFamily="49" charset="-122"/>
              </a:rPr>
              <a:t>永动机</a:t>
            </a:r>
            <a:r>
              <a:rPr lang="zh-CN" altLang="en-US" sz="3600" b="1" dirty="0">
                <a:latin typeface="Times New Roman" panose="02020603050405020304" pitchFamily="18" charset="0"/>
                <a:ea typeface="黑体" panose="02010609060101010101" pitchFamily="49" charset="-122"/>
              </a:rPr>
              <a:t>”</a:t>
            </a:r>
            <a:r>
              <a:rPr lang="zh-CN" altLang="en-US" sz="3600" b="1" dirty="0">
                <a:latin typeface="黑体" panose="02010609060101010101" pitchFamily="49" charset="-122"/>
                <a:ea typeface="黑体" panose="02010609060101010101" pitchFamily="49" charset="-122"/>
              </a:rPr>
              <a:t>的设计方案。轮子中央有一个转动轴，轮子边缘安装着</a:t>
            </a:r>
            <a:r>
              <a:rPr lang="en-US" altLang="zh-CN" sz="3600" b="1">
                <a:latin typeface="黑体" panose="02010609060101010101" pitchFamily="49" charset="-122"/>
                <a:ea typeface="黑体" panose="02010609060101010101" pitchFamily="49" charset="-122"/>
              </a:rPr>
              <a:t>12</a:t>
            </a:r>
            <a:r>
              <a:rPr lang="zh-CN" altLang="en-US" sz="3600" b="1" dirty="0">
                <a:latin typeface="黑体" panose="02010609060101010101" pitchFamily="49" charset="-122"/>
                <a:ea typeface="黑体" panose="02010609060101010101" pitchFamily="49" charset="-122"/>
              </a:rPr>
              <a:t>个可活动的短杆，每个短杆的一端装有一个铁球。方案的设计者认为，右边的球比左边的球离轴远些，因此，右边的球产生的转动力矩要</a:t>
            </a:r>
            <a:endParaRPr lang="zh-CN" altLang="en-US" sz="3600" b="1" dirty="0">
              <a:latin typeface="黑体" panose="02010609060101010101" pitchFamily="49" charset="-122"/>
              <a:ea typeface="黑体" panose="02010609060101010101" pitchFamily="49" charset="-122"/>
            </a:endParaRPr>
          </a:p>
          <a:p>
            <a:r>
              <a:rPr lang="zh-CN" altLang="en-US" sz="3600" b="1" dirty="0">
                <a:latin typeface="黑体" panose="02010609060101010101" pitchFamily="49" charset="-122"/>
                <a:ea typeface="黑体" panose="02010609060101010101" pitchFamily="49" charset="-122"/>
              </a:rPr>
              <a:t>比左边的球产生的转动</a:t>
            </a:r>
            <a:endParaRPr lang="zh-CN" altLang="en-US" sz="3600" b="1" dirty="0">
              <a:latin typeface="黑体" panose="02010609060101010101" pitchFamily="49" charset="-122"/>
              <a:ea typeface="黑体" panose="02010609060101010101" pitchFamily="49" charset="-122"/>
            </a:endParaRPr>
          </a:p>
          <a:p>
            <a:r>
              <a:rPr lang="zh-CN" altLang="en-US" sz="3600" b="1" dirty="0">
                <a:latin typeface="黑体" panose="02010609060101010101" pitchFamily="49" charset="-122"/>
                <a:ea typeface="黑体" panose="02010609060101010101" pitchFamily="49" charset="-122"/>
              </a:rPr>
              <a:t>力矩大。这样，轮子就</a:t>
            </a:r>
            <a:endParaRPr lang="zh-CN" altLang="en-US" sz="3600" b="1" dirty="0">
              <a:latin typeface="黑体" panose="02010609060101010101" pitchFamily="49" charset="-122"/>
              <a:ea typeface="黑体" panose="02010609060101010101" pitchFamily="49" charset="-122"/>
            </a:endParaRPr>
          </a:p>
          <a:p>
            <a:r>
              <a:rPr lang="zh-CN" altLang="en-US" sz="3600" b="1" dirty="0">
                <a:latin typeface="黑体" panose="02010609060101010101" pitchFamily="49" charset="-122"/>
                <a:ea typeface="黑体" panose="02010609060101010101" pitchFamily="49" charset="-122"/>
              </a:rPr>
              <a:t>会永无休止地沿着箭头</a:t>
            </a:r>
            <a:endParaRPr lang="zh-CN" altLang="en-US" sz="3600" b="1" dirty="0">
              <a:latin typeface="黑体" panose="02010609060101010101" pitchFamily="49" charset="-122"/>
              <a:ea typeface="黑体" panose="02010609060101010101" pitchFamily="49" charset="-122"/>
            </a:endParaRPr>
          </a:p>
          <a:p>
            <a:r>
              <a:rPr lang="zh-CN" altLang="en-US" sz="3600" b="1" dirty="0">
                <a:latin typeface="黑体" panose="02010609060101010101" pitchFamily="49" charset="-122"/>
                <a:ea typeface="黑体" panose="02010609060101010101" pitchFamily="49" charset="-122"/>
              </a:rPr>
              <a:t>所指的方向转动下去，</a:t>
            </a:r>
            <a:endParaRPr lang="zh-CN" altLang="en-US" sz="3600" b="1" dirty="0">
              <a:latin typeface="黑体" panose="02010609060101010101" pitchFamily="49" charset="-122"/>
              <a:ea typeface="黑体" panose="02010609060101010101" pitchFamily="49" charset="-122"/>
            </a:endParaRPr>
          </a:p>
          <a:p>
            <a:r>
              <a:rPr lang="zh-CN" altLang="en-US" sz="3600" b="1" dirty="0">
                <a:latin typeface="黑体" panose="02010609060101010101" pitchFamily="49" charset="-122"/>
                <a:ea typeface="黑体" panose="02010609060101010101" pitchFamily="49" charset="-122"/>
              </a:rPr>
              <a:t>并且带动机器转动。你</a:t>
            </a:r>
            <a:endParaRPr lang="zh-CN" altLang="en-US" sz="3600" b="1" dirty="0">
              <a:latin typeface="黑体" panose="02010609060101010101" pitchFamily="49" charset="-122"/>
              <a:ea typeface="黑体" panose="02010609060101010101" pitchFamily="49" charset="-122"/>
            </a:endParaRPr>
          </a:p>
          <a:p>
            <a:r>
              <a:rPr lang="zh-CN" altLang="en-US" sz="3600" b="1" dirty="0">
                <a:latin typeface="黑体" panose="02010609060101010101" pitchFamily="49" charset="-122"/>
                <a:ea typeface="黑体" panose="02010609060101010101" pitchFamily="49" charset="-122"/>
              </a:rPr>
              <a:t>认为它真会那样吗？</a:t>
            </a:r>
            <a:endParaRPr lang="zh-CN" altLang="en-US" sz="3600" b="1" dirty="0">
              <a:latin typeface="黑体" panose="02010609060101010101" pitchFamily="49" charset="-122"/>
              <a:ea typeface="黑体" panose="02010609060101010101" pitchFamily="49" charset="-122"/>
            </a:endParaRPr>
          </a:p>
        </p:txBody>
      </p:sp>
      <p:pic>
        <p:nvPicPr>
          <p:cNvPr id="29699" name="Picture 3" descr="13"/>
          <p:cNvPicPr>
            <a:picLocks noChangeAspect="1"/>
          </p:cNvPicPr>
          <p:nvPr/>
        </p:nvPicPr>
        <p:blipFill>
          <a:blip r:embed="rId1"/>
          <a:stretch>
            <a:fillRect/>
          </a:stretch>
        </p:blipFill>
        <p:spPr>
          <a:xfrm>
            <a:off x="6743700" y="3213100"/>
            <a:ext cx="3657600" cy="3138488"/>
          </a:xfrm>
          <a:prstGeom prst="rect">
            <a:avLst/>
          </a:prstGeom>
          <a:noFill/>
          <a:ln w="9525">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2" name="Text Box 2"/>
          <p:cNvSpPr txBox="1"/>
          <p:nvPr/>
        </p:nvSpPr>
        <p:spPr>
          <a:xfrm>
            <a:off x="2819400" y="1676400"/>
            <a:ext cx="7524750" cy="368300"/>
          </a:xfrm>
          <a:prstGeom prst="rect">
            <a:avLst/>
          </a:prstGeom>
          <a:noFill/>
          <a:ln w="9525">
            <a:noFill/>
          </a:ln>
        </p:spPr>
        <p:txBody>
          <a:bodyPr>
            <a:spAutoFit/>
          </a:bodyPr>
          <a:p>
            <a:pPr>
              <a:spcBef>
                <a:spcPct val="50000"/>
              </a:spcBef>
            </a:pPr>
            <a:r>
              <a:rPr lang="zh-CN" altLang="en-US" b="1" dirty="0">
                <a:solidFill>
                  <a:schemeClr val="tx2"/>
                </a:solidFill>
                <a:latin typeface="宋体" panose="02010600030101010101" pitchFamily="2" charset="-122"/>
              </a:rPr>
              <a:t>我们能制造出不消耗能量的永动机</a:t>
            </a:r>
            <a:r>
              <a:rPr lang="zh-CN" altLang="en-US" b="1" dirty="0">
                <a:solidFill>
                  <a:schemeClr val="tx2"/>
                </a:solidFill>
                <a:latin typeface="Times New Roman" panose="02020603050405020304" pitchFamily="18" charset="0"/>
              </a:rPr>
              <a:t>吗？</a:t>
            </a:r>
            <a:endParaRPr lang="zh-CN" altLang="en-US" b="1" dirty="0">
              <a:solidFill>
                <a:schemeClr val="tx2"/>
              </a:solidFill>
              <a:latin typeface="Times New Roman" panose="02020603050405020304" pitchFamily="18" charset="0"/>
            </a:endParaRPr>
          </a:p>
        </p:txBody>
      </p:sp>
      <p:sp>
        <p:nvSpPr>
          <p:cNvPr id="30723" name="Text Box 3"/>
          <p:cNvSpPr txBox="1"/>
          <p:nvPr/>
        </p:nvSpPr>
        <p:spPr>
          <a:xfrm>
            <a:off x="5943600" y="3352800"/>
            <a:ext cx="4495800" cy="1445260"/>
          </a:xfrm>
          <a:prstGeom prst="rect">
            <a:avLst/>
          </a:prstGeom>
          <a:noFill/>
          <a:ln w="9525">
            <a:noFill/>
          </a:ln>
        </p:spPr>
        <p:txBody>
          <a:bodyPr>
            <a:spAutoFit/>
          </a:bodyPr>
          <a:p>
            <a:pPr>
              <a:spcBef>
                <a:spcPct val="50000"/>
              </a:spcBef>
            </a:pPr>
            <a:r>
              <a:rPr lang="en-US" altLang="zh-CN" sz="2800" b="1">
                <a:latin typeface="宋体" panose="02010600030101010101" pitchFamily="2" charset="-122"/>
              </a:rPr>
              <a:t>2</a:t>
            </a:r>
            <a:r>
              <a:rPr lang="zh-CN" altLang="en-US" sz="2800" b="1" dirty="0">
                <a:latin typeface="宋体" panose="02010600030101010101" pitchFamily="2" charset="-122"/>
              </a:rPr>
              <a:t>、永动机给我们的启示</a:t>
            </a:r>
            <a:endParaRPr lang="zh-CN" altLang="en-US" sz="2800" b="1" dirty="0">
              <a:latin typeface="宋体" panose="02010600030101010101" pitchFamily="2" charset="-122"/>
            </a:endParaRPr>
          </a:p>
          <a:p>
            <a:pPr>
              <a:spcBef>
                <a:spcPct val="50000"/>
              </a:spcBef>
            </a:pPr>
            <a:r>
              <a:rPr lang="zh-CN" altLang="en-US" sz="2400" dirty="0">
                <a:latin typeface="宋体" panose="02010600030101010101" pitchFamily="2" charset="-122"/>
              </a:rPr>
              <a:t>人类利用和改造自然时，必须遵循自然规律。</a:t>
            </a:r>
            <a:endParaRPr lang="zh-CN" altLang="en-US" sz="2400" dirty="0">
              <a:latin typeface="宋体" panose="02010600030101010101" pitchFamily="2" charset="-122"/>
            </a:endParaRPr>
          </a:p>
        </p:txBody>
      </p:sp>
      <p:sp>
        <p:nvSpPr>
          <p:cNvPr id="30724" name="Text Box 4"/>
          <p:cNvSpPr txBox="1"/>
          <p:nvPr/>
        </p:nvSpPr>
        <p:spPr>
          <a:xfrm>
            <a:off x="2133600" y="5410200"/>
            <a:ext cx="7391400" cy="829945"/>
          </a:xfrm>
          <a:prstGeom prst="rect">
            <a:avLst/>
          </a:prstGeom>
          <a:noFill/>
          <a:ln w="9525">
            <a:noFill/>
          </a:ln>
        </p:spPr>
        <p:txBody>
          <a:bodyPr>
            <a:spAutoFit/>
          </a:bodyPr>
          <a:p>
            <a:pPr>
              <a:spcBef>
                <a:spcPct val="50000"/>
              </a:spcBef>
            </a:pPr>
            <a:r>
              <a:rPr lang="zh-CN" altLang="en-US" sz="2400" dirty="0">
                <a:latin typeface="宋体" panose="02010600030101010101" pitchFamily="2" charset="-122"/>
              </a:rPr>
              <a:t>　　</a:t>
            </a:r>
            <a:r>
              <a:rPr lang="zh-CN" altLang="en-US" sz="2400" b="1" dirty="0">
                <a:latin typeface="宋体" panose="02010600030101010101" pitchFamily="2" charset="-122"/>
              </a:rPr>
              <a:t>下面让我们来看看几种永动机模型 。见识一下人们对永动机的研究情况：</a:t>
            </a:r>
            <a:endParaRPr lang="zh-CN" altLang="en-US" sz="2400" b="1" dirty="0">
              <a:latin typeface="宋体" panose="02010600030101010101" pitchFamily="2" charset="-122"/>
            </a:endParaRPr>
          </a:p>
        </p:txBody>
      </p:sp>
      <p:sp>
        <p:nvSpPr>
          <p:cNvPr id="30725" name="Text Box 5"/>
          <p:cNvSpPr txBox="1"/>
          <p:nvPr/>
        </p:nvSpPr>
        <p:spPr>
          <a:xfrm>
            <a:off x="2438400" y="457200"/>
            <a:ext cx="8001000" cy="1198880"/>
          </a:xfrm>
          <a:prstGeom prst="rect">
            <a:avLst/>
          </a:prstGeom>
          <a:noFill/>
          <a:ln w="9525">
            <a:noFill/>
          </a:ln>
        </p:spPr>
        <p:txBody>
          <a:bodyPr>
            <a:spAutoFit/>
          </a:bodyPr>
          <a:p>
            <a:pPr>
              <a:spcBef>
                <a:spcPct val="50000"/>
              </a:spcBef>
            </a:pPr>
            <a:r>
              <a:rPr lang="zh-CN" altLang="en-US" sz="2400" dirty="0">
                <a:latin typeface="Times New Roman" panose="02020603050405020304" pitchFamily="18" charset="0"/>
              </a:rPr>
              <a:t>　　能量守恒定律是认识自然、改造自然的有力武器，这个定律将广泛的自然科学技术领域联系起来，使不同领域的科学工作者有一系列的共同语言。</a:t>
            </a:r>
            <a:endParaRPr lang="zh-CN" altLang="en-US" sz="2400" dirty="0">
              <a:latin typeface="Times New Roman" panose="02020603050405020304" pitchFamily="18" charset="0"/>
            </a:endParaRPr>
          </a:p>
        </p:txBody>
      </p:sp>
      <p:sp>
        <p:nvSpPr>
          <p:cNvPr id="30726" name="Text Box 6"/>
          <p:cNvSpPr txBox="1"/>
          <p:nvPr/>
        </p:nvSpPr>
        <p:spPr>
          <a:xfrm>
            <a:off x="1676400" y="3048000"/>
            <a:ext cx="4572000" cy="2183765"/>
          </a:xfrm>
          <a:prstGeom prst="rect">
            <a:avLst/>
          </a:prstGeom>
          <a:noFill/>
          <a:ln w="9525">
            <a:noFill/>
          </a:ln>
        </p:spPr>
        <p:txBody>
          <a:bodyPr>
            <a:spAutoFit/>
          </a:bodyPr>
          <a:p>
            <a:pPr>
              <a:spcBef>
                <a:spcPct val="50000"/>
              </a:spcBef>
            </a:pPr>
            <a:r>
              <a:rPr lang="en-US" altLang="zh-CN" sz="2800" b="1">
                <a:latin typeface="宋体" panose="02010600030101010101" pitchFamily="2" charset="-122"/>
              </a:rPr>
              <a:t>1</a:t>
            </a:r>
            <a:r>
              <a:rPr lang="zh-CN" altLang="en-US" sz="2800" b="1" dirty="0">
                <a:latin typeface="宋体" panose="02010600030101010101" pitchFamily="2" charset="-122"/>
              </a:rPr>
              <a:t>、 第一类永动机</a:t>
            </a:r>
            <a:endParaRPr lang="zh-CN" altLang="en-US" sz="2800" b="1" dirty="0">
              <a:latin typeface="宋体" panose="02010600030101010101" pitchFamily="2" charset="-122"/>
            </a:endParaRPr>
          </a:p>
          <a:p>
            <a:pPr>
              <a:spcBef>
                <a:spcPct val="50000"/>
              </a:spcBef>
            </a:pPr>
            <a:r>
              <a:rPr lang="zh-CN" altLang="en-US" sz="2400" b="1" dirty="0">
                <a:solidFill>
                  <a:srgbClr val="FF0000"/>
                </a:solidFill>
                <a:latin typeface="宋体" panose="02010600030101010101" pitchFamily="2" charset="-122"/>
              </a:rPr>
              <a:t>概念</a:t>
            </a:r>
            <a:r>
              <a:rPr lang="zh-CN" altLang="en-US" sz="2400" dirty="0">
                <a:latin typeface="宋体" panose="02010600030101010101" pitchFamily="2" charset="-122"/>
              </a:rPr>
              <a:t>：</a:t>
            </a:r>
            <a:r>
              <a:rPr lang="zh-CN" altLang="en-US" sz="2400" b="1" dirty="0">
                <a:latin typeface="宋体" panose="02010600030101010101" pitchFamily="2" charset="-122"/>
              </a:rPr>
              <a:t>不消耗能量的机器。</a:t>
            </a:r>
            <a:endParaRPr lang="zh-CN" altLang="en-US" sz="2400" b="1" dirty="0">
              <a:latin typeface="宋体" panose="02010600030101010101" pitchFamily="2" charset="-122"/>
            </a:endParaRPr>
          </a:p>
          <a:p>
            <a:pPr>
              <a:spcBef>
                <a:spcPct val="50000"/>
              </a:spcBef>
            </a:pPr>
            <a:r>
              <a:rPr lang="zh-CN" altLang="en-US" sz="2400" b="1" dirty="0">
                <a:solidFill>
                  <a:srgbClr val="FF0000"/>
                </a:solidFill>
                <a:latin typeface="宋体" panose="02010600030101010101" pitchFamily="2" charset="-122"/>
              </a:rPr>
              <a:t>结果</a:t>
            </a:r>
            <a:r>
              <a:rPr lang="zh-CN" altLang="en-US" sz="2400" b="1" dirty="0">
                <a:latin typeface="宋体" panose="02010600030101010101" pitchFamily="2" charset="-122"/>
              </a:rPr>
              <a:t>：无一例外地归于失败。</a:t>
            </a:r>
            <a:endParaRPr lang="zh-CN" altLang="en-US" sz="2400" b="1" dirty="0">
              <a:latin typeface="宋体" panose="02010600030101010101" pitchFamily="2" charset="-122"/>
            </a:endParaRPr>
          </a:p>
          <a:p>
            <a:pPr>
              <a:spcBef>
                <a:spcPct val="50000"/>
              </a:spcBef>
            </a:pPr>
            <a:r>
              <a:rPr lang="zh-CN" altLang="en-US" sz="2400" b="1" dirty="0">
                <a:solidFill>
                  <a:srgbClr val="FF0000"/>
                </a:solidFill>
                <a:latin typeface="宋体" panose="02010600030101010101" pitchFamily="2" charset="-122"/>
              </a:rPr>
              <a:t>原因</a:t>
            </a:r>
            <a:r>
              <a:rPr lang="zh-CN" altLang="en-US" sz="2400" b="1" dirty="0">
                <a:latin typeface="宋体" panose="02010600030101010101" pitchFamily="2" charset="-122"/>
              </a:rPr>
              <a:t>：违背了能量守恒定律。</a:t>
            </a:r>
            <a:endParaRPr lang="zh-CN" altLang="en-US" sz="2400" b="1" dirty="0">
              <a:latin typeface="宋体" panose="02010600030101010101" pitchFamily="2" charset="-122"/>
            </a:endParaRPr>
          </a:p>
        </p:txBody>
      </p:sp>
      <p:sp>
        <p:nvSpPr>
          <p:cNvPr id="30727" name="Text Box 7"/>
          <p:cNvSpPr txBox="1"/>
          <p:nvPr/>
        </p:nvSpPr>
        <p:spPr>
          <a:xfrm>
            <a:off x="2057400" y="2362200"/>
            <a:ext cx="4267200" cy="368300"/>
          </a:xfrm>
          <a:prstGeom prst="rect">
            <a:avLst/>
          </a:prstGeom>
          <a:noFill/>
          <a:ln w="9525">
            <a:noFill/>
          </a:ln>
        </p:spPr>
        <p:txBody>
          <a:bodyPr>
            <a:spAutoFit/>
          </a:bodyPr>
          <a:p>
            <a:pPr>
              <a:spcBef>
                <a:spcPct val="50000"/>
              </a:spcBef>
            </a:pPr>
            <a:r>
              <a:rPr lang="zh-CN" altLang="en-US" b="1" dirty="0">
                <a:latin typeface="宋体" panose="02010600030101010101" pitchFamily="2" charset="-122"/>
              </a:rPr>
              <a:t>三、永动机</a:t>
            </a:r>
            <a:r>
              <a:rPr lang="zh-CN" altLang="en-US" b="1" dirty="0">
                <a:latin typeface="Times New Roman" panose="02020603050405020304" pitchFamily="18" charset="0"/>
              </a:rPr>
              <a:t>不可能制成</a:t>
            </a:r>
            <a:endParaRPr lang="zh-CN" altLang="en-US" b="1" dirty="0">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grpId="0" nodeType="clickEffect">
                                  <p:stCondLst>
                                    <p:cond delay="0"/>
                                  </p:stCondLst>
                                  <p:childTnLst>
                                    <p:set>
                                      <p:cBhvr>
                                        <p:cTn id="6" dur="1" fill="hold">
                                          <p:stCondLst>
                                            <p:cond delay="0"/>
                                          </p:stCondLst>
                                        </p:cTn>
                                        <p:tgtEl>
                                          <p:spTgt spid="30725"/>
                                        </p:tgtEl>
                                        <p:attrNameLst>
                                          <p:attrName>style.visibility</p:attrName>
                                        </p:attrNameLst>
                                      </p:cBhvr>
                                      <p:to>
                                        <p:strVal val="visible"/>
                                      </p:to>
                                    </p:set>
                                    <p:animEffect transition="in" filter="barn(outHorizontal)">
                                      <p:cBhvr>
                                        <p:cTn id="7" dur="500"/>
                                        <p:tgtEl>
                                          <p:spTgt spid="3072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0722"/>
                                        </p:tgtEl>
                                        <p:attrNameLst>
                                          <p:attrName>style.visibility</p:attrName>
                                        </p:attrNameLst>
                                      </p:cBhvr>
                                      <p:to>
                                        <p:strVal val="visible"/>
                                      </p:to>
                                    </p:set>
                                    <p:animEffect transition="in" filter="blinds(horizontal)">
                                      <p:cBhvr>
                                        <p:cTn id="12" dur="500"/>
                                        <p:tgtEl>
                                          <p:spTgt spid="30722"/>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grpId="0" nodeType="clickEffect">
                                  <p:stCondLst>
                                    <p:cond delay="0"/>
                                  </p:stCondLst>
                                  <p:childTnLst>
                                    <p:set>
                                      <p:cBhvr>
                                        <p:cTn id="16" dur="1" fill="hold">
                                          <p:stCondLst>
                                            <p:cond delay="0"/>
                                          </p:stCondLst>
                                        </p:cTn>
                                        <p:tgtEl>
                                          <p:spTgt spid="30727"/>
                                        </p:tgtEl>
                                        <p:attrNameLst>
                                          <p:attrName>style.visibility</p:attrName>
                                        </p:attrNameLst>
                                      </p:cBhvr>
                                      <p:to>
                                        <p:strVal val="visible"/>
                                      </p:to>
                                    </p:set>
                                    <p:anim calcmode="lin" valueType="num">
                                      <p:cBhvr additive="base">
                                        <p:cTn id="17" dur="500" fill="hold"/>
                                        <p:tgtEl>
                                          <p:spTgt spid="30727"/>
                                        </p:tgtEl>
                                        <p:attrNameLst>
                                          <p:attrName>ppt_x</p:attrName>
                                        </p:attrNameLst>
                                      </p:cBhvr>
                                      <p:tavLst>
                                        <p:tav tm="0">
                                          <p:val>
                                            <p:strVal val="1+#ppt_w/2"/>
                                          </p:val>
                                        </p:tav>
                                        <p:tav tm="100000">
                                          <p:val>
                                            <p:strVal val="#ppt_x"/>
                                          </p:val>
                                        </p:tav>
                                      </p:tavLst>
                                    </p:anim>
                                    <p:anim calcmode="lin" valueType="num">
                                      <p:cBhvr additive="base">
                                        <p:cTn id="18" dur="500" fill="hold"/>
                                        <p:tgtEl>
                                          <p:spTgt spid="30727"/>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6" presetClass="entr" presetSubtype="42" fill="hold" grpId="0" nodeType="clickEffect">
                                  <p:stCondLst>
                                    <p:cond delay="0"/>
                                  </p:stCondLst>
                                  <p:childTnLst>
                                    <p:set>
                                      <p:cBhvr>
                                        <p:cTn id="22" dur="1" fill="hold">
                                          <p:stCondLst>
                                            <p:cond delay="0"/>
                                          </p:stCondLst>
                                        </p:cTn>
                                        <p:tgtEl>
                                          <p:spTgt spid="30726"/>
                                        </p:tgtEl>
                                        <p:attrNameLst>
                                          <p:attrName>style.visibility</p:attrName>
                                        </p:attrNameLst>
                                      </p:cBhvr>
                                      <p:to>
                                        <p:strVal val="visible"/>
                                      </p:to>
                                    </p:set>
                                    <p:animEffect transition="in" filter="barn(outHorizontal)">
                                      <p:cBhvr>
                                        <p:cTn id="23" dur="500"/>
                                        <p:tgtEl>
                                          <p:spTgt spid="30726"/>
                                        </p:tgtEl>
                                      </p:cBhvr>
                                    </p:animEffect>
                                  </p:childTnLst>
                                  <p:subTnLst>
                                    <p:audio>
                                      <p:cMediaNode>
                                        <p:cTn display="0" masterRel="sameClick">
                                          <p:stCondLst>
                                            <p:cond evt="begin" delay="0">
                                              <p:tn val="21"/>
                                            </p:cond>
                                          </p:stCondLst>
                                          <p:endCondLst>
                                            <p:cond evt="onStopAudio" delay="0">
                                              <p:tgtEl>
                                                <p:sldTgt/>
                                              </p:tgtEl>
                                            </p:cond>
                                          </p:endCondLst>
                                        </p:cTn>
                                        <p:tgtEl>
                                          <p:sndTgt r:embed="rId1" name="whoosh.wav"/>
                                        </p:tgtEl>
                                      </p:cMediaNode>
                                    </p:audio>
                                  </p:subTnLst>
                                </p:cTn>
                              </p:par>
                            </p:childTnLst>
                          </p:cTn>
                        </p:par>
                      </p:childTnLst>
                    </p:cTn>
                  </p:par>
                  <p:par>
                    <p:cTn id="24" fill="hold">
                      <p:stCondLst>
                        <p:cond delay="indefinite"/>
                      </p:stCondLst>
                      <p:childTnLst>
                        <p:par>
                          <p:cTn id="25" fill="hold">
                            <p:stCondLst>
                              <p:cond delay="0"/>
                            </p:stCondLst>
                            <p:childTnLst>
                              <p:par>
                                <p:cTn id="26" presetID="16" presetClass="entr" presetSubtype="42" fill="hold" grpId="0" nodeType="clickEffect">
                                  <p:stCondLst>
                                    <p:cond delay="0"/>
                                  </p:stCondLst>
                                  <p:childTnLst>
                                    <p:set>
                                      <p:cBhvr>
                                        <p:cTn id="27" dur="1" fill="hold">
                                          <p:stCondLst>
                                            <p:cond delay="0"/>
                                          </p:stCondLst>
                                        </p:cTn>
                                        <p:tgtEl>
                                          <p:spTgt spid="30723"/>
                                        </p:tgtEl>
                                        <p:attrNameLst>
                                          <p:attrName>style.visibility</p:attrName>
                                        </p:attrNameLst>
                                      </p:cBhvr>
                                      <p:to>
                                        <p:strVal val="visible"/>
                                      </p:to>
                                    </p:set>
                                    <p:animEffect transition="in" filter="barn(outHorizontal)">
                                      <p:cBhvr>
                                        <p:cTn id="28" dur="500"/>
                                        <p:tgtEl>
                                          <p:spTgt spid="30723"/>
                                        </p:tgtEl>
                                      </p:cBhvr>
                                    </p:animEffect>
                                  </p:childTnLst>
                                  <p:subTnLst>
                                    <p:audio>
                                      <p:cMediaNode>
                                        <p:cTn display="0" masterRel="sameClick">
                                          <p:stCondLst>
                                            <p:cond evt="begin" delay="0">
                                              <p:tn val="26"/>
                                            </p:cond>
                                          </p:stCondLst>
                                          <p:endCondLst>
                                            <p:cond evt="onStopAudio" delay="0">
                                              <p:tgtEl>
                                                <p:sldTgt/>
                                              </p:tgtEl>
                                            </p:cond>
                                          </p:endCondLst>
                                        </p:cTn>
                                        <p:tgtEl>
                                          <p:sndTgt r:embed="rId1" name="whoosh.wav"/>
                                        </p:tgtEl>
                                      </p:cMediaNode>
                                    </p:audio>
                                  </p:subTnLst>
                                </p:cTn>
                              </p:par>
                            </p:childTnLst>
                          </p:cTn>
                        </p:par>
                      </p:childTnLst>
                    </p:cTn>
                  </p:par>
                  <p:par>
                    <p:cTn id="29" fill="hold">
                      <p:stCondLst>
                        <p:cond delay="indefinite"/>
                      </p:stCondLst>
                      <p:childTnLst>
                        <p:par>
                          <p:cTn id="30" fill="hold">
                            <p:stCondLst>
                              <p:cond delay="0"/>
                            </p:stCondLst>
                            <p:childTnLst>
                              <p:par>
                                <p:cTn id="31" presetID="12" presetClass="entr" presetSubtype="4" fill="hold" grpId="0" nodeType="clickEffect">
                                  <p:stCondLst>
                                    <p:cond delay="0"/>
                                  </p:stCondLst>
                                  <p:childTnLst>
                                    <p:set>
                                      <p:cBhvr>
                                        <p:cTn id="32" dur="1" fill="hold">
                                          <p:stCondLst>
                                            <p:cond delay="0"/>
                                          </p:stCondLst>
                                        </p:cTn>
                                        <p:tgtEl>
                                          <p:spTgt spid="30724"/>
                                        </p:tgtEl>
                                        <p:attrNameLst>
                                          <p:attrName>style.visibility</p:attrName>
                                        </p:attrNameLst>
                                      </p:cBhvr>
                                      <p:to>
                                        <p:strVal val="visible"/>
                                      </p:to>
                                    </p:set>
                                    <p:animEffect transition="in" filter="slide(fromBottom)">
                                      <p:cBhvr>
                                        <p:cTn id="33" dur="500"/>
                                        <p:tgtEl>
                                          <p:spTgt spid="307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2" grpId="0"/>
      <p:bldP spid="30723" grpId="0"/>
      <p:bldP spid="30724" grpId="0"/>
      <p:bldP spid="30725" grpId="0"/>
      <p:bldP spid="30726" grpId="0"/>
      <p:bldP spid="3072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6" name="Text Box 2"/>
          <p:cNvSpPr txBox="1"/>
          <p:nvPr/>
        </p:nvSpPr>
        <p:spPr>
          <a:xfrm>
            <a:off x="2057400" y="304800"/>
            <a:ext cx="8001000" cy="829945"/>
          </a:xfrm>
          <a:prstGeom prst="rect">
            <a:avLst/>
          </a:prstGeom>
          <a:noFill/>
          <a:ln w="9525">
            <a:noFill/>
          </a:ln>
        </p:spPr>
        <p:txBody>
          <a:bodyPr>
            <a:spAutoFit/>
          </a:bodyPr>
          <a:p>
            <a:pPr>
              <a:spcBef>
                <a:spcPct val="50000"/>
              </a:spcBef>
            </a:pPr>
            <a:r>
              <a:rPr lang="zh-CN" altLang="en-US" sz="2400" dirty="0">
                <a:latin typeface="宋体" panose="02010600030101010101" pitchFamily="2" charset="-122"/>
              </a:rPr>
              <a:t>　　著名科学家达</a:t>
            </a:r>
            <a:r>
              <a:rPr lang="en-US" altLang="zh-CN" sz="2400">
                <a:latin typeface="Times New Roman" panose="02020603050405020304" pitchFamily="18" charset="0"/>
              </a:rPr>
              <a:t>· </a:t>
            </a:r>
            <a:r>
              <a:rPr lang="zh-CN" altLang="en-US" sz="2400" dirty="0">
                <a:latin typeface="宋体" panose="02010600030101010101" pitchFamily="2" charset="-122"/>
              </a:rPr>
              <a:t>芬奇早在</a:t>
            </a:r>
            <a:r>
              <a:rPr lang="en-US" altLang="zh-CN" sz="2400">
                <a:latin typeface="Times New Roman" panose="02020603050405020304" pitchFamily="18" charset="0"/>
              </a:rPr>
              <a:t>15</a:t>
            </a:r>
            <a:r>
              <a:rPr lang="zh-CN" altLang="en-US" sz="2400" dirty="0">
                <a:latin typeface="宋体" panose="02010600030101010101" pitchFamily="2" charset="-122"/>
              </a:rPr>
              <a:t>世纪就提出过永动机不可能的思想，他曾设计过一种转轮，如图</a:t>
            </a:r>
            <a:r>
              <a:rPr lang="en-US" altLang="zh-CN" sz="2400">
                <a:latin typeface="Times New Roman" panose="02020603050405020304" pitchFamily="18" charset="0"/>
              </a:rPr>
              <a:t>1</a:t>
            </a:r>
            <a:r>
              <a:rPr lang="zh-CN" altLang="en-US" sz="2400" dirty="0">
                <a:latin typeface="宋体" panose="02010600030101010101" pitchFamily="2" charset="-122"/>
              </a:rPr>
              <a:t>所示，</a:t>
            </a:r>
            <a:r>
              <a:rPr lang="zh-CN" altLang="en-US" sz="2400" dirty="0">
                <a:latin typeface="Times New Roman" panose="02020603050405020304" pitchFamily="18" charset="0"/>
              </a:rPr>
              <a:t> </a:t>
            </a:r>
            <a:endParaRPr lang="zh-CN" altLang="en-US" sz="2400" dirty="0">
              <a:latin typeface="Times New Roman" panose="02020603050405020304" pitchFamily="18" charset="0"/>
            </a:endParaRPr>
          </a:p>
        </p:txBody>
      </p:sp>
      <p:pic>
        <p:nvPicPr>
          <p:cNvPr id="31747" name="Picture 3" descr="025-"/>
          <p:cNvPicPr>
            <a:picLocks noChangeAspect="1"/>
          </p:cNvPicPr>
          <p:nvPr/>
        </p:nvPicPr>
        <p:blipFill>
          <a:blip r:embed="rId1"/>
          <a:stretch>
            <a:fillRect/>
          </a:stretch>
        </p:blipFill>
        <p:spPr>
          <a:xfrm>
            <a:off x="6553200" y="1219200"/>
            <a:ext cx="2843213" cy="3124200"/>
          </a:xfrm>
          <a:prstGeom prst="rect">
            <a:avLst/>
          </a:prstGeom>
          <a:noFill/>
          <a:ln w="9525">
            <a:noFill/>
          </a:ln>
        </p:spPr>
      </p:pic>
      <p:sp>
        <p:nvSpPr>
          <p:cNvPr id="31748" name="Text Box 4"/>
          <p:cNvSpPr txBox="1"/>
          <p:nvPr/>
        </p:nvSpPr>
        <p:spPr>
          <a:xfrm>
            <a:off x="2286000" y="4191000"/>
            <a:ext cx="7924800" cy="2306955"/>
          </a:xfrm>
          <a:prstGeom prst="rect">
            <a:avLst/>
          </a:prstGeom>
          <a:noFill/>
          <a:ln w="9525">
            <a:noFill/>
          </a:ln>
        </p:spPr>
        <p:txBody>
          <a:bodyPr>
            <a:spAutoFit/>
          </a:bodyPr>
          <a:p>
            <a:pPr>
              <a:spcBef>
                <a:spcPct val="50000"/>
              </a:spcBef>
            </a:pPr>
            <a:r>
              <a:rPr lang="zh-CN" altLang="en-US" sz="2400" dirty="0">
                <a:latin typeface="宋体" panose="02010600030101010101" pitchFamily="2" charset="-122"/>
              </a:rPr>
              <a:t>　　在转轮边沿安装一系列的容器，容器中充了一些水银，他想水银在容器中移动有可能使转轮永远地转动，但是经过仔细研究之后，得出了否定的结论。他从许多类似的设计方案中认识到永动机的尝试是注定要失败的。他写道：</a:t>
            </a:r>
            <a:r>
              <a:rPr lang="zh-CN" altLang="en-US" sz="2400" dirty="0">
                <a:latin typeface="Times New Roman" panose="02020603050405020304" pitchFamily="18" charset="0"/>
              </a:rPr>
              <a:t>“</a:t>
            </a:r>
            <a:r>
              <a:rPr lang="zh-CN" altLang="en-US" sz="2400" dirty="0">
                <a:latin typeface="宋体" panose="02010600030101010101" pitchFamily="2" charset="-122"/>
              </a:rPr>
              <a:t>永恒运动的幻想家们！你们的探索何等徒劳无功！还是去做淘金者吧！</a:t>
            </a:r>
            <a:r>
              <a:rPr lang="zh-CN" altLang="en-US" sz="2400" dirty="0">
                <a:latin typeface="Times New Roman" panose="02020603050405020304" pitchFamily="18" charset="0"/>
              </a:rPr>
              <a:t>” </a:t>
            </a:r>
            <a:endParaRPr lang="zh-CN" altLang="en-US" sz="2400" dirty="0">
              <a:latin typeface="Times New Roman" panose="02020603050405020304" pitchFamily="18" charset="0"/>
            </a:endParaRPr>
          </a:p>
        </p:txBody>
      </p:sp>
      <p:sp>
        <p:nvSpPr>
          <p:cNvPr id="31749" name="Text Box 5"/>
          <p:cNvSpPr txBox="1"/>
          <p:nvPr/>
        </p:nvSpPr>
        <p:spPr>
          <a:xfrm>
            <a:off x="2743200" y="2438400"/>
            <a:ext cx="3657600" cy="460375"/>
          </a:xfrm>
          <a:prstGeom prst="rect">
            <a:avLst/>
          </a:prstGeom>
          <a:noFill/>
          <a:ln w="9525" cap="flat" cmpd="sng">
            <a:solidFill>
              <a:schemeClr val="accent1"/>
            </a:solidFill>
            <a:prstDash val="solid"/>
            <a:miter/>
            <a:headEnd type="none" w="med" len="med"/>
            <a:tailEnd type="none" w="med" len="med"/>
          </a:ln>
        </p:spPr>
        <p:txBody>
          <a:bodyPr>
            <a:spAutoFit/>
          </a:bodyPr>
          <a:p>
            <a:pPr>
              <a:spcBef>
                <a:spcPct val="50000"/>
              </a:spcBef>
            </a:pPr>
            <a:r>
              <a:rPr lang="zh-CN" altLang="en-US" sz="2400" b="1" dirty="0">
                <a:solidFill>
                  <a:srgbClr val="FF0000"/>
                </a:solidFill>
                <a:latin typeface="宋体" panose="02010600030101010101" pitchFamily="2" charset="-122"/>
              </a:rPr>
              <a:t>图</a:t>
            </a:r>
            <a:r>
              <a:rPr lang="en-US" altLang="zh-CN" sz="2400" b="1">
                <a:solidFill>
                  <a:srgbClr val="FF0000"/>
                </a:solidFill>
                <a:latin typeface="Times New Roman" panose="02020603050405020304" pitchFamily="18" charset="0"/>
              </a:rPr>
              <a:t>1 </a:t>
            </a:r>
            <a:r>
              <a:rPr lang="zh-CN" altLang="en-US" sz="2400" b="1" dirty="0">
                <a:solidFill>
                  <a:srgbClr val="FF0000"/>
                </a:solidFill>
                <a:latin typeface="宋体" panose="02010600030101010101" pitchFamily="2" charset="-122"/>
              </a:rPr>
              <a:t>达</a:t>
            </a:r>
            <a:r>
              <a:rPr lang="en-US" altLang="zh-CN" sz="2400" b="1">
                <a:solidFill>
                  <a:srgbClr val="FF0000"/>
                </a:solidFill>
                <a:latin typeface="Times New Roman" panose="02020603050405020304" pitchFamily="18" charset="0"/>
              </a:rPr>
              <a:t>·</a:t>
            </a:r>
            <a:r>
              <a:rPr lang="zh-CN" altLang="en-US" sz="2400" b="1" dirty="0">
                <a:solidFill>
                  <a:srgbClr val="FF0000"/>
                </a:solidFill>
                <a:latin typeface="宋体" panose="02010600030101010101" pitchFamily="2" charset="-122"/>
              </a:rPr>
              <a:t>芬奇设想的永动机</a:t>
            </a:r>
            <a:r>
              <a:rPr lang="zh-CN" altLang="en-US" sz="2400" dirty="0">
                <a:latin typeface="Times New Roman" panose="02020603050405020304" pitchFamily="18" charset="0"/>
              </a:rPr>
              <a:t> </a:t>
            </a:r>
            <a:endParaRPr lang="zh-CN" altLang="en-US" sz="2400" dirty="0">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1746"/>
                                        </p:tgtEl>
                                        <p:attrNameLst>
                                          <p:attrName>style.visibility</p:attrName>
                                        </p:attrNameLst>
                                      </p:cBhvr>
                                      <p:to>
                                        <p:strVal val="visible"/>
                                      </p:to>
                                    </p:set>
                                    <p:animEffect transition="in" filter="blinds(horizontal)">
                                      <p:cBhvr>
                                        <p:cTn id="7" dur="500"/>
                                        <p:tgtEl>
                                          <p:spTgt spid="3174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iterate type="wd">
                                    <p:tmPct val="100000"/>
                                  </p:iterate>
                                  <p:childTnLst>
                                    <p:set>
                                      <p:cBhvr>
                                        <p:cTn id="11" dur="1" fill="hold">
                                          <p:stCondLst>
                                            <p:cond delay="0"/>
                                          </p:stCondLst>
                                        </p:cTn>
                                        <p:tgtEl>
                                          <p:spTgt spid="31749"/>
                                        </p:tgtEl>
                                        <p:attrNameLst>
                                          <p:attrName>style.visibility</p:attrName>
                                        </p:attrNameLst>
                                      </p:cBhvr>
                                      <p:to>
                                        <p:strVal val="visible"/>
                                      </p:to>
                                    </p:set>
                                    <p:anim calcmode="lin" valueType="num">
                                      <p:cBhvr additive="base">
                                        <p:cTn id="12" dur="300" fill="hold"/>
                                        <p:tgtEl>
                                          <p:spTgt spid="31749"/>
                                        </p:tgtEl>
                                        <p:attrNameLst>
                                          <p:attrName>ppt_x</p:attrName>
                                        </p:attrNameLst>
                                      </p:cBhvr>
                                      <p:tavLst>
                                        <p:tav tm="0">
                                          <p:val>
                                            <p:strVal val="0-#ppt_w/2"/>
                                          </p:val>
                                        </p:tav>
                                        <p:tav tm="100000">
                                          <p:val>
                                            <p:strVal val="#ppt_x"/>
                                          </p:val>
                                        </p:tav>
                                      </p:tavLst>
                                    </p:anim>
                                    <p:anim calcmode="lin" valueType="num">
                                      <p:cBhvr additive="base">
                                        <p:cTn id="13" dur="300" fill="hold"/>
                                        <p:tgtEl>
                                          <p:spTgt spid="31749"/>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0"/>
                                            </p:cond>
                                          </p:stCondLst>
                                          <p:endCondLst>
                                            <p:cond evt="onStopAudio" delay="0">
                                              <p:tgtEl>
                                                <p:sldTgt/>
                                              </p:tgtEl>
                                            </p:cond>
                                          </p:endCondLst>
                                        </p:cTn>
                                        <p:tgtEl>
                                          <p:sndTgt r:embed="rId2" name="projctor.wav"/>
                                        </p:tgtEl>
                                      </p:cMediaNode>
                                    </p:audio>
                                  </p:subTnLst>
                                </p:cTn>
                              </p:par>
                            </p:childTnLst>
                          </p:cTn>
                        </p:par>
                      </p:childTnLst>
                    </p:cTn>
                  </p:par>
                  <p:par>
                    <p:cTn id="14" fill="hold">
                      <p:stCondLst>
                        <p:cond delay="indefinite"/>
                      </p:stCondLst>
                      <p:childTnLst>
                        <p:par>
                          <p:cTn id="15" fill="hold">
                            <p:stCondLst>
                              <p:cond delay="0"/>
                            </p:stCondLst>
                            <p:childTnLst>
                              <p:par>
                                <p:cTn id="16" presetID="9" presetClass="entr" presetSubtype="0" fill="hold" grpId="0" nodeType="clickEffect">
                                  <p:stCondLst>
                                    <p:cond delay="0"/>
                                  </p:stCondLst>
                                  <p:childTnLst>
                                    <p:set>
                                      <p:cBhvr>
                                        <p:cTn id="17" dur="1" fill="hold">
                                          <p:stCondLst>
                                            <p:cond delay="0"/>
                                          </p:stCondLst>
                                        </p:cTn>
                                        <p:tgtEl>
                                          <p:spTgt spid="31748"/>
                                        </p:tgtEl>
                                        <p:attrNameLst>
                                          <p:attrName>style.visibility</p:attrName>
                                        </p:attrNameLst>
                                      </p:cBhvr>
                                      <p:to>
                                        <p:strVal val="visible"/>
                                      </p:to>
                                    </p:set>
                                    <p:animEffect transition="in" filter="dissolve">
                                      <p:cBhvr>
                                        <p:cTn id="18" dur="500"/>
                                        <p:tgtEl>
                                          <p:spTgt spid="317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6" grpId="0"/>
      <p:bldP spid="31748" grpId="0"/>
      <p:bldP spid="31749" grpId="0" bldLvl="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0" name="Text Box 2"/>
          <p:cNvSpPr txBox="1"/>
          <p:nvPr/>
        </p:nvSpPr>
        <p:spPr>
          <a:xfrm>
            <a:off x="1828800" y="304800"/>
            <a:ext cx="8458200" cy="829945"/>
          </a:xfrm>
          <a:prstGeom prst="rect">
            <a:avLst/>
          </a:prstGeom>
          <a:noFill/>
          <a:ln w="9525">
            <a:noFill/>
          </a:ln>
        </p:spPr>
        <p:txBody>
          <a:bodyPr>
            <a:spAutoFit/>
          </a:bodyPr>
          <a:p>
            <a:pPr>
              <a:spcBef>
                <a:spcPct val="50000"/>
              </a:spcBef>
            </a:pPr>
            <a:r>
              <a:rPr lang="zh-CN" altLang="en-US" sz="2400" b="1" dirty="0">
                <a:latin typeface="Times New Roman" panose="02020603050405020304" pitchFamily="18" charset="0"/>
              </a:rPr>
              <a:t> 　　</a:t>
            </a:r>
            <a:r>
              <a:rPr lang="zh-CN" altLang="en-US" sz="2400" b="1" dirty="0">
                <a:latin typeface="宋体" panose="02010600030101010101" pitchFamily="2" charset="-122"/>
              </a:rPr>
              <a:t>滚球永动机</a:t>
            </a:r>
            <a:r>
              <a:rPr lang="zh-CN" altLang="en-US" sz="2400" dirty="0">
                <a:latin typeface="Times New Roman" panose="02020603050405020304" pitchFamily="18" charset="0"/>
              </a:rPr>
              <a:t>  </a:t>
            </a:r>
            <a:r>
              <a:rPr lang="en-US" altLang="zh-CN" sz="2400">
                <a:latin typeface="Times New Roman" panose="02020603050405020304" pitchFamily="18" charset="0"/>
              </a:rPr>
              <a:t>17</a:t>
            </a:r>
            <a:r>
              <a:rPr lang="zh-CN" altLang="en-US" sz="2400" dirty="0">
                <a:latin typeface="宋体" panose="02010600030101010101" pitchFamily="2" charset="-122"/>
              </a:rPr>
              <a:t>世纪，英国有一个被关在伦敦塔下叫马尔基斯的犯人，他做了一台可以转动的</a:t>
            </a:r>
            <a:r>
              <a:rPr lang="zh-CN" altLang="en-US" sz="2400" dirty="0">
                <a:latin typeface="Times New Roman" panose="02020603050405020304" pitchFamily="18" charset="0"/>
              </a:rPr>
              <a:t>“</a:t>
            </a:r>
            <a:r>
              <a:rPr lang="zh-CN" altLang="en-US" sz="2400" dirty="0">
                <a:latin typeface="宋体" panose="02010600030101010101" pitchFamily="2" charset="-122"/>
              </a:rPr>
              <a:t>永动机</a:t>
            </a:r>
            <a:r>
              <a:rPr lang="zh-CN" altLang="en-US" sz="2400" dirty="0">
                <a:latin typeface="Times New Roman" panose="02020603050405020304" pitchFamily="18" charset="0"/>
              </a:rPr>
              <a:t>”</a:t>
            </a:r>
            <a:r>
              <a:rPr lang="zh-CN" altLang="en-US" sz="2400" dirty="0">
                <a:latin typeface="宋体" panose="02010600030101010101" pitchFamily="2" charset="-122"/>
              </a:rPr>
              <a:t>，如图</a:t>
            </a:r>
            <a:r>
              <a:rPr lang="en-US" altLang="zh-CN" sz="2400">
                <a:latin typeface="Times New Roman" panose="02020603050405020304" pitchFamily="18" charset="0"/>
              </a:rPr>
              <a:t>2</a:t>
            </a:r>
            <a:r>
              <a:rPr lang="zh-CN" altLang="en-US" sz="2400" dirty="0">
                <a:latin typeface="宋体" panose="02010600030101010101" pitchFamily="2" charset="-122"/>
              </a:rPr>
              <a:t>所示。</a:t>
            </a:r>
            <a:r>
              <a:rPr lang="zh-CN" altLang="en-US" sz="2400" dirty="0">
                <a:latin typeface="Times New Roman" panose="02020603050405020304" pitchFamily="18" charset="0"/>
              </a:rPr>
              <a:t> </a:t>
            </a:r>
            <a:endParaRPr lang="zh-CN" altLang="en-US" sz="2400" dirty="0">
              <a:latin typeface="Times New Roman" panose="02020603050405020304" pitchFamily="18" charset="0"/>
            </a:endParaRPr>
          </a:p>
        </p:txBody>
      </p:sp>
      <p:pic>
        <p:nvPicPr>
          <p:cNvPr id="32771" name="Picture 3" descr="026-"/>
          <p:cNvPicPr>
            <a:picLocks noChangeAspect="1"/>
          </p:cNvPicPr>
          <p:nvPr/>
        </p:nvPicPr>
        <p:blipFill>
          <a:blip r:embed="rId1"/>
          <a:stretch>
            <a:fillRect/>
          </a:stretch>
        </p:blipFill>
        <p:spPr>
          <a:xfrm>
            <a:off x="4572000" y="1219200"/>
            <a:ext cx="2727325" cy="3276600"/>
          </a:xfrm>
          <a:prstGeom prst="rect">
            <a:avLst/>
          </a:prstGeom>
          <a:noFill/>
          <a:ln w="9525">
            <a:noFill/>
          </a:ln>
        </p:spPr>
      </p:pic>
      <p:sp>
        <p:nvSpPr>
          <p:cNvPr id="32772" name="Text Box 4"/>
          <p:cNvSpPr txBox="1"/>
          <p:nvPr/>
        </p:nvSpPr>
        <p:spPr>
          <a:xfrm>
            <a:off x="1905000" y="4572000"/>
            <a:ext cx="8305800" cy="1938020"/>
          </a:xfrm>
          <a:prstGeom prst="rect">
            <a:avLst/>
          </a:prstGeom>
          <a:noFill/>
          <a:ln w="9525">
            <a:noFill/>
          </a:ln>
        </p:spPr>
        <p:txBody>
          <a:bodyPr>
            <a:spAutoFit/>
          </a:bodyPr>
          <a:p>
            <a:pPr>
              <a:spcBef>
                <a:spcPct val="50000"/>
              </a:spcBef>
            </a:pPr>
            <a:r>
              <a:rPr lang="zh-CN" altLang="en-US" sz="2400" dirty="0">
                <a:latin typeface="宋体" panose="02010600030101010101" pitchFamily="2" charset="-122"/>
              </a:rPr>
              <a:t>　　转轮直径达</a:t>
            </a:r>
            <a:r>
              <a:rPr lang="en-US" altLang="zh-CN" sz="2400">
                <a:latin typeface="Times New Roman" panose="02020603050405020304" pitchFamily="18" charset="0"/>
              </a:rPr>
              <a:t>4.3</a:t>
            </a:r>
            <a:r>
              <a:rPr lang="zh-CN" altLang="en-US" sz="2400" dirty="0">
                <a:latin typeface="宋体" panose="02010600030101010101" pitchFamily="2" charset="-122"/>
              </a:rPr>
              <a:t>米，有</a:t>
            </a:r>
            <a:r>
              <a:rPr lang="en-US" altLang="zh-CN" sz="2400">
                <a:latin typeface="Times New Roman" panose="02020603050405020304" pitchFamily="18" charset="0"/>
              </a:rPr>
              <a:t>40</a:t>
            </a:r>
            <a:r>
              <a:rPr lang="zh-CN" altLang="en-US" sz="2400" dirty="0">
                <a:latin typeface="宋体" panose="02010600030101010101" pitchFamily="2" charset="-122"/>
              </a:rPr>
              <a:t>个各重</a:t>
            </a:r>
            <a:r>
              <a:rPr lang="en-US" altLang="zh-CN" sz="2400">
                <a:latin typeface="Times New Roman" panose="02020603050405020304" pitchFamily="18" charset="0"/>
              </a:rPr>
              <a:t>23</a:t>
            </a:r>
            <a:r>
              <a:rPr lang="zh-CN" altLang="en-US" sz="2400" dirty="0">
                <a:latin typeface="宋体" panose="02010600030101010101" pitchFamily="2" charset="-122"/>
              </a:rPr>
              <a:t>千克的钢球沿转轮辐翼外侧运动，使力矩加大，待转到高处时，钢球会自动地滚向中心。据说，他曾向英国国王查理一世表演过这一装置。国王看了很是高兴，就特赦了他。其实这台机器是靠惯性来维持短时运动的。</a:t>
            </a:r>
            <a:r>
              <a:rPr lang="zh-CN" altLang="en-US" sz="2400" dirty="0">
                <a:latin typeface="Times New Roman" panose="02020603050405020304" pitchFamily="18" charset="0"/>
              </a:rPr>
              <a:t> </a:t>
            </a:r>
            <a:endParaRPr lang="zh-CN" altLang="en-US" sz="2400" dirty="0">
              <a:latin typeface="Times New Roman" panose="02020603050405020304" pitchFamily="18" charset="0"/>
            </a:endParaRPr>
          </a:p>
        </p:txBody>
      </p:sp>
      <p:sp>
        <p:nvSpPr>
          <p:cNvPr id="32773" name="Text Box 5"/>
          <p:cNvSpPr txBox="1"/>
          <p:nvPr/>
        </p:nvSpPr>
        <p:spPr>
          <a:xfrm>
            <a:off x="6781800" y="3802063"/>
            <a:ext cx="2590800" cy="460375"/>
          </a:xfrm>
          <a:prstGeom prst="rect">
            <a:avLst/>
          </a:prstGeom>
          <a:noFill/>
          <a:ln w="9525" cap="flat" cmpd="sng">
            <a:solidFill>
              <a:schemeClr val="accent1"/>
            </a:solidFill>
            <a:prstDash val="solid"/>
            <a:miter/>
            <a:headEnd type="none" w="med" len="med"/>
            <a:tailEnd type="none" w="med" len="med"/>
          </a:ln>
        </p:spPr>
        <p:txBody>
          <a:bodyPr>
            <a:spAutoFit/>
          </a:bodyPr>
          <a:p>
            <a:pPr>
              <a:spcBef>
                <a:spcPct val="50000"/>
              </a:spcBef>
            </a:pPr>
            <a:r>
              <a:rPr lang="zh-CN" altLang="en-US" sz="2400" b="1" dirty="0">
                <a:solidFill>
                  <a:srgbClr val="FF0000"/>
                </a:solidFill>
                <a:latin typeface="宋体" panose="02010600030101010101" pitchFamily="2" charset="-122"/>
              </a:rPr>
              <a:t>图</a:t>
            </a:r>
            <a:r>
              <a:rPr lang="en-US" altLang="zh-CN" sz="2400" b="1">
                <a:solidFill>
                  <a:srgbClr val="FF0000"/>
                </a:solidFill>
                <a:latin typeface="Times New Roman" panose="02020603050405020304" pitchFamily="18" charset="0"/>
              </a:rPr>
              <a:t>2</a:t>
            </a:r>
            <a:r>
              <a:rPr lang="zh-CN" altLang="en-US" sz="2400" b="1" dirty="0">
                <a:solidFill>
                  <a:srgbClr val="FF0000"/>
                </a:solidFill>
                <a:latin typeface="Times New Roman" panose="02020603050405020304" pitchFamily="18" charset="0"/>
              </a:rPr>
              <a:t>　 </a:t>
            </a:r>
            <a:r>
              <a:rPr lang="zh-CN" altLang="en-US" sz="2400" b="1" dirty="0">
                <a:solidFill>
                  <a:srgbClr val="FF0000"/>
                </a:solidFill>
                <a:latin typeface="宋体" panose="02010600030101010101" pitchFamily="2" charset="-122"/>
              </a:rPr>
              <a:t>滚球永动机</a:t>
            </a:r>
            <a:r>
              <a:rPr lang="zh-CN" altLang="en-US" sz="2400" dirty="0">
                <a:latin typeface="Times New Roman" panose="02020603050405020304" pitchFamily="18" charset="0"/>
              </a:rPr>
              <a:t> </a:t>
            </a:r>
            <a:endParaRPr lang="zh-CN" altLang="en-US" sz="2400" dirty="0">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2770"/>
                                        </p:tgtEl>
                                        <p:attrNameLst>
                                          <p:attrName>style.visibility</p:attrName>
                                        </p:attrNameLst>
                                      </p:cBhvr>
                                      <p:to>
                                        <p:strVal val="visible"/>
                                      </p:to>
                                    </p:set>
                                    <p:animEffect transition="in" filter="checkerboard(across)">
                                      <p:cBhvr>
                                        <p:cTn id="7" dur="500"/>
                                        <p:tgtEl>
                                          <p:spTgt spid="3277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grpId="0" nodeType="clickEffect">
                                  <p:stCondLst>
                                    <p:cond delay="0"/>
                                  </p:stCondLst>
                                  <p:iterate type="wd">
                                    <p:tmPct val="100000"/>
                                  </p:iterate>
                                  <p:childTnLst>
                                    <p:set>
                                      <p:cBhvr>
                                        <p:cTn id="11" dur="1" fill="hold">
                                          <p:stCondLst>
                                            <p:cond delay="0"/>
                                          </p:stCondLst>
                                        </p:cTn>
                                        <p:tgtEl>
                                          <p:spTgt spid="32773"/>
                                        </p:tgtEl>
                                        <p:attrNameLst>
                                          <p:attrName>style.visibility</p:attrName>
                                        </p:attrNameLst>
                                      </p:cBhvr>
                                      <p:to>
                                        <p:strVal val="visible"/>
                                      </p:to>
                                    </p:set>
                                    <p:anim calcmode="lin" valueType="num">
                                      <p:cBhvr additive="base">
                                        <p:cTn id="12" dur="300" fill="hold"/>
                                        <p:tgtEl>
                                          <p:spTgt spid="32773"/>
                                        </p:tgtEl>
                                        <p:attrNameLst>
                                          <p:attrName>ppt_x</p:attrName>
                                        </p:attrNameLst>
                                      </p:cBhvr>
                                      <p:tavLst>
                                        <p:tav tm="0">
                                          <p:val>
                                            <p:strVal val="1+#ppt_w/2"/>
                                          </p:val>
                                        </p:tav>
                                        <p:tav tm="100000">
                                          <p:val>
                                            <p:strVal val="#ppt_x"/>
                                          </p:val>
                                        </p:tav>
                                      </p:tavLst>
                                    </p:anim>
                                    <p:anim calcmode="lin" valueType="num">
                                      <p:cBhvr additive="base">
                                        <p:cTn id="13" dur="300" fill="hold"/>
                                        <p:tgtEl>
                                          <p:spTgt spid="32773"/>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0"/>
                                            </p:cond>
                                          </p:stCondLst>
                                          <p:endCondLst>
                                            <p:cond evt="onStopAudio" delay="0">
                                              <p:tgtEl>
                                                <p:sldTgt/>
                                              </p:tgtEl>
                                            </p:cond>
                                          </p:endCondLst>
                                        </p:cTn>
                                        <p:tgtEl>
                                          <p:sndTgt r:embed="rId2" name="gunshot.wav"/>
                                        </p:tgtEl>
                                      </p:cMediaNode>
                                    </p:audio>
                                  </p:subTnLst>
                                </p:cTn>
                              </p:par>
                            </p:childTnLst>
                          </p:cTn>
                        </p:par>
                      </p:childTnLst>
                    </p:cTn>
                  </p:par>
                  <p:par>
                    <p:cTn id="14" fill="hold">
                      <p:stCondLst>
                        <p:cond delay="indefinite"/>
                      </p:stCondLst>
                      <p:childTnLst>
                        <p:par>
                          <p:cTn id="15" fill="hold">
                            <p:stCondLst>
                              <p:cond delay="0"/>
                            </p:stCondLst>
                            <p:childTnLst>
                              <p:par>
                                <p:cTn id="16" presetID="9" presetClass="entr" presetSubtype="0" fill="hold" grpId="0" nodeType="clickEffect">
                                  <p:stCondLst>
                                    <p:cond delay="0"/>
                                  </p:stCondLst>
                                  <p:childTnLst>
                                    <p:set>
                                      <p:cBhvr>
                                        <p:cTn id="17" dur="1" fill="hold">
                                          <p:stCondLst>
                                            <p:cond delay="0"/>
                                          </p:stCondLst>
                                        </p:cTn>
                                        <p:tgtEl>
                                          <p:spTgt spid="32772"/>
                                        </p:tgtEl>
                                        <p:attrNameLst>
                                          <p:attrName>style.visibility</p:attrName>
                                        </p:attrNameLst>
                                      </p:cBhvr>
                                      <p:to>
                                        <p:strVal val="visible"/>
                                      </p:to>
                                    </p:set>
                                    <p:animEffect transition="in" filter="dissolve">
                                      <p:cBhvr>
                                        <p:cTn id="18" dur="500"/>
                                        <p:tgtEl>
                                          <p:spTgt spid="327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0" grpId="0"/>
      <p:bldP spid="32772" grpId="0"/>
      <p:bldP spid="32773"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Text Box 8"/>
          <p:cNvSpPr>
            <a:spLocks noGrp="1"/>
          </p:cNvSpPr>
          <p:nvPr>
            <p:ph type="body"/>
          </p:nvPr>
        </p:nvSpPr>
        <p:spPr>
          <a:xfrm>
            <a:off x="1774825" y="2205038"/>
            <a:ext cx="8496300" cy="1512887"/>
          </a:xfrm>
          <a:solidFill>
            <a:srgbClr val="FFFFFF">
              <a:alpha val="100000"/>
            </a:srgbClr>
          </a:solidFill>
        </p:spPr>
        <p:txBody>
          <a:bodyPr vert="horz" wrap="square" lIns="91440" tIns="45720" rIns="91440" bIns="45720" anchor="t">
            <a:normAutofit lnSpcReduction="20000"/>
          </a:bodyPr>
          <a:p>
            <a:pPr>
              <a:buNone/>
            </a:pPr>
            <a:r>
              <a:rPr lang="zh-CN" altLang="en-US" sz="6600" b="1" i="1" dirty="0">
                <a:solidFill>
                  <a:schemeClr val="folHlink"/>
                </a:solidFill>
                <a:effectLst>
                  <a:outerShdw blurRad="38100" dist="38100" dir="2700000">
                    <a:srgbClr val="000000"/>
                  </a:outerShdw>
                </a:effectLst>
                <a:ea typeface="黑体" panose="02010609060101010101" pitchFamily="49" charset="-122"/>
              </a:rPr>
              <a:t>雪崩</a:t>
            </a:r>
            <a:r>
              <a:rPr lang="zh-CN" altLang="en-US" sz="4800" b="1" dirty="0">
                <a:solidFill>
                  <a:schemeClr val="accent2"/>
                </a:solidFill>
              </a:rPr>
              <a:t>和</a:t>
            </a:r>
            <a:r>
              <a:rPr lang="zh-CN" altLang="en-US" sz="6600" b="1" i="1" dirty="0">
                <a:solidFill>
                  <a:srgbClr val="CC6600"/>
                </a:solidFill>
                <a:effectLst>
                  <a:outerShdw blurRad="38100" dist="38100" dir="2700000">
                    <a:srgbClr val="000000"/>
                  </a:outerShdw>
                </a:effectLst>
                <a:ea typeface="黑体" panose="02010609060101010101" pitchFamily="49" charset="-122"/>
              </a:rPr>
              <a:t>地震</a:t>
            </a:r>
            <a:r>
              <a:rPr lang="zh-CN" altLang="en-US" sz="4800" b="1" dirty="0">
                <a:solidFill>
                  <a:schemeClr val="accent2"/>
                </a:solidFill>
              </a:rPr>
              <a:t>为什么具有如此大的破坏力呢？</a:t>
            </a:r>
            <a:endParaRPr lang="zh-CN" altLang="en-US" sz="800" b="1" dirty="0">
              <a:solidFill>
                <a:schemeClr val="bg1"/>
              </a:solidFill>
            </a:endParaRPr>
          </a:p>
        </p:txBody>
      </p:sp>
      <p:sp>
        <p:nvSpPr>
          <p:cNvPr id="6147" name="Rectangle 11"/>
          <p:cNvSpPr/>
          <p:nvPr/>
        </p:nvSpPr>
        <p:spPr>
          <a:xfrm>
            <a:off x="1524000" y="0"/>
            <a:ext cx="9144000" cy="1196975"/>
          </a:xfrm>
          <a:prstGeom prst="rect">
            <a:avLst/>
          </a:prstGeom>
          <a:solidFill>
            <a:schemeClr val="tx1"/>
          </a:solidFill>
          <a:ln w="9525" cap="flat" cmpd="sng">
            <a:solidFill>
              <a:schemeClr val="tx1"/>
            </a:solidFill>
            <a:prstDash val="solid"/>
            <a:miter/>
            <a:headEnd type="none" w="med" len="med"/>
            <a:tailEnd type="none" w="med" len="med"/>
          </a:ln>
        </p:spPr>
        <p:txBody>
          <a:bodyPr wrap="none" anchor="ctr"/>
          <a:p>
            <a:endParaRPr lang="zh-CN" altLang="en-US" dirty="0">
              <a:latin typeface="Comic Sans MS" panose="030F0702030302020204" pitchFamily="66" charset="0"/>
            </a:endParaRPr>
          </a:p>
        </p:txBody>
      </p:sp>
      <p:sp>
        <p:nvSpPr>
          <p:cNvPr id="6148" name="Rectangle 12"/>
          <p:cNvSpPr/>
          <p:nvPr/>
        </p:nvSpPr>
        <p:spPr>
          <a:xfrm>
            <a:off x="1524000" y="5661025"/>
            <a:ext cx="9144000" cy="1196975"/>
          </a:xfrm>
          <a:prstGeom prst="rect">
            <a:avLst/>
          </a:prstGeom>
          <a:solidFill>
            <a:schemeClr val="tx1"/>
          </a:solidFill>
          <a:ln w="9525" cap="flat" cmpd="sng">
            <a:solidFill>
              <a:schemeClr val="tx1"/>
            </a:solidFill>
            <a:prstDash val="solid"/>
            <a:miter/>
            <a:headEnd type="none" w="med" len="med"/>
            <a:tailEnd type="none" w="med" len="med"/>
          </a:ln>
        </p:spPr>
        <p:txBody>
          <a:bodyPr wrap="none" anchor="ctr"/>
          <a:p>
            <a:endParaRPr lang="zh-CN" altLang="en-US" dirty="0">
              <a:latin typeface="Comic Sans MS" panose="030F0702030302020204" pitchFamily="66" charset="0"/>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4" name="Text Box 2"/>
          <p:cNvSpPr txBox="1"/>
          <p:nvPr/>
        </p:nvSpPr>
        <p:spPr>
          <a:xfrm>
            <a:off x="1981200" y="228600"/>
            <a:ext cx="8153400" cy="460375"/>
          </a:xfrm>
          <a:prstGeom prst="rect">
            <a:avLst/>
          </a:prstGeom>
          <a:noFill/>
          <a:ln w="9525">
            <a:noFill/>
          </a:ln>
        </p:spPr>
        <p:txBody>
          <a:bodyPr>
            <a:spAutoFit/>
          </a:bodyPr>
          <a:p>
            <a:pPr>
              <a:spcBef>
                <a:spcPct val="50000"/>
              </a:spcBef>
            </a:pPr>
            <a:r>
              <a:rPr lang="zh-CN" altLang="en-US" sz="2400" b="1" dirty="0">
                <a:latin typeface="宋体" panose="02010600030101010101" pitchFamily="2" charset="-122"/>
              </a:rPr>
              <a:t>软臂永动机</a:t>
            </a:r>
            <a:r>
              <a:rPr lang="zh-CN" altLang="en-US" sz="2400" dirty="0">
                <a:latin typeface="Times New Roman" panose="02020603050405020304" pitchFamily="18" charset="0"/>
              </a:rPr>
              <a:t>  </a:t>
            </a:r>
            <a:r>
              <a:rPr lang="en-US" altLang="zh-CN" sz="2400">
                <a:latin typeface="Times New Roman" panose="02020603050405020304" pitchFamily="18" charset="0"/>
              </a:rPr>
              <a:t>19</a:t>
            </a:r>
            <a:r>
              <a:rPr lang="zh-CN" altLang="en-US" sz="2400" dirty="0">
                <a:latin typeface="宋体" panose="02010600030101010101" pitchFamily="2" charset="-122"/>
              </a:rPr>
              <a:t>世纪有人设计了一种特殊机构，如图</a:t>
            </a:r>
            <a:r>
              <a:rPr lang="en-US" altLang="zh-CN" sz="2400">
                <a:latin typeface="Times New Roman" panose="02020603050405020304" pitchFamily="18" charset="0"/>
              </a:rPr>
              <a:t>3</a:t>
            </a:r>
            <a:r>
              <a:rPr lang="zh-CN" altLang="en-US" sz="2400" dirty="0">
                <a:latin typeface="宋体" panose="02010600030101010101" pitchFamily="2" charset="-122"/>
              </a:rPr>
              <a:t>所示。</a:t>
            </a:r>
            <a:r>
              <a:rPr lang="zh-CN" altLang="en-US" sz="2400" dirty="0">
                <a:latin typeface="Times New Roman" panose="02020603050405020304" pitchFamily="18" charset="0"/>
              </a:rPr>
              <a:t> </a:t>
            </a:r>
            <a:endParaRPr lang="zh-CN" altLang="en-US" sz="2400" dirty="0">
              <a:latin typeface="Times New Roman" panose="02020603050405020304" pitchFamily="18" charset="0"/>
            </a:endParaRPr>
          </a:p>
        </p:txBody>
      </p:sp>
      <p:pic>
        <p:nvPicPr>
          <p:cNvPr id="33795" name="Picture 3" descr="026-2"/>
          <p:cNvPicPr>
            <a:picLocks noChangeAspect="1"/>
          </p:cNvPicPr>
          <p:nvPr/>
        </p:nvPicPr>
        <p:blipFill>
          <a:blip r:embed="rId1"/>
          <a:stretch>
            <a:fillRect/>
          </a:stretch>
        </p:blipFill>
        <p:spPr>
          <a:xfrm>
            <a:off x="4495800" y="1066800"/>
            <a:ext cx="2832100" cy="2971800"/>
          </a:xfrm>
          <a:prstGeom prst="rect">
            <a:avLst/>
          </a:prstGeom>
          <a:noFill/>
          <a:ln w="9525">
            <a:noFill/>
          </a:ln>
        </p:spPr>
      </p:pic>
      <p:sp>
        <p:nvSpPr>
          <p:cNvPr id="33796" name="Text Box 4"/>
          <p:cNvSpPr txBox="1"/>
          <p:nvPr/>
        </p:nvSpPr>
        <p:spPr>
          <a:xfrm>
            <a:off x="2286000" y="4495800"/>
            <a:ext cx="7848600" cy="1938020"/>
          </a:xfrm>
          <a:prstGeom prst="rect">
            <a:avLst/>
          </a:prstGeom>
          <a:noFill/>
          <a:ln w="9525">
            <a:noFill/>
          </a:ln>
        </p:spPr>
        <p:txBody>
          <a:bodyPr>
            <a:spAutoFit/>
          </a:bodyPr>
          <a:p>
            <a:pPr>
              <a:spcBef>
                <a:spcPct val="50000"/>
              </a:spcBef>
            </a:pPr>
            <a:r>
              <a:rPr lang="zh-CN" altLang="en-US" sz="2400" dirty="0">
                <a:latin typeface="宋体" panose="02010600030101010101" pitchFamily="2" charset="-122"/>
              </a:rPr>
              <a:t>　　它的臂可以弯曲。臂上有槽，小球沿凹槽滚向伸长的臂端，使力矩增大。转到另一侧，软臂开始弯曲，向轴心靠拢。设计者认为这样可以使机器获得转矩。然而，他没有想到力臂虽然缩短了，阻力却增大了，转轮只能停止在原地。</a:t>
            </a:r>
            <a:r>
              <a:rPr lang="zh-CN" altLang="en-US" sz="2400" dirty="0">
                <a:latin typeface="Times New Roman" panose="02020603050405020304" pitchFamily="18" charset="0"/>
              </a:rPr>
              <a:t> </a:t>
            </a:r>
            <a:endParaRPr lang="zh-CN" altLang="en-US" sz="2400" dirty="0">
              <a:latin typeface="Times New Roman" panose="02020603050405020304" pitchFamily="18" charset="0"/>
            </a:endParaRPr>
          </a:p>
        </p:txBody>
      </p:sp>
      <p:sp>
        <p:nvSpPr>
          <p:cNvPr id="33797" name="Text Box 5"/>
          <p:cNvSpPr txBox="1"/>
          <p:nvPr/>
        </p:nvSpPr>
        <p:spPr>
          <a:xfrm>
            <a:off x="6172200" y="3581400"/>
            <a:ext cx="2895600" cy="460375"/>
          </a:xfrm>
          <a:prstGeom prst="rect">
            <a:avLst/>
          </a:prstGeom>
          <a:noFill/>
          <a:ln w="9525" cap="flat" cmpd="sng">
            <a:solidFill>
              <a:schemeClr val="accent1"/>
            </a:solidFill>
            <a:prstDash val="solid"/>
            <a:miter/>
            <a:headEnd type="none" w="med" len="med"/>
            <a:tailEnd type="none" w="med" len="med"/>
          </a:ln>
        </p:spPr>
        <p:txBody>
          <a:bodyPr>
            <a:spAutoFit/>
          </a:bodyPr>
          <a:p>
            <a:pPr>
              <a:spcBef>
                <a:spcPct val="50000"/>
              </a:spcBef>
            </a:pPr>
            <a:r>
              <a:rPr lang="zh-CN" altLang="en-US" sz="2400" b="1" dirty="0">
                <a:solidFill>
                  <a:srgbClr val="FF0000"/>
                </a:solidFill>
                <a:latin typeface="Times New Roman" panose="02020603050405020304" pitchFamily="18" charset="0"/>
              </a:rPr>
              <a:t> </a:t>
            </a:r>
            <a:r>
              <a:rPr lang="zh-CN" altLang="en-US" sz="2400" b="1" dirty="0">
                <a:solidFill>
                  <a:srgbClr val="FF0000"/>
                </a:solidFill>
                <a:latin typeface="宋体" panose="02010600030101010101" pitchFamily="2" charset="-122"/>
              </a:rPr>
              <a:t>图</a:t>
            </a:r>
            <a:r>
              <a:rPr lang="en-US" altLang="zh-CN" sz="2400" b="1">
                <a:solidFill>
                  <a:srgbClr val="FF0000"/>
                </a:solidFill>
                <a:latin typeface="Times New Roman" panose="02020603050405020304" pitchFamily="18" charset="0"/>
              </a:rPr>
              <a:t>3</a:t>
            </a:r>
            <a:r>
              <a:rPr lang="zh-CN" altLang="en-US" sz="2400" b="1" dirty="0">
                <a:solidFill>
                  <a:srgbClr val="FF0000"/>
                </a:solidFill>
                <a:latin typeface="Times New Roman" panose="02020603050405020304" pitchFamily="18" charset="0"/>
              </a:rPr>
              <a:t>　 </a:t>
            </a:r>
            <a:r>
              <a:rPr lang="zh-CN" altLang="en-US" sz="2400" b="1" dirty="0">
                <a:solidFill>
                  <a:srgbClr val="FF0000"/>
                </a:solidFill>
                <a:latin typeface="宋体" panose="02010600030101010101" pitchFamily="2" charset="-122"/>
              </a:rPr>
              <a:t>软臂永动机</a:t>
            </a:r>
            <a:r>
              <a:rPr lang="zh-CN" altLang="en-US" sz="2400" dirty="0">
                <a:latin typeface="Times New Roman" panose="02020603050405020304" pitchFamily="18" charset="0"/>
              </a:rPr>
              <a:t> </a:t>
            </a:r>
            <a:endParaRPr lang="zh-CN" altLang="en-US" sz="2400" dirty="0">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3794"/>
                                        </p:tgtEl>
                                        <p:attrNameLst>
                                          <p:attrName>style.visibility</p:attrName>
                                        </p:attrNameLst>
                                      </p:cBhvr>
                                      <p:to>
                                        <p:strVal val="visible"/>
                                      </p:to>
                                    </p:set>
                                    <p:animEffect transition="in" filter="box(in)">
                                      <p:cBhvr>
                                        <p:cTn id="7" dur="500"/>
                                        <p:tgtEl>
                                          <p:spTgt spid="3379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grpId="0" nodeType="clickEffect">
                                  <p:stCondLst>
                                    <p:cond delay="0"/>
                                  </p:stCondLst>
                                  <p:iterate type="wd">
                                    <p:tmPct val="100000"/>
                                  </p:iterate>
                                  <p:childTnLst>
                                    <p:set>
                                      <p:cBhvr>
                                        <p:cTn id="11" dur="1" fill="hold">
                                          <p:stCondLst>
                                            <p:cond delay="0"/>
                                          </p:stCondLst>
                                        </p:cTn>
                                        <p:tgtEl>
                                          <p:spTgt spid="33797"/>
                                        </p:tgtEl>
                                        <p:attrNameLst>
                                          <p:attrName>style.visibility</p:attrName>
                                        </p:attrNameLst>
                                      </p:cBhvr>
                                      <p:to>
                                        <p:strVal val="visible"/>
                                      </p:to>
                                    </p:set>
                                    <p:anim calcmode="lin" valueType="num">
                                      <p:cBhvr additive="base">
                                        <p:cTn id="12" dur="300" fill="hold"/>
                                        <p:tgtEl>
                                          <p:spTgt spid="33797"/>
                                        </p:tgtEl>
                                        <p:attrNameLst>
                                          <p:attrName>ppt_x</p:attrName>
                                        </p:attrNameLst>
                                      </p:cBhvr>
                                      <p:tavLst>
                                        <p:tav tm="0">
                                          <p:val>
                                            <p:strVal val="1+#ppt_w/2"/>
                                          </p:val>
                                        </p:tav>
                                        <p:tav tm="100000">
                                          <p:val>
                                            <p:strVal val="#ppt_x"/>
                                          </p:val>
                                        </p:tav>
                                      </p:tavLst>
                                    </p:anim>
                                    <p:anim calcmode="lin" valueType="num">
                                      <p:cBhvr additive="base">
                                        <p:cTn id="13" dur="300" fill="hold"/>
                                        <p:tgtEl>
                                          <p:spTgt spid="33797"/>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0"/>
                                            </p:cond>
                                          </p:stCondLst>
                                          <p:endCondLst>
                                            <p:cond evt="onStopAudio" delay="0">
                                              <p:tgtEl>
                                                <p:sldTgt/>
                                              </p:tgtEl>
                                            </p:cond>
                                          </p:endCondLst>
                                        </p:cTn>
                                        <p:tgtEl>
                                          <p:sndTgt r:embed="rId2" name="ricochet.wav"/>
                                        </p:tgtEl>
                                      </p:cMediaNode>
                                    </p:audio>
                                  </p:subTnLst>
                                </p:cTn>
                              </p:par>
                            </p:childTnLst>
                          </p:cTn>
                        </p:par>
                      </p:childTnLst>
                    </p:cTn>
                  </p:par>
                  <p:par>
                    <p:cTn id="14" fill="hold">
                      <p:stCondLst>
                        <p:cond delay="indefinite"/>
                      </p:stCondLst>
                      <p:childTnLst>
                        <p:par>
                          <p:cTn id="15" fill="hold">
                            <p:stCondLst>
                              <p:cond delay="0"/>
                            </p:stCondLst>
                            <p:childTnLst>
                              <p:par>
                                <p:cTn id="16" presetID="18" presetClass="entr" presetSubtype="12" fill="hold" grpId="0" nodeType="clickEffect">
                                  <p:stCondLst>
                                    <p:cond delay="0"/>
                                  </p:stCondLst>
                                  <p:childTnLst>
                                    <p:set>
                                      <p:cBhvr>
                                        <p:cTn id="17" dur="1" fill="hold">
                                          <p:stCondLst>
                                            <p:cond delay="0"/>
                                          </p:stCondLst>
                                        </p:cTn>
                                        <p:tgtEl>
                                          <p:spTgt spid="33796"/>
                                        </p:tgtEl>
                                        <p:attrNameLst>
                                          <p:attrName>style.visibility</p:attrName>
                                        </p:attrNameLst>
                                      </p:cBhvr>
                                      <p:to>
                                        <p:strVal val="visible"/>
                                      </p:to>
                                    </p:set>
                                    <p:animEffect transition="in" filter="strips(downLeft)">
                                      <p:cBhvr>
                                        <p:cTn id="18" dur="500"/>
                                        <p:tgtEl>
                                          <p:spTgt spid="337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4" grpId="0"/>
      <p:bldP spid="33796" grpId="0"/>
      <p:bldP spid="33797" grpId="0" bldLvl="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8" name="Text Box 2"/>
          <p:cNvSpPr txBox="1"/>
          <p:nvPr/>
        </p:nvSpPr>
        <p:spPr>
          <a:xfrm>
            <a:off x="1828800" y="381000"/>
            <a:ext cx="8153400" cy="829945"/>
          </a:xfrm>
          <a:prstGeom prst="rect">
            <a:avLst/>
          </a:prstGeom>
          <a:noFill/>
          <a:ln w="9525">
            <a:noFill/>
          </a:ln>
        </p:spPr>
        <p:txBody>
          <a:bodyPr>
            <a:spAutoFit/>
          </a:bodyPr>
          <a:p>
            <a:pPr>
              <a:spcBef>
                <a:spcPct val="50000"/>
              </a:spcBef>
            </a:pPr>
            <a:r>
              <a:rPr lang="zh-CN" altLang="en-US" sz="2400" b="1" dirty="0">
                <a:latin typeface="宋体" panose="02010600030101010101" pitchFamily="2" charset="-122"/>
              </a:rPr>
              <a:t>　　阿基米得螺旋永动机</a:t>
            </a:r>
            <a:r>
              <a:rPr lang="zh-CN" altLang="en-US" sz="2400" dirty="0">
                <a:latin typeface="Times New Roman" panose="02020603050405020304" pitchFamily="18" charset="0"/>
              </a:rPr>
              <a:t>  </a:t>
            </a:r>
            <a:r>
              <a:rPr lang="en-US" altLang="zh-CN" sz="2400">
                <a:latin typeface="Times New Roman" panose="02020603050405020304" pitchFamily="18" charset="0"/>
              </a:rPr>
              <a:t>1681</a:t>
            </a:r>
            <a:r>
              <a:rPr lang="zh-CN" altLang="en-US" sz="2400" dirty="0">
                <a:latin typeface="宋体" panose="02010600030101010101" pitchFamily="2" charset="-122"/>
              </a:rPr>
              <a:t>年，英国有一位著名的医生弗拉德提出一个建议，利用阿基米得螺旋（图</a:t>
            </a:r>
            <a:r>
              <a:rPr lang="en-US" altLang="zh-CN" sz="2400">
                <a:latin typeface="Times New Roman" panose="02020603050405020304" pitchFamily="18" charset="0"/>
              </a:rPr>
              <a:t>4</a:t>
            </a:r>
            <a:r>
              <a:rPr lang="zh-CN" altLang="en-US" sz="2400" dirty="0">
                <a:latin typeface="宋体" panose="02010600030101010101" pitchFamily="2" charset="-122"/>
              </a:rPr>
              <a:t>）</a:t>
            </a:r>
            <a:r>
              <a:rPr lang="zh-CN" altLang="en-US" sz="2400" dirty="0">
                <a:latin typeface="Times New Roman" panose="02020603050405020304" pitchFamily="18" charset="0"/>
              </a:rPr>
              <a:t> </a:t>
            </a:r>
            <a:endParaRPr lang="zh-CN" altLang="en-US" sz="2400" dirty="0">
              <a:latin typeface="Times New Roman" panose="02020603050405020304" pitchFamily="18" charset="0"/>
            </a:endParaRPr>
          </a:p>
        </p:txBody>
      </p:sp>
      <p:pic>
        <p:nvPicPr>
          <p:cNvPr id="34819" name="Picture 3" descr="027-"/>
          <p:cNvPicPr>
            <a:picLocks noChangeAspect="1"/>
          </p:cNvPicPr>
          <p:nvPr/>
        </p:nvPicPr>
        <p:blipFill>
          <a:blip r:embed="rId1"/>
          <a:stretch>
            <a:fillRect/>
          </a:stretch>
        </p:blipFill>
        <p:spPr>
          <a:xfrm>
            <a:off x="2971800" y="1447800"/>
            <a:ext cx="4076700" cy="2516188"/>
          </a:xfrm>
          <a:prstGeom prst="rect">
            <a:avLst/>
          </a:prstGeom>
          <a:noFill/>
          <a:ln w="9525">
            <a:noFill/>
          </a:ln>
        </p:spPr>
      </p:pic>
      <p:sp>
        <p:nvSpPr>
          <p:cNvPr id="34820" name="Text Box 4"/>
          <p:cNvSpPr txBox="1"/>
          <p:nvPr/>
        </p:nvSpPr>
        <p:spPr>
          <a:xfrm>
            <a:off x="2057400" y="4572000"/>
            <a:ext cx="8382000" cy="1938020"/>
          </a:xfrm>
          <a:prstGeom prst="rect">
            <a:avLst/>
          </a:prstGeom>
          <a:noFill/>
          <a:ln w="9525">
            <a:noFill/>
          </a:ln>
        </p:spPr>
        <p:txBody>
          <a:bodyPr>
            <a:spAutoFit/>
          </a:bodyPr>
          <a:p>
            <a:pPr algn="just">
              <a:spcBef>
                <a:spcPct val="50000"/>
              </a:spcBef>
            </a:pPr>
            <a:r>
              <a:rPr lang="zh-CN" altLang="en-US" sz="2400" dirty="0">
                <a:latin typeface="Times New Roman" panose="02020603050405020304" pitchFamily="18" charset="0"/>
              </a:rPr>
              <a:t>　把水池的水提到高处，再让升高的水推动水轮机，水轮机除了带动水磨做功以外，还可使阿基米得螺旋转不断提水，如此周而复始，不就可以无需担心天旱水枯了吗？一时间，响应他的人大有人在，形形色色的自动水轮机陆续提出，竟出 </a:t>
            </a:r>
            <a:r>
              <a:rPr lang="zh-CN" altLang="en-US" sz="2400" dirty="0">
                <a:latin typeface="宋体" panose="02010600030101010101" pitchFamily="2" charset="-122"/>
              </a:rPr>
              <a:t>现了热潮。</a:t>
            </a:r>
            <a:r>
              <a:rPr lang="zh-CN" altLang="en-US" sz="2400" dirty="0">
                <a:latin typeface="Times New Roman" panose="02020603050405020304" pitchFamily="18" charset="0"/>
              </a:rPr>
              <a:t> </a:t>
            </a:r>
            <a:endParaRPr lang="zh-CN" altLang="en-US" sz="2400" dirty="0">
              <a:latin typeface="Times New Roman" panose="02020603050405020304" pitchFamily="18" charset="0"/>
            </a:endParaRPr>
          </a:p>
        </p:txBody>
      </p:sp>
      <p:sp>
        <p:nvSpPr>
          <p:cNvPr id="34821" name="Text Box 5"/>
          <p:cNvSpPr txBox="1"/>
          <p:nvPr/>
        </p:nvSpPr>
        <p:spPr>
          <a:xfrm>
            <a:off x="7848600" y="1828800"/>
            <a:ext cx="2286000" cy="1938020"/>
          </a:xfrm>
          <a:prstGeom prst="rect">
            <a:avLst/>
          </a:prstGeom>
          <a:noFill/>
          <a:ln w="9525" cap="flat" cmpd="sng">
            <a:solidFill>
              <a:schemeClr val="accent1"/>
            </a:solidFill>
            <a:prstDash val="solid"/>
            <a:miter/>
            <a:headEnd type="none" w="med" len="med"/>
            <a:tailEnd type="none" w="med" len="med"/>
          </a:ln>
        </p:spPr>
        <p:txBody>
          <a:bodyPr>
            <a:spAutoFit/>
          </a:bodyPr>
          <a:p>
            <a:pPr>
              <a:spcBef>
                <a:spcPct val="50000"/>
              </a:spcBef>
            </a:pPr>
            <a:r>
              <a:rPr lang="en-US" altLang="zh-CN" sz="2400">
                <a:latin typeface="Times New Roman" panose="02020603050405020304" pitchFamily="18" charset="0"/>
              </a:rPr>
              <a:t>1.</a:t>
            </a:r>
            <a:r>
              <a:rPr lang="zh-CN" altLang="en-US" sz="2400" dirty="0">
                <a:latin typeface="宋体" panose="02010600030101010101" pitchFamily="2" charset="-122"/>
              </a:rPr>
              <a:t>水沟</a:t>
            </a:r>
            <a:r>
              <a:rPr lang="zh-CN" altLang="en-US" sz="2400" dirty="0">
                <a:latin typeface="Times New Roman" panose="02020603050405020304" pitchFamily="18" charset="0"/>
              </a:rPr>
              <a:t>  </a:t>
            </a:r>
            <a:endParaRPr lang="zh-CN" altLang="en-US" sz="2400" dirty="0">
              <a:latin typeface="Times New Roman" panose="02020603050405020304" pitchFamily="18" charset="0"/>
            </a:endParaRPr>
          </a:p>
          <a:p>
            <a:pPr>
              <a:spcBef>
                <a:spcPct val="50000"/>
              </a:spcBef>
            </a:pPr>
            <a:r>
              <a:rPr lang="en-US" altLang="zh-CN" sz="2400">
                <a:latin typeface="Times New Roman" panose="02020603050405020304" pitchFamily="18" charset="0"/>
              </a:rPr>
              <a:t>2.</a:t>
            </a:r>
            <a:r>
              <a:rPr lang="zh-CN" altLang="en-US" sz="2400" dirty="0">
                <a:latin typeface="宋体" panose="02010600030101010101" pitchFamily="2" charset="-122"/>
              </a:rPr>
              <a:t>阿基米得螺旋</a:t>
            </a:r>
            <a:r>
              <a:rPr lang="zh-CN" altLang="en-US" sz="2400" dirty="0">
                <a:latin typeface="Times New Roman" panose="02020603050405020304" pitchFamily="18" charset="0"/>
              </a:rPr>
              <a:t>  </a:t>
            </a:r>
            <a:r>
              <a:rPr lang="en-US" altLang="zh-CN" sz="2400">
                <a:latin typeface="Times New Roman" panose="02020603050405020304" pitchFamily="18" charset="0"/>
              </a:rPr>
              <a:t>3.</a:t>
            </a:r>
            <a:r>
              <a:rPr lang="zh-CN" altLang="en-US" sz="2400" dirty="0">
                <a:latin typeface="宋体" panose="02010600030101010101" pitchFamily="2" charset="-122"/>
              </a:rPr>
              <a:t>水轮</a:t>
            </a:r>
            <a:r>
              <a:rPr lang="zh-CN" altLang="en-US" sz="2400" dirty="0">
                <a:latin typeface="Times New Roman" panose="02020603050405020304" pitchFamily="18" charset="0"/>
              </a:rPr>
              <a:t>  </a:t>
            </a:r>
            <a:endParaRPr lang="zh-CN" altLang="en-US" sz="2400" dirty="0">
              <a:latin typeface="Times New Roman" panose="02020603050405020304" pitchFamily="18" charset="0"/>
            </a:endParaRPr>
          </a:p>
          <a:p>
            <a:pPr>
              <a:spcBef>
                <a:spcPct val="50000"/>
              </a:spcBef>
            </a:pPr>
            <a:r>
              <a:rPr lang="en-US" altLang="zh-CN" sz="2400">
                <a:latin typeface="Times New Roman" panose="02020603050405020304" pitchFamily="18" charset="0"/>
              </a:rPr>
              <a:t>4.</a:t>
            </a:r>
            <a:r>
              <a:rPr lang="zh-CN" altLang="en-US" sz="2400" dirty="0">
                <a:latin typeface="宋体" panose="02010600030101010101" pitchFamily="2" charset="-122"/>
              </a:rPr>
              <a:t>水磨</a:t>
            </a:r>
            <a:r>
              <a:rPr lang="zh-CN" altLang="en-US" sz="2400" dirty="0">
                <a:latin typeface="Times New Roman" panose="02020603050405020304" pitchFamily="18" charset="0"/>
              </a:rPr>
              <a:t> </a:t>
            </a:r>
            <a:endParaRPr lang="zh-CN" altLang="en-US" sz="2400" dirty="0">
              <a:latin typeface="Times New Roman" panose="02020603050405020304" pitchFamily="18" charset="0"/>
            </a:endParaRPr>
          </a:p>
        </p:txBody>
      </p:sp>
      <p:sp>
        <p:nvSpPr>
          <p:cNvPr id="34822" name="Text Box 6"/>
          <p:cNvSpPr txBox="1"/>
          <p:nvPr/>
        </p:nvSpPr>
        <p:spPr>
          <a:xfrm>
            <a:off x="2895600" y="3962400"/>
            <a:ext cx="4191000" cy="460375"/>
          </a:xfrm>
          <a:prstGeom prst="rect">
            <a:avLst/>
          </a:prstGeom>
          <a:noFill/>
          <a:ln w="9525" cap="flat" cmpd="sng">
            <a:solidFill>
              <a:schemeClr val="accent1"/>
            </a:solidFill>
            <a:prstDash val="solid"/>
            <a:miter/>
            <a:headEnd type="none" w="med" len="med"/>
            <a:tailEnd type="none" w="med" len="med"/>
          </a:ln>
        </p:spPr>
        <p:txBody>
          <a:bodyPr>
            <a:spAutoFit/>
          </a:bodyPr>
          <a:p>
            <a:pPr>
              <a:spcBef>
                <a:spcPct val="50000"/>
              </a:spcBef>
            </a:pPr>
            <a:r>
              <a:rPr lang="zh-CN" altLang="en-US" sz="2400" b="1" dirty="0">
                <a:solidFill>
                  <a:srgbClr val="FF0000"/>
                </a:solidFill>
                <a:latin typeface="宋体" panose="02010600030101010101" pitchFamily="2" charset="-122"/>
              </a:rPr>
              <a:t>图</a:t>
            </a:r>
            <a:r>
              <a:rPr lang="en-US" altLang="zh-CN" sz="2400" b="1">
                <a:solidFill>
                  <a:srgbClr val="FF0000"/>
                </a:solidFill>
                <a:latin typeface="Times New Roman" panose="02020603050405020304" pitchFamily="18" charset="0"/>
              </a:rPr>
              <a:t>4 </a:t>
            </a:r>
            <a:r>
              <a:rPr lang="zh-CN" altLang="en-US" sz="2400" b="1" dirty="0">
                <a:solidFill>
                  <a:srgbClr val="FF0000"/>
                </a:solidFill>
                <a:latin typeface="Times New Roman" panose="02020603050405020304" pitchFamily="18" charset="0"/>
              </a:rPr>
              <a:t>　</a:t>
            </a:r>
            <a:r>
              <a:rPr lang="zh-CN" altLang="en-US" sz="2400" b="1" dirty="0">
                <a:solidFill>
                  <a:srgbClr val="FF0000"/>
                </a:solidFill>
                <a:latin typeface="宋体" panose="02010600030101010101" pitchFamily="2" charset="-122"/>
              </a:rPr>
              <a:t>阿基米得螺旋永动机</a:t>
            </a:r>
            <a:r>
              <a:rPr lang="zh-CN" altLang="en-US" sz="2400" dirty="0">
                <a:solidFill>
                  <a:srgbClr val="FF0000"/>
                </a:solidFill>
                <a:latin typeface="Times New Roman" panose="02020603050405020304" pitchFamily="18" charset="0"/>
              </a:rPr>
              <a:t> </a:t>
            </a:r>
            <a:endParaRPr lang="zh-CN" altLang="en-US" sz="2400" dirty="0">
              <a:solidFill>
                <a:srgbClr val="FF0000"/>
              </a:solidFill>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34818"/>
                                        </p:tgtEl>
                                        <p:attrNameLst>
                                          <p:attrName>style.visibility</p:attrName>
                                        </p:attrNameLst>
                                      </p:cBhvr>
                                      <p:to>
                                        <p:strVal val="visible"/>
                                      </p:to>
                                    </p:set>
                                    <p:anim calcmode="lin" valueType="num">
                                      <p:cBhvr>
                                        <p:cTn id="7" dur="1000" fill="hold"/>
                                        <p:tgtEl>
                                          <p:spTgt spid="34818"/>
                                        </p:tgtEl>
                                        <p:attrNameLst>
                                          <p:attrName>ppt_w</p:attrName>
                                        </p:attrNameLst>
                                      </p:cBhvr>
                                      <p:tavLst>
                                        <p:tav tm="0">
                                          <p:val>
                                            <p:fltVal val="0.000000"/>
                                          </p:val>
                                        </p:tav>
                                        <p:tav tm="100000">
                                          <p:val>
                                            <p:strVal val="#ppt_w"/>
                                          </p:val>
                                        </p:tav>
                                      </p:tavLst>
                                    </p:anim>
                                    <p:anim calcmode="lin" valueType="num">
                                      <p:cBhvr>
                                        <p:cTn id="8" dur="1000" fill="hold"/>
                                        <p:tgtEl>
                                          <p:spTgt spid="34818"/>
                                        </p:tgtEl>
                                        <p:attrNameLst>
                                          <p:attrName>ppt_h</p:attrName>
                                        </p:attrNameLst>
                                      </p:cBhvr>
                                      <p:tavLst>
                                        <p:tav tm="0">
                                          <p:val>
                                            <p:fltVal val="0.000000"/>
                                          </p:val>
                                        </p:tav>
                                        <p:tav tm="100000">
                                          <p:val>
                                            <p:strVal val="#ppt_h"/>
                                          </p:val>
                                        </p:tav>
                                      </p:tavLst>
                                    </p:anim>
                                    <p:anim calcmode="lin" valueType="num">
                                      <p:cBhvr>
                                        <p:cTn id="9" dur="1000" fill="hold"/>
                                        <p:tgtEl>
                                          <p:spTgt spid="34818"/>
                                        </p:tgtEl>
                                        <p:attrNameLst>
                                          <p:attrName>ppt_x</p:attrName>
                                        </p:attrNameLst>
                                      </p:cBhvr>
                                      <p:tavLst>
                                        <p:tav tm="0" fmla="#ppt_x+(cos(-2*pi*(1-$))*-#ppt_x-sin(-2*pi*(1-$))*(1-#ppt_y))*(1-$)">
                                          <p:val>
                                            <p:fltVal val="0.000000"/>
                                          </p:val>
                                        </p:tav>
                                        <p:tav tm="100000">
                                          <p:val>
                                            <p:fltVal val="1.000000"/>
                                          </p:val>
                                        </p:tav>
                                      </p:tavLst>
                                    </p:anim>
                                    <p:anim calcmode="lin" valueType="num">
                                      <p:cBhvr>
                                        <p:cTn id="10" dur="1000" fill="hold"/>
                                        <p:tgtEl>
                                          <p:spTgt spid="34818"/>
                                        </p:tgtEl>
                                        <p:attrNameLst>
                                          <p:attrName>ppt_y</p:attrName>
                                        </p:attrNameLst>
                                      </p:cBhvr>
                                      <p:tavLst>
                                        <p:tav tm="0" fmla="#ppt_y+(sin(-2*pi*(1-$))*-#ppt_x+cos(-2*pi*(1-$))*(1-#ppt_y))*(1-$)">
                                          <p:val>
                                            <p:fltVal val="0.000000"/>
                                          </p:val>
                                        </p:tav>
                                        <p:tav tm="100000">
                                          <p:val>
                                            <p:fltVal val="1.000000"/>
                                          </p:val>
                                        </p:tav>
                                      </p:tavLst>
                                    </p:anim>
                                  </p:childTnLst>
                                </p:cTn>
                              </p:par>
                            </p:childTnLst>
                          </p:cTn>
                        </p:par>
                      </p:childTnLst>
                    </p:cTn>
                  </p:par>
                  <p:par>
                    <p:cTn id="11" fill="hold">
                      <p:stCondLst>
                        <p:cond delay="indefinite"/>
                      </p:stCondLst>
                      <p:childTnLst>
                        <p:par>
                          <p:cTn id="12" fill="hold">
                            <p:stCondLst>
                              <p:cond delay="0"/>
                            </p:stCondLst>
                            <p:childTnLst>
                              <p:par>
                                <p:cTn id="13" presetID="2" presetClass="entr" presetSubtype="2" fill="hold" grpId="0" nodeType="clickEffect">
                                  <p:stCondLst>
                                    <p:cond delay="0"/>
                                  </p:stCondLst>
                                  <p:iterate type="wd">
                                    <p:tmPct val="100000"/>
                                  </p:iterate>
                                  <p:childTnLst>
                                    <p:set>
                                      <p:cBhvr>
                                        <p:cTn id="14" dur="1" fill="hold">
                                          <p:stCondLst>
                                            <p:cond delay="0"/>
                                          </p:stCondLst>
                                        </p:cTn>
                                        <p:tgtEl>
                                          <p:spTgt spid="34822"/>
                                        </p:tgtEl>
                                        <p:attrNameLst>
                                          <p:attrName>style.visibility</p:attrName>
                                        </p:attrNameLst>
                                      </p:cBhvr>
                                      <p:to>
                                        <p:strVal val="visible"/>
                                      </p:to>
                                    </p:set>
                                    <p:anim calcmode="lin" valueType="num">
                                      <p:cBhvr additive="base">
                                        <p:cTn id="15" dur="300" fill="hold"/>
                                        <p:tgtEl>
                                          <p:spTgt spid="34822"/>
                                        </p:tgtEl>
                                        <p:attrNameLst>
                                          <p:attrName>ppt_x</p:attrName>
                                        </p:attrNameLst>
                                      </p:cBhvr>
                                      <p:tavLst>
                                        <p:tav tm="0">
                                          <p:val>
                                            <p:strVal val="1+#ppt_w/2"/>
                                          </p:val>
                                        </p:tav>
                                        <p:tav tm="100000">
                                          <p:val>
                                            <p:strVal val="#ppt_x"/>
                                          </p:val>
                                        </p:tav>
                                      </p:tavLst>
                                    </p:anim>
                                    <p:anim calcmode="lin" valueType="num">
                                      <p:cBhvr additive="base">
                                        <p:cTn id="16" dur="300" fill="hold"/>
                                        <p:tgtEl>
                                          <p:spTgt spid="34822"/>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3"/>
                                            </p:cond>
                                          </p:stCondLst>
                                          <p:endCondLst>
                                            <p:cond evt="onStopAudio" delay="0">
                                              <p:tgtEl>
                                                <p:sldTgt/>
                                              </p:tgtEl>
                                            </p:cond>
                                          </p:endCondLst>
                                        </p:cTn>
                                        <p:tgtEl>
                                          <p:sndTgt r:embed="rId2" name="gunshot.wav"/>
                                        </p:tgtEl>
                                      </p:cMediaNode>
                                    </p:audio>
                                  </p:subTnLst>
                                </p:cTn>
                              </p:par>
                            </p:childTnLst>
                          </p:cTn>
                        </p:par>
                      </p:childTnLst>
                    </p:cTn>
                  </p:par>
                  <p:par>
                    <p:cTn id="17" fill="hold">
                      <p:stCondLst>
                        <p:cond delay="indefinite"/>
                      </p:stCondLst>
                      <p:childTnLst>
                        <p:par>
                          <p:cTn id="18" fill="hold">
                            <p:stCondLst>
                              <p:cond delay="0"/>
                            </p:stCondLst>
                            <p:childTnLst>
                              <p:par>
                                <p:cTn id="19" presetID="9" presetClass="entr" presetSubtype="0" fill="hold" grpId="0" nodeType="clickEffect">
                                  <p:stCondLst>
                                    <p:cond delay="0"/>
                                  </p:stCondLst>
                                  <p:childTnLst>
                                    <p:set>
                                      <p:cBhvr>
                                        <p:cTn id="20" dur="1" fill="hold">
                                          <p:stCondLst>
                                            <p:cond delay="0"/>
                                          </p:stCondLst>
                                        </p:cTn>
                                        <p:tgtEl>
                                          <p:spTgt spid="34821"/>
                                        </p:tgtEl>
                                        <p:attrNameLst>
                                          <p:attrName>style.visibility</p:attrName>
                                        </p:attrNameLst>
                                      </p:cBhvr>
                                      <p:to>
                                        <p:strVal val="visible"/>
                                      </p:to>
                                    </p:set>
                                    <p:animEffect transition="in" filter="dissolve">
                                      <p:cBhvr>
                                        <p:cTn id="21" dur="500"/>
                                        <p:tgtEl>
                                          <p:spTgt spid="34821"/>
                                        </p:tgtEl>
                                      </p:cBhvr>
                                    </p:animEffect>
                                  </p:childTnLst>
                                </p:cTn>
                              </p:par>
                            </p:childTnLst>
                          </p:cTn>
                        </p:par>
                      </p:childTnLst>
                    </p:cTn>
                  </p:par>
                  <p:par>
                    <p:cTn id="22" fill="hold">
                      <p:stCondLst>
                        <p:cond delay="indefinite"/>
                      </p:stCondLst>
                      <p:childTnLst>
                        <p:par>
                          <p:cTn id="23" fill="hold">
                            <p:stCondLst>
                              <p:cond delay="0"/>
                            </p:stCondLst>
                            <p:childTnLst>
                              <p:par>
                                <p:cTn id="24" presetID="23" presetClass="entr" presetSubtype="16" fill="hold" grpId="0" nodeType="clickEffect">
                                  <p:stCondLst>
                                    <p:cond delay="0"/>
                                  </p:stCondLst>
                                  <p:childTnLst>
                                    <p:set>
                                      <p:cBhvr>
                                        <p:cTn id="25" dur="1" fill="hold">
                                          <p:stCondLst>
                                            <p:cond delay="0"/>
                                          </p:stCondLst>
                                        </p:cTn>
                                        <p:tgtEl>
                                          <p:spTgt spid="34820"/>
                                        </p:tgtEl>
                                        <p:attrNameLst>
                                          <p:attrName>style.visibility</p:attrName>
                                        </p:attrNameLst>
                                      </p:cBhvr>
                                      <p:to>
                                        <p:strVal val="visible"/>
                                      </p:to>
                                    </p:set>
                                    <p:anim calcmode="lin" valueType="num">
                                      <p:cBhvr>
                                        <p:cTn id="26" dur="500" fill="hold"/>
                                        <p:tgtEl>
                                          <p:spTgt spid="34820"/>
                                        </p:tgtEl>
                                        <p:attrNameLst>
                                          <p:attrName>ppt_w</p:attrName>
                                        </p:attrNameLst>
                                      </p:cBhvr>
                                      <p:tavLst>
                                        <p:tav tm="0">
                                          <p:val>
                                            <p:fltVal val="0.000000"/>
                                          </p:val>
                                        </p:tav>
                                        <p:tav tm="100000">
                                          <p:val>
                                            <p:strVal val="#ppt_w"/>
                                          </p:val>
                                        </p:tav>
                                      </p:tavLst>
                                    </p:anim>
                                    <p:anim calcmode="lin" valueType="num">
                                      <p:cBhvr>
                                        <p:cTn id="27" dur="500" fill="hold"/>
                                        <p:tgtEl>
                                          <p:spTgt spid="34820"/>
                                        </p:tgtEl>
                                        <p:attrNameLst>
                                          <p:attrName>ppt_h</p:attrName>
                                        </p:attrNameLst>
                                      </p:cBhvr>
                                      <p:tavLst>
                                        <p:tav tm="0">
                                          <p:val>
                                            <p:fltVal val="0.00000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8" grpId="0"/>
      <p:bldP spid="34820" grpId="0"/>
      <p:bldP spid="34821" grpId="0" bldLvl="0" animBg="1"/>
      <p:bldP spid="34822" grpId="0" bldLvl="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2" name="Text Box 2"/>
          <p:cNvSpPr txBox="1"/>
          <p:nvPr/>
        </p:nvSpPr>
        <p:spPr>
          <a:xfrm>
            <a:off x="2057400" y="228600"/>
            <a:ext cx="7924800" cy="1198880"/>
          </a:xfrm>
          <a:prstGeom prst="rect">
            <a:avLst/>
          </a:prstGeom>
          <a:noFill/>
          <a:ln w="9525">
            <a:noFill/>
          </a:ln>
        </p:spPr>
        <p:txBody>
          <a:bodyPr>
            <a:spAutoFit/>
          </a:bodyPr>
          <a:p>
            <a:pPr>
              <a:spcBef>
                <a:spcPct val="50000"/>
              </a:spcBef>
            </a:pPr>
            <a:r>
              <a:rPr lang="zh-CN" altLang="en-US" sz="2400" b="1" dirty="0">
                <a:latin typeface="宋体" panose="02010600030101010101" pitchFamily="2" charset="-122"/>
              </a:rPr>
              <a:t>　　磁力永动机</a:t>
            </a:r>
            <a:r>
              <a:rPr lang="zh-CN" altLang="en-US" sz="2400" b="1" dirty="0">
                <a:latin typeface="Times New Roman" panose="02020603050405020304" pitchFamily="18" charset="0"/>
              </a:rPr>
              <a:t> </a:t>
            </a:r>
            <a:r>
              <a:rPr lang="zh-CN" altLang="en-US" sz="2400" dirty="0">
                <a:latin typeface="Times New Roman" panose="02020603050405020304" pitchFamily="18" charset="0"/>
              </a:rPr>
              <a:t> </a:t>
            </a:r>
            <a:r>
              <a:rPr lang="zh-CN" altLang="en-US" sz="2400" dirty="0">
                <a:latin typeface="宋体" panose="02010600030101010101" pitchFamily="2" charset="-122"/>
              </a:rPr>
              <a:t>大约在</a:t>
            </a:r>
            <a:r>
              <a:rPr lang="en-US" altLang="zh-CN" sz="2400">
                <a:latin typeface="Times New Roman" panose="02020603050405020304" pitchFamily="18" charset="0"/>
              </a:rPr>
              <a:t>1570</a:t>
            </a:r>
            <a:r>
              <a:rPr lang="zh-CN" altLang="en-US" sz="2400" dirty="0">
                <a:latin typeface="宋体" panose="02010600030101010101" pitchFamily="2" charset="-122"/>
              </a:rPr>
              <a:t>年，意大利有一位教授叫泰斯尼尔斯，提出用磁石的吸力可以实现永动机。他的设计如图</a:t>
            </a:r>
            <a:r>
              <a:rPr lang="en-US" altLang="zh-CN" sz="2400">
                <a:latin typeface="Times New Roman" panose="02020603050405020304" pitchFamily="18" charset="0"/>
              </a:rPr>
              <a:t>5</a:t>
            </a:r>
            <a:r>
              <a:rPr lang="zh-CN" altLang="en-US" sz="2400" dirty="0">
                <a:latin typeface="宋体" panose="02010600030101010101" pitchFamily="2" charset="-122"/>
              </a:rPr>
              <a:t>所示，</a:t>
            </a:r>
            <a:r>
              <a:rPr lang="zh-CN" altLang="en-US" sz="2400" dirty="0">
                <a:latin typeface="Times New Roman" panose="02020603050405020304" pitchFamily="18" charset="0"/>
              </a:rPr>
              <a:t> </a:t>
            </a:r>
            <a:endParaRPr lang="zh-CN" altLang="en-US" sz="2400" dirty="0">
              <a:latin typeface="Times New Roman" panose="02020603050405020304" pitchFamily="18" charset="0"/>
            </a:endParaRPr>
          </a:p>
        </p:txBody>
      </p:sp>
      <p:pic>
        <p:nvPicPr>
          <p:cNvPr id="35843" name="Picture 3" descr="027-2"/>
          <p:cNvPicPr>
            <a:picLocks noChangeAspect="1"/>
          </p:cNvPicPr>
          <p:nvPr/>
        </p:nvPicPr>
        <p:blipFill>
          <a:blip r:embed="rId1"/>
          <a:stretch>
            <a:fillRect/>
          </a:stretch>
        </p:blipFill>
        <p:spPr>
          <a:xfrm>
            <a:off x="5638800" y="1219200"/>
            <a:ext cx="3810000" cy="3263900"/>
          </a:xfrm>
          <a:prstGeom prst="rect">
            <a:avLst/>
          </a:prstGeom>
          <a:noFill/>
          <a:ln w="9525">
            <a:noFill/>
          </a:ln>
        </p:spPr>
      </p:pic>
      <p:sp>
        <p:nvSpPr>
          <p:cNvPr id="35844" name="Text Box 4"/>
          <p:cNvSpPr txBox="1"/>
          <p:nvPr/>
        </p:nvSpPr>
        <p:spPr>
          <a:xfrm>
            <a:off x="1905000" y="4648200"/>
            <a:ext cx="8382000" cy="1938020"/>
          </a:xfrm>
          <a:prstGeom prst="rect">
            <a:avLst/>
          </a:prstGeom>
          <a:noFill/>
          <a:ln w="9525">
            <a:noFill/>
          </a:ln>
        </p:spPr>
        <p:txBody>
          <a:bodyPr>
            <a:spAutoFit/>
          </a:bodyPr>
          <a:p>
            <a:pPr>
              <a:spcBef>
                <a:spcPct val="50000"/>
              </a:spcBef>
            </a:pPr>
            <a:r>
              <a:rPr lang="zh-CN" altLang="en-US" sz="2400" i="1" dirty="0">
                <a:latin typeface="Times New Roman" panose="02020603050405020304" pitchFamily="18" charset="0"/>
              </a:rPr>
              <a:t>　　</a:t>
            </a:r>
            <a:r>
              <a:rPr lang="en-US" altLang="zh-CN" sz="2400" i="1">
                <a:latin typeface="Times New Roman" panose="02020603050405020304" pitchFamily="18" charset="0"/>
              </a:rPr>
              <a:t>A</a:t>
            </a:r>
            <a:r>
              <a:rPr lang="zh-CN" altLang="en-US" sz="2400" dirty="0">
                <a:latin typeface="宋体" panose="02010600030101010101" pitchFamily="2" charset="-122"/>
              </a:rPr>
              <a:t>是一个磁石，铁球</a:t>
            </a:r>
            <a:r>
              <a:rPr lang="en-US" altLang="zh-CN" sz="2400" i="1">
                <a:latin typeface="Times New Roman" panose="02020603050405020304" pitchFamily="18" charset="0"/>
              </a:rPr>
              <a:t>G</a:t>
            </a:r>
            <a:r>
              <a:rPr lang="zh-CN" altLang="en-US" sz="2400" dirty="0">
                <a:latin typeface="宋体" panose="02010600030101010101" pitchFamily="2" charset="-122"/>
              </a:rPr>
              <a:t>受磁石吸引可沿斜面滚上去，滚到上端的</a:t>
            </a:r>
            <a:r>
              <a:rPr lang="en-US" altLang="zh-CN" sz="2400" i="1">
                <a:latin typeface="Times New Roman" panose="02020603050405020304" pitchFamily="18" charset="0"/>
              </a:rPr>
              <a:t>E</a:t>
            </a:r>
            <a:r>
              <a:rPr lang="zh-CN" altLang="en-US" sz="2400" dirty="0">
                <a:latin typeface="宋体" panose="02010600030101010101" pitchFamily="2" charset="-122"/>
              </a:rPr>
              <a:t>处，从小洞</a:t>
            </a:r>
            <a:r>
              <a:rPr lang="en-US" altLang="zh-CN" sz="2400" i="1">
                <a:latin typeface="Times New Roman" panose="02020603050405020304" pitchFamily="18" charset="0"/>
              </a:rPr>
              <a:t>B</a:t>
            </a:r>
            <a:r>
              <a:rPr lang="zh-CN" altLang="en-US" sz="2400" dirty="0">
                <a:latin typeface="宋体" panose="02010600030101010101" pitchFamily="2" charset="-122"/>
              </a:rPr>
              <a:t>落下，经曲面</a:t>
            </a:r>
            <a:r>
              <a:rPr lang="en-US" altLang="zh-CN" sz="2400" i="1">
                <a:latin typeface="Times New Roman" panose="02020603050405020304" pitchFamily="18" charset="0"/>
              </a:rPr>
              <a:t>BFC</a:t>
            </a:r>
            <a:r>
              <a:rPr lang="zh-CN" altLang="en-US" sz="2400" dirty="0">
                <a:latin typeface="宋体" panose="02010600030101010101" pitchFamily="2" charset="-122"/>
              </a:rPr>
              <a:t>返回，复又被磁石吸引，铁球就可以沿螺旋途径连续运动下去。大概他那时还没有建立库仑定律，不知道磁力大小是与距离的平方成反比变化的，只要认真想一想，其荒谬处就一目了然了。</a:t>
            </a:r>
            <a:r>
              <a:rPr lang="zh-CN" altLang="en-US" sz="2400" dirty="0">
                <a:latin typeface="Times New Roman" panose="02020603050405020304" pitchFamily="18" charset="0"/>
              </a:rPr>
              <a:t> </a:t>
            </a:r>
            <a:endParaRPr lang="zh-CN" altLang="en-US" sz="2400" dirty="0">
              <a:latin typeface="Times New Roman" panose="02020603050405020304" pitchFamily="18" charset="0"/>
            </a:endParaRPr>
          </a:p>
        </p:txBody>
      </p:sp>
      <p:sp>
        <p:nvSpPr>
          <p:cNvPr id="35845" name="Text Box 5"/>
          <p:cNvSpPr txBox="1"/>
          <p:nvPr/>
        </p:nvSpPr>
        <p:spPr>
          <a:xfrm>
            <a:off x="2743200" y="2590800"/>
            <a:ext cx="2819400" cy="460375"/>
          </a:xfrm>
          <a:prstGeom prst="rect">
            <a:avLst/>
          </a:prstGeom>
          <a:noFill/>
          <a:ln w="9525" cap="flat" cmpd="sng">
            <a:solidFill>
              <a:schemeClr val="accent1"/>
            </a:solidFill>
            <a:prstDash val="solid"/>
            <a:miter/>
            <a:headEnd type="none" w="med" len="med"/>
            <a:tailEnd type="none" w="med" len="med"/>
          </a:ln>
        </p:spPr>
        <p:txBody>
          <a:bodyPr>
            <a:spAutoFit/>
          </a:bodyPr>
          <a:p>
            <a:pPr>
              <a:spcBef>
                <a:spcPct val="50000"/>
              </a:spcBef>
            </a:pPr>
            <a:r>
              <a:rPr lang="zh-CN" altLang="en-US" sz="2400" b="1" dirty="0">
                <a:solidFill>
                  <a:srgbClr val="FF0000"/>
                </a:solidFill>
                <a:latin typeface="Times New Roman" panose="02020603050405020304" pitchFamily="18" charset="0"/>
              </a:rPr>
              <a:t> </a:t>
            </a:r>
            <a:r>
              <a:rPr lang="zh-CN" altLang="en-US" sz="2400" b="1" dirty="0">
                <a:solidFill>
                  <a:srgbClr val="FF0000"/>
                </a:solidFill>
                <a:latin typeface="宋体" panose="02010600030101010101" pitchFamily="2" charset="-122"/>
              </a:rPr>
              <a:t>图</a:t>
            </a:r>
            <a:r>
              <a:rPr lang="en-US" altLang="zh-CN" sz="2400" b="1">
                <a:solidFill>
                  <a:srgbClr val="FF0000"/>
                </a:solidFill>
                <a:latin typeface="Times New Roman" panose="02020603050405020304" pitchFamily="18" charset="0"/>
              </a:rPr>
              <a:t>5</a:t>
            </a:r>
            <a:r>
              <a:rPr lang="zh-CN" altLang="en-US" sz="2400" b="1" dirty="0">
                <a:solidFill>
                  <a:srgbClr val="FF0000"/>
                </a:solidFill>
                <a:latin typeface="Times New Roman" panose="02020603050405020304" pitchFamily="18" charset="0"/>
              </a:rPr>
              <a:t>　 </a:t>
            </a:r>
            <a:r>
              <a:rPr lang="zh-CN" altLang="en-US" sz="2400" b="1" dirty="0">
                <a:solidFill>
                  <a:srgbClr val="FF0000"/>
                </a:solidFill>
                <a:latin typeface="宋体" panose="02010600030101010101" pitchFamily="2" charset="-122"/>
              </a:rPr>
              <a:t>磁力永动机</a:t>
            </a:r>
            <a:r>
              <a:rPr lang="zh-CN" altLang="en-US" sz="2400" dirty="0">
                <a:latin typeface="Times New Roman" panose="02020603050405020304" pitchFamily="18" charset="0"/>
              </a:rPr>
              <a:t> </a:t>
            </a:r>
            <a:endParaRPr lang="zh-CN" altLang="en-US" sz="2400" dirty="0">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grpId="0" nodeType="clickEffect">
                                  <p:stCondLst>
                                    <p:cond delay="0"/>
                                  </p:stCondLst>
                                  <p:childTnLst>
                                    <p:set>
                                      <p:cBhvr>
                                        <p:cTn id="6" dur="1" fill="hold">
                                          <p:stCondLst>
                                            <p:cond delay="0"/>
                                          </p:stCondLst>
                                        </p:cTn>
                                        <p:tgtEl>
                                          <p:spTgt spid="35842"/>
                                        </p:tgtEl>
                                        <p:attrNameLst>
                                          <p:attrName>style.visibility</p:attrName>
                                        </p:attrNameLst>
                                      </p:cBhvr>
                                      <p:to>
                                        <p:strVal val="visible"/>
                                      </p:to>
                                    </p:set>
                                    <p:animEffect transition="in" filter="barn(outHorizontal)">
                                      <p:cBhvr>
                                        <p:cTn id="7" dur="500"/>
                                        <p:tgtEl>
                                          <p:spTgt spid="3584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grpId="0" nodeType="clickEffect">
                                  <p:stCondLst>
                                    <p:cond delay="0"/>
                                  </p:stCondLst>
                                  <p:iterate type="wd">
                                    <p:tmPct val="100000"/>
                                  </p:iterate>
                                  <p:childTnLst>
                                    <p:set>
                                      <p:cBhvr>
                                        <p:cTn id="11" dur="1" fill="hold">
                                          <p:stCondLst>
                                            <p:cond delay="0"/>
                                          </p:stCondLst>
                                        </p:cTn>
                                        <p:tgtEl>
                                          <p:spTgt spid="35845"/>
                                        </p:tgtEl>
                                        <p:attrNameLst>
                                          <p:attrName>style.visibility</p:attrName>
                                        </p:attrNameLst>
                                      </p:cBhvr>
                                      <p:to>
                                        <p:strVal val="visible"/>
                                      </p:to>
                                    </p:set>
                                    <p:anim calcmode="lin" valueType="num">
                                      <p:cBhvr additive="base">
                                        <p:cTn id="12" dur="300" fill="hold"/>
                                        <p:tgtEl>
                                          <p:spTgt spid="35845"/>
                                        </p:tgtEl>
                                        <p:attrNameLst>
                                          <p:attrName>ppt_x</p:attrName>
                                        </p:attrNameLst>
                                      </p:cBhvr>
                                      <p:tavLst>
                                        <p:tav tm="0">
                                          <p:val>
                                            <p:strVal val="1+#ppt_w/2"/>
                                          </p:val>
                                        </p:tav>
                                        <p:tav tm="100000">
                                          <p:val>
                                            <p:strVal val="#ppt_x"/>
                                          </p:val>
                                        </p:tav>
                                      </p:tavLst>
                                    </p:anim>
                                    <p:anim calcmode="lin" valueType="num">
                                      <p:cBhvr additive="base">
                                        <p:cTn id="13" dur="300" fill="hold"/>
                                        <p:tgtEl>
                                          <p:spTgt spid="35845"/>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0"/>
                                            </p:cond>
                                          </p:stCondLst>
                                          <p:endCondLst>
                                            <p:cond evt="onStopAudio" delay="0">
                                              <p:tgtEl>
                                                <p:sldTgt/>
                                              </p:tgtEl>
                                            </p:cond>
                                          </p:endCondLst>
                                        </p:cTn>
                                        <p:tgtEl>
                                          <p:sndTgt r:embed="rId2" name="gunshot.wav"/>
                                        </p:tgtEl>
                                      </p:cMediaNode>
                                    </p:audio>
                                  </p:subTnLst>
                                </p:cTn>
                              </p:par>
                            </p:childTnLst>
                          </p:cTn>
                        </p:par>
                      </p:childTnLst>
                    </p:cTn>
                  </p:par>
                  <p:par>
                    <p:cTn id="14" fill="hold">
                      <p:stCondLst>
                        <p:cond delay="indefinite"/>
                      </p:stCondLst>
                      <p:childTnLst>
                        <p:par>
                          <p:cTn id="15" fill="hold">
                            <p:stCondLst>
                              <p:cond delay="0"/>
                            </p:stCondLst>
                            <p:childTnLst>
                              <p:par>
                                <p:cTn id="16" presetID="9" presetClass="entr" presetSubtype="0" fill="hold" grpId="0" nodeType="clickEffect">
                                  <p:stCondLst>
                                    <p:cond delay="0"/>
                                  </p:stCondLst>
                                  <p:childTnLst>
                                    <p:set>
                                      <p:cBhvr>
                                        <p:cTn id="17" dur="1" fill="hold">
                                          <p:stCondLst>
                                            <p:cond delay="0"/>
                                          </p:stCondLst>
                                        </p:cTn>
                                        <p:tgtEl>
                                          <p:spTgt spid="35844"/>
                                        </p:tgtEl>
                                        <p:attrNameLst>
                                          <p:attrName>style.visibility</p:attrName>
                                        </p:attrNameLst>
                                      </p:cBhvr>
                                      <p:to>
                                        <p:strVal val="visible"/>
                                      </p:to>
                                    </p:set>
                                    <p:animEffect transition="in" filter="dissolve">
                                      <p:cBhvr>
                                        <p:cTn id="18" dur="500"/>
                                        <p:tgtEl>
                                          <p:spTgt spid="358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2" grpId="0"/>
      <p:bldP spid="35844" grpId="0"/>
      <p:bldP spid="35845" grpId="0" bldLvl="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6" name="Text Box 2"/>
          <p:cNvSpPr txBox="1"/>
          <p:nvPr/>
        </p:nvSpPr>
        <p:spPr>
          <a:xfrm>
            <a:off x="2057400" y="4495800"/>
            <a:ext cx="7848600" cy="1198880"/>
          </a:xfrm>
          <a:prstGeom prst="rect">
            <a:avLst/>
          </a:prstGeom>
          <a:noFill/>
          <a:ln w="9525">
            <a:noFill/>
          </a:ln>
        </p:spPr>
        <p:txBody>
          <a:bodyPr>
            <a:spAutoFit/>
          </a:bodyPr>
          <a:p>
            <a:pPr>
              <a:spcBef>
                <a:spcPct val="50000"/>
              </a:spcBef>
            </a:pPr>
            <a:r>
              <a:rPr lang="zh-CN" altLang="en-US" sz="2400" dirty="0">
                <a:latin typeface="宋体" panose="02010600030101010101" pitchFamily="2" charset="-122"/>
              </a:rPr>
              <a:t>　　如果说永动机的</a:t>
            </a:r>
            <a:r>
              <a:rPr lang="zh-CN" altLang="en-US" sz="2400" dirty="0">
                <a:latin typeface="Times New Roman" panose="02020603050405020304" pitchFamily="18" charset="0"/>
              </a:rPr>
              <a:t>“</a:t>
            </a:r>
            <a:r>
              <a:rPr lang="zh-CN" altLang="en-US" sz="2400" dirty="0">
                <a:latin typeface="宋体" panose="02010600030101010101" pitchFamily="2" charset="-122"/>
              </a:rPr>
              <a:t>发明</a:t>
            </a:r>
            <a:r>
              <a:rPr lang="zh-CN" altLang="en-US" sz="2400" dirty="0">
                <a:latin typeface="Times New Roman" panose="02020603050405020304" pitchFamily="18" charset="0"/>
              </a:rPr>
              <a:t>”</a:t>
            </a:r>
            <a:r>
              <a:rPr lang="zh-CN" altLang="en-US" sz="2400" dirty="0">
                <a:latin typeface="宋体" panose="02010600030101010101" pitchFamily="2" charset="-122"/>
              </a:rPr>
              <a:t>对人类有点益处的话，那就是人们可以从中吸取教训：一切违背能量转化与守恒定律等自然规律的</a:t>
            </a:r>
            <a:r>
              <a:rPr lang="zh-CN" altLang="en-US" sz="2400" dirty="0">
                <a:latin typeface="Times New Roman" panose="02020603050405020304" pitchFamily="18" charset="0"/>
              </a:rPr>
              <a:t>“</a:t>
            </a:r>
            <a:r>
              <a:rPr lang="zh-CN" altLang="en-US" sz="2400" dirty="0">
                <a:latin typeface="宋体" panose="02010600030101010101" pitchFamily="2" charset="-122"/>
              </a:rPr>
              <a:t>创造</a:t>
            </a:r>
            <a:r>
              <a:rPr lang="zh-CN" altLang="en-US" sz="2400" dirty="0">
                <a:latin typeface="Times New Roman" panose="02020603050405020304" pitchFamily="18" charset="0"/>
              </a:rPr>
              <a:t>”</a:t>
            </a:r>
            <a:r>
              <a:rPr lang="zh-CN" altLang="en-US" sz="2400" dirty="0">
                <a:latin typeface="宋体" panose="02010600030101010101" pitchFamily="2" charset="-122"/>
              </a:rPr>
              <a:t>都是注定要失败的</a:t>
            </a:r>
            <a:r>
              <a:rPr lang="zh-CN" altLang="en-US" sz="2400" dirty="0">
                <a:latin typeface="Times New Roman" panose="02020603050405020304" pitchFamily="18" charset="0"/>
              </a:rPr>
              <a:t> </a:t>
            </a:r>
            <a:endParaRPr lang="zh-CN" altLang="en-US" sz="2400" dirty="0">
              <a:latin typeface="Times New Roman" panose="02020603050405020304" pitchFamily="18" charset="0"/>
            </a:endParaRPr>
          </a:p>
        </p:txBody>
      </p:sp>
      <p:sp>
        <p:nvSpPr>
          <p:cNvPr id="36867" name="Text Box 3"/>
          <p:cNvSpPr txBox="1"/>
          <p:nvPr/>
        </p:nvSpPr>
        <p:spPr>
          <a:xfrm>
            <a:off x="1905000" y="152400"/>
            <a:ext cx="5867400" cy="2306955"/>
          </a:xfrm>
          <a:prstGeom prst="rect">
            <a:avLst/>
          </a:prstGeom>
          <a:noFill/>
          <a:ln w="9525">
            <a:noFill/>
          </a:ln>
        </p:spPr>
        <p:txBody>
          <a:bodyPr>
            <a:spAutoFit/>
          </a:bodyPr>
          <a:p>
            <a:pPr>
              <a:spcBef>
                <a:spcPct val="50000"/>
              </a:spcBef>
            </a:pPr>
            <a:r>
              <a:rPr lang="zh-CN" altLang="en-US" sz="2400" dirty="0">
                <a:latin typeface="宋体" panose="02010600030101010101" pitchFamily="2" charset="-122"/>
              </a:rPr>
              <a:t>　　就在一些人热衷于制造永动机的同时，科学家们从力学基本理论的研究中逐步认识到了自然界的客观规律性。继达</a:t>
            </a:r>
            <a:r>
              <a:rPr lang="en-US" altLang="zh-CN" sz="2400">
                <a:latin typeface="Times New Roman" panose="02020603050405020304" pitchFamily="18" charset="0"/>
              </a:rPr>
              <a:t>·</a:t>
            </a:r>
            <a:r>
              <a:rPr lang="zh-CN" altLang="en-US" sz="2400" dirty="0">
                <a:latin typeface="宋体" panose="02010600030101010101" pitchFamily="2" charset="-122"/>
              </a:rPr>
              <a:t>芬奇之后，斯蒂文于</a:t>
            </a:r>
            <a:r>
              <a:rPr lang="en-US" altLang="zh-CN" sz="2400">
                <a:latin typeface="Times New Roman" panose="02020603050405020304" pitchFamily="18" charset="0"/>
              </a:rPr>
              <a:t>1568</a:t>
            </a:r>
            <a:r>
              <a:rPr lang="zh-CN" altLang="en-US" sz="2400" dirty="0">
                <a:latin typeface="宋体" panose="02010600030101010101" pitchFamily="2" charset="-122"/>
              </a:rPr>
              <a:t>年写了一本</a:t>
            </a:r>
            <a:r>
              <a:rPr lang="en-US" altLang="zh-CN" sz="2400">
                <a:latin typeface="宋体" panose="02010600030101010101" pitchFamily="2" charset="-122"/>
              </a:rPr>
              <a:t>《</a:t>
            </a:r>
            <a:r>
              <a:rPr lang="zh-CN" altLang="en-US" sz="2400" dirty="0">
                <a:latin typeface="宋体" panose="02010600030101010101" pitchFamily="2" charset="-122"/>
              </a:rPr>
              <a:t>静力学基础</a:t>
            </a:r>
            <a:r>
              <a:rPr lang="en-US" altLang="zh-CN" sz="2400">
                <a:latin typeface="宋体" panose="02010600030101010101" pitchFamily="2" charset="-122"/>
              </a:rPr>
              <a:t>》</a:t>
            </a:r>
            <a:r>
              <a:rPr lang="zh-CN" altLang="en-US" sz="2400" dirty="0">
                <a:latin typeface="宋体" panose="02010600030101010101" pitchFamily="2" charset="-122"/>
              </a:rPr>
              <a:t>，其中讨论斜面上力的分解问题时，明确地提出了永动机不可能实现的观点。</a:t>
            </a:r>
            <a:r>
              <a:rPr lang="zh-CN" altLang="en-US" sz="2400" dirty="0">
                <a:latin typeface="Times New Roman" panose="02020603050405020304" pitchFamily="18" charset="0"/>
              </a:rPr>
              <a:t> </a:t>
            </a:r>
            <a:endParaRPr lang="zh-CN" altLang="en-US" sz="2400" dirty="0">
              <a:latin typeface="Times New Roman" panose="02020603050405020304" pitchFamily="18" charset="0"/>
            </a:endParaRPr>
          </a:p>
        </p:txBody>
      </p:sp>
      <p:sp>
        <p:nvSpPr>
          <p:cNvPr id="36868" name="Text Box 4"/>
          <p:cNvSpPr txBox="1"/>
          <p:nvPr/>
        </p:nvSpPr>
        <p:spPr>
          <a:xfrm>
            <a:off x="1981200" y="2971800"/>
            <a:ext cx="8229600" cy="1568450"/>
          </a:xfrm>
          <a:prstGeom prst="rect">
            <a:avLst/>
          </a:prstGeom>
          <a:noFill/>
          <a:ln w="9525">
            <a:noFill/>
          </a:ln>
        </p:spPr>
        <p:txBody>
          <a:bodyPr>
            <a:spAutoFit/>
          </a:bodyPr>
          <a:p>
            <a:pPr>
              <a:spcBef>
                <a:spcPct val="50000"/>
              </a:spcBef>
            </a:pPr>
            <a:r>
              <a:rPr lang="zh-CN" altLang="en-US" sz="2400" dirty="0">
                <a:latin typeface="宋体" panose="02010600030101010101" pitchFamily="2" charset="-122"/>
              </a:rPr>
              <a:t>　　他所用的插图画在该书扉页上，见图</a:t>
            </a:r>
            <a:r>
              <a:rPr lang="en-US" altLang="zh-CN" sz="2400">
                <a:latin typeface="Times New Roman" panose="02020603050405020304" pitchFamily="18" charset="0"/>
              </a:rPr>
              <a:t>6</a:t>
            </a:r>
            <a:r>
              <a:rPr lang="zh-CN" altLang="en-US" sz="2400" dirty="0">
                <a:latin typeface="宋体" panose="02010600030101010101" pitchFamily="2" charset="-122"/>
              </a:rPr>
              <a:t>，图的上方写着：</a:t>
            </a:r>
            <a:r>
              <a:rPr lang="zh-CN" altLang="en-US" sz="2400" dirty="0">
                <a:latin typeface="Times New Roman" panose="02020603050405020304" pitchFamily="18" charset="0"/>
              </a:rPr>
              <a:t>“</a:t>
            </a:r>
            <a:r>
              <a:rPr lang="zh-CN" altLang="en-US" sz="2400" dirty="0">
                <a:latin typeface="宋体" panose="02010600030101010101" pitchFamily="2" charset="-122"/>
              </a:rPr>
              <a:t>神奇其实并不神奇。</a:t>
            </a:r>
            <a:r>
              <a:rPr lang="zh-CN" altLang="en-US" sz="2400" dirty="0">
                <a:latin typeface="Times New Roman" panose="02020603050405020304" pitchFamily="18" charset="0"/>
              </a:rPr>
              <a:t>”</a:t>
            </a:r>
            <a:r>
              <a:rPr lang="zh-CN" altLang="en-US" sz="2400" dirty="0">
                <a:latin typeface="宋体" panose="02010600030101010101" pitchFamily="2" charset="-122"/>
              </a:rPr>
              <a:t>将</a:t>
            </a:r>
            <a:r>
              <a:rPr lang="en-US" altLang="zh-CN" sz="2400">
                <a:latin typeface="Times New Roman" panose="02020603050405020304" pitchFamily="18" charset="0"/>
              </a:rPr>
              <a:t>14</a:t>
            </a:r>
            <a:r>
              <a:rPr lang="zh-CN" altLang="en-US" sz="2400" dirty="0">
                <a:latin typeface="宋体" panose="02010600030101010101" pitchFamily="2" charset="-122"/>
              </a:rPr>
              <a:t>个等重的小球均匀地用线穿起组成首尾相连的球链，放在斜面上，他认为链的</a:t>
            </a:r>
            <a:r>
              <a:rPr lang="zh-CN" altLang="en-US" sz="2400" dirty="0">
                <a:latin typeface="Times New Roman" panose="02020603050405020304" pitchFamily="18" charset="0"/>
              </a:rPr>
              <a:t>“</a:t>
            </a:r>
            <a:r>
              <a:rPr lang="zh-CN" altLang="en-US" sz="2400" dirty="0">
                <a:latin typeface="宋体" panose="02010600030101010101" pitchFamily="2" charset="-122"/>
              </a:rPr>
              <a:t>运动没有尽头是荒谬的</a:t>
            </a:r>
            <a:r>
              <a:rPr lang="zh-CN" altLang="en-US" sz="2400" dirty="0">
                <a:latin typeface="Times New Roman" panose="02020603050405020304" pitchFamily="18" charset="0"/>
              </a:rPr>
              <a:t>”</a:t>
            </a:r>
            <a:r>
              <a:rPr lang="zh-CN" altLang="en-US" sz="2400" dirty="0">
                <a:latin typeface="宋体" panose="02010600030101010101" pitchFamily="2" charset="-122"/>
              </a:rPr>
              <a:t>，所以两侧应平衡。</a:t>
            </a:r>
            <a:r>
              <a:rPr lang="zh-CN" altLang="en-US" sz="2400" dirty="0">
                <a:latin typeface="Times New Roman" panose="02020603050405020304" pitchFamily="18" charset="0"/>
              </a:rPr>
              <a:t> </a:t>
            </a:r>
            <a:endParaRPr lang="zh-CN" altLang="en-US" sz="2400" dirty="0">
              <a:latin typeface="Times New Roman" panose="02020603050405020304" pitchFamily="18" charset="0"/>
            </a:endParaRPr>
          </a:p>
        </p:txBody>
      </p:sp>
      <p:pic>
        <p:nvPicPr>
          <p:cNvPr id="36869" name="Picture 5" descr="028-"/>
          <p:cNvPicPr>
            <a:picLocks noChangeAspect="1"/>
          </p:cNvPicPr>
          <p:nvPr/>
        </p:nvPicPr>
        <p:blipFill>
          <a:blip r:embed="rId1"/>
          <a:stretch>
            <a:fillRect/>
          </a:stretch>
        </p:blipFill>
        <p:spPr>
          <a:xfrm>
            <a:off x="7745413" y="0"/>
            <a:ext cx="2565400" cy="2971800"/>
          </a:xfrm>
          <a:prstGeom prst="rect">
            <a:avLst/>
          </a:prstGeom>
          <a:noFill/>
          <a:ln w="9525">
            <a:noFill/>
          </a:ln>
        </p:spPr>
      </p:pic>
      <p:sp>
        <p:nvSpPr>
          <p:cNvPr id="36870" name="Text Box 6"/>
          <p:cNvSpPr txBox="1"/>
          <p:nvPr/>
        </p:nvSpPr>
        <p:spPr>
          <a:xfrm>
            <a:off x="3124200" y="2514600"/>
            <a:ext cx="4572000" cy="460375"/>
          </a:xfrm>
          <a:prstGeom prst="rect">
            <a:avLst/>
          </a:prstGeom>
          <a:noFill/>
          <a:ln w="9525" cap="flat" cmpd="sng">
            <a:solidFill>
              <a:schemeClr val="accent1"/>
            </a:solidFill>
            <a:prstDash val="solid"/>
            <a:miter/>
            <a:headEnd type="none" w="med" len="med"/>
            <a:tailEnd type="none" w="med" len="med"/>
          </a:ln>
        </p:spPr>
        <p:txBody>
          <a:bodyPr>
            <a:spAutoFit/>
          </a:bodyPr>
          <a:p>
            <a:pPr>
              <a:spcBef>
                <a:spcPct val="50000"/>
              </a:spcBef>
            </a:pPr>
            <a:r>
              <a:rPr lang="zh-CN" altLang="en-US" sz="2400" b="1" dirty="0">
                <a:solidFill>
                  <a:srgbClr val="FF0000"/>
                </a:solidFill>
                <a:latin typeface="宋体" panose="02010600030101010101" pitchFamily="2" charset="-122"/>
              </a:rPr>
              <a:t>右图</a:t>
            </a:r>
            <a:r>
              <a:rPr lang="en-US" altLang="zh-CN" sz="2400" b="1">
                <a:solidFill>
                  <a:srgbClr val="FF0000"/>
                </a:solidFill>
                <a:latin typeface="Times New Roman" panose="02020603050405020304" pitchFamily="18" charset="0"/>
              </a:rPr>
              <a:t>6</a:t>
            </a:r>
            <a:r>
              <a:rPr lang="zh-CN" altLang="en-US" sz="2400" b="1" dirty="0">
                <a:solidFill>
                  <a:srgbClr val="FF0000"/>
                </a:solidFill>
                <a:latin typeface="Times New Roman" panose="02020603050405020304" pitchFamily="18" charset="0"/>
              </a:rPr>
              <a:t>为 “</a:t>
            </a:r>
            <a:r>
              <a:rPr lang="zh-CN" altLang="en-US" sz="2400" b="1" dirty="0">
                <a:solidFill>
                  <a:srgbClr val="FF0000"/>
                </a:solidFill>
                <a:latin typeface="宋体" panose="02010600030101010101" pitchFamily="2" charset="-122"/>
              </a:rPr>
              <a:t>神奇其实并不神奇</a:t>
            </a:r>
            <a:r>
              <a:rPr lang="zh-CN" altLang="en-US" sz="2400" b="1" dirty="0">
                <a:solidFill>
                  <a:srgbClr val="FF0000"/>
                </a:solidFill>
                <a:latin typeface="Times New Roman" panose="02020603050405020304" pitchFamily="18" charset="0"/>
              </a:rPr>
              <a:t>”</a:t>
            </a:r>
            <a:r>
              <a:rPr lang="zh-CN" altLang="en-US" sz="2400" b="1" dirty="0">
                <a:latin typeface="Times New Roman" panose="02020603050405020304" pitchFamily="18" charset="0"/>
              </a:rPr>
              <a:t> </a:t>
            </a:r>
            <a:endParaRPr lang="zh-CN" altLang="en-US" sz="2400" b="1" dirty="0">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6867"/>
                                        </p:tgtEl>
                                        <p:attrNameLst>
                                          <p:attrName>style.visibility</p:attrName>
                                        </p:attrNameLst>
                                      </p:cBhvr>
                                      <p:to>
                                        <p:strVal val="visible"/>
                                      </p:to>
                                    </p:set>
                                    <p:anim calcmode="lin" valueType="num">
                                      <p:cBhvr additive="base">
                                        <p:cTn id="7" dur="500" fill="hold"/>
                                        <p:tgtEl>
                                          <p:spTgt spid="36867"/>
                                        </p:tgtEl>
                                        <p:attrNameLst>
                                          <p:attrName>ppt_x</p:attrName>
                                        </p:attrNameLst>
                                      </p:cBhvr>
                                      <p:tavLst>
                                        <p:tav tm="0">
                                          <p:val>
                                            <p:strVal val="#ppt_x"/>
                                          </p:val>
                                        </p:tav>
                                        <p:tav tm="100000">
                                          <p:val>
                                            <p:strVal val="#ppt_x"/>
                                          </p:val>
                                        </p:tav>
                                      </p:tavLst>
                                    </p:anim>
                                    <p:anim calcmode="lin" valueType="num">
                                      <p:cBhvr additive="base">
                                        <p:cTn id="8" dur="500" fill="hold"/>
                                        <p:tgtEl>
                                          <p:spTgt spid="3686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9" presetClass="entr" presetSubtype="0" fill="hold" grpId="0" nodeType="clickEffect">
                                  <p:stCondLst>
                                    <p:cond delay="0"/>
                                  </p:stCondLst>
                                  <p:childTnLst>
                                    <p:set>
                                      <p:cBhvr>
                                        <p:cTn id="12" dur="1" fill="hold">
                                          <p:stCondLst>
                                            <p:cond delay="0"/>
                                          </p:stCondLst>
                                        </p:cTn>
                                        <p:tgtEl>
                                          <p:spTgt spid="36868"/>
                                        </p:tgtEl>
                                        <p:attrNameLst>
                                          <p:attrName>style.visibility</p:attrName>
                                        </p:attrNameLst>
                                      </p:cBhvr>
                                      <p:to>
                                        <p:strVal val="visible"/>
                                      </p:to>
                                    </p:set>
                                    <p:animEffect transition="in" filter="dissolve">
                                      <p:cBhvr>
                                        <p:cTn id="13" dur="500"/>
                                        <p:tgtEl>
                                          <p:spTgt spid="36868"/>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grpId="0" nodeType="clickEffect">
                                  <p:stCondLst>
                                    <p:cond delay="0"/>
                                  </p:stCondLst>
                                  <p:iterate type="wd">
                                    <p:tmPct val="100000"/>
                                  </p:iterate>
                                  <p:childTnLst>
                                    <p:set>
                                      <p:cBhvr>
                                        <p:cTn id="17" dur="1" fill="hold">
                                          <p:stCondLst>
                                            <p:cond delay="0"/>
                                          </p:stCondLst>
                                        </p:cTn>
                                        <p:tgtEl>
                                          <p:spTgt spid="36870"/>
                                        </p:tgtEl>
                                        <p:attrNameLst>
                                          <p:attrName>style.visibility</p:attrName>
                                        </p:attrNameLst>
                                      </p:cBhvr>
                                      <p:to>
                                        <p:strVal val="visible"/>
                                      </p:to>
                                    </p:set>
                                    <p:anim calcmode="lin" valueType="num">
                                      <p:cBhvr additive="base">
                                        <p:cTn id="18" dur="300" fill="hold"/>
                                        <p:tgtEl>
                                          <p:spTgt spid="36870"/>
                                        </p:tgtEl>
                                        <p:attrNameLst>
                                          <p:attrName>ppt_x</p:attrName>
                                        </p:attrNameLst>
                                      </p:cBhvr>
                                      <p:tavLst>
                                        <p:tav tm="0">
                                          <p:val>
                                            <p:strVal val="0-#ppt_w/2"/>
                                          </p:val>
                                        </p:tav>
                                        <p:tav tm="100000">
                                          <p:val>
                                            <p:strVal val="#ppt_x"/>
                                          </p:val>
                                        </p:tav>
                                      </p:tavLst>
                                    </p:anim>
                                    <p:anim calcmode="lin" valueType="num">
                                      <p:cBhvr additive="base">
                                        <p:cTn id="19" dur="300" fill="hold"/>
                                        <p:tgtEl>
                                          <p:spTgt spid="36870"/>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6"/>
                                            </p:cond>
                                          </p:stCondLst>
                                          <p:endCondLst>
                                            <p:cond evt="onStopAudio" delay="0">
                                              <p:tgtEl>
                                                <p:sldTgt/>
                                              </p:tgtEl>
                                            </p:cond>
                                          </p:endCondLst>
                                        </p:cTn>
                                        <p:tgtEl>
                                          <p:sndTgt r:embed="rId2" name="gunshot.wav"/>
                                        </p:tgtEl>
                                      </p:cMediaNode>
                                    </p:audio>
                                  </p:subTnLst>
                                </p:cTn>
                              </p:par>
                            </p:childTnLst>
                          </p:cTn>
                        </p:par>
                      </p:childTnLst>
                    </p:cTn>
                  </p:par>
                  <p:par>
                    <p:cTn id="20" fill="hold">
                      <p:stCondLst>
                        <p:cond delay="indefinite"/>
                      </p:stCondLst>
                      <p:childTnLst>
                        <p:par>
                          <p:cTn id="21" fill="hold">
                            <p:stCondLst>
                              <p:cond delay="0"/>
                            </p:stCondLst>
                            <p:childTnLst>
                              <p:par>
                                <p:cTn id="22" presetID="15" presetClass="entr" presetSubtype="0" fill="hold" grpId="0" nodeType="clickEffect">
                                  <p:stCondLst>
                                    <p:cond delay="0"/>
                                  </p:stCondLst>
                                  <p:childTnLst>
                                    <p:set>
                                      <p:cBhvr>
                                        <p:cTn id="23" dur="1" fill="hold">
                                          <p:stCondLst>
                                            <p:cond delay="0"/>
                                          </p:stCondLst>
                                        </p:cTn>
                                        <p:tgtEl>
                                          <p:spTgt spid="36866"/>
                                        </p:tgtEl>
                                        <p:attrNameLst>
                                          <p:attrName>style.visibility</p:attrName>
                                        </p:attrNameLst>
                                      </p:cBhvr>
                                      <p:to>
                                        <p:strVal val="visible"/>
                                      </p:to>
                                    </p:set>
                                    <p:anim calcmode="lin" valueType="num">
                                      <p:cBhvr>
                                        <p:cTn id="24" dur="1000" fill="hold"/>
                                        <p:tgtEl>
                                          <p:spTgt spid="36866"/>
                                        </p:tgtEl>
                                        <p:attrNameLst>
                                          <p:attrName>ppt_w</p:attrName>
                                        </p:attrNameLst>
                                      </p:cBhvr>
                                      <p:tavLst>
                                        <p:tav tm="0">
                                          <p:val>
                                            <p:fltVal val="0.000000"/>
                                          </p:val>
                                        </p:tav>
                                        <p:tav tm="100000">
                                          <p:val>
                                            <p:strVal val="#ppt_w"/>
                                          </p:val>
                                        </p:tav>
                                      </p:tavLst>
                                    </p:anim>
                                    <p:anim calcmode="lin" valueType="num">
                                      <p:cBhvr>
                                        <p:cTn id="25" dur="1000" fill="hold"/>
                                        <p:tgtEl>
                                          <p:spTgt spid="36866"/>
                                        </p:tgtEl>
                                        <p:attrNameLst>
                                          <p:attrName>ppt_h</p:attrName>
                                        </p:attrNameLst>
                                      </p:cBhvr>
                                      <p:tavLst>
                                        <p:tav tm="0">
                                          <p:val>
                                            <p:fltVal val="0.000000"/>
                                          </p:val>
                                        </p:tav>
                                        <p:tav tm="100000">
                                          <p:val>
                                            <p:strVal val="#ppt_h"/>
                                          </p:val>
                                        </p:tav>
                                      </p:tavLst>
                                    </p:anim>
                                    <p:anim calcmode="lin" valueType="num">
                                      <p:cBhvr>
                                        <p:cTn id="26" dur="1000" fill="hold"/>
                                        <p:tgtEl>
                                          <p:spTgt spid="36866"/>
                                        </p:tgtEl>
                                        <p:attrNameLst>
                                          <p:attrName>ppt_x</p:attrName>
                                        </p:attrNameLst>
                                      </p:cBhvr>
                                      <p:tavLst>
                                        <p:tav tm="0" fmla="#ppt_x+(cos(-2*pi*(1-$))*-#ppt_x-sin(-2*pi*(1-$))*(1-#ppt_y))*(1-$)">
                                          <p:val>
                                            <p:fltVal val="0.000000"/>
                                          </p:val>
                                        </p:tav>
                                        <p:tav tm="100000">
                                          <p:val>
                                            <p:fltVal val="1.000000"/>
                                          </p:val>
                                        </p:tav>
                                      </p:tavLst>
                                    </p:anim>
                                    <p:anim calcmode="lin" valueType="num">
                                      <p:cBhvr>
                                        <p:cTn id="27" dur="1000" fill="hold"/>
                                        <p:tgtEl>
                                          <p:spTgt spid="36866"/>
                                        </p:tgtEl>
                                        <p:attrNameLst>
                                          <p:attrName>ppt_y</p:attrName>
                                        </p:attrNameLst>
                                      </p:cBhvr>
                                      <p:tavLst>
                                        <p:tav tm="0" fmla="#ppt_y+(sin(-2*pi*(1-$))*-#ppt_x+cos(-2*pi*(1-$))*(1-#ppt_y))*(1-$)">
                                          <p:val>
                                            <p:fltVal val="0.000000"/>
                                          </p:val>
                                        </p:tav>
                                        <p:tav tm="100000">
                                          <p:val>
                                            <p:fltVal val="1.000000"/>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6" grpId="0"/>
      <p:bldP spid="36867" grpId="0"/>
      <p:bldP spid="36868" grpId="0"/>
      <p:bldP spid="36870" grpId="0" bldLvl="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890" name="Text Box 2"/>
          <p:cNvSpPr txBox="1"/>
          <p:nvPr/>
        </p:nvSpPr>
        <p:spPr>
          <a:xfrm>
            <a:off x="2438400" y="2057400"/>
            <a:ext cx="7620000" cy="366713"/>
          </a:xfrm>
          <a:prstGeom prst="rect">
            <a:avLst/>
          </a:prstGeom>
          <a:noFill/>
          <a:ln w="9525">
            <a:noFill/>
          </a:ln>
        </p:spPr>
        <p:txBody>
          <a:bodyPr/>
          <a:p>
            <a:pPr>
              <a:spcBef>
                <a:spcPct val="50000"/>
              </a:spcBef>
            </a:pPr>
            <a:endParaRPr lang="zh-CN" altLang="en-US" sz="1800" dirty="0">
              <a:latin typeface="Tahoma" panose="020B0604030504040204" pitchFamily="34" charset="0"/>
            </a:endParaRPr>
          </a:p>
        </p:txBody>
      </p:sp>
      <p:pic>
        <p:nvPicPr>
          <p:cNvPr id="37891" name="Picture 3" descr="未标题3 拷贝"/>
          <p:cNvPicPr>
            <a:picLocks noChangeAspect="1"/>
          </p:cNvPicPr>
          <p:nvPr/>
        </p:nvPicPr>
        <p:blipFill>
          <a:blip r:embed="rId1"/>
          <a:stretch>
            <a:fillRect/>
          </a:stretch>
        </p:blipFill>
        <p:spPr>
          <a:xfrm>
            <a:off x="1524000" y="26988"/>
            <a:ext cx="9144000" cy="6858000"/>
          </a:xfrm>
          <a:prstGeom prst="rect">
            <a:avLst/>
          </a:prstGeom>
          <a:noFill/>
          <a:ln w="9525">
            <a:noFill/>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4" name="Text Box 2"/>
          <p:cNvSpPr txBox="1"/>
          <p:nvPr/>
        </p:nvSpPr>
        <p:spPr>
          <a:xfrm>
            <a:off x="4656138" y="333375"/>
            <a:ext cx="6011862" cy="368300"/>
          </a:xfrm>
          <a:prstGeom prst="rect">
            <a:avLst/>
          </a:prstGeom>
          <a:noFill/>
          <a:ln w="9525">
            <a:noFill/>
          </a:ln>
        </p:spPr>
        <p:txBody>
          <a:bodyPr>
            <a:spAutoFit/>
          </a:bodyPr>
          <a:p>
            <a:pPr>
              <a:spcBef>
                <a:spcPct val="50000"/>
              </a:spcBef>
            </a:pPr>
            <a:r>
              <a:rPr lang="zh-CN" altLang="en-US" b="1" dirty="0">
                <a:solidFill>
                  <a:srgbClr val="000099"/>
                </a:solidFill>
                <a:latin typeface="Comic Sans MS" panose="030F0702030302020204" pitchFamily="66" charset="0"/>
              </a:rPr>
              <a:t>说一说：下图呈现的现象中主要体现了哪些能量的变化？</a:t>
            </a:r>
            <a:endParaRPr lang="zh-CN" altLang="en-US" b="1" dirty="0">
              <a:solidFill>
                <a:srgbClr val="000099"/>
              </a:solidFill>
              <a:latin typeface="Comic Sans MS" panose="030F0702030302020204" pitchFamily="66" charset="0"/>
            </a:endParaRPr>
          </a:p>
        </p:txBody>
      </p:sp>
      <p:pic>
        <p:nvPicPr>
          <p:cNvPr id="38915" name="Picture 3" descr="集体跳伞运动"/>
          <p:cNvPicPr>
            <a:picLocks noChangeAspect="1"/>
          </p:cNvPicPr>
          <p:nvPr/>
        </p:nvPicPr>
        <p:blipFill>
          <a:blip r:embed="rId1"/>
          <a:stretch>
            <a:fillRect/>
          </a:stretch>
        </p:blipFill>
        <p:spPr>
          <a:xfrm>
            <a:off x="7464425" y="4868863"/>
            <a:ext cx="3203575" cy="1989137"/>
          </a:xfrm>
          <a:prstGeom prst="rect">
            <a:avLst/>
          </a:prstGeom>
          <a:noFill/>
          <a:ln w="9525" cap="flat" cmpd="sng">
            <a:solidFill>
              <a:schemeClr val="folHlink"/>
            </a:solidFill>
            <a:prstDash val="solid"/>
            <a:miter/>
            <a:headEnd type="none" w="med" len="med"/>
            <a:tailEnd type="none" w="med" len="med"/>
          </a:ln>
        </p:spPr>
      </p:pic>
      <p:pic>
        <p:nvPicPr>
          <p:cNvPr id="38916" name="Picture 4" descr="36721084">
            <a:hlinkClick r:id="rId2"/>
          </p:cNvPr>
          <p:cNvPicPr>
            <a:picLocks noChangeAspect="1"/>
          </p:cNvPicPr>
          <p:nvPr/>
        </p:nvPicPr>
        <p:blipFill>
          <a:blip r:embed="rId3"/>
          <a:stretch>
            <a:fillRect/>
          </a:stretch>
        </p:blipFill>
        <p:spPr>
          <a:xfrm>
            <a:off x="4367213" y="2314575"/>
            <a:ext cx="3097212" cy="2592388"/>
          </a:xfrm>
          <a:prstGeom prst="rect">
            <a:avLst/>
          </a:prstGeom>
          <a:noFill/>
          <a:ln w="9525" cap="flat" cmpd="sng">
            <a:solidFill>
              <a:schemeClr val="folHlink"/>
            </a:solidFill>
            <a:prstDash val="solid"/>
            <a:miter/>
            <a:headEnd type="none" w="med" len="med"/>
            <a:tailEnd type="none" w="med" len="med"/>
          </a:ln>
        </p:spPr>
      </p:pic>
      <p:pic>
        <p:nvPicPr>
          <p:cNvPr id="38917" name="Picture 5" descr="059"/>
          <p:cNvPicPr>
            <a:picLocks noChangeAspect="1"/>
          </p:cNvPicPr>
          <p:nvPr/>
        </p:nvPicPr>
        <p:blipFill>
          <a:blip r:embed="rId4"/>
          <a:stretch>
            <a:fillRect/>
          </a:stretch>
        </p:blipFill>
        <p:spPr>
          <a:xfrm>
            <a:off x="1524000" y="0"/>
            <a:ext cx="2843213" cy="2319338"/>
          </a:xfrm>
          <a:prstGeom prst="rect">
            <a:avLst/>
          </a:prstGeom>
          <a:noFill/>
          <a:ln w="9525" cap="flat" cmpd="sng">
            <a:solidFill>
              <a:schemeClr val="folHlink"/>
            </a:solidFill>
            <a:prstDash val="solid"/>
            <a:miter/>
            <a:headEnd type="none" w="med" len="med"/>
            <a:tailEnd type="none" w="med" len="med"/>
          </a:ln>
        </p:spPr>
      </p:pic>
      <p:sp>
        <p:nvSpPr>
          <p:cNvPr id="38918" name="Rectangle 6"/>
          <p:cNvSpPr/>
          <p:nvPr/>
        </p:nvSpPr>
        <p:spPr>
          <a:xfrm>
            <a:off x="1524000" y="2997200"/>
            <a:ext cx="2621280" cy="460375"/>
          </a:xfrm>
          <a:prstGeom prst="rect">
            <a:avLst/>
          </a:prstGeom>
          <a:noFill/>
          <a:ln w="9525">
            <a:noFill/>
          </a:ln>
        </p:spPr>
        <p:txBody>
          <a:bodyPr wrap="none">
            <a:spAutoFit/>
          </a:bodyPr>
          <a:p>
            <a:r>
              <a:rPr lang="zh-CN" altLang="en-US" sz="2400" b="1" dirty="0">
                <a:solidFill>
                  <a:srgbClr val="3333FF"/>
                </a:solidFill>
                <a:latin typeface="Comic Sans MS" panose="030F0702030302020204" pitchFamily="66" charset="0"/>
              </a:rPr>
              <a:t>光能转化为化学能</a:t>
            </a:r>
            <a:endParaRPr lang="zh-CN" altLang="en-US" sz="2400" b="1" dirty="0">
              <a:solidFill>
                <a:srgbClr val="3333FF"/>
              </a:solidFill>
              <a:latin typeface="Comic Sans MS" panose="030F0702030302020204" pitchFamily="66" charset="0"/>
            </a:endParaRPr>
          </a:p>
        </p:txBody>
      </p:sp>
      <p:sp>
        <p:nvSpPr>
          <p:cNvPr id="38919" name="Rectangle 7"/>
          <p:cNvSpPr/>
          <p:nvPr/>
        </p:nvSpPr>
        <p:spPr>
          <a:xfrm>
            <a:off x="4295775" y="5084763"/>
            <a:ext cx="1783080" cy="368300"/>
          </a:xfrm>
          <a:prstGeom prst="rect">
            <a:avLst/>
          </a:prstGeom>
          <a:noFill/>
          <a:ln w="9525">
            <a:noFill/>
          </a:ln>
        </p:spPr>
        <p:txBody>
          <a:bodyPr wrap="none">
            <a:spAutoFit/>
          </a:bodyPr>
          <a:p>
            <a:r>
              <a:rPr lang="zh-CN" altLang="en-US" b="1" dirty="0">
                <a:solidFill>
                  <a:srgbClr val="3333FF"/>
                </a:solidFill>
                <a:latin typeface="Comic Sans MS" panose="030F0702030302020204" pitchFamily="66" charset="0"/>
              </a:rPr>
              <a:t>光能转化为热能</a:t>
            </a:r>
            <a:endParaRPr lang="zh-CN" altLang="en-US" b="1" dirty="0">
              <a:solidFill>
                <a:srgbClr val="3333FF"/>
              </a:solidFill>
              <a:latin typeface="Comic Sans MS" panose="030F0702030302020204" pitchFamily="66" charset="0"/>
            </a:endParaRPr>
          </a:p>
        </p:txBody>
      </p:sp>
      <p:sp>
        <p:nvSpPr>
          <p:cNvPr id="38920" name="Rectangle 8"/>
          <p:cNvSpPr/>
          <p:nvPr/>
        </p:nvSpPr>
        <p:spPr>
          <a:xfrm>
            <a:off x="7391400" y="3716338"/>
            <a:ext cx="1783080" cy="368300"/>
          </a:xfrm>
          <a:prstGeom prst="rect">
            <a:avLst/>
          </a:prstGeom>
          <a:noFill/>
          <a:ln w="9525">
            <a:noFill/>
          </a:ln>
        </p:spPr>
        <p:txBody>
          <a:bodyPr wrap="none">
            <a:spAutoFit/>
          </a:bodyPr>
          <a:p>
            <a:r>
              <a:rPr lang="zh-CN" altLang="en-US" b="1" dirty="0">
                <a:solidFill>
                  <a:srgbClr val="3333FF"/>
                </a:solidFill>
                <a:latin typeface="Comic Sans MS" panose="030F0702030302020204" pitchFamily="66" charset="0"/>
              </a:rPr>
              <a:t>势能转化为动能</a:t>
            </a:r>
            <a:endParaRPr lang="zh-CN" altLang="en-US" b="1" dirty="0">
              <a:solidFill>
                <a:srgbClr val="3333FF"/>
              </a:solidFill>
              <a:latin typeface="Comic Sans MS" panose="030F0702030302020204" pitchFamily="66" charset="0"/>
            </a:endParaRPr>
          </a:p>
        </p:txBody>
      </p:sp>
      <p:sp>
        <p:nvSpPr>
          <p:cNvPr id="38921" name="Text Box 9"/>
          <p:cNvSpPr txBox="1"/>
          <p:nvPr/>
        </p:nvSpPr>
        <p:spPr>
          <a:xfrm>
            <a:off x="1558925" y="2420938"/>
            <a:ext cx="2916238" cy="368300"/>
          </a:xfrm>
          <a:prstGeom prst="rect">
            <a:avLst/>
          </a:prstGeom>
          <a:noFill/>
          <a:ln w="9525">
            <a:noFill/>
          </a:ln>
        </p:spPr>
        <p:txBody>
          <a:bodyPr>
            <a:spAutoFit/>
          </a:bodyPr>
          <a:p>
            <a:pPr>
              <a:spcBef>
                <a:spcPct val="50000"/>
              </a:spcBef>
            </a:pPr>
            <a:r>
              <a:rPr lang="zh-CN" altLang="en-US" b="1" dirty="0">
                <a:latin typeface="Comic Sans MS" panose="030F0702030302020204" pitchFamily="66" charset="0"/>
              </a:rPr>
              <a:t>胶片感光成像</a:t>
            </a:r>
            <a:endParaRPr lang="zh-CN" altLang="en-US" b="1" dirty="0">
              <a:latin typeface="Comic Sans MS" panose="030F0702030302020204" pitchFamily="66" charset="0"/>
            </a:endParaRPr>
          </a:p>
        </p:txBody>
      </p:sp>
      <p:sp>
        <p:nvSpPr>
          <p:cNvPr id="38922" name="Text Box 10"/>
          <p:cNvSpPr txBox="1"/>
          <p:nvPr/>
        </p:nvSpPr>
        <p:spPr>
          <a:xfrm>
            <a:off x="4583113" y="5734050"/>
            <a:ext cx="2808287" cy="521970"/>
          </a:xfrm>
          <a:prstGeom prst="rect">
            <a:avLst/>
          </a:prstGeom>
          <a:noFill/>
          <a:ln w="9525">
            <a:noFill/>
          </a:ln>
        </p:spPr>
        <p:txBody>
          <a:bodyPr>
            <a:spAutoFit/>
          </a:bodyPr>
          <a:p>
            <a:pPr>
              <a:spcBef>
                <a:spcPct val="50000"/>
              </a:spcBef>
            </a:pPr>
            <a:r>
              <a:rPr lang="zh-CN" altLang="en-US" sz="2800" b="1" dirty="0">
                <a:latin typeface="Comic Sans MS" panose="030F0702030302020204" pitchFamily="66" charset="0"/>
              </a:rPr>
              <a:t>激光切割金属</a:t>
            </a:r>
            <a:endParaRPr lang="zh-CN" altLang="en-US" sz="2800" b="1" dirty="0">
              <a:latin typeface="Comic Sans MS" panose="030F0702030302020204" pitchFamily="66" charset="0"/>
            </a:endParaRPr>
          </a:p>
        </p:txBody>
      </p:sp>
      <p:sp>
        <p:nvSpPr>
          <p:cNvPr id="38923" name="Text Box 11"/>
          <p:cNvSpPr txBox="1"/>
          <p:nvPr/>
        </p:nvSpPr>
        <p:spPr>
          <a:xfrm>
            <a:off x="7967663" y="4292600"/>
            <a:ext cx="2160587" cy="368300"/>
          </a:xfrm>
          <a:prstGeom prst="rect">
            <a:avLst/>
          </a:prstGeom>
          <a:noFill/>
          <a:ln w="9525">
            <a:noFill/>
          </a:ln>
        </p:spPr>
        <p:txBody>
          <a:bodyPr>
            <a:spAutoFit/>
          </a:bodyPr>
          <a:p>
            <a:pPr>
              <a:spcBef>
                <a:spcPct val="50000"/>
              </a:spcBef>
            </a:pPr>
            <a:r>
              <a:rPr lang="zh-CN" altLang="en-US" b="1" dirty="0">
                <a:latin typeface="Comic Sans MS" panose="030F0702030302020204" pitchFamily="66" charset="0"/>
              </a:rPr>
              <a:t>百人跳伞</a:t>
            </a:r>
            <a:endParaRPr lang="zh-CN" altLang="en-US" b="1" dirty="0">
              <a:latin typeface="Comic Sans MS" panose="030F0702030302020204" pitchFamily="66" charset="0"/>
            </a:endParaRPr>
          </a:p>
        </p:txBody>
      </p:sp>
      <p:sp>
        <p:nvSpPr>
          <p:cNvPr id="38924" name="AutoShape 13">
            <a:hlinkClick r:id="rId5" action="ppaction://hlinksldjump"/>
          </p:cNvPr>
          <p:cNvSpPr/>
          <p:nvPr/>
        </p:nvSpPr>
        <p:spPr>
          <a:xfrm>
            <a:off x="6600825" y="6281738"/>
            <a:ext cx="576263" cy="576262"/>
          </a:xfrm>
          <a:prstGeom prst="actionButtonReturn">
            <a:avLst/>
          </a:prstGeom>
          <a:solidFill>
            <a:srgbClr val="FFFFCC"/>
          </a:solidFill>
          <a:ln w="9525">
            <a:noFill/>
          </a:ln>
        </p:spPr>
        <p:txBody>
          <a:bodyPr wrap="none" anchor="ctr"/>
          <a:p>
            <a:endParaRPr lang="zh-CN" altLang="en-US" dirty="0">
              <a:latin typeface="Comic Sans MS" panose="030F0702030302020204"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8918"/>
                                        </p:tgtEl>
                                        <p:attrNameLst>
                                          <p:attrName>style.visibility</p:attrName>
                                        </p:attrNameLst>
                                      </p:cBhvr>
                                      <p:to>
                                        <p:strVal val="visible"/>
                                      </p:to>
                                    </p:set>
                                    <p:animEffect transition="in" filter="blinds(horizontal)">
                                      <p:cBhvr>
                                        <p:cTn id="7" dur="500"/>
                                        <p:tgtEl>
                                          <p:spTgt spid="3891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8919"/>
                                        </p:tgtEl>
                                        <p:attrNameLst>
                                          <p:attrName>style.visibility</p:attrName>
                                        </p:attrNameLst>
                                      </p:cBhvr>
                                      <p:to>
                                        <p:strVal val="visible"/>
                                      </p:to>
                                    </p:set>
                                    <p:animEffect transition="in" filter="blinds(horizontal)">
                                      <p:cBhvr>
                                        <p:cTn id="12" dur="500"/>
                                        <p:tgtEl>
                                          <p:spTgt spid="3891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8920"/>
                                        </p:tgtEl>
                                        <p:attrNameLst>
                                          <p:attrName>style.visibility</p:attrName>
                                        </p:attrNameLst>
                                      </p:cBhvr>
                                      <p:to>
                                        <p:strVal val="visible"/>
                                      </p:to>
                                    </p:set>
                                    <p:animEffect transition="in" filter="blinds(horizontal)">
                                      <p:cBhvr>
                                        <p:cTn id="17" dur="500"/>
                                        <p:tgtEl>
                                          <p:spTgt spid="389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8" grpId="0"/>
      <p:bldP spid="38919" grpId="0"/>
      <p:bldP spid="38920"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9938" name="Picture 2" descr="水 电 站"/>
          <p:cNvPicPr>
            <a:picLocks noChangeAspect="1"/>
          </p:cNvPicPr>
          <p:nvPr/>
        </p:nvPicPr>
        <p:blipFill>
          <a:blip r:embed="rId1"/>
          <a:stretch>
            <a:fillRect/>
          </a:stretch>
        </p:blipFill>
        <p:spPr>
          <a:xfrm>
            <a:off x="6959600" y="4292600"/>
            <a:ext cx="3708400" cy="2574925"/>
          </a:xfrm>
          <a:prstGeom prst="rect">
            <a:avLst/>
          </a:prstGeom>
          <a:noFill/>
          <a:ln w="9525" cap="flat" cmpd="sng">
            <a:solidFill>
              <a:schemeClr val="tx1"/>
            </a:solidFill>
            <a:prstDash val="solid"/>
            <a:miter/>
            <a:headEnd type="none" w="med" len="med"/>
            <a:tailEnd type="none" w="med" len="med"/>
          </a:ln>
        </p:spPr>
      </p:pic>
      <p:sp>
        <p:nvSpPr>
          <p:cNvPr id="39939" name="Text Box 3"/>
          <p:cNvSpPr txBox="1"/>
          <p:nvPr/>
        </p:nvSpPr>
        <p:spPr>
          <a:xfrm>
            <a:off x="7608888" y="3716338"/>
            <a:ext cx="2771775" cy="521970"/>
          </a:xfrm>
          <a:prstGeom prst="rect">
            <a:avLst/>
          </a:prstGeom>
          <a:noFill/>
          <a:ln w="9525">
            <a:noFill/>
          </a:ln>
        </p:spPr>
        <p:txBody>
          <a:bodyPr>
            <a:spAutoFit/>
          </a:bodyPr>
          <a:p>
            <a:pPr>
              <a:spcBef>
                <a:spcPct val="50000"/>
              </a:spcBef>
            </a:pPr>
            <a:r>
              <a:rPr lang="zh-CN" altLang="en-US" sz="2800" b="1" dirty="0">
                <a:latin typeface="Times New Roman" panose="02020603050405020304" pitchFamily="18" charset="0"/>
              </a:rPr>
              <a:t>水力发电站</a:t>
            </a:r>
            <a:endParaRPr lang="zh-CN" altLang="en-US" sz="2800" b="1" dirty="0">
              <a:latin typeface="Times New Roman" panose="02020603050405020304" pitchFamily="18" charset="0"/>
            </a:endParaRPr>
          </a:p>
        </p:txBody>
      </p:sp>
      <p:pic>
        <p:nvPicPr>
          <p:cNvPr id="39940" name="Picture 4" descr="pic003"/>
          <p:cNvPicPr>
            <a:picLocks noChangeAspect="1"/>
          </p:cNvPicPr>
          <p:nvPr/>
        </p:nvPicPr>
        <p:blipFill>
          <a:blip r:embed="rId2"/>
          <a:stretch>
            <a:fillRect/>
          </a:stretch>
        </p:blipFill>
        <p:spPr>
          <a:xfrm>
            <a:off x="1524000" y="0"/>
            <a:ext cx="2339975" cy="2276475"/>
          </a:xfrm>
          <a:prstGeom prst="rect">
            <a:avLst/>
          </a:prstGeom>
          <a:noFill/>
          <a:ln w="9525" cap="flat" cmpd="sng">
            <a:solidFill>
              <a:schemeClr val="tx1"/>
            </a:solidFill>
            <a:prstDash val="solid"/>
            <a:miter/>
            <a:headEnd type="none" w="med" len="med"/>
            <a:tailEnd type="none" w="med" len="med"/>
          </a:ln>
        </p:spPr>
      </p:pic>
      <p:sp>
        <p:nvSpPr>
          <p:cNvPr id="39941" name="Rectangle 5"/>
          <p:cNvSpPr/>
          <p:nvPr/>
        </p:nvSpPr>
        <p:spPr>
          <a:xfrm>
            <a:off x="3432175" y="4724400"/>
            <a:ext cx="2011680" cy="368300"/>
          </a:xfrm>
          <a:prstGeom prst="rect">
            <a:avLst/>
          </a:prstGeom>
          <a:noFill/>
          <a:ln w="9525">
            <a:noFill/>
          </a:ln>
        </p:spPr>
        <p:txBody>
          <a:bodyPr wrap="none">
            <a:spAutoFit/>
          </a:bodyPr>
          <a:p>
            <a:r>
              <a:rPr lang="zh-CN" altLang="en-US" b="1" dirty="0">
                <a:solidFill>
                  <a:srgbClr val="3333FF"/>
                </a:solidFill>
                <a:latin typeface="Comic Sans MS" panose="030F0702030302020204" pitchFamily="66" charset="0"/>
              </a:rPr>
              <a:t>化学能转化为热能</a:t>
            </a:r>
            <a:endParaRPr lang="zh-CN" altLang="en-US" b="1" dirty="0">
              <a:solidFill>
                <a:srgbClr val="3333FF"/>
              </a:solidFill>
              <a:latin typeface="Comic Sans MS" panose="030F0702030302020204" pitchFamily="66" charset="0"/>
            </a:endParaRPr>
          </a:p>
        </p:txBody>
      </p:sp>
      <p:sp>
        <p:nvSpPr>
          <p:cNvPr id="39942" name="Rectangle 6"/>
          <p:cNvSpPr/>
          <p:nvPr/>
        </p:nvSpPr>
        <p:spPr>
          <a:xfrm>
            <a:off x="4008438" y="404813"/>
            <a:ext cx="2011680" cy="368300"/>
          </a:xfrm>
          <a:prstGeom prst="rect">
            <a:avLst/>
          </a:prstGeom>
          <a:noFill/>
          <a:ln w="9525">
            <a:noFill/>
          </a:ln>
        </p:spPr>
        <p:txBody>
          <a:bodyPr wrap="none">
            <a:spAutoFit/>
          </a:bodyPr>
          <a:p>
            <a:r>
              <a:rPr lang="zh-CN" altLang="en-US" b="1" dirty="0">
                <a:solidFill>
                  <a:srgbClr val="3333FF"/>
                </a:solidFill>
                <a:latin typeface="Comic Sans MS" panose="030F0702030302020204" pitchFamily="66" charset="0"/>
              </a:rPr>
              <a:t>光能转化为化学能</a:t>
            </a:r>
            <a:endParaRPr lang="zh-CN" altLang="en-US" b="1" dirty="0">
              <a:solidFill>
                <a:srgbClr val="3333FF"/>
              </a:solidFill>
              <a:latin typeface="Comic Sans MS" panose="030F0702030302020204" pitchFamily="66" charset="0"/>
            </a:endParaRPr>
          </a:p>
        </p:txBody>
      </p:sp>
      <p:pic>
        <p:nvPicPr>
          <p:cNvPr id="39943" name="Picture 7" descr="5343827"/>
          <p:cNvPicPr>
            <a:picLocks noChangeAspect="1"/>
          </p:cNvPicPr>
          <p:nvPr/>
        </p:nvPicPr>
        <p:blipFill>
          <a:blip r:embed="rId3"/>
          <a:stretch>
            <a:fillRect/>
          </a:stretch>
        </p:blipFill>
        <p:spPr>
          <a:xfrm>
            <a:off x="3863975" y="2276475"/>
            <a:ext cx="3097213" cy="2049463"/>
          </a:xfrm>
          <a:prstGeom prst="rect">
            <a:avLst/>
          </a:prstGeom>
          <a:noFill/>
          <a:ln w="9525" cap="flat" cmpd="sng">
            <a:solidFill>
              <a:schemeClr val="tx1"/>
            </a:solidFill>
            <a:prstDash val="solid"/>
            <a:miter/>
            <a:headEnd type="none" w="med" len="med"/>
            <a:tailEnd type="none" w="med" len="med"/>
          </a:ln>
        </p:spPr>
      </p:pic>
      <p:sp>
        <p:nvSpPr>
          <p:cNvPr id="39944" name="Text Box 8"/>
          <p:cNvSpPr txBox="1"/>
          <p:nvPr/>
        </p:nvSpPr>
        <p:spPr>
          <a:xfrm>
            <a:off x="4151313" y="1052513"/>
            <a:ext cx="5184775" cy="521970"/>
          </a:xfrm>
          <a:prstGeom prst="rect">
            <a:avLst/>
          </a:prstGeom>
          <a:noFill/>
          <a:ln w="9525">
            <a:noFill/>
          </a:ln>
        </p:spPr>
        <p:txBody>
          <a:bodyPr>
            <a:spAutoFit/>
          </a:bodyPr>
          <a:p>
            <a:pPr>
              <a:spcBef>
                <a:spcPct val="50000"/>
              </a:spcBef>
            </a:pPr>
            <a:r>
              <a:rPr lang="zh-CN" altLang="en-US" sz="2800" b="1" dirty="0">
                <a:latin typeface="Comic Sans MS" panose="030F0702030302020204" pitchFamily="66" charset="0"/>
              </a:rPr>
              <a:t>植物生长需要阳光</a:t>
            </a:r>
            <a:endParaRPr lang="zh-CN" altLang="en-US" sz="2800" b="1" dirty="0">
              <a:latin typeface="Comic Sans MS" panose="030F0702030302020204" pitchFamily="66" charset="0"/>
            </a:endParaRPr>
          </a:p>
        </p:txBody>
      </p:sp>
      <p:sp>
        <p:nvSpPr>
          <p:cNvPr id="39945" name="Text Box 9"/>
          <p:cNvSpPr txBox="1"/>
          <p:nvPr/>
        </p:nvSpPr>
        <p:spPr>
          <a:xfrm>
            <a:off x="4367213" y="4292600"/>
            <a:ext cx="2447925" cy="521970"/>
          </a:xfrm>
          <a:prstGeom prst="rect">
            <a:avLst/>
          </a:prstGeom>
          <a:noFill/>
          <a:ln w="9525">
            <a:noFill/>
          </a:ln>
        </p:spPr>
        <p:txBody>
          <a:bodyPr>
            <a:spAutoFit/>
          </a:bodyPr>
          <a:p>
            <a:pPr>
              <a:spcBef>
                <a:spcPct val="50000"/>
              </a:spcBef>
            </a:pPr>
            <a:r>
              <a:rPr lang="zh-CN" altLang="en-US" sz="2800" b="1" dirty="0">
                <a:latin typeface="Comic Sans MS" panose="030F0702030302020204" pitchFamily="66" charset="0"/>
              </a:rPr>
              <a:t>森林火灾</a:t>
            </a:r>
            <a:endParaRPr lang="zh-CN" altLang="en-US" sz="2800" b="1" dirty="0">
              <a:latin typeface="Comic Sans MS" panose="030F0702030302020204" pitchFamily="66" charset="0"/>
            </a:endParaRPr>
          </a:p>
        </p:txBody>
      </p:sp>
      <p:sp>
        <p:nvSpPr>
          <p:cNvPr id="39946" name="Rectangle 10"/>
          <p:cNvSpPr/>
          <p:nvPr/>
        </p:nvSpPr>
        <p:spPr>
          <a:xfrm>
            <a:off x="7219950" y="3141663"/>
            <a:ext cx="2011680" cy="368300"/>
          </a:xfrm>
          <a:prstGeom prst="rect">
            <a:avLst/>
          </a:prstGeom>
          <a:noFill/>
          <a:ln w="9525">
            <a:noFill/>
          </a:ln>
        </p:spPr>
        <p:txBody>
          <a:bodyPr wrap="none">
            <a:spAutoFit/>
          </a:bodyPr>
          <a:p>
            <a:r>
              <a:rPr lang="zh-CN" altLang="en-US" b="1" dirty="0">
                <a:solidFill>
                  <a:srgbClr val="3333FF"/>
                </a:solidFill>
                <a:latin typeface="Comic Sans MS" panose="030F0702030302020204" pitchFamily="66" charset="0"/>
              </a:rPr>
              <a:t>机械能转化为电能</a:t>
            </a:r>
            <a:endParaRPr lang="zh-CN" altLang="en-US" b="1" dirty="0">
              <a:solidFill>
                <a:srgbClr val="3333FF"/>
              </a:solidFill>
              <a:latin typeface="Comic Sans MS" panose="030F0702030302020204" pitchFamily="66" charset="0"/>
            </a:endParaRPr>
          </a:p>
        </p:txBody>
      </p:sp>
      <p:sp>
        <p:nvSpPr>
          <p:cNvPr id="39947" name="AutoShape 12">
            <a:hlinkClick r:id="rId4" action="ppaction://hlinksldjump"/>
          </p:cNvPr>
          <p:cNvSpPr/>
          <p:nvPr/>
        </p:nvSpPr>
        <p:spPr>
          <a:xfrm>
            <a:off x="5591175" y="6281738"/>
            <a:ext cx="576263" cy="576262"/>
          </a:xfrm>
          <a:prstGeom prst="actionButtonReturn">
            <a:avLst/>
          </a:prstGeom>
          <a:solidFill>
            <a:srgbClr val="FFFFCC"/>
          </a:solidFill>
          <a:ln w="9525">
            <a:noFill/>
          </a:ln>
        </p:spPr>
        <p:txBody>
          <a:bodyPr wrap="none" anchor="ctr"/>
          <a:p>
            <a:endParaRPr lang="zh-CN" altLang="en-US" dirty="0">
              <a:latin typeface="Comic Sans MS" panose="030F0702030302020204"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9942"/>
                                        </p:tgtEl>
                                        <p:attrNameLst>
                                          <p:attrName>style.visibility</p:attrName>
                                        </p:attrNameLst>
                                      </p:cBhvr>
                                      <p:to>
                                        <p:strVal val="visible"/>
                                      </p:to>
                                    </p:set>
                                    <p:animEffect transition="in" filter="blinds(horizontal)">
                                      <p:cBhvr>
                                        <p:cTn id="7" dur="500"/>
                                        <p:tgtEl>
                                          <p:spTgt spid="3994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9941"/>
                                        </p:tgtEl>
                                        <p:attrNameLst>
                                          <p:attrName>style.visibility</p:attrName>
                                        </p:attrNameLst>
                                      </p:cBhvr>
                                      <p:to>
                                        <p:strVal val="visible"/>
                                      </p:to>
                                    </p:set>
                                    <p:animEffect transition="in" filter="blinds(horizontal)">
                                      <p:cBhvr>
                                        <p:cTn id="12" dur="500"/>
                                        <p:tgtEl>
                                          <p:spTgt spid="39941"/>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9946"/>
                                        </p:tgtEl>
                                        <p:attrNameLst>
                                          <p:attrName>style.visibility</p:attrName>
                                        </p:attrNameLst>
                                      </p:cBhvr>
                                      <p:to>
                                        <p:strVal val="visible"/>
                                      </p:to>
                                    </p:set>
                                    <p:animEffect transition="in" filter="blinds(horizontal)">
                                      <p:cBhvr>
                                        <p:cTn id="17" dur="500"/>
                                        <p:tgtEl>
                                          <p:spTgt spid="399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41" grpId="0"/>
      <p:bldP spid="39942" grpId="0"/>
      <p:bldP spid="39946"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28" name="Picture 3" descr="6693,20fb434,6663,1"/>
          <p:cNvPicPr>
            <a:picLocks noChangeAspect="1"/>
          </p:cNvPicPr>
          <p:nvPr/>
        </p:nvPicPr>
        <p:blipFill>
          <a:blip r:embed="rId1"/>
          <a:stretch>
            <a:fillRect/>
          </a:stretch>
        </p:blipFill>
        <p:spPr>
          <a:xfrm>
            <a:off x="6184900" y="188913"/>
            <a:ext cx="3529013" cy="2808287"/>
          </a:xfrm>
          <a:prstGeom prst="rect">
            <a:avLst/>
          </a:prstGeom>
          <a:noFill/>
          <a:ln w="9525">
            <a:noFill/>
          </a:ln>
        </p:spPr>
      </p:pic>
      <p:graphicFrame>
        <p:nvGraphicFramePr>
          <p:cNvPr id="1026" name="Object 4"/>
          <p:cNvGraphicFramePr/>
          <p:nvPr/>
        </p:nvGraphicFramePr>
        <p:xfrm>
          <a:off x="1865313" y="173038"/>
          <a:ext cx="3505200" cy="2808287"/>
        </p:xfrm>
        <a:graphic>
          <a:graphicData uri="http://schemas.openxmlformats.org/presentationml/2006/ole">
            <mc:AlternateContent xmlns:mc="http://schemas.openxmlformats.org/markup-compatibility/2006">
              <mc:Choice xmlns:v="urn:schemas-microsoft-com:vml" Requires="v">
                <p:oleObj spid="_x0000_s3076" name="" r:id="rId2" imgW="1143000" imgH="876300" progId="">
                  <p:embed/>
                </p:oleObj>
              </mc:Choice>
              <mc:Fallback>
                <p:oleObj name="" r:id="rId2" imgW="1143000" imgH="876300" progId="">
                  <p:embed/>
                  <p:pic>
                    <p:nvPicPr>
                      <p:cNvPr id="0" name="图片 3075"/>
                      <p:cNvPicPr/>
                      <p:nvPr/>
                    </p:nvPicPr>
                    <p:blipFill>
                      <a:blip r:embed="rId3"/>
                      <a:stretch>
                        <a:fillRect/>
                      </a:stretch>
                    </p:blipFill>
                    <p:spPr>
                      <a:xfrm>
                        <a:off x="1865313" y="173038"/>
                        <a:ext cx="3505200" cy="2808287"/>
                      </a:xfrm>
                      <a:prstGeom prst="rect">
                        <a:avLst/>
                      </a:prstGeom>
                      <a:noFill/>
                      <a:ln w="9525" cap="flat" cmpd="sng">
                        <a:solidFill>
                          <a:schemeClr val="tx1"/>
                        </a:solidFill>
                        <a:prstDash val="solid"/>
                        <a:miter/>
                        <a:headEnd type="none" w="med" len="med"/>
                        <a:tailEnd type="none" w="med" len="med"/>
                      </a:ln>
                    </p:spPr>
                  </p:pic>
                </p:oleObj>
              </mc:Fallback>
            </mc:AlternateContent>
          </a:graphicData>
        </a:graphic>
      </p:graphicFrame>
      <p:sp>
        <p:nvSpPr>
          <p:cNvPr id="1029" name="Text Box 5"/>
          <p:cNvSpPr txBox="1"/>
          <p:nvPr/>
        </p:nvSpPr>
        <p:spPr>
          <a:xfrm>
            <a:off x="1674813" y="3430588"/>
            <a:ext cx="8751887" cy="1014730"/>
          </a:xfrm>
          <a:prstGeom prst="rect">
            <a:avLst/>
          </a:prstGeom>
          <a:noFill/>
          <a:ln w="9525">
            <a:noFill/>
          </a:ln>
        </p:spPr>
        <p:txBody>
          <a:bodyPr>
            <a:spAutoFit/>
          </a:bodyPr>
          <a:p>
            <a:r>
              <a:rPr lang="zh-CN" altLang="en-US" b="1" dirty="0">
                <a:latin typeface="Tahoma" panose="020B0604030504040204" pitchFamily="34" charset="0"/>
              </a:rPr>
              <a:t>▲</a:t>
            </a:r>
            <a:r>
              <a:rPr lang="zh-CN" altLang="en-US" sz="3000" b="1" dirty="0">
                <a:latin typeface="Tahoma" panose="020B0604030504040204" pitchFamily="34" charset="0"/>
              </a:rPr>
              <a:t>青蛙捕食时，消耗了什么能？这些能哪里去了？</a:t>
            </a:r>
            <a:endParaRPr lang="zh-CN" altLang="en-US" sz="3000" b="1" dirty="0">
              <a:latin typeface="Tahoma" panose="020B0604030504040204" pitchFamily="34" charset="0"/>
            </a:endParaRPr>
          </a:p>
          <a:p>
            <a:endParaRPr lang="zh-CN" altLang="en-US" sz="3000" b="1" dirty="0">
              <a:latin typeface="Tahoma" panose="020B0604030504040204" pitchFamily="34" charset="0"/>
            </a:endParaRPr>
          </a:p>
        </p:txBody>
      </p:sp>
      <p:sp>
        <p:nvSpPr>
          <p:cNvPr id="1030" name="Text Box 6"/>
          <p:cNvSpPr txBox="1"/>
          <p:nvPr/>
        </p:nvSpPr>
        <p:spPr>
          <a:xfrm>
            <a:off x="1936750" y="4149725"/>
            <a:ext cx="7921625" cy="368300"/>
          </a:xfrm>
          <a:prstGeom prst="rect">
            <a:avLst/>
          </a:prstGeom>
          <a:noFill/>
          <a:ln w="9525">
            <a:noFill/>
          </a:ln>
        </p:spPr>
        <p:txBody>
          <a:bodyPr>
            <a:spAutoFit/>
          </a:bodyPr>
          <a:p>
            <a:pPr>
              <a:spcBef>
                <a:spcPct val="50000"/>
              </a:spcBef>
            </a:pPr>
            <a:r>
              <a:rPr lang="zh-CN" altLang="en-US" b="1" dirty="0">
                <a:solidFill>
                  <a:srgbClr val="3333FF"/>
                </a:solidFill>
                <a:latin typeface="宋体" panose="02010600030101010101" pitchFamily="2" charset="-122"/>
              </a:rPr>
              <a:t>消耗体内的化学能</a:t>
            </a:r>
            <a:r>
              <a:rPr lang="en-US" altLang="zh-CN" b="1">
                <a:solidFill>
                  <a:srgbClr val="3333FF"/>
                </a:solidFill>
                <a:latin typeface="宋体" panose="02010600030101010101" pitchFamily="2" charset="-122"/>
              </a:rPr>
              <a:t>,</a:t>
            </a:r>
            <a:r>
              <a:rPr lang="zh-CN" altLang="en-US" b="1" dirty="0">
                <a:solidFill>
                  <a:srgbClr val="3333FF"/>
                </a:solidFill>
                <a:latin typeface="Comic Sans MS" panose="030F0702030302020204" pitchFamily="66" charset="0"/>
              </a:rPr>
              <a:t>转化成了机械能和热能</a:t>
            </a:r>
            <a:endParaRPr lang="zh-CN" altLang="en-US" b="1" dirty="0">
              <a:solidFill>
                <a:srgbClr val="3333FF"/>
              </a:solidFill>
              <a:latin typeface="Comic Sans MS" panose="030F0702030302020204" pitchFamily="66" charset="0"/>
            </a:endParaRPr>
          </a:p>
        </p:txBody>
      </p:sp>
      <p:sp>
        <p:nvSpPr>
          <p:cNvPr id="1031" name="Text Box 8"/>
          <p:cNvSpPr txBox="1"/>
          <p:nvPr/>
        </p:nvSpPr>
        <p:spPr>
          <a:xfrm>
            <a:off x="1936750" y="5589588"/>
            <a:ext cx="3889375" cy="368300"/>
          </a:xfrm>
          <a:prstGeom prst="rect">
            <a:avLst/>
          </a:prstGeom>
          <a:noFill/>
          <a:ln w="9525">
            <a:noFill/>
          </a:ln>
        </p:spPr>
        <p:txBody>
          <a:bodyPr>
            <a:spAutoFit/>
          </a:bodyPr>
          <a:p>
            <a:pPr>
              <a:spcBef>
                <a:spcPct val="50000"/>
              </a:spcBef>
            </a:pPr>
            <a:r>
              <a:rPr lang="zh-CN" altLang="en-US" b="1" dirty="0">
                <a:solidFill>
                  <a:srgbClr val="3333FF"/>
                </a:solidFill>
                <a:latin typeface="Times New Roman" panose="02020603050405020304" pitchFamily="18" charset="0"/>
                <a:ea typeface="隶书" pitchFamily="1" charset="-122"/>
              </a:rPr>
              <a:t>它获得了化学能，</a:t>
            </a:r>
            <a:endParaRPr lang="zh-CN" altLang="en-US" b="1" dirty="0">
              <a:solidFill>
                <a:srgbClr val="3333FF"/>
              </a:solidFill>
              <a:latin typeface="Times New Roman" panose="02020603050405020304" pitchFamily="18" charset="0"/>
              <a:ea typeface="隶书" pitchFamily="1" charset="-122"/>
            </a:endParaRPr>
          </a:p>
        </p:txBody>
      </p:sp>
      <p:sp>
        <p:nvSpPr>
          <p:cNvPr id="1032" name="Text Box 9"/>
          <p:cNvSpPr txBox="1"/>
          <p:nvPr/>
        </p:nvSpPr>
        <p:spPr>
          <a:xfrm>
            <a:off x="6723063" y="5589588"/>
            <a:ext cx="3817937" cy="368300"/>
          </a:xfrm>
          <a:prstGeom prst="rect">
            <a:avLst/>
          </a:prstGeom>
          <a:noFill/>
          <a:ln w="9525">
            <a:noFill/>
          </a:ln>
        </p:spPr>
        <p:txBody>
          <a:bodyPr>
            <a:spAutoFit/>
          </a:bodyPr>
          <a:p>
            <a:pPr>
              <a:spcBef>
                <a:spcPct val="50000"/>
              </a:spcBef>
            </a:pPr>
            <a:r>
              <a:rPr lang="zh-CN" altLang="en-US" b="1" dirty="0">
                <a:solidFill>
                  <a:srgbClr val="3333FF"/>
                </a:solidFill>
                <a:latin typeface="Times New Roman" panose="02020603050405020304" pitchFamily="18" charset="0"/>
                <a:ea typeface="隶书" pitchFamily="1" charset="-122"/>
              </a:rPr>
              <a:t>这些能来自害虫</a:t>
            </a:r>
            <a:endParaRPr lang="zh-CN" altLang="en-US" b="1" dirty="0">
              <a:solidFill>
                <a:srgbClr val="3333FF"/>
              </a:solidFill>
              <a:latin typeface="Times New Roman" panose="02020603050405020304" pitchFamily="18" charset="0"/>
              <a:ea typeface="隶书" pitchFamily="1" charset="-122"/>
            </a:endParaRPr>
          </a:p>
        </p:txBody>
      </p:sp>
      <p:sp>
        <p:nvSpPr>
          <p:cNvPr id="1033" name="Rectangle 10"/>
          <p:cNvSpPr/>
          <p:nvPr/>
        </p:nvSpPr>
        <p:spPr>
          <a:xfrm>
            <a:off x="1647825" y="4865688"/>
            <a:ext cx="8790940" cy="553085"/>
          </a:xfrm>
          <a:prstGeom prst="rect">
            <a:avLst/>
          </a:prstGeom>
          <a:noFill/>
          <a:ln w="9525">
            <a:noFill/>
          </a:ln>
        </p:spPr>
        <p:txBody>
          <a:bodyPr wrap="none">
            <a:spAutoFit/>
          </a:bodyPr>
          <a:p>
            <a:r>
              <a:rPr lang="zh-CN" altLang="en-US" b="1" dirty="0">
                <a:latin typeface="Comic Sans MS" panose="030F0702030302020204" pitchFamily="66" charset="0"/>
              </a:rPr>
              <a:t>▲</a:t>
            </a:r>
            <a:r>
              <a:rPr lang="zh-CN" altLang="en-US" sz="3000" b="1" dirty="0">
                <a:latin typeface="Comic Sans MS" panose="030F0702030302020204" pitchFamily="66" charset="0"/>
              </a:rPr>
              <a:t>它从害虫中又获得了什么能？这些能量来自哪里？</a:t>
            </a:r>
            <a:endParaRPr lang="zh-CN" altLang="en-US" sz="3000" b="1" dirty="0">
              <a:latin typeface="Comic Sans MS" panose="030F0702030302020204" pitchFamily="66" charset="0"/>
            </a:endParaRPr>
          </a:p>
        </p:txBody>
      </p:sp>
      <p:sp>
        <p:nvSpPr>
          <p:cNvPr id="1034" name="AutoShape 13">
            <a:hlinkClick r:id="" action="ppaction://hlinkshowjump?jump=lastslideviewed"/>
          </p:cNvPr>
          <p:cNvSpPr/>
          <p:nvPr/>
        </p:nvSpPr>
        <p:spPr>
          <a:xfrm>
            <a:off x="9964738" y="6281738"/>
            <a:ext cx="576262" cy="576262"/>
          </a:xfrm>
          <a:prstGeom prst="actionButtonReturn">
            <a:avLst/>
          </a:prstGeom>
          <a:solidFill>
            <a:srgbClr val="FFFFCC"/>
          </a:solidFill>
          <a:ln w="9525">
            <a:noFill/>
          </a:ln>
        </p:spPr>
        <p:txBody>
          <a:bodyPr wrap="none" anchor="ctr"/>
          <a:p>
            <a:endParaRPr lang="zh-CN" altLang="en-US" dirty="0">
              <a:latin typeface="Comic Sans MS" panose="030F0702030302020204"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030"/>
                                        </p:tgtEl>
                                        <p:attrNameLst>
                                          <p:attrName>style.visibility</p:attrName>
                                        </p:attrNameLst>
                                      </p:cBhvr>
                                      <p:to>
                                        <p:strVal val="visible"/>
                                      </p:to>
                                    </p:set>
                                    <p:anim calcmode="lin" valueType="num">
                                      <p:cBhvr>
                                        <p:cTn id="7" dur="500" fill="hold"/>
                                        <p:tgtEl>
                                          <p:spTgt spid="1030"/>
                                        </p:tgtEl>
                                        <p:attrNameLst>
                                          <p:attrName>ppt_w</p:attrName>
                                        </p:attrNameLst>
                                      </p:cBhvr>
                                      <p:tavLst>
                                        <p:tav tm="0">
                                          <p:val>
                                            <p:fltVal val="0.000000"/>
                                          </p:val>
                                        </p:tav>
                                        <p:tav tm="100000">
                                          <p:val>
                                            <p:strVal val="#ppt_w"/>
                                          </p:val>
                                        </p:tav>
                                      </p:tavLst>
                                    </p:anim>
                                    <p:anim calcmode="lin" valueType="num">
                                      <p:cBhvr>
                                        <p:cTn id="8" dur="500" fill="hold"/>
                                        <p:tgtEl>
                                          <p:spTgt spid="1030"/>
                                        </p:tgtEl>
                                        <p:attrNameLst>
                                          <p:attrName>ppt_h</p:attrName>
                                        </p:attrNameLst>
                                      </p:cBhvr>
                                      <p:tavLst>
                                        <p:tav tm="0">
                                          <p:val>
                                            <p:fltVal val="0.00000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1033"/>
                                        </p:tgtEl>
                                        <p:attrNameLst>
                                          <p:attrName>style.visibility</p:attrName>
                                        </p:attrNameLst>
                                      </p:cBhvr>
                                      <p:to>
                                        <p:strVal val="visible"/>
                                      </p:to>
                                    </p:set>
                                    <p:animEffect transition="in" filter="blinds(horizontal)">
                                      <p:cBhvr>
                                        <p:cTn id="13" dur="500"/>
                                        <p:tgtEl>
                                          <p:spTgt spid="1033"/>
                                        </p:tgtEl>
                                      </p:cBhvr>
                                    </p:animEffect>
                                  </p:childTnLst>
                                </p:cTn>
                              </p:par>
                            </p:childTnLst>
                          </p:cTn>
                        </p:par>
                      </p:childTnLst>
                    </p:cTn>
                  </p:par>
                  <p:par>
                    <p:cTn id="14" fill="hold">
                      <p:stCondLst>
                        <p:cond delay="indefinite"/>
                      </p:stCondLst>
                      <p:childTnLst>
                        <p:par>
                          <p:cTn id="15" fill="hold">
                            <p:stCondLst>
                              <p:cond delay="0"/>
                            </p:stCondLst>
                            <p:childTnLst>
                              <p:par>
                                <p:cTn id="16" presetID="23" presetClass="entr" presetSubtype="16" fill="hold" grpId="0" nodeType="clickEffect">
                                  <p:stCondLst>
                                    <p:cond delay="0"/>
                                  </p:stCondLst>
                                  <p:childTnLst>
                                    <p:set>
                                      <p:cBhvr>
                                        <p:cTn id="17" dur="1" fill="hold">
                                          <p:stCondLst>
                                            <p:cond delay="0"/>
                                          </p:stCondLst>
                                        </p:cTn>
                                        <p:tgtEl>
                                          <p:spTgt spid="1031"/>
                                        </p:tgtEl>
                                        <p:attrNameLst>
                                          <p:attrName>style.visibility</p:attrName>
                                        </p:attrNameLst>
                                      </p:cBhvr>
                                      <p:to>
                                        <p:strVal val="visible"/>
                                      </p:to>
                                    </p:set>
                                    <p:anim calcmode="lin" valueType="num">
                                      <p:cBhvr>
                                        <p:cTn id="18" dur="500" fill="hold"/>
                                        <p:tgtEl>
                                          <p:spTgt spid="1031"/>
                                        </p:tgtEl>
                                        <p:attrNameLst>
                                          <p:attrName>ppt_w</p:attrName>
                                        </p:attrNameLst>
                                      </p:cBhvr>
                                      <p:tavLst>
                                        <p:tav tm="0">
                                          <p:val>
                                            <p:fltVal val="0.000000"/>
                                          </p:val>
                                        </p:tav>
                                        <p:tav tm="100000">
                                          <p:val>
                                            <p:strVal val="#ppt_w"/>
                                          </p:val>
                                        </p:tav>
                                      </p:tavLst>
                                    </p:anim>
                                    <p:anim calcmode="lin" valueType="num">
                                      <p:cBhvr>
                                        <p:cTn id="19" dur="500" fill="hold"/>
                                        <p:tgtEl>
                                          <p:spTgt spid="1031"/>
                                        </p:tgtEl>
                                        <p:attrNameLst>
                                          <p:attrName>ppt_h</p:attrName>
                                        </p:attrNameLst>
                                      </p:cBhvr>
                                      <p:tavLst>
                                        <p:tav tm="0">
                                          <p:val>
                                            <p:fltVal val="0.000000"/>
                                          </p:val>
                                        </p:tav>
                                        <p:tav tm="100000">
                                          <p:val>
                                            <p:strVal val="#ppt_h"/>
                                          </p:val>
                                        </p:tav>
                                      </p:tavLst>
                                    </p:anim>
                                  </p:childTnLst>
                                </p:cTn>
                              </p:par>
                            </p:childTnLst>
                          </p:cTn>
                        </p:par>
                      </p:childTnLst>
                    </p:cTn>
                  </p:par>
                  <p:par>
                    <p:cTn id="20" fill="hold">
                      <p:stCondLst>
                        <p:cond delay="indefinite"/>
                      </p:stCondLst>
                      <p:childTnLst>
                        <p:par>
                          <p:cTn id="21" fill="hold">
                            <p:stCondLst>
                              <p:cond delay="0"/>
                            </p:stCondLst>
                            <p:childTnLst>
                              <p:par>
                                <p:cTn id="22" presetID="23" presetClass="entr" presetSubtype="16" fill="hold" grpId="0" nodeType="clickEffect">
                                  <p:stCondLst>
                                    <p:cond delay="0"/>
                                  </p:stCondLst>
                                  <p:childTnLst>
                                    <p:set>
                                      <p:cBhvr>
                                        <p:cTn id="23" dur="1" fill="hold">
                                          <p:stCondLst>
                                            <p:cond delay="0"/>
                                          </p:stCondLst>
                                        </p:cTn>
                                        <p:tgtEl>
                                          <p:spTgt spid="1032"/>
                                        </p:tgtEl>
                                        <p:attrNameLst>
                                          <p:attrName>style.visibility</p:attrName>
                                        </p:attrNameLst>
                                      </p:cBhvr>
                                      <p:to>
                                        <p:strVal val="visible"/>
                                      </p:to>
                                    </p:set>
                                    <p:anim calcmode="lin" valueType="num">
                                      <p:cBhvr>
                                        <p:cTn id="24" dur="500" fill="hold"/>
                                        <p:tgtEl>
                                          <p:spTgt spid="1032"/>
                                        </p:tgtEl>
                                        <p:attrNameLst>
                                          <p:attrName>ppt_w</p:attrName>
                                        </p:attrNameLst>
                                      </p:cBhvr>
                                      <p:tavLst>
                                        <p:tav tm="0">
                                          <p:val>
                                            <p:fltVal val="0.000000"/>
                                          </p:val>
                                        </p:tav>
                                        <p:tav tm="100000">
                                          <p:val>
                                            <p:strVal val="#ppt_w"/>
                                          </p:val>
                                        </p:tav>
                                      </p:tavLst>
                                    </p:anim>
                                    <p:anim calcmode="lin" valueType="num">
                                      <p:cBhvr>
                                        <p:cTn id="25" dur="500" fill="hold"/>
                                        <p:tgtEl>
                                          <p:spTgt spid="1032"/>
                                        </p:tgtEl>
                                        <p:attrNameLst>
                                          <p:attrName>ppt_h</p:attrName>
                                        </p:attrNameLst>
                                      </p:cBhvr>
                                      <p:tavLst>
                                        <p:tav tm="0">
                                          <p:val>
                                            <p:fltVal val="0.00000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0" grpId="0"/>
      <p:bldP spid="1031" grpId="0"/>
      <p:bldP spid="1032" grpId="0"/>
      <p:bldP spid="103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2" name="Text Box 3"/>
          <p:cNvSpPr txBox="1"/>
          <p:nvPr/>
        </p:nvSpPr>
        <p:spPr>
          <a:xfrm>
            <a:off x="1703388" y="4221163"/>
            <a:ext cx="5292725" cy="1322070"/>
          </a:xfrm>
          <a:prstGeom prst="rect">
            <a:avLst/>
          </a:prstGeom>
          <a:noFill/>
          <a:ln w="9525">
            <a:noFill/>
          </a:ln>
        </p:spPr>
        <p:txBody>
          <a:bodyPr>
            <a:spAutoFit/>
          </a:bodyPr>
          <a:p>
            <a:r>
              <a:rPr lang="zh-CN" altLang="en-US" sz="4000" b="1" dirty="0">
                <a:latin typeface="Tahoma" panose="020B0604030504040204" pitchFamily="34" charset="0"/>
                <a:ea typeface="黑体" panose="02010609060101010101" pitchFamily="49" charset="-122"/>
              </a:rPr>
              <a:t>人造卫星在太空中工作所需的电能来自哪里？</a:t>
            </a:r>
            <a:endParaRPr lang="zh-CN" altLang="en-US" sz="4000" b="1" dirty="0">
              <a:latin typeface="Tahoma" panose="020B0604030504040204" pitchFamily="34" charset="0"/>
              <a:ea typeface="黑体" panose="02010609060101010101" pitchFamily="49" charset="-122"/>
            </a:endParaRPr>
          </a:p>
        </p:txBody>
      </p:sp>
      <p:sp>
        <p:nvSpPr>
          <p:cNvPr id="40963" name="Text Box 4"/>
          <p:cNvSpPr txBox="1"/>
          <p:nvPr/>
        </p:nvSpPr>
        <p:spPr>
          <a:xfrm>
            <a:off x="1919288" y="5589588"/>
            <a:ext cx="4572000" cy="706755"/>
          </a:xfrm>
          <a:prstGeom prst="rect">
            <a:avLst/>
          </a:prstGeom>
          <a:noFill/>
          <a:ln w="9525">
            <a:noFill/>
          </a:ln>
        </p:spPr>
        <p:txBody>
          <a:bodyPr>
            <a:spAutoFit/>
          </a:bodyPr>
          <a:p>
            <a:r>
              <a:rPr lang="zh-CN" altLang="en-US" sz="4000" b="1" dirty="0">
                <a:solidFill>
                  <a:schemeClr val="tx2"/>
                </a:solidFill>
                <a:latin typeface="仿宋_GB2312" pitchFamily="49" charset="-122"/>
                <a:ea typeface="仿宋_GB2312" pitchFamily="49" charset="-122"/>
              </a:rPr>
              <a:t>太阳能转化为电能</a:t>
            </a:r>
            <a:endParaRPr lang="zh-CN" altLang="en-US" sz="4000" b="1" dirty="0">
              <a:solidFill>
                <a:schemeClr val="tx2"/>
              </a:solidFill>
              <a:latin typeface="仿宋_GB2312" pitchFamily="49" charset="-122"/>
              <a:ea typeface="仿宋_GB2312" pitchFamily="49" charset="-122"/>
            </a:endParaRPr>
          </a:p>
        </p:txBody>
      </p:sp>
      <p:sp>
        <p:nvSpPr>
          <p:cNvPr id="40964" name="Text Box 5"/>
          <p:cNvSpPr txBox="1"/>
          <p:nvPr/>
        </p:nvSpPr>
        <p:spPr>
          <a:xfrm>
            <a:off x="7104063" y="260350"/>
            <a:ext cx="3382962" cy="1753235"/>
          </a:xfrm>
          <a:prstGeom prst="rect">
            <a:avLst/>
          </a:prstGeom>
          <a:solidFill>
            <a:schemeClr val="bg1"/>
          </a:solidFill>
          <a:ln w="9525" cap="flat" cmpd="sng">
            <a:solidFill>
              <a:srgbClr val="FF0000"/>
            </a:solidFill>
            <a:prstDash val="solid"/>
            <a:miter/>
            <a:headEnd type="none" w="med" len="med"/>
            <a:tailEnd type="none" w="med" len="med"/>
          </a:ln>
        </p:spPr>
        <p:txBody>
          <a:bodyPr>
            <a:spAutoFit/>
          </a:bodyPr>
          <a:p>
            <a:pPr>
              <a:spcBef>
                <a:spcPct val="50000"/>
              </a:spcBef>
            </a:pPr>
            <a:r>
              <a:rPr lang="zh-CN" altLang="en-US" b="1" dirty="0">
                <a:latin typeface="Times New Roman" panose="02020603050405020304" pitchFamily="18" charset="0"/>
              </a:rPr>
              <a:t>环保太阳能公厕已在上海市投入使用，其顶部是大面积太阳能电池板，它所转移及储存的能量可满足厕所内所需的电力供应，经连续三天充分日照后，它可供无日照情况下使用一周</a:t>
            </a:r>
            <a:endParaRPr lang="zh-CN" altLang="en-US" b="1" dirty="0">
              <a:latin typeface="Times New Roman" panose="02020603050405020304" pitchFamily="18" charset="0"/>
            </a:endParaRPr>
          </a:p>
        </p:txBody>
      </p:sp>
      <p:pic>
        <p:nvPicPr>
          <p:cNvPr id="40965" name="Picture 6" descr="990622en1"/>
          <p:cNvPicPr>
            <a:picLocks noChangeAspect="1"/>
          </p:cNvPicPr>
          <p:nvPr/>
        </p:nvPicPr>
        <p:blipFill>
          <a:blip r:embed="rId1"/>
          <a:stretch>
            <a:fillRect/>
          </a:stretch>
        </p:blipFill>
        <p:spPr>
          <a:xfrm>
            <a:off x="2208213" y="188913"/>
            <a:ext cx="3848100" cy="4032250"/>
          </a:xfrm>
          <a:prstGeom prst="rect">
            <a:avLst/>
          </a:prstGeom>
          <a:noFill/>
          <a:ln w="9525" cap="flat" cmpd="sng">
            <a:solidFill>
              <a:schemeClr val="tx1"/>
            </a:solidFill>
            <a:prstDash val="solid"/>
            <a:miter/>
            <a:headEnd type="none" w="med" len="med"/>
            <a:tailEnd type="none" w="med" len="med"/>
          </a:ln>
        </p:spPr>
      </p:pic>
      <p:sp>
        <p:nvSpPr>
          <p:cNvPr id="40966" name="AutoShape 9">
            <a:hlinkClick r:id="" action="ppaction://hlinkshowjump?jump=lastslideviewed"/>
          </p:cNvPr>
          <p:cNvSpPr/>
          <p:nvPr/>
        </p:nvSpPr>
        <p:spPr>
          <a:xfrm>
            <a:off x="10091738" y="6281738"/>
            <a:ext cx="576262" cy="576262"/>
          </a:xfrm>
          <a:prstGeom prst="actionButtonReturn">
            <a:avLst/>
          </a:prstGeom>
          <a:solidFill>
            <a:srgbClr val="FFFFCC"/>
          </a:solidFill>
          <a:ln w="9525">
            <a:noFill/>
          </a:ln>
        </p:spPr>
        <p:txBody>
          <a:bodyPr wrap="none" anchor="ctr"/>
          <a:p>
            <a:endParaRPr lang="zh-CN" altLang="en-US" dirty="0">
              <a:latin typeface="Comic Sans MS" panose="030F0702030302020204"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0963">
                                            <p:txEl>
                                              <p:charRg st="0" end="9"/>
                                            </p:txEl>
                                          </p:spTgt>
                                        </p:tgtEl>
                                        <p:attrNameLst>
                                          <p:attrName>style.visibility</p:attrName>
                                        </p:attrNameLst>
                                      </p:cBhvr>
                                      <p:to>
                                        <p:strVal val="visible"/>
                                      </p:to>
                                    </p:set>
                                    <p:anim calcmode="lin" valueType="num">
                                      <p:cBhvr additive="base">
                                        <p:cTn id="7" dur="500" fill="hold"/>
                                        <p:tgtEl>
                                          <p:spTgt spid="40963">
                                            <p:txEl>
                                              <p:charRg st="0" end="9"/>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40963">
                                            <p:txEl>
                                              <p:charRg st="0" end="9"/>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40964"/>
                                        </p:tgtEl>
                                        <p:attrNameLst>
                                          <p:attrName>style.visibility</p:attrName>
                                        </p:attrNameLst>
                                      </p:cBhvr>
                                      <p:to>
                                        <p:strVal val="visible"/>
                                      </p:to>
                                    </p:set>
                                    <p:animEffect transition="in" filter="blinds(horizontal)">
                                      <p:cBhvr>
                                        <p:cTn id="13" dur="500"/>
                                        <p:tgtEl>
                                          <p:spTgt spid="409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3" grpId="0" build="p"/>
      <p:bldP spid="40964" grpId="0" bldLvl="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1986" name="Picture 2" descr="1"/>
          <p:cNvPicPr>
            <a:picLocks noChangeAspect="1"/>
          </p:cNvPicPr>
          <p:nvPr/>
        </p:nvPicPr>
        <p:blipFill>
          <a:blip r:embed="rId1"/>
          <a:stretch>
            <a:fillRect/>
          </a:stretch>
        </p:blipFill>
        <p:spPr>
          <a:xfrm>
            <a:off x="6816725" y="2133600"/>
            <a:ext cx="3851275" cy="3024188"/>
          </a:xfrm>
          <a:prstGeom prst="rect">
            <a:avLst/>
          </a:prstGeom>
          <a:noFill/>
          <a:ln w="9525" cap="flat" cmpd="sng">
            <a:solidFill>
              <a:schemeClr val="tx1"/>
            </a:solidFill>
            <a:prstDash val="solid"/>
            <a:miter/>
            <a:headEnd type="none" w="med" len="med"/>
            <a:tailEnd type="none" w="med" len="med"/>
          </a:ln>
        </p:spPr>
      </p:pic>
      <p:sp>
        <p:nvSpPr>
          <p:cNvPr id="41987" name="Text Box 3"/>
          <p:cNvSpPr txBox="1"/>
          <p:nvPr/>
        </p:nvSpPr>
        <p:spPr>
          <a:xfrm>
            <a:off x="2495550" y="2708275"/>
            <a:ext cx="3455988" cy="1999615"/>
          </a:xfrm>
          <a:prstGeom prst="rect">
            <a:avLst/>
          </a:prstGeom>
          <a:noFill/>
          <a:ln w="9525">
            <a:noFill/>
          </a:ln>
        </p:spPr>
        <p:txBody>
          <a:bodyPr>
            <a:spAutoFit/>
          </a:bodyPr>
          <a:p>
            <a:pPr>
              <a:spcBef>
                <a:spcPct val="50000"/>
              </a:spcBef>
            </a:pPr>
            <a:r>
              <a:rPr lang="zh-CN" altLang="en-US" sz="4400" b="1" dirty="0">
                <a:solidFill>
                  <a:srgbClr val="3333FF"/>
                </a:solidFill>
                <a:latin typeface="Comic Sans MS" panose="030F0702030302020204" pitchFamily="66" charset="0"/>
                <a:ea typeface="华文行楷" pitchFamily="2" charset="-122"/>
              </a:rPr>
              <a:t>间歇泉</a:t>
            </a:r>
            <a:br>
              <a:rPr lang="zh-CN" altLang="en-US" sz="4400" dirty="0">
                <a:solidFill>
                  <a:srgbClr val="3333FF"/>
                </a:solidFill>
                <a:latin typeface="Comic Sans MS" panose="030F0702030302020204" pitchFamily="66" charset="0"/>
                <a:ea typeface="华文行楷" pitchFamily="2" charset="-122"/>
              </a:rPr>
            </a:br>
            <a:r>
              <a:rPr lang="zh-CN" altLang="en-US" sz="4400" dirty="0">
                <a:solidFill>
                  <a:srgbClr val="3333FF"/>
                </a:solidFill>
                <a:latin typeface="Comic Sans MS" panose="030F0702030302020204" pitchFamily="66" charset="0"/>
                <a:ea typeface="华文行楷" pitchFamily="2" charset="-122"/>
              </a:rPr>
              <a:t>（</a:t>
            </a:r>
            <a:r>
              <a:rPr lang="zh-CN" altLang="en-US" sz="3600" b="1" dirty="0">
                <a:solidFill>
                  <a:srgbClr val="3333FF"/>
                </a:solidFill>
                <a:latin typeface="Comic Sans MS" panose="030F0702030302020204" pitchFamily="66" charset="0"/>
              </a:rPr>
              <a:t>断断续续向外喷出热泉水）</a:t>
            </a:r>
            <a:endParaRPr lang="zh-CN" altLang="en-US" sz="3600" b="1" dirty="0">
              <a:solidFill>
                <a:srgbClr val="3333FF"/>
              </a:solidFill>
              <a:latin typeface="Comic Sans MS" panose="030F0702030302020204" pitchFamily="66" charset="0"/>
            </a:endParaRPr>
          </a:p>
        </p:txBody>
      </p:sp>
      <p:sp>
        <p:nvSpPr>
          <p:cNvPr id="41988" name="Text Box 4"/>
          <p:cNvSpPr txBox="1"/>
          <p:nvPr/>
        </p:nvSpPr>
        <p:spPr>
          <a:xfrm>
            <a:off x="5232400" y="765175"/>
            <a:ext cx="3455988" cy="366713"/>
          </a:xfrm>
          <a:prstGeom prst="rect">
            <a:avLst/>
          </a:prstGeom>
          <a:noFill/>
          <a:ln w="9525">
            <a:noFill/>
          </a:ln>
        </p:spPr>
        <p:txBody>
          <a:bodyPr/>
          <a:p>
            <a:pPr>
              <a:spcBef>
                <a:spcPct val="50000"/>
              </a:spcBef>
            </a:pPr>
            <a:endParaRPr lang="zh-CN" altLang="en-US" sz="1800" dirty="0">
              <a:latin typeface="Comic Sans MS" panose="030F0702030302020204" pitchFamily="66" charset="0"/>
            </a:endParaRPr>
          </a:p>
        </p:txBody>
      </p:sp>
      <p:sp>
        <p:nvSpPr>
          <p:cNvPr id="41989" name="Text Box 5">
            <a:hlinkClick r:id="rId2" action="ppaction://hlinkfile"/>
          </p:cNvPr>
          <p:cNvSpPr txBox="1"/>
          <p:nvPr/>
        </p:nvSpPr>
        <p:spPr>
          <a:xfrm>
            <a:off x="1774825" y="5949950"/>
            <a:ext cx="5761038" cy="645160"/>
          </a:xfrm>
          <a:prstGeom prst="rect">
            <a:avLst/>
          </a:prstGeom>
          <a:noFill/>
          <a:ln w="9525">
            <a:noFill/>
          </a:ln>
        </p:spPr>
        <p:txBody>
          <a:bodyPr>
            <a:spAutoFit/>
          </a:bodyPr>
          <a:p>
            <a:pPr>
              <a:spcBef>
                <a:spcPct val="50000"/>
              </a:spcBef>
            </a:pPr>
            <a:r>
              <a:rPr lang="zh-CN" altLang="en-US" sz="3600" b="1" dirty="0">
                <a:solidFill>
                  <a:srgbClr val="FF0000"/>
                </a:solidFill>
                <a:latin typeface="Times New Roman" panose="02020603050405020304" pitchFamily="18" charset="0"/>
                <a:ea typeface="华文行楷" pitchFamily="2" charset="-122"/>
              </a:rPr>
              <a:t>地热能</a:t>
            </a:r>
            <a:r>
              <a:rPr lang="zh-CN" altLang="en-US" sz="3600" b="1" dirty="0">
                <a:latin typeface="Times New Roman" panose="02020603050405020304" pitchFamily="18" charset="0"/>
                <a:ea typeface="华文行楷" pitchFamily="2" charset="-122"/>
              </a:rPr>
              <a:t>转化为</a:t>
            </a:r>
            <a:r>
              <a:rPr lang="zh-CN" altLang="en-US" sz="3600" b="1" dirty="0">
                <a:solidFill>
                  <a:srgbClr val="FF0000"/>
                </a:solidFill>
                <a:latin typeface="Times New Roman" panose="02020603050405020304" pitchFamily="18" charset="0"/>
                <a:ea typeface="华文行楷" pitchFamily="2" charset="-122"/>
              </a:rPr>
              <a:t>水的机械能</a:t>
            </a:r>
            <a:endParaRPr lang="zh-CN" altLang="en-US" sz="3600" b="1" dirty="0">
              <a:solidFill>
                <a:srgbClr val="FF0000"/>
              </a:solidFill>
              <a:latin typeface="Times New Roman" panose="02020603050405020304" pitchFamily="18" charset="0"/>
              <a:ea typeface="华文行楷" pitchFamily="2" charset="-122"/>
            </a:endParaRPr>
          </a:p>
        </p:txBody>
      </p:sp>
      <p:sp>
        <p:nvSpPr>
          <p:cNvPr id="41990" name="Text Box 6"/>
          <p:cNvSpPr txBox="1"/>
          <p:nvPr/>
        </p:nvSpPr>
        <p:spPr>
          <a:xfrm>
            <a:off x="1774825" y="5157788"/>
            <a:ext cx="8459788" cy="706755"/>
          </a:xfrm>
          <a:prstGeom prst="rect">
            <a:avLst/>
          </a:prstGeom>
          <a:noFill/>
          <a:ln w="9525">
            <a:noFill/>
          </a:ln>
        </p:spPr>
        <p:txBody>
          <a:bodyPr>
            <a:spAutoFit/>
          </a:bodyPr>
          <a:p>
            <a:r>
              <a:rPr lang="zh-CN" altLang="en-US" sz="4000" b="1" dirty="0">
                <a:latin typeface="Tahoma" panose="020B0604030504040204" pitchFamily="34" charset="0"/>
                <a:ea typeface="隶书" pitchFamily="1" charset="-122"/>
              </a:rPr>
              <a:t>热泉水喷发的能量是来自哪里呢？</a:t>
            </a:r>
            <a:endParaRPr lang="zh-CN" altLang="en-US" sz="4000" b="1" dirty="0">
              <a:latin typeface="Tahoma" panose="020B0604030504040204" pitchFamily="34" charset="0"/>
              <a:ea typeface="隶书" pitchFamily="1" charset="-122"/>
            </a:endParaRPr>
          </a:p>
        </p:txBody>
      </p:sp>
      <p:sp>
        <p:nvSpPr>
          <p:cNvPr id="41991" name="Text Box 13"/>
          <p:cNvSpPr txBox="1"/>
          <p:nvPr/>
        </p:nvSpPr>
        <p:spPr>
          <a:xfrm>
            <a:off x="1703388" y="260350"/>
            <a:ext cx="6408737" cy="783590"/>
          </a:xfrm>
          <a:prstGeom prst="rect">
            <a:avLst/>
          </a:prstGeom>
          <a:noFill/>
          <a:ln w="9525">
            <a:noFill/>
          </a:ln>
        </p:spPr>
        <p:txBody>
          <a:bodyPr>
            <a:spAutoFit/>
          </a:bodyPr>
          <a:p>
            <a:pPr>
              <a:spcBef>
                <a:spcPct val="50000"/>
              </a:spcBef>
            </a:pPr>
            <a:r>
              <a:rPr lang="zh-CN" altLang="en-US" b="1" dirty="0">
                <a:latin typeface="Comic Sans MS" panose="030F0702030302020204" pitchFamily="66" charset="0"/>
              </a:rPr>
              <a:t>生活中你留意过下列现象吗？</a:t>
            </a:r>
            <a:endParaRPr lang="zh-CN" altLang="en-US" b="1" dirty="0">
              <a:latin typeface="Comic Sans MS" panose="030F0702030302020204" pitchFamily="66" charset="0"/>
            </a:endParaRPr>
          </a:p>
          <a:p>
            <a:pPr>
              <a:spcBef>
                <a:spcPct val="50000"/>
              </a:spcBef>
            </a:pPr>
            <a:r>
              <a:rPr lang="zh-CN" altLang="en-US" b="1" dirty="0">
                <a:solidFill>
                  <a:srgbClr val="3333FF"/>
                </a:solidFill>
                <a:latin typeface="Comic Sans MS" panose="030F0702030302020204" pitchFamily="66" charset="0"/>
              </a:rPr>
              <a:t>热水瓶的瓶塞有时会被弹起</a:t>
            </a:r>
            <a:endParaRPr lang="zh-CN" altLang="en-US" b="1" dirty="0">
              <a:solidFill>
                <a:srgbClr val="3333FF"/>
              </a:solidFill>
              <a:latin typeface="Comic Sans MS" panose="030F0702030302020204" pitchFamily="66" charset="0"/>
            </a:endParaRPr>
          </a:p>
        </p:txBody>
      </p:sp>
      <p:sp>
        <p:nvSpPr>
          <p:cNvPr id="41992" name="Text Box 14"/>
          <p:cNvSpPr txBox="1"/>
          <p:nvPr/>
        </p:nvSpPr>
        <p:spPr>
          <a:xfrm>
            <a:off x="7138988" y="765175"/>
            <a:ext cx="3529012" cy="368300"/>
          </a:xfrm>
          <a:prstGeom prst="rect">
            <a:avLst/>
          </a:prstGeom>
          <a:noFill/>
          <a:ln w="9525">
            <a:noFill/>
          </a:ln>
        </p:spPr>
        <p:txBody>
          <a:bodyPr>
            <a:spAutoFit/>
          </a:bodyPr>
          <a:p>
            <a:pPr>
              <a:spcBef>
                <a:spcPct val="50000"/>
              </a:spcBef>
            </a:pPr>
            <a:r>
              <a:rPr lang="zh-CN" altLang="en-US" b="1" dirty="0">
                <a:solidFill>
                  <a:schemeClr val="tx2"/>
                </a:solidFill>
                <a:latin typeface="Comic Sans MS" panose="030F0702030302020204" pitchFamily="66" charset="0"/>
              </a:rPr>
              <a:t>热能</a:t>
            </a:r>
            <a:r>
              <a:rPr lang="zh-CN" altLang="en-US" b="1" dirty="0">
                <a:latin typeface="Comic Sans MS" panose="030F0702030302020204" pitchFamily="66" charset="0"/>
              </a:rPr>
              <a:t>转化为</a:t>
            </a:r>
            <a:r>
              <a:rPr lang="zh-CN" altLang="en-US" b="1" dirty="0">
                <a:solidFill>
                  <a:schemeClr val="tx2"/>
                </a:solidFill>
                <a:latin typeface="Comic Sans MS" panose="030F0702030302020204" pitchFamily="66" charset="0"/>
              </a:rPr>
              <a:t>机械能</a:t>
            </a:r>
            <a:endParaRPr lang="zh-CN" altLang="en-US" b="1" dirty="0">
              <a:solidFill>
                <a:schemeClr val="tx2"/>
              </a:solidFill>
              <a:latin typeface="Comic Sans MS" panose="030F0702030302020204" pitchFamily="66" charset="0"/>
            </a:endParaRPr>
          </a:p>
        </p:txBody>
      </p:sp>
      <p:sp>
        <p:nvSpPr>
          <p:cNvPr id="41993" name="AutoShape 15">
            <a:hlinkClick r:id="rId3" action="ppaction://hlinksldjump"/>
          </p:cNvPr>
          <p:cNvSpPr/>
          <p:nvPr/>
        </p:nvSpPr>
        <p:spPr>
          <a:xfrm>
            <a:off x="9912350" y="6092825"/>
            <a:ext cx="576263" cy="576263"/>
          </a:xfrm>
          <a:prstGeom prst="actionButtonReturn">
            <a:avLst/>
          </a:prstGeom>
          <a:solidFill>
            <a:srgbClr val="FFFFCC"/>
          </a:solidFill>
          <a:ln w="9525">
            <a:noFill/>
          </a:ln>
        </p:spPr>
        <p:txBody>
          <a:bodyPr wrap="none" anchor="ctr"/>
          <a:p>
            <a:endParaRPr lang="zh-CN" altLang="en-US" dirty="0">
              <a:latin typeface="Comic Sans MS" panose="030F0702030302020204" pitchFamily="66" charset="0"/>
            </a:endParaRPr>
          </a:p>
        </p:txBody>
      </p:sp>
      <p:sp>
        <p:nvSpPr>
          <p:cNvPr id="41994" name="Rectangle 16"/>
          <p:cNvSpPr/>
          <p:nvPr/>
        </p:nvSpPr>
        <p:spPr>
          <a:xfrm>
            <a:off x="1774825" y="1700213"/>
            <a:ext cx="2697480" cy="645160"/>
          </a:xfrm>
          <a:prstGeom prst="rect">
            <a:avLst/>
          </a:prstGeom>
          <a:noFill/>
          <a:ln w="9525">
            <a:noFill/>
          </a:ln>
        </p:spPr>
        <p:txBody>
          <a:bodyPr wrap="none">
            <a:spAutoFit/>
          </a:bodyPr>
          <a:p>
            <a:r>
              <a:rPr lang="zh-CN" altLang="en-US" b="1" dirty="0">
                <a:solidFill>
                  <a:srgbClr val="3333FF"/>
                </a:solidFill>
                <a:latin typeface="Comic Sans MS" panose="030F0702030302020204" pitchFamily="66" charset="0"/>
              </a:rPr>
              <a:t>水烧开时，水壶盖会跳动</a:t>
            </a:r>
            <a:br>
              <a:rPr lang="zh-CN" altLang="en-US" b="1" dirty="0">
                <a:solidFill>
                  <a:srgbClr val="3333FF"/>
                </a:solidFill>
                <a:latin typeface="Comic Sans MS" panose="030F0702030302020204" pitchFamily="66" charset="0"/>
              </a:rPr>
            </a:br>
            <a:endParaRPr lang="zh-CN" altLang="en-US" b="1" dirty="0">
              <a:solidFill>
                <a:srgbClr val="3333FF"/>
              </a:solidFill>
              <a:latin typeface="Comic Sans MS" panose="030F0702030302020204"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1991"/>
                                        </p:tgtEl>
                                        <p:attrNameLst>
                                          <p:attrName>style.visibility</p:attrName>
                                        </p:attrNameLst>
                                      </p:cBhvr>
                                      <p:to>
                                        <p:strVal val="visible"/>
                                      </p:to>
                                    </p:set>
                                    <p:animEffect transition="in" filter="blinds(horizontal)">
                                      <p:cBhvr>
                                        <p:cTn id="7" dur="500"/>
                                        <p:tgtEl>
                                          <p:spTgt spid="4199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1994"/>
                                        </p:tgtEl>
                                        <p:attrNameLst>
                                          <p:attrName>style.visibility</p:attrName>
                                        </p:attrNameLst>
                                      </p:cBhvr>
                                      <p:to>
                                        <p:strVal val="visible"/>
                                      </p:to>
                                    </p:set>
                                    <p:animEffect transition="in" filter="blinds(horizontal)">
                                      <p:cBhvr>
                                        <p:cTn id="12" dur="500"/>
                                        <p:tgtEl>
                                          <p:spTgt spid="4199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1992"/>
                                        </p:tgtEl>
                                        <p:attrNameLst>
                                          <p:attrName>style.visibility</p:attrName>
                                        </p:attrNameLst>
                                      </p:cBhvr>
                                      <p:to>
                                        <p:strVal val="visible"/>
                                      </p:to>
                                    </p:set>
                                    <p:animEffect transition="in" filter="blinds(horizontal)">
                                      <p:cBhvr>
                                        <p:cTn id="17" dur="500"/>
                                        <p:tgtEl>
                                          <p:spTgt spid="41992"/>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1987"/>
                                        </p:tgtEl>
                                        <p:attrNameLst>
                                          <p:attrName>style.visibility</p:attrName>
                                        </p:attrNameLst>
                                      </p:cBhvr>
                                      <p:to>
                                        <p:strVal val="visible"/>
                                      </p:to>
                                    </p:set>
                                    <p:animEffect transition="in" filter="blinds(horizontal)">
                                      <p:cBhvr>
                                        <p:cTn id="22" dur="500"/>
                                        <p:tgtEl>
                                          <p:spTgt spid="41987"/>
                                        </p:tgtEl>
                                      </p:cBhvr>
                                    </p:animEffect>
                                  </p:childTnLst>
                                </p:cTn>
                              </p:par>
                              <p:par>
                                <p:cTn id="23" presetID="3" presetClass="entr" presetSubtype="10" fill="hold" nodeType="withEffect">
                                  <p:stCondLst>
                                    <p:cond delay="0"/>
                                  </p:stCondLst>
                                  <p:childTnLst>
                                    <p:set>
                                      <p:cBhvr>
                                        <p:cTn id="24" dur="1" fill="hold">
                                          <p:stCondLst>
                                            <p:cond delay="0"/>
                                          </p:stCondLst>
                                        </p:cTn>
                                        <p:tgtEl>
                                          <p:spTgt spid="41986"/>
                                        </p:tgtEl>
                                        <p:attrNameLst>
                                          <p:attrName>style.visibility</p:attrName>
                                        </p:attrNameLst>
                                      </p:cBhvr>
                                      <p:to>
                                        <p:strVal val="visible"/>
                                      </p:to>
                                    </p:set>
                                    <p:animEffect transition="in" filter="blinds(horizontal)">
                                      <p:cBhvr>
                                        <p:cTn id="25" dur="500"/>
                                        <p:tgtEl>
                                          <p:spTgt spid="41986"/>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41990"/>
                                        </p:tgtEl>
                                        <p:attrNameLst>
                                          <p:attrName>style.visibility</p:attrName>
                                        </p:attrNameLst>
                                      </p:cBhvr>
                                      <p:to>
                                        <p:strVal val="visible"/>
                                      </p:to>
                                    </p:set>
                                    <p:animEffect transition="in" filter="blinds(horizontal)">
                                      <p:cBhvr>
                                        <p:cTn id="30" dur="500"/>
                                        <p:tgtEl>
                                          <p:spTgt spid="41990"/>
                                        </p:tgtEl>
                                      </p:cBhvr>
                                    </p:animEffect>
                                  </p:childTnLst>
                                </p:cTn>
                              </p:par>
                            </p:childTnLst>
                          </p:cTn>
                        </p:par>
                      </p:childTnLst>
                    </p:cTn>
                  </p:par>
                  <p:par>
                    <p:cTn id="31" fill="hold">
                      <p:stCondLst>
                        <p:cond delay="indefinite"/>
                      </p:stCondLst>
                      <p:childTnLst>
                        <p:par>
                          <p:cTn id="32" fill="hold">
                            <p:stCondLst>
                              <p:cond delay="0"/>
                            </p:stCondLst>
                            <p:childTnLst>
                              <p:par>
                                <p:cTn id="33" presetID="9" presetClass="entr" presetSubtype="0" fill="hold" grpId="0" nodeType="clickEffect">
                                  <p:stCondLst>
                                    <p:cond delay="0"/>
                                  </p:stCondLst>
                                  <p:childTnLst>
                                    <p:set>
                                      <p:cBhvr>
                                        <p:cTn id="34" dur="1" fill="hold">
                                          <p:stCondLst>
                                            <p:cond delay="0"/>
                                          </p:stCondLst>
                                        </p:cTn>
                                        <p:tgtEl>
                                          <p:spTgt spid="41989"/>
                                        </p:tgtEl>
                                        <p:attrNameLst>
                                          <p:attrName>style.visibility</p:attrName>
                                        </p:attrNameLst>
                                      </p:cBhvr>
                                      <p:to>
                                        <p:strVal val="visible"/>
                                      </p:to>
                                    </p:set>
                                    <p:animEffect transition="in" filter="dissolve">
                                      <p:cBhvr>
                                        <p:cTn id="35" dur="500"/>
                                        <p:tgtEl>
                                          <p:spTgt spid="419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7" grpId="0"/>
      <p:bldP spid="41989" grpId="0"/>
      <p:bldP spid="41990" grpId="0"/>
      <p:bldP spid="41991" grpId="0"/>
      <p:bldP spid="41992" grpId="0"/>
      <p:bldP spid="4199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70" name="Text Box 4"/>
          <p:cNvSpPr txBox="1"/>
          <p:nvPr/>
        </p:nvSpPr>
        <p:spPr>
          <a:xfrm>
            <a:off x="1524000" y="0"/>
            <a:ext cx="2303463" cy="368300"/>
          </a:xfrm>
          <a:prstGeom prst="rect">
            <a:avLst/>
          </a:prstGeom>
          <a:noFill/>
          <a:ln w="9525">
            <a:noFill/>
          </a:ln>
        </p:spPr>
        <p:txBody>
          <a:bodyPr>
            <a:spAutoFit/>
          </a:bodyPr>
          <a:p>
            <a:pPr>
              <a:spcBef>
                <a:spcPct val="50000"/>
              </a:spcBef>
            </a:pPr>
            <a:r>
              <a:rPr lang="zh-CN" altLang="en-US" b="1" dirty="0">
                <a:solidFill>
                  <a:srgbClr val="0000FF"/>
                </a:solidFill>
                <a:latin typeface="Comic Sans MS" panose="030F0702030302020204" pitchFamily="66" charset="0"/>
              </a:rPr>
              <a:t>二、化学能</a:t>
            </a:r>
            <a:endParaRPr lang="zh-CN" altLang="en-US" b="1" dirty="0">
              <a:solidFill>
                <a:srgbClr val="0000FF"/>
              </a:solidFill>
              <a:latin typeface="Comic Sans MS" panose="030F0702030302020204" pitchFamily="66" charset="0"/>
            </a:endParaRPr>
          </a:p>
        </p:txBody>
      </p:sp>
      <p:pic>
        <p:nvPicPr>
          <p:cNvPr id="7171" name="Picture 5" descr="蛋羔"/>
          <p:cNvPicPr>
            <a:picLocks noChangeAspect="1"/>
          </p:cNvPicPr>
          <p:nvPr/>
        </p:nvPicPr>
        <p:blipFill>
          <a:blip r:embed="rId1"/>
          <a:stretch>
            <a:fillRect/>
          </a:stretch>
        </p:blipFill>
        <p:spPr>
          <a:xfrm>
            <a:off x="6456363" y="908050"/>
            <a:ext cx="3600450" cy="2952750"/>
          </a:xfrm>
          <a:prstGeom prst="rect">
            <a:avLst/>
          </a:prstGeom>
          <a:noFill/>
          <a:ln w="9525">
            <a:noFill/>
          </a:ln>
        </p:spPr>
      </p:pic>
      <p:pic>
        <p:nvPicPr>
          <p:cNvPr id="7172" name="Picture 6" descr="火"/>
          <p:cNvPicPr>
            <a:picLocks noChangeAspect="1"/>
          </p:cNvPicPr>
          <p:nvPr/>
        </p:nvPicPr>
        <p:blipFill>
          <a:blip r:embed="rId2"/>
          <a:stretch>
            <a:fillRect/>
          </a:stretch>
        </p:blipFill>
        <p:spPr>
          <a:xfrm>
            <a:off x="1919288" y="692150"/>
            <a:ext cx="4176712" cy="3168650"/>
          </a:xfrm>
          <a:prstGeom prst="rect">
            <a:avLst/>
          </a:prstGeom>
          <a:noFill/>
          <a:ln w="9525">
            <a:noFill/>
          </a:ln>
        </p:spPr>
      </p:pic>
      <p:sp>
        <p:nvSpPr>
          <p:cNvPr id="7173" name="Text Box 7"/>
          <p:cNvSpPr txBox="1"/>
          <p:nvPr/>
        </p:nvSpPr>
        <p:spPr>
          <a:xfrm>
            <a:off x="2351088" y="3933825"/>
            <a:ext cx="7489825" cy="1168400"/>
          </a:xfrm>
          <a:prstGeom prst="rect">
            <a:avLst/>
          </a:prstGeom>
          <a:noFill/>
          <a:ln w="9525">
            <a:noFill/>
          </a:ln>
        </p:spPr>
        <p:txBody>
          <a:bodyPr>
            <a:spAutoFit/>
          </a:bodyPr>
          <a:p>
            <a:pPr>
              <a:spcBef>
                <a:spcPct val="50000"/>
              </a:spcBef>
            </a:pPr>
            <a:r>
              <a:rPr lang="en-US" altLang="zh-CN" sz="2800" b="1">
                <a:solidFill>
                  <a:srgbClr val="FF3300"/>
                </a:solidFill>
                <a:latin typeface="Comic Sans MS" panose="030F0702030302020204" pitchFamily="66" charset="0"/>
              </a:rPr>
              <a:t>1</a:t>
            </a:r>
            <a:r>
              <a:rPr lang="zh-CN" altLang="en-US" sz="2800" b="1" dirty="0">
                <a:solidFill>
                  <a:srgbClr val="FF3300"/>
                </a:solidFill>
                <a:latin typeface="Comic Sans MS" panose="030F0702030302020204" pitchFamily="66" charset="0"/>
              </a:rPr>
              <a:t>、燃料的燃烧是一种化学变化，燃烧时产生 </a:t>
            </a:r>
            <a:endParaRPr lang="zh-CN" altLang="en-US" sz="2800" b="1" dirty="0">
              <a:solidFill>
                <a:srgbClr val="FF3300"/>
              </a:solidFill>
              <a:latin typeface="Comic Sans MS" panose="030F0702030302020204" pitchFamily="66" charset="0"/>
            </a:endParaRPr>
          </a:p>
          <a:p>
            <a:pPr>
              <a:spcBef>
                <a:spcPct val="50000"/>
              </a:spcBef>
            </a:pPr>
            <a:r>
              <a:rPr lang="zh-CN" altLang="en-US" sz="2800" b="1" dirty="0">
                <a:solidFill>
                  <a:srgbClr val="FF3300"/>
                </a:solidFill>
                <a:latin typeface="Comic Sans MS" panose="030F0702030302020204" pitchFamily="66" charset="0"/>
              </a:rPr>
              <a:t>      的光和热就来源于燃料储存的化学能。</a:t>
            </a:r>
            <a:endParaRPr lang="zh-CN" altLang="en-US" sz="2800" b="1" dirty="0">
              <a:solidFill>
                <a:srgbClr val="FF3300"/>
              </a:solidFill>
              <a:latin typeface="Comic Sans MS" panose="030F0702030302020204" pitchFamily="66" charset="0"/>
            </a:endParaRPr>
          </a:p>
        </p:txBody>
      </p:sp>
      <p:sp>
        <p:nvSpPr>
          <p:cNvPr id="7174" name="Text Box 8"/>
          <p:cNvSpPr txBox="1"/>
          <p:nvPr/>
        </p:nvSpPr>
        <p:spPr>
          <a:xfrm>
            <a:off x="2279650" y="5013325"/>
            <a:ext cx="7632700" cy="1168400"/>
          </a:xfrm>
          <a:prstGeom prst="rect">
            <a:avLst/>
          </a:prstGeom>
          <a:noFill/>
          <a:ln w="9525">
            <a:noFill/>
          </a:ln>
        </p:spPr>
        <p:txBody>
          <a:bodyPr>
            <a:spAutoFit/>
          </a:bodyPr>
          <a:p>
            <a:pPr>
              <a:spcBef>
                <a:spcPct val="50000"/>
              </a:spcBef>
            </a:pPr>
            <a:r>
              <a:rPr lang="en-US" altLang="zh-CN" sz="2800" b="1">
                <a:solidFill>
                  <a:srgbClr val="FF3300"/>
                </a:solidFill>
                <a:latin typeface="Comic Sans MS" panose="030F0702030302020204" pitchFamily="66" charset="0"/>
              </a:rPr>
              <a:t>2</a:t>
            </a:r>
            <a:r>
              <a:rPr lang="zh-CN" altLang="en-US" sz="2800" b="1" dirty="0">
                <a:solidFill>
                  <a:srgbClr val="FF3300"/>
                </a:solidFill>
                <a:latin typeface="Comic Sans MS" panose="030F0702030302020204" pitchFamily="66" charset="0"/>
              </a:rPr>
              <a:t>、食物也具有化学能，人们的生活、工作所消 </a:t>
            </a:r>
            <a:endParaRPr lang="zh-CN" altLang="en-US" sz="2800" b="1" dirty="0">
              <a:solidFill>
                <a:srgbClr val="FF3300"/>
              </a:solidFill>
              <a:latin typeface="Comic Sans MS" panose="030F0702030302020204" pitchFamily="66" charset="0"/>
            </a:endParaRPr>
          </a:p>
          <a:p>
            <a:pPr>
              <a:spcBef>
                <a:spcPct val="50000"/>
              </a:spcBef>
            </a:pPr>
            <a:r>
              <a:rPr lang="zh-CN" altLang="en-US" sz="2800" b="1" dirty="0">
                <a:solidFill>
                  <a:srgbClr val="FF3300"/>
                </a:solidFill>
                <a:latin typeface="Comic Sans MS" panose="030F0702030302020204" pitchFamily="66" charset="0"/>
              </a:rPr>
              <a:t>      耗的能量就来源于食物里储存的化学能</a:t>
            </a:r>
            <a:endParaRPr lang="zh-CN" altLang="en-US" sz="2800" b="1" dirty="0">
              <a:solidFill>
                <a:srgbClr val="FF3300"/>
              </a:solidFill>
              <a:latin typeface="Comic Sans MS" panose="030F0702030302020204"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7173"/>
                                        </p:tgtEl>
                                        <p:attrNameLst>
                                          <p:attrName>style.visibility</p:attrName>
                                        </p:attrNameLst>
                                      </p:cBhvr>
                                      <p:to>
                                        <p:strVal val="visible"/>
                                      </p:to>
                                    </p:set>
                                    <p:anim calcmode="lin" valueType="num">
                                      <p:cBhvr>
                                        <p:cTn id="7" dur="1" fill="hold"/>
                                        <p:tgtEl>
                                          <p:spTgt spid="7173"/>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7174"/>
                                        </p:tgtEl>
                                        <p:attrNameLst>
                                          <p:attrName>style.visibility</p:attrName>
                                        </p:attrNameLst>
                                      </p:cBhvr>
                                      <p:to>
                                        <p:strVal val="visible"/>
                                      </p:to>
                                    </p:set>
                                    <p:anim calcmode="lin" valueType="num">
                                      <p:cBhvr>
                                        <p:cTn id="12" dur="1" fill="hold"/>
                                        <p:tgtEl>
                                          <p:spTgt spid="717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3" grpId="0"/>
      <p:bldP spid="7174"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010" name="WordArt 2"/>
          <p:cNvSpPr>
            <a:spLocks noTextEdit="1"/>
          </p:cNvSpPr>
          <p:nvPr/>
        </p:nvSpPr>
        <p:spPr>
          <a:xfrm>
            <a:off x="2279650" y="260350"/>
            <a:ext cx="2232025" cy="1223963"/>
          </a:xfrm>
          <a:prstGeom prst="rect">
            <a:avLst/>
          </a:prstGeom>
        </p:spPr>
        <p:txBody>
          <a:bodyPr wrap="none" fromWordArt="1">
            <a:prstTxWarp prst="textWave1">
              <a:avLst>
                <a:gd name="adj1" fmla="val 13005"/>
                <a:gd name="adj2" fmla="val 0"/>
              </a:avLst>
            </a:prstTxWarp>
            <a:normAutofit/>
          </a:bodyPr>
          <a:p>
            <a:pPr algn="ctr" eaLnBrk="0" hangingPunct="0"/>
            <a:r>
              <a:rPr lang="zh-CN" altLang="en-US" sz="3600" b="1">
                <a:gradFill rotWithShape="1">
                  <a:gsLst>
                    <a:gs pos="0">
                      <a:srgbClr val="9999FF"/>
                    </a:gs>
                    <a:gs pos="100000">
                      <a:srgbClr val="009999"/>
                    </a:gs>
                  </a:gsLst>
                  <a:lin ang="5400000" scaled="1"/>
                  <a:tileRect/>
                </a:gradFill>
                <a:effectLst>
                  <a:outerShdw dist="53882" dir="2699999" algn="ctr" rotWithShape="0">
                    <a:srgbClr val="C0C0C0">
                      <a:alpha val="79999"/>
                    </a:srgbClr>
                  </a:outerShdw>
                </a:effectLst>
                <a:latin typeface="宋体" panose="02010600030101010101" pitchFamily="2" charset="-122"/>
                <a:ea typeface="宋体" panose="02010600030101010101" pitchFamily="2" charset="-122"/>
              </a:rPr>
              <a:t>雪崩</a:t>
            </a:r>
            <a:endParaRPr lang="zh-CN" altLang="en-US" sz="3600" b="1">
              <a:gradFill rotWithShape="1">
                <a:gsLst>
                  <a:gs pos="0">
                    <a:srgbClr val="9999FF"/>
                  </a:gs>
                  <a:gs pos="100000">
                    <a:srgbClr val="009999"/>
                  </a:gs>
                </a:gsLst>
                <a:lin ang="5400000" scaled="1"/>
                <a:tileRect/>
              </a:gradFill>
              <a:effectLst>
                <a:outerShdw dist="53882" dir="2699999" algn="ctr" rotWithShape="0">
                  <a:srgbClr val="C0C0C0">
                    <a:alpha val="79999"/>
                  </a:srgbClr>
                </a:outerShdw>
              </a:effectLst>
              <a:latin typeface="宋体" panose="02010600030101010101" pitchFamily="2" charset="-122"/>
              <a:ea typeface="宋体" panose="02010600030101010101" pitchFamily="2" charset="-122"/>
            </a:endParaRPr>
          </a:p>
        </p:txBody>
      </p:sp>
      <p:sp>
        <p:nvSpPr>
          <p:cNvPr id="43011" name="Text Box 3"/>
          <p:cNvSpPr txBox="1"/>
          <p:nvPr/>
        </p:nvSpPr>
        <p:spPr>
          <a:xfrm>
            <a:off x="5519738" y="1773238"/>
            <a:ext cx="5148262" cy="368300"/>
          </a:xfrm>
          <a:prstGeom prst="rect">
            <a:avLst/>
          </a:prstGeom>
          <a:noFill/>
          <a:ln w="9525">
            <a:noFill/>
          </a:ln>
        </p:spPr>
        <p:txBody>
          <a:bodyPr>
            <a:spAutoFit/>
          </a:bodyPr>
          <a:p>
            <a:pPr>
              <a:spcBef>
                <a:spcPct val="50000"/>
              </a:spcBef>
            </a:pPr>
            <a:r>
              <a:rPr lang="zh-CN" altLang="en-US" b="1" dirty="0">
                <a:effectLst>
                  <a:outerShdw blurRad="38100" dist="38100" dir="2700000">
                    <a:srgbClr val="FFFFFF"/>
                  </a:outerShdw>
                </a:effectLst>
                <a:latin typeface="Arial" panose="020B0604020202020204" pitchFamily="34" charset="0"/>
              </a:rPr>
              <a:t>▲高处的积雪具有什么能？</a:t>
            </a:r>
            <a:endParaRPr lang="zh-CN" altLang="en-US" b="1" dirty="0">
              <a:effectLst>
                <a:outerShdw blurRad="38100" dist="38100" dir="2700000">
                  <a:srgbClr val="FFFFFF"/>
                </a:outerShdw>
              </a:effectLst>
              <a:latin typeface="Arial" panose="020B0604020202020204" pitchFamily="34" charset="0"/>
            </a:endParaRPr>
          </a:p>
        </p:txBody>
      </p:sp>
      <p:sp>
        <p:nvSpPr>
          <p:cNvPr id="43012" name="Text Box 4"/>
          <p:cNvSpPr txBox="1"/>
          <p:nvPr/>
        </p:nvSpPr>
        <p:spPr>
          <a:xfrm>
            <a:off x="5448300" y="4221163"/>
            <a:ext cx="4464050" cy="368300"/>
          </a:xfrm>
          <a:prstGeom prst="rect">
            <a:avLst/>
          </a:prstGeom>
          <a:noFill/>
          <a:ln w="9525">
            <a:noFill/>
          </a:ln>
        </p:spPr>
        <p:txBody>
          <a:bodyPr>
            <a:spAutoFit/>
          </a:bodyPr>
          <a:p>
            <a:pPr>
              <a:spcBef>
                <a:spcPct val="50000"/>
              </a:spcBef>
            </a:pPr>
            <a:r>
              <a:rPr lang="zh-CN" altLang="en-US" b="1" dirty="0">
                <a:effectLst>
                  <a:outerShdw blurRad="38100" dist="38100" dir="2700000">
                    <a:srgbClr val="FFFFFF"/>
                  </a:outerShdw>
                </a:effectLst>
                <a:latin typeface="Arial" panose="020B0604020202020204" pitchFamily="34" charset="0"/>
              </a:rPr>
              <a:t>▲雪的能量如何变化？</a:t>
            </a:r>
            <a:endParaRPr lang="zh-CN" altLang="en-US" b="1" dirty="0">
              <a:effectLst>
                <a:outerShdw blurRad="38100" dist="38100" dir="2700000">
                  <a:srgbClr val="FFFFFF"/>
                </a:outerShdw>
              </a:effectLst>
              <a:latin typeface="Arial" panose="020B0604020202020204" pitchFamily="34" charset="0"/>
            </a:endParaRPr>
          </a:p>
        </p:txBody>
      </p:sp>
      <p:sp>
        <p:nvSpPr>
          <p:cNvPr id="43013" name="Text Box 5"/>
          <p:cNvSpPr txBox="1"/>
          <p:nvPr/>
        </p:nvSpPr>
        <p:spPr>
          <a:xfrm>
            <a:off x="5519738" y="2852738"/>
            <a:ext cx="4427537" cy="953135"/>
          </a:xfrm>
          <a:prstGeom prst="rect">
            <a:avLst/>
          </a:prstGeom>
          <a:noFill/>
          <a:ln w="9525">
            <a:noFill/>
          </a:ln>
        </p:spPr>
        <p:txBody>
          <a:bodyPr>
            <a:spAutoFit/>
          </a:bodyPr>
          <a:p>
            <a:pPr>
              <a:spcBef>
                <a:spcPct val="50000"/>
              </a:spcBef>
            </a:pPr>
            <a:r>
              <a:rPr lang="zh-CN" altLang="en-US" sz="2800" b="1" dirty="0">
                <a:effectLst>
                  <a:outerShdw blurRad="38100" dist="38100" dir="2700000">
                    <a:srgbClr val="FFFFFF"/>
                  </a:outerShdw>
                </a:effectLst>
                <a:latin typeface="Comic Sans MS" panose="030F0702030302020204" pitchFamily="66" charset="0"/>
              </a:rPr>
              <a:t>▲积雪在下滑过程中获得了什么能量？</a:t>
            </a:r>
            <a:r>
              <a:rPr lang="zh-CN" altLang="en-US" sz="2800" dirty="0">
                <a:effectLst>
                  <a:outerShdw blurRad="38100" dist="38100" dir="2700000">
                    <a:srgbClr val="FFFFFF"/>
                  </a:outerShdw>
                </a:effectLst>
                <a:latin typeface="Comic Sans MS" panose="030F0702030302020204" pitchFamily="66" charset="0"/>
              </a:rPr>
              <a:t> </a:t>
            </a:r>
            <a:r>
              <a:rPr lang="zh-CN" altLang="en-US" sz="2800" b="1" dirty="0">
                <a:effectLst>
                  <a:outerShdw blurRad="38100" dist="38100" dir="2700000">
                    <a:srgbClr val="FFFFFF"/>
                  </a:outerShdw>
                </a:effectLst>
                <a:latin typeface="Arial" panose="020B0604020202020204" pitchFamily="34" charset="0"/>
              </a:rPr>
              <a:t>？</a:t>
            </a:r>
            <a:endParaRPr lang="zh-CN" altLang="en-US" sz="2800" b="1" dirty="0">
              <a:effectLst>
                <a:outerShdw blurRad="38100" dist="38100" dir="2700000">
                  <a:srgbClr val="FFFFFF"/>
                </a:outerShdw>
              </a:effectLst>
              <a:latin typeface="Arial" panose="020B0604020202020204" pitchFamily="34" charset="0"/>
            </a:endParaRPr>
          </a:p>
        </p:txBody>
      </p:sp>
      <p:sp>
        <p:nvSpPr>
          <p:cNvPr id="43014" name="Text Box 6"/>
          <p:cNvSpPr txBox="1"/>
          <p:nvPr/>
        </p:nvSpPr>
        <p:spPr>
          <a:xfrm>
            <a:off x="5519738" y="5229225"/>
            <a:ext cx="3446462" cy="368300"/>
          </a:xfrm>
          <a:prstGeom prst="rect">
            <a:avLst/>
          </a:prstGeom>
          <a:noFill/>
          <a:ln w="9525">
            <a:noFill/>
          </a:ln>
        </p:spPr>
        <p:txBody>
          <a:bodyPr>
            <a:spAutoFit/>
          </a:bodyPr>
          <a:p>
            <a:pPr>
              <a:spcBef>
                <a:spcPct val="50000"/>
              </a:spcBef>
            </a:pPr>
            <a:r>
              <a:rPr lang="zh-CN" altLang="en-US" b="1" dirty="0">
                <a:solidFill>
                  <a:srgbClr val="0000FF"/>
                </a:solidFill>
                <a:effectLst>
                  <a:outerShdw blurRad="38100" dist="38100" dir="2700000">
                    <a:srgbClr val="000000"/>
                  </a:outerShdw>
                </a:effectLst>
                <a:latin typeface="Arial" panose="020B0604020202020204" pitchFamily="34" charset="0"/>
              </a:rPr>
              <a:t>势能转化为动能</a:t>
            </a:r>
            <a:endParaRPr lang="zh-CN" altLang="en-US" b="1" dirty="0">
              <a:solidFill>
                <a:srgbClr val="0000FF"/>
              </a:solidFill>
              <a:effectLst>
                <a:outerShdw blurRad="38100" dist="38100" dir="2700000">
                  <a:srgbClr val="000000"/>
                </a:outerShdw>
              </a:effectLst>
              <a:latin typeface="Arial" panose="020B0604020202020204" pitchFamily="34" charset="0"/>
            </a:endParaRPr>
          </a:p>
        </p:txBody>
      </p:sp>
      <p:pic>
        <p:nvPicPr>
          <p:cNvPr id="43015" name="Picture 7" descr="雪崩"/>
          <p:cNvPicPr>
            <a:picLocks noChangeAspect="1"/>
          </p:cNvPicPr>
          <p:nvPr/>
        </p:nvPicPr>
        <p:blipFill>
          <a:blip r:embed="rId1"/>
          <a:stretch>
            <a:fillRect/>
          </a:stretch>
        </p:blipFill>
        <p:spPr>
          <a:xfrm>
            <a:off x="1847850" y="1916113"/>
            <a:ext cx="3200400" cy="4348162"/>
          </a:xfrm>
          <a:prstGeom prst="rect">
            <a:avLst/>
          </a:prstGeom>
          <a:noFill/>
          <a:ln w="9525" cap="flat" cmpd="sng">
            <a:solidFill>
              <a:schemeClr val="tx1"/>
            </a:solidFill>
            <a:prstDash val="solid"/>
            <a:miter/>
            <a:headEnd type="none" w="med" len="med"/>
            <a:tailEnd type="none" w="med" len="med"/>
          </a:ln>
        </p:spPr>
      </p:pic>
      <p:sp>
        <p:nvSpPr>
          <p:cNvPr id="43016" name="AutoShape 10">
            <a:hlinkClick r:id="" action="ppaction://hlinkshowjump?jump=lastslideviewed"/>
          </p:cNvPr>
          <p:cNvSpPr/>
          <p:nvPr/>
        </p:nvSpPr>
        <p:spPr>
          <a:xfrm>
            <a:off x="9912350" y="6092825"/>
            <a:ext cx="576263" cy="576263"/>
          </a:xfrm>
          <a:prstGeom prst="actionButtonReturn">
            <a:avLst/>
          </a:prstGeom>
          <a:solidFill>
            <a:srgbClr val="FFFF66"/>
          </a:solidFill>
          <a:ln w="9525">
            <a:noFill/>
          </a:ln>
        </p:spPr>
        <p:txBody>
          <a:bodyPr wrap="none" anchor="ctr"/>
          <a:p>
            <a:endParaRPr lang="zh-CN" altLang="en-US" dirty="0">
              <a:latin typeface="Comic Sans MS" panose="030F0702030302020204"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3014"/>
                                        </p:tgtEl>
                                        <p:attrNameLst>
                                          <p:attrName>style.visibility</p:attrName>
                                        </p:attrNameLst>
                                      </p:cBhvr>
                                      <p:to>
                                        <p:strVal val="visible"/>
                                      </p:to>
                                    </p:set>
                                    <p:animEffect transition="in" filter="wipe(left)">
                                      <p:cBhvr>
                                        <p:cTn id="7" dur="500"/>
                                        <p:tgtEl>
                                          <p:spTgt spid="430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4"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4034" name="Picture 6" descr="aa">
            <a:hlinkClick r:id="rId1" action="ppaction://hlinkfile"/>
          </p:cNvPr>
          <p:cNvPicPr>
            <a:picLocks noChangeAspect="1"/>
          </p:cNvPicPr>
          <p:nvPr/>
        </p:nvPicPr>
        <p:blipFill>
          <a:blip r:embed="rId2"/>
          <a:stretch>
            <a:fillRect/>
          </a:stretch>
        </p:blipFill>
        <p:spPr>
          <a:xfrm>
            <a:off x="3575050" y="260350"/>
            <a:ext cx="4968875" cy="3240088"/>
          </a:xfrm>
          <a:prstGeom prst="rect">
            <a:avLst/>
          </a:prstGeom>
          <a:noFill/>
          <a:ln w="9525" cap="flat" cmpd="sng">
            <a:solidFill>
              <a:schemeClr val="tx1"/>
            </a:solidFill>
            <a:prstDash val="solid"/>
            <a:miter/>
            <a:headEnd type="none" w="med" len="med"/>
            <a:tailEnd type="none" w="med" len="med"/>
          </a:ln>
          <a:effectLst>
            <a:outerShdw dist="35921" dir="2699999" algn="ctr" rotWithShape="0">
              <a:srgbClr val="808080"/>
            </a:outerShdw>
          </a:effectLst>
        </p:spPr>
      </p:pic>
      <p:sp>
        <p:nvSpPr>
          <p:cNvPr id="44035" name="Text Box 7"/>
          <p:cNvSpPr txBox="1"/>
          <p:nvPr/>
        </p:nvSpPr>
        <p:spPr>
          <a:xfrm>
            <a:off x="9409113" y="333375"/>
            <a:ext cx="576262" cy="1753235"/>
          </a:xfrm>
          <a:prstGeom prst="rect">
            <a:avLst/>
          </a:prstGeom>
          <a:noFill/>
          <a:ln w="9525">
            <a:noFill/>
          </a:ln>
        </p:spPr>
        <p:txBody>
          <a:bodyPr>
            <a:spAutoFit/>
          </a:bodyPr>
          <a:p>
            <a:pPr>
              <a:spcBef>
                <a:spcPct val="50000"/>
              </a:spcBef>
            </a:pPr>
            <a:r>
              <a:rPr lang="zh-CN" altLang="en-US" sz="3600" b="1" dirty="0">
                <a:solidFill>
                  <a:srgbClr val="0000FF"/>
                </a:solidFill>
                <a:effectLst>
                  <a:outerShdw blurRad="38100" dist="38100" dir="2700000">
                    <a:srgbClr val="000000"/>
                  </a:outerShdw>
                </a:effectLst>
                <a:latin typeface="Arial" panose="020B0604020202020204" pitchFamily="34" charset="0"/>
                <a:ea typeface="黑体" panose="02010609060101010101" pitchFamily="49" charset="-122"/>
              </a:rPr>
              <a:t>地热能</a:t>
            </a:r>
            <a:endParaRPr lang="zh-CN" altLang="en-US" sz="3600" b="1" dirty="0">
              <a:solidFill>
                <a:srgbClr val="0000FF"/>
              </a:solidFill>
              <a:effectLst>
                <a:outerShdw blurRad="38100" dist="38100" dir="2700000">
                  <a:srgbClr val="000000"/>
                </a:outerShdw>
              </a:effectLst>
              <a:latin typeface="Arial" panose="020B0604020202020204" pitchFamily="34" charset="0"/>
              <a:ea typeface="黑体" panose="02010609060101010101" pitchFamily="49" charset="-122"/>
            </a:endParaRPr>
          </a:p>
        </p:txBody>
      </p:sp>
      <p:sp>
        <p:nvSpPr>
          <p:cNvPr id="44036" name="Text Box 8"/>
          <p:cNvSpPr txBox="1"/>
          <p:nvPr/>
        </p:nvSpPr>
        <p:spPr>
          <a:xfrm>
            <a:off x="1847850" y="3716338"/>
            <a:ext cx="8496300" cy="1198880"/>
          </a:xfrm>
          <a:prstGeom prst="rect">
            <a:avLst/>
          </a:prstGeom>
          <a:noFill/>
          <a:ln w="9525">
            <a:noFill/>
          </a:ln>
        </p:spPr>
        <p:txBody>
          <a:bodyPr>
            <a:spAutoFit/>
          </a:bodyPr>
          <a:p>
            <a:pPr>
              <a:spcBef>
                <a:spcPct val="50000"/>
              </a:spcBef>
            </a:pPr>
            <a:r>
              <a:rPr lang="zh-CN" altLang="en-US" b="1" dirty="0">
                <a:solidFill>
                  <a:schemeClr val="tx2"/>
                </a:solidFill>
                <a:latin typeface="宋体" panose="02010600030101010101" pitchFamily="2" charset="-122"/>
              </a:rPr>
              <a:t>地热能</a:t>
            </a:r>
            <a:r>
              <a:rPr lang="zh-CN" altLang="en-US" b="1" dirty="0">
                <a:solidFill>
                  <a:schemeClr val="accent2"/>
                </a:solidFill>
                <a:latin typeface="宋体" panose="02010600030101010101" pitchFamily="2" charset="-122"/>
              </a:rPr>
              <a:t>是来自地球深处的</a:t>
            </a:r>
            <a:r>
              <a:rPr lang="zh-CN" altLang="en-US" b="1" dirty="0">
                <a:solidFill>
                  <a:schemeClr val="tx2"/>
                </a:solidFill>
                <a:latin typeface="宋体" panose="02010600030101010101" pitchFamily="2" charset="-122"/>
              </a:rPr>
              <a:t>热能</a:t>
            </a:r>
            <a:r>
              <a:rPr lang="zh-CN" altLang="en-US" b="1" dirty="0">
                <a:solidFill>
                  <a:schemeClr val="accent2"/>
                </a:solidFill>
                <a:latin typeface="宋体" panose="02010600030101010101" pitchFamily="2" charset="-122"/>
              </a:rPr>
              <a:t>。它来源于</a:t>
            </a:r>
            <a:r>
              <a:rPr lang="zh-CN" altLang="en-US" b="1" dirty="0">
                <a:solidFill>
                  <a:srgbClr val="3333FF"/>
                </a:solidFill>
                <a:latin typeface="宋体" panose="02010600030101010101" pitchFamily="2" charset="-122"/>
              </a:rPr>
              <a:t>地球的熔融岩浆和放射性物质的衰变</a:t>
            </a:r>
            <a:r>
              <a:rPr lang="zh-CN" altLang="en-US" b="1" dirty="0">
                <a:solidFill>
                  <a:schemeClr val="accent2"/>
                </a:solidFill>
                <a:latin typeface="宋体" panose="02010600030101010101" pitchFamily="2" charset="-122"/>
              </a:rPr>
              <a:t>。地下水的深处循环和来自极深处的岩浆侵入到地壳后，把热量从地下深处带至近表层。在有些地方，热能随自然涌出的热蒸汽和水而到达地面，这种热能的储量相当大。</a:t>
            </a:r>
            <a:r>
              <a:rPr lang="zh-CN" altLang="en-US" b="1" dirty="0">
                <a:latin typeface="宋体" panose="02010600030101010101" pitchFamily="2" charset="-122"/>
              </a:rPr>
              <a:t> </a:t>
            </a:r>
            <a:endParaRPr lang="zh-CN" altLang="en-US" b="1" dirty="0">
              <a:latin typeface="宋体" panose="02010600030101010101" pitchFamily="2" charset="-122"/>
            </a:endParaRPr>
          </a:p>
        </p:txBody>
      </p:sp>
      <p:sp>
        <p:nvSpPr>
          <p:cNvPr id="44037" name="AutoShape 10">
            <a:hlinkClick r:id="rId3" action="ppaction://hlinksldjump"/>
          </p:cNvPr>
          <p:cNvSpPr/>
          <p:nvPr/>
        </p:nvSpPr>
        <p:spPr>
          <a:xfrm>
            <a:off x="10091738" y="6281738"/>
            <a:ext cx="576262" cy="576262"/>
          </a:xfrm>
          <a:prstGeom prst="actionButtonReturn">
            <a:avLst/>
          </a:prstGeom>
          <a:solidFill>
            <a:srgbClr val="FFFFCC"/>
          </a:solidFill>
          <a:ln w="9525">
            <a:noFill/>
          </a:ln>
        </p:spPr>
        <p:txBody>
          <a:bodyPr wrap="none" anchor="ctr"/>
          <a:p>
            <a:endParaRPr lang="zh-CN" altLang="en-US" dirty="0">
              <a:latin typeface="Comic Sans MS" panose="030F0702030302020204"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4035"/>
                                        </p:tgtEl>
                                        <p:attrNameLst>
                                          <p:attrName>style.visibility</p:attrName>
                                        </p:attrNameLst>
                                      </p:cBhvr>
                                      <p:to>
                                        <p:strVal val="visible"/>
                                      </p:to>
                                    </p:set>
                                    <p:anim calcmode="lin" valueType="num">
                                      <p:cBhvr additive="base">
                                        <p:cTn id="7" dur="500" fill="hold"/>
                                        <p:tgtEl>
                                          <p:spTgt spid="44035"/>
                                        </p:tgtEl>
                                        <p:attrNameLst>
                                          <p:attrName>ppt_x</p:attrName>
                                        </p:attrNameLst>
                                      </p:cBhvr>
                                      <p:tavLst>
                                        <p:tav tm="0">
                                          <p:val>
                                            <p:strVal val="0-#ppt_w/2"/>
                                          </p:val>
                                        </p:tav>
                                        <p:tav tm="100000">
                                          <p:val>
                                            <p:strVal val="#ppt_x"/>
                                          </p:val>
                                        </p:tav>
                                      </p:tavLst>
                                    </p:anim>
                                    <p:anim calcmode="lin" valueType="num">
                                      <p:cBhvr additive="base">
                                        <p:cTn id="8" dur="500" fill="hold"/>
                                        <p:tgtEl>
                                          <p:spTgt spid="4403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44036"/>
                                        </p:tgtEl>
                                        <p:attrNameLst>
                                          <p:attrName>style.visibility</p:attrName>
                                        </p:attrNameLst>
                                      </p:cBhvr>
                                      <p:to>
                                        <p:strVal val="visible"/>
                                      </p:to>
                                    </p:set>
                                    <p:animEffect transition="in" filter="blinds(horizontal)">
                                      <p:cBhvr>
                                        <p:cTn id="13" dur="500"/>
                                        <p:tgtEl>
                                          <p:spTgt spid="440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5" grpId="0"/>
      <p:bldP spid="44036"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058" name="Text Box 3"/>
          <p:cNvSpPr txBox="1"/>
          <p:nvPr/>
        </p:nvSpPr>
        <p:spPr>
          <a:xfrm>
            <a:off x="8852218" y="260350"/>
            <a:ext cx="1290320" cy="1466850"/>
          </a:xfrm>
          <a:prstGeom prst="rect">
            <a:avLst/>
          </a:prstGeom>
          <a:noFill/>
          <a:ln w="9525">
            <a:noFill/>
          </a:ln>
        </p:spPr>
        <p:txBody>
          <a:bodyPr vert="eaVert">
            <a:spAutoFit/>
          </a:bodyPr>
          <a:p>
            <a:pPr>
              <a:spcBef>
                <a:spcPct val="50000"/>
              </a:spcBef>
            </a:pPr>
            <a:r>
              <a:rPr lang="zh-CN" altLang="en-US" sz="3600" b="1" dirty="0">
                <a:solidFill>
                  <a:srgbClr val="0000FF"/>
                </a:solidFill>
                <a:effectLst>
                  <a:outerShdw blurRad="38100" dist="38100" dir="2700000">
                    <a:srgbClr val="000000"/>
                  </a:outerShdw>
                </a:effectLst>
                <a:latin typeface="Arial" panose="020B0604020202020204" pitchFamily="34" charset="0"/>
                <a:ea typeface="黑体" panose="02010609060101010101" pitchFamily="49" charset="-122"/>
              </a:rPr>
              <a:t>潮汐能</a:t>
            </a:r>
            <a:endParaRPr lang="zh-CN" altLang="en-US" sz="3600" b="1" dirty="0">
              <a:solidFill>
                <a:srgbClr val="0000FF"/>
              </a:solidFill>
              <a:effectLst>
                <a:outerShdw blurRad="38100" dist="38100" dir="2700000">
                  <a:srgbClr val="000000"/>
                </a:outerShdw>
              </a:effectLst>
              <a:latin typeface="Arial" panose="020B0604020202020204" pitchFamily="34" charset="0"/>
              <a:ea typeface="黑体" panose="02010609060101010101" pitchFamily="49" charset="-122"/>
            </a:endParaRPr>
          </a:p>
        </p:txBody>
      </p:sp>
      <p:sp>
        <p:nvSpPr>
          <p:cNvPr id="45059" name="Text Box 6"/>
          <p:cNvSpPr txBox="1"/>
          <p:nvPr/>
        </p:nvSpPr>
        <p:spPr>
          <a:xfrm>
            <a:off x="1847850" y="3644900"/>
            <a:ext cx="8353425" cy="922020"/>
          </a:xfrm>
          <a:prstGeom prst="rect">
            <a:avLst/>
          </a:prstGeom>
          <a:noFill/>
          <a:ln w="9525">
            <a:noFill/>
          </a:ln>
        </p:spPr>
        <p:txBody>
          <a:bodyPr>
            <a:spAutoFit/>
          </a:bodyPr>
          <a:p>
            <a:pPr>
              <a:spcBef>
                <a:spcPct val="50000"/>
              </a:spcBef>
            </a:pPr>
            <a:r>
              <a:rPr lang="zh-CN" altLang="en-US" b="1" dirty="0">
                <a:solidFill>
                  <a:srgbClr val="000099"/>
                </a:solidFill>
                <a:latin typeface="宋体" panose="02010600030101010101" pitchFamily="2" charset="-122"/>
              </a:rPr>
              <a:t>　　潮汐能是</a:t>
            </a:r>
            <a:r>
              <a:rPr lang="zh-CN" altLang="en-US" b="1" dirty="0">
                <a:latin typeface="宋体" panose="02010600030101010101" pitchFamily="2" charset="-122"/>
              </a:rPr>
              <a:t>月亮和太阳对地球的引力以及地球自转所致</a:t>
            </a:r>
            <a:r>
              <a:rPr lang="en-US" altLang="zh-CN" b="1">
                <a:latin typeface="宋体" panose="02010600030101010101" pitchFamily="2" charset="-122"/>
              </a:rPr>
              <a:t>.</a:t>
            </a:r>
            <a:r>
              <a:rPr lang="zh-CN" altLang="en-US" b="1" dirty="0">
                <a:solidFill>
                  <a:srgbClr val="000099"/>
                </a:solidFill>
                <a:latin typeface="宋体" panose="02010600030101010101" pitchFamily="2" charset="-122"/>
              </a:rPr>
              <a:t>海水周期性涨落水体形成的具有海流潮汐形成的动能</a:t>
            </a:r>
            <a:r>
              <a:rPr lang="en-US" altLang="zh-CN" b="1">
                <a:solidFill>
                  <a:srgbClr val="000099"/>
                </a:solidFill>
                <a:latin typeface="宋体" panose="02010600030101010101" pitchFamily="2" charset="-122"/>
              </a:rPr>
              <a:t>.</a:t>
            </a:r>
            <a:r>
              <a:rPr lang="zh-CN" altLang="en-US" b="1" dirty="0">
                <a:solidFill>
                  <a:srgbClr val="FF0066"/>
                </a:solidFill>
                <a:latin typeface="宋体" panose="02010600030101010101" pitchFamily="2" charset="-122"/>
              </a:rPr>
              <a:t>潮涨和潮落时海水的</a:t>
            </a:r>
            <a:r>
              <a:rPr lang="zh-CN" altLang="en-US" b="1" dirty="0">
                <a:latin typeface="宋体" panose="02010600030101010101" pitchFamily="2" charset="-122"/>
              </a:rPr>
              <a:t>势能</a:t>
            </a:r>
            <a:r>
              <a:rPr lang="zh-CN" altLang="en-US" b="1" dirty="0">
                <a:solidFill>
                  <a:srgbClr val="FF0066"/>
                </a:solidFill>
                <a:latin typeface="宋体" panose="02010600030101010101" pitchFamily="2" charset="-122"/>
              </a:rPr>
              <a:t>转化为其他形式的能。</a:t>
            </a:r>
            <a:r>
              <a:rPr lang="zh-CN" altLang="en-US" b="1" dirty="0">
                <a:solidFill>
                  <a:srgbClr val="000099"/>
                </a:solidFill>
                <a:latin typeface="宋体" panose="02010600030101010101" pitchFamily="2" charset="-122"/>
              </a:rPr>
              <a:t> 利用潮汐能涨落时所形成的水头驱动水轮机转动发电</a:t>
            </a:r>
            <a:r>
              <a:rPr lang="en-US" altLang="zh-CN" b="1">
                <a:solidFill>
                  <a:srgbClr val="000099"/>
                </a:solidFill>
                <a:latin typeface="宋体" panose="02010600030101010101" pitchFamily="2" charset="-122"/>
              </a:rPr>
              <a:t>.</a:t>
            </a:r>
            <a:r>
              <a:rPr lang="zh-CN" altLang="en-US" b="1" dirty="0">
                <a:solidFill>
                  <a:srgbClr val="000099"/>
                </a:solidFill>
                <a:latin typeface="宋体" panose="02010600030101010101" pitchFamily="2" charset="-122"/>
              </a:rPr>
              <a:t>现代常用潮汐来发电。</a:t>
            </a:r>
            <a:endParaRPr lang="zh-CN" altLang="en-US" b="1" dirty="0">
              <a:solidFill>
                <a:srgbClr val="000099"/>
              </a:solidFill>
              <a:latin typeface="宋体" panose="02010600030101010101" pitchFamily="2" charset="-122"/>
            </a:endParaRPr>
          </a:p>
        </p:txBody>
      </p:sp>
      <p:sp>
        <p:nvSpPr>
          <p:cNvPr id="45060" name="Text Box 9"/>
          <p:cNvSpPr txBox="1"/>
          <p:nvPr/>
        </p:nvSpPr>
        <p:spPr>
          <a:xfrm>
            <a:off x="2184400" y="188913"/>
            <a:ext cx="671513" cy="3024187"/>
          </a:xfrm>
          <a:prstGeom prst="rect">
            <a:avLst/>
          </a:prstGeom>
          <a:noFill/>
          <a:ln w="9525">
            <a:noFill/>
          </a:ln>
        </p:spPr>
        <p:txBody>
          <a:bodyPr vert="eaVert"/>
          <a:p>
            <a:pPr>
              <a:spcBef>
                <a:spcPct val="50000"/>
              </a:spcBef>
            </a:pPr>
            <a:endParaRPr lang="zh-CN" altLang="en-US" dirty="0">
              <a:latin typeface="Comic Sans MS" panose="030F0702030302020204" pitchFamily="66" charset="0"/>
            </a:endParaRPr>
          </a:p>
        </p:txBody>
      </p:sp>
      <p:sp>
        <p:nvSpPr>
          <p:cNvPr id="45061" name="Rectangle 10"/>
          <p:cNvSpPr/>
          <p:nvPr/>
        </p:nvSpPr>
        <p:spPr>
          <a:xfrm>
            <a:off x="2351088" y="1432084"/>
            <a:ext cx="720725" cy="922020"/>
          </a:xfrm>
          <a:prstGeom prst="rect">
            <a:avLst/>
          </a:prstGeom>
          <a:noFill/>
          <a:ln w="9525">
            <a:noFill/>
          </a:ln>
        </p:spPr>
        <p:txBody>
          <a:bodyPr anchor="ctr">
            <a:spAutoFit/>
          </a:bodyPr>
          <a:p>
            <a:r>
              <a:rPr lang="zh-CN" altLang="en-US" b="1" dirty="0">
                <a:latin typeface="Comic Sans MS" panose="030F0702030302020204" pitchFamily="66" charset="0"/>
              </a:rPr>
              <a:t>争睹钱塘江潮</a:t>
            </a:r>
            <a:r>
              <a:rPr lang="zh-CN" altLang="en-US" dirty="0">
                <a:latin typeface="Comic Sans MS" panose="030F0702030302020204" pitchFamily="66" charset="0"/>
              </a:rPr>
              <a:t> </a:t>
            </a:r>
            <a:endParaRPr lang="zh-CN" altLang="en-US" dirty="0">
              <a:latin typeface="Comic Sans MS" panose="030F0702030302020204" pitchFamily="66" charset="0"/>
            </a:endParaRPr>
          </a:p>
        </p:txBody>
      </p:sp>
      <p:pic>
        <p:nvPicPr>
          <p:cNvPr id="45062" name="Picture 11" descr="M210401">
            <a:hlinkClick r:id="rId1" action="ppaction://hlinkfile"/>
          </p:cNvPr>
          <p:cNvPicPr>
            <a:picLocks noChangeAspect="1"/>
          </p:cNvPicPr>
          <p:nvPr/>
        </p:nvPicPr>
        <p:blipFill>
          <a:blip r:embed="rId2"/>
          <a:stretch>
            <a:fillRect/>
          </a:stretch>
        </p:blipFill>
        <p:spPr>
          <a:xfrm>
            <a:off x="3143250" y="476250"/>
            <a:ext cx="4392613" cy="2865438"/>
          </a:xfrm>
          <a:prstGeom prst="rect">
            <a:avLst/>
          </a:prstGeom>
          <a:noFill/>
          <a:ln w="9525" cap="flat" cmpd="sng">
            <a:solidFill>
              <a:schemeClr val="tx1"/>
            </a:solidFill>
            <a:prstDash val="solid"/>
            <a:miter/>
            <a:headEnd type="none" w="med" len="med"/>
            <a:tailEnd type="none" w="med" len="med"/>
          </a:ln>
        </p:spPr>
      </p:pic>
      <p:sp>
        <p:nvSpPr>
          <p:cNvPr id="45063" name="AutoShape 12">
            <a:hlinkClick r:id="rId3" action="ppaction://hlinksldjump"/>
          </p:cNvPr>
          <p:cNvSpPr/>
          <p:nvPr/>
        </p:nvSpPr>
        <p:spPr>
          <a:xfrm>
            <a:off x="10091738" y="6281738"/>
            <a:ext cx="576262" cy="576262"/>
          </a:xfrm>
          <a:prstGeom prst="actionButtonReturn">
            <a:avLst/>
          </a:prstGeom>
          <a:solidFill>
            <a:srgbClr val="FFFFCC"/>
          </a:solidFill>
          <a:ln w="9525">
            <a:noFill/>
          </a:ln>
        </p:spPr>
        <p:txBody>
          <a:bodyPr wrap="none" anchor="ctr"/>
          <a:p>
            <a:endParaRPr lang="zh-CN" altLang="en-US" dirty="0">
              <a:latin typeface="Comic Sans MS" panose="030F0702030302020204"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5058"/>
                                        </p:tgtEl>
                                        <p:attrNameLst>
                                          <p:attrName>style.visibility</p:attrName>
                                        </p:attrNameLst>
                                      </p:cBhvr>
                                      <p:to>
                                        <p:strVal val="visible"/>
                                      </p:to>
                                    </p:set>
                                    <p:animEffect transition="in" filter="blinds(horizontal)">
                                      <p:cBhvr>
                                        <p:cTn id="7" dur="500"/>
                                        <p:tgtEl>
                                          <p:spTgt spid="4505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5059"/>
                                        </p:tgtEl>
                                        <p:attrNameLst>
                                          <p:attrName>style.visibility</p:attrName>
                                        </p:attrNameLst>
                                      </p:cBhvr>
                                      <p:to>
                                        <p:strVal val="visible"/>
                                      </p:to>
                                    </p:set>
                                    <p:animEffect transition="in" filter="blinds(horizontal)">
                                      <p:cBhvr>
                                        <p:cTn id="12" dur="500"/>
                                        <p:tgtEl>
                                          <p:spTgt spid="450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58" grpId="0"/>
      <p:bldP spid="4505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Text Box 4"/>
          <p:cNvSpPr txBox="1"/>
          <p:nvPr/>
        </p:nvSpPr>
        <p:spPr>
          <a:xfrm>
            <a:off x="1524000" y="0"/>
            <a:ext cx="1944688" cy="368300"/>
          </a:xfrm>
          <a:prstGeom prst="rect">
            <a:avLst/>
          </a:prstGeom>
          <a:noFill/>
          <a:ln w="9525">
            <a:noFill/>
          </a:ln>
        </p:spPr>
        <p:txBody>
          <a:bodyPr>
            <a:spAutoFit/>
          </a:bodyPr>
          <a:p>
            <a:pPr>
              <a:spcBef>
                <a:spcPct val="50000"/>
              </a:spcBef>
            </a:pPr>
            <a:r>
              <a:rPr lang="zh-CN" altLang="en-US" b="1" dirty="0">
                <a:solidFill>
                  <a:srgbClr val="0000FF"/>
                </a:solidFill>
                <a:latin typeface="Comic Sans MS" panose="030F0702030302020204" pitchFamily="66" charset="0"/>
              </a:rPr>
              <a:t>三、核能</a:t>
            </a:r>
            <a:endParaRPr lang="zh-CN" altLang="en-US" b="1" dirty="0">
              <a:solidFill>
                <a:srgbClr val="0000FF"/>
              </a:solidFill>
              <a:latin typeface="Comic Sans MS" panose="030F0702030302020204" pitchFamily="66" charset="0"/>
            </a:endParaRPr>
          </a:p>
        </p:txBody>
      </p:sp>
      <p:pic>
        <p:nvPicPr>
          <p:cNvPr id="8195" name="原子弹爆炸.MPG">
            <a:hlinkClick r:id="" action="ppaction://media"/>
          </p:cNvPr>
          <p:cNvPicPr>
            <a:picLocks noRot="1" noChangeAspect="1"/>
          </p:cNvPicPr>
          <p:nvPr>
            <a:videoFile r:link="rId1"/>
            <p:extLst>
              <p:ext uri="{DAA4B4D4-6D71-4841-9C94-3DE7FCFB9230}">
                <p14:media xmlns:p14="http://schemas.microsoft.com/office/powerpoint/2010/main" r:link="rId2"/>
              </p:ext>
            </p:extLst>
          </p:nvPr>
        </p:nvPicPr>
        <p:blipFill>
          <a:blip r:embed="rId3"/>
          <a:stretch>
            <a:fillRect/>
          </a:stretch>
        </p:blipFill>
        <p:spPr>
          <a:xfrm>
            <a:off x="2208213" y="620713"/>
            <a:ext cx="7632700" cy="5616575"/>
          </a:xfrm>
          <a:prstGeom prst="rect">
            <a:avLst/>
          </a:prstGeom>
          <a:noFill/>
          <a:ln w="9525">
            <a:noFill/>
          </a:ln>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819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8195"/>
                                        </p:tgtEl>
                                      </p:cBhvr>
                                    </p:cmd>
                                  </p:childTnLst>
                                </p:cTn>
                              </p:par>
                            </p:childTnLst>
                          </p:cTn>
                        </p:par>
                      </p:childTnLst>
                    </p:cTn>
                  </p:par>
                </p:childTnLst>
              </p:cTn>
              <p:nextCondLst>
                <p:cond evt="onClick" delay="0">
                  <p:tgtEl>
                    <p:spTgt spid="8195"/>
                  </p:tgtEl>
                </p:cond>
              </p:nextCondLst>
            </p:seq>
            <p:video>
              <p:cMediaNode>
                <p:cTn id="7" fill="hold" display="0">
                  <p:stCondLst>
                    <p:cond delay="indefinite"/>
                  </p:stCondLst>
                  <p:endCondLst>
                    <p:cond evt="onNext" delay="0">
                      <p:tgtEl>
                        <p:sldTgt/>
                      </p:tgtEl>
                    </p:cond>
                    <p:cond evt="onPrev" delay="0">
                      <p:tgtEl>
                        <p:sldTgt/>
                      </p:tgtEl>
                    </p:cond>
                  </p:endCondLst>
                </p:cTn>
                <p:tgtEl>
                  <p:spTgt spid="8195"/>
                </p:tgtEl>
              </p:cMediaNode>
            </p:vide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218" name="Picture 4" descr="18266"/>
          <p:cNvPicPr>
            <a:picLocks noChangeAspect="1"/>
          </p:cNvPicPr>
          <p:nvPr/>
        </p:nvPicPr>
        <p:blipFill>
          <a:blip r:embed="rId1"/>
          <a:stretch>
            <a:fillRect/>
          </a:stretch>
        </p:blipFill>
        <p:spPr>
          <a:xfrm>
            <a:off x="2667000" y="1219200"/>
            <a:ext cx="2471738" cy="2601913"/>
          </a:xfrm>
          <a:prstGeom prst="rect">
            <a:avLst/>
          </a:prstGeom>
          <a:noFill/>
          <a:ln w="9525">
            <a:noFill/>
          </a:ln>
        </p:spPr>
      </p:pic>
      <p:sp>
        <p:nvSpPr>
          <p:cNvPr id="9219" name="Text Box 5"/>
          <p:cNvSpPr txBox="1"/>
          <p:nvPr/>
        </p:nvSpPr>
        <p:spPr>
          <a:xfrm>
            <a:off x="3124200" y="3962400"/>
            <a:ext cx="1584325" cy="460375"/>
          </a:xfrm>
          <a:prstGeom prst="rect">
            <a:avLst/>
          </a:prstGeom>
          <a:noFill/>
          <a:ln w="9525">
            <a:noFill/>
          </a:ln>
        </p:spPr>
        <p:txBody>
          <a:bodyPr>
            <a:spAutoFit/>
          </a:bodyPr>
          <a:p>
            <a:pPr>
              <a:spcBef>
                <a:spcPct val="50000"/>
              </a:spcBef>
            </a:pPr>
            <a:r>
              <a:rPr lang="zh-CN" altLang="en-US" sz="2400" b="1" dirty="0">
                <a:solidFill>
                  <a:srgbClr val="0000FF"/>
                </a:solidFill>
                <a:latin typeface="Comic Sans MS" panose="030F0702030302020204" pitchFamily="66" charset="0"/>
              </a:rPr>
              <a:t>重力势能</a:t>
            </a:r>
            <a:endParaRPr lang="en-US" altLang="zh-CN" sz="800">
              <a:solidFill>
                <a:schemeClr val="bg1"/>
              </a:solidFill>
              <a:latin typeface="Comic Sans MS" panose="030F0702030302020204" pitchFamily="66" charset="0"/>
            </a:endParaRPr>
          </a:p>
        </p:txBody>
      </p:sp>
      <p:pic>
        <p:nvPicPr>
          <p:cNvPr id="9220" name="Picture 6" descr="足球"/>
          <p:cNvPicPr>
            <a:picLocks noChangeAspect="1"/>
          </p:cNvPicPr>
          <p:nvPr/>
        </p:nvPicPr>
        <p:blipFill>
          <a:blip r:embed="rId2"/>
          <a:stretch>
            <a:fillRect/>
          </a:stretch>
        </p:blipFill>
        <p:spPr>
          <a:xfrm>
            <a:off x="2438400" y="4800600"/>
            <a:ext cx="1727200" cy="1511300"/>
          </a:xfrm>
          <a:prstGeom prst="rect">
            <a:avLst/>
          </a:prstGeom>
          <a:noFill/>
          <a:ln w="9525">
            <a:noFill/>
          </a:ln>
        </p:spPr>
      </p:pic>
      <p:sp>
        <p:nvSpPr>
          <p:cNvPr id="9221" name="Text Box 7"/>
          <p:cNvSpPr txBox="1"/>
          <p:nvPr/>
        </p:nvSpPr>
        <p:spPr>
          <a:xfrm>
            <a:off x="2743200" y="6338888"/>
            <a:ext cx="1600200" cy="521970"/>
          </a:xfrm>
          <a:prstGeom prst="rect">
            <a:avLst/>
          </a:prstGeom>
          <a:noFill/>
          <a:ln w="9525">
            <a:noFill/>
          </a:ln>
        </p:spPr>
        <p:txBody>
          <a:bodyPr>
            <a:spAutoFit/>
          </a:bodyPr>
          <a:p>
            <a:pPr>
              <a:spcBef>
                <a:spcPct val="50000"/>
              </a:spcBef>
            </a:pPr>
            <a:r>
              <a:rPr lang="zh-CN" altLang="en-US" sz="2800" b="1" dirty="0">
                <a:solidFill>
                  <a:srgbClr val="0000FF"/>
                </a:solidFill>
                <a:latin typeface="Comic Sans MS" panose="030F0702030302020204" pitchFamily="66" charset="0"/>
              </a:rPr>
              <a:t>动能</a:t>
            </a:r>
            <a:endParaRPr lang="zh-CN" altLang="en-US" sz="2800" b="1" dirty="0">
              <a:solidFill>
                <a:srgbClr val="0000FF"/>
              </a:solidFill>
              <a:latin typeface="Comic Sans MS" panose="030F0702030302020204" pitchFamily="66" charset="0"/>
            </a:endParaRPr>
          </a:p>
        </p:txBody>
      </p:sp>
      <p:pic>
        <p:nvPicPr>
          <p:cNvPr id="9222" name="Picture 8" descr="67"/>
          <p:cNvPicPr>
            <a:picLocks noChangeAspect="1"/>
          </p:cNvPicPr>
          <p:nvPr/>
        </p:nvPicPr>
        <p:blipFill>
          <a:blip r:embed="rId3"/>
          <a:stretch>
            <a:fillRect/>
          </a:stretch>
        </p:blipFill>
        <p:spPr>
          <a:xfrm>
            <a:off x="6781800" y="3962400"/>
            <a:ext cx="2808288" cy="2092325"/>
          </a:xfrm>
          <a:prstGeom prst="rect">
            <a:avLst/>
          </a:prstGeom>
          <a:noFill/>
          <a:ln w="9525">
            <a:noFill/>
          </a:ln>
        </p:spPr>
      </p:pic>
      <p:sp>
        <p:nvSpPr>
          <p:cNvPr id="9223" name="Text Box 9"/>
          <p:cNvSpPr txBox="1"/>
          <p:nvPr/>
        </p:nvSpPr>
        <p:spPr>
          <a:xfrm>
            <a:off x="5029200" y="6278563"/>
            <a:ext cx="1489075" cy="368300"/>
          </a:xfrm>
          <a:prstGeom prst="rect">
            <a:avLst/>
          </a:prstGeom>
          <a:noFill/>
          <a:ln w="9525">
            <a:noFill/>
          </a:ln>
        </p:spPr>
        <p:txBody>
          <a:bodyPr>
            <a:spAutoFit/>
          </a:bodyPr>
          <a:p>
            <a:pPr>
              <a:spcBef>
                <a:spcPct val="50000"/>
              </a:spcBef>
            </a:pPr>
            <a:r>
              <a:rPr lang="zh-CN" altLang="en-US" b="1" dirty="0">
                <a:solidFill>
                  <a:srgbClr val="0000FF"/>
                </a:solidFill>
                <a:latin typeface="Comic Sans MS" panose="030F0702030302020204" pitchFamily="66" charset="0"/>
              </a:rPr>
              <a:t>内能</a:t>
            </a:r>
            <a:endParaRPr lang="zh-CN" altLang="en-US" b="1" dirty="0">
              <a:solidFill>
                <a:srgbClr val="0000FF"/>
              </a:solidFill>
              <a:latin typeface="Comic Sans MS" panose="030F0702030302020204" pitchFamily="66" charset="0"/>
            </a:endParaRPr>
          </a:p>
        </p:txBody>
      </p:sp>
      <p:pic>
        <p:nvPicPr>
          <p:cNvPr id="9224" name="Picture 10" descr="gif0111"/>
          <p:cNvPicPr>
            <a:picLocks noChangeAspect="1"/>
          </p:cNvPicPr>
          <p:nvPr/>
        </p:nvPicPr>
        <p:blipFill>
          <a:blip r:embed="rId4"/>
          <a:stretch>
            <a:fillRect/>
          </a:stretch>
        </p:blipFill>
        <p:spPr>
          <a:xfrm>
            <a:off x="4953000" y="3962400"/>
            <a:ext cx="1511300" cy="2233613"/>
          </a:xfrm>
          <a:prstGeom prst="rect">
            <a:avLst/>
          </a:prstGeom>
          <a:noFill/>
          <a:ln w="9525">
            <a:noFill/>
          </a:ln>
        </p:spPr>
      </p:pic>
      <p:pic>
        <p:nvPicPr>
          <p:cNvPr id="9225" name="Picture 11" descr="7"/>
          <p:cNvPicPr>
            <a:picLocks noChangeAspect="1"/>
          </p:cNvPicPr>
          <p:nvPr/>
        </p:nvPicPr>
        <p:blipFill>
          <a:blip r:embed="rId5"/>
          <a:stretch>
            <a:fillRect/>
          </a:stretch>
        </p:blipFill>
        <p:spPr>
          <a:xfrm>
            <a:off x="9686925" y="5029200"/>
            <a:ext cx="981075" cy="1038225"/>
          </a:xfrm>
          <a:prstGeom prst="rect">
            <a:avLst/>
          </a:prstGeom>
          <a:noFill/>
          <a:ln w="9525">
            <a:noFill/>
          </a:ln>
        </p:spPr>
      </p:pic>
      <p:sp>
        <p:nvSpPr>
          <p:cNvPr id="9226" name="Text Box 12"/>
          <p:cNvSpPr txBox="1"/>
          <p:nvPr/>
        </p:nvSpPr>
        <p:spPr>
          <a:xfrm>
            <a:off x="8305800" y="6019800"/>
            <a:ext cx="1441450" cy="368300"/>
          </a:xfrm>
          <a:prstGeom prst="rect">
            <a:avLst/>
          </a:prstGeom>
          <a:noFill/>
          <a:ln w="9525">
            <a:noFill/>
          </a:ln>
        </p:spPr>
        <p:txBody>
          <a:bodyPr>
            <a:spAutoFit/>
          </a:bodyPr>
          <a:p>
            <a:pPr>
              <a:spcBef>
                <a:spcPct val="50000"/>
              </a:spcBef>
            </a:pPr>
            <a:r>
              <a:rPr lang="zh-CN" altLang="en-US" b="1" dirty="0">
                <a:solidFill>
                  <a:srgbClr val="0000FF"/>
                </a:solidFill>
                <a:latin typeface="Comic Sans MS" panose="030F0702030302020204" pitchFamily="66" charset="0"/>
              </a:rPr>
              <a:t>化学能</a:t>
            </a:r>
            <a:endParaRPr lang="zh-CN" altLang="en-US" b="1" dirty="0">
              <a:solidFill>
                <a:srgbClr val="0000FF"/>
              </a:solidFill>
              <a:latin typeface="Comic Sans MS" panose="030F0702030302020204" pitchFamily="66" charset="0"/>
            </a:endParaRPr>
          </a:p>
        </p:txBody>
      </p:sp>
      <p:pic>
        <p:nvPicPr>
          <p:cNvPr id="9227" name="Picture 13" descr="6"/>
          <p:cNvPicPr>
            <a:picLocks noChangeAspect="1"/>
          </p:cNvPicPr>
          <p:nvPr/>
        </p:nvPicPr>
        <p:blipFill>
          <a:blip r:embed="rId6"/>
          <a:stretch>
            <a:fillRect/>
          </a:stretch>
        </p:blipFill>
        <p:spPr>
          <a:xfrm>
            <a:off x="7315200" y="1219200"/>
            <a:ext cx="2592388" cy="2160588"/>
          </a:xfrm>
          <a:prstGeom prst="rect">
            <a:avLst/>
          </a:prstGeom>
          <a:noFill/>
          <a:ln w="9525">
            <a:noFill/>
          </a:ln>
        </p:spPr>
      </p:pic>
      <p:sp>
        <p:nvSpPr>
          <p:cNvPr id="9228" name="Text Box 14"/>
          <p:cNvSpPr txBox="1"/>
          <p:nvPr/>
        </p:nvSpPr>
        <p:spPr>
          <a:xfrm>
            <a:off x="8153400" y="3429000"/>
            <a:ext cx="1008063" cy="368300"/>
          </a:xfrm>
          <a:prstGeom prst="rect">
            <a:avLst/>
          </a:prstGeom>
          <a:noFill/>
          <a:ln w="9525">
            <a:noFill/>
          </a:ln>
        </p:spPr>
        <p:txBody>
          <a:bodyPr>
            <a:spAutoFit/>
          </a:bodyPr>
          <a:p>
            <a:pPr>
              <a:spcBef>
                <a:spcPct val="50000"/>
              </a:spcBef>
            </a:pPr>
            <a:r>
              <a:rPr lang="zh-CN" altLang="en-US" b="1" dirty="0">
                <a:solidFill>
                  <a:srgbClr val="0000FF"/>
                </a:solidFill>
                <a:latin typeface="Comic Sans MS" panose="030F0702030302020204" pitchFamily="66" charset="0"/>
              </a:rPr>
              <a:t>电能</a:t>
            </a:r>
            <a:endParaRPr lang="zh-CN" altLang="en-US" b="1" dirty="0">
              <a:solidFill>
                <a:srgbClr val="0000FF"/>
              </a:solidFill>
              <a:latin typeface="Comic Sans MS" panose="030F0702030302020204" pitchFamily="66" charset="0"/>
            </a:endParaRPr>
          </a:p>
        </p:txBody>
      </p:sp>
      <p:sp>
        <p:nvSpPr>
          <p:cNvPr id="9229" name="Text Box 15"/>
          <p:cNvSpPr txBox="1"/>
          <p:nvPr/>
        </p:nvSpPr>
        <p:spPr>
          <a:xfrm>
            <a:off x="1812925" y="-7937"/>
            <a:ext cx="5669280" cy="737235"/>
          </a:xfrm>
          <a:prstGeom prst="rect">
            <a:avLst/>
          </a:prstGeom>
          <a:noFill/>
          <a:ln w="9525">
            <a:noFill/>
          </a:ln>
        </p:spPr>
        <p:txBody>
          <a:bodyPr wrap="none">
            <a:spAutoFit/>
          </a:bodyPr>
          <a:p>
            <a:r>
              <a:rPr lang="zh-CN" altLang="en-US" b="1" dirty="0">
                <a:solidFill>
                  <a:srgbClr val="0000FF"/>
                </a:solidFill>
                <a:latin typeface="Comic Sans MS" panose="030F0702030302020204" pitchFamily="66" charset="0"/>
              </a:rPr>
              <a:t>交流与讨论</a:t>
            </a:r>
            <a:endParaRPr lang="zh-CN" altLang="en-US" b="1" dirty="0">
              <a:solidFill>
                <a:srgbClr val="0000FF"/>
              </a:solidFill>
              <a:latin typeface="Comic Sans MS" panose="030F0702030302020204" pitchFamily="66" charset="0"/>
            </a:endParaRPr>
          </a:p>
          <a:p>
            <a:r>
              <a:rPr lang="zh-CN" altLang="en-US" sz="2400" dirty="0">
                <a:solidFill>
                  <a:srgbClr val="FF3300"/>
                </a:solidFill>
                <a:latin typeface="Comic Sans MS" panose="030F0702030302020204" pitchFamily="66" charset="0"/>
              </a:rPr>
              <a:t>你能说出图中各种物体所具有的能量吗？</a:t>
            </a:r>
            <a:endParaRPr lang="zh-CN" altLang="en-US" sz="2400" dirty="0">
              <a:solidFill>
                <a:srgbClr val="FF3300"/>
              </a:solidFill>
              <a:latin typeface="Comic Sans MS" panose="030F0702030302020204"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219"/>
                                        </p:tgtEl>
                                        <p:attrNameLst>
                                          <p:attrName>style.visibility</p:attrName>
                                        </p:attrNameLst>
                                      </p:cBhvr>
                                      <p:to>
                                        <p:strVal val="visible"/>
                                      </p:to>
                                    </p:set>
                                    <p:anim calcmode="lin" valueType="num">
                                      <p:cBhvr additive="base">
                                        <p:cTn id="7" dur="500" fill="hold"/>
                                        <p:tgtEl>
                                          <p:spTgt spid="9219"/>
                                        </p:tgtEl>
                                        <p:attrNameLst>
                                          <p:attrName>ppt_x</p:attrName>
                                        </p:attrNameLst>
                                      </p:cBhvr>
                                      <p:tavLst>
                                        <p:tav tm="0">
                                          <p:val>
                                            <p:strVal val="#ppt_x"/>
                                          </p:val>
                                        </p:tav>
                                        <p:tav tm="100000">
                                          <p:val>
                                            <p:strVal val="#ppt_x"/>
                                          </p:val>
                                        </p:tav>
                                      </p:tavLst>
                                    </p:anim>
                                    <p:anim calcmode="lin" valueType="num">
                                      <p:cBhvr additive="base">
                                        <p:cTn id="8" dur="500" fill="hold"/>
                                        <p:tgtEl>
                                          <p:spTgt spid="921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221"/>
                                        </p:tgtEl>
                                        <p:attrNameLst>
                                          <p:attrName>style.visibility</p:attrName>
                                        </p:attrNameLst>
                                      </p:cBhvr>
                                      <p:to>
                                        <p:strVal val="visible"/>
                                      </p:to>
                                    </p:set>
                                    <p:anim calcmode="lin" valueType="num">
                                      <p:cBhvr additive="base">
                                        <p:cTn id="13" dur="500" fill="hold"/>
                                        <p:tgtEl>
                                          <p:spTgt spid="9221"/>
                                        </p:tgtEl>
                                        <p:attrNameLst>
                                          <p:attrName>ppt_x</p:attrName>
                                        </p:attrNameLst>
                                      </p:cBhvr>
                                      <p:tavLst>
                                        <p:tav tm="0">
                                          <p:val>
                                            <p:strVal val="#ppt_x"/>
                                          </p:val>
                                        </p:tav>
                                        <p:tav tm="100000">
                                          <p:val>
                                            <p:strVal val="#ppt_x"/>
                                          </p:val>
                                        </p:tav>
                                      </p:tavLst>
                                    </p:anim>
                                    <p:anim calcmode="lin" valueType="num">
                                      <p:cBhvr additive="base">
                                        <p:cTn id="14" dur="500" fill="hold"/>
                                        <p:tgtEl>
                                          <p:spTgt spid="922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9223">
                                            <p:txEl>
                                              <p:charRg st="0" end="3"/>
                                            </p:txEl>
                                          </p:spTgt>
                                        </p:tgtEl>
                                        <p:attrNameLst>
                                          <p:attrName>style.visibility</p:attrName>
                                        </p:attrNameLst>
                                      </p:cBhvr>
                                      <p:to>
                                        <p:strVal val="visible"/>
                                      </p:to>
                                    </p:set>
                                    <p:anim calcmode="lin" valueType="num">
                                      <p:cBhvr additive="base">
                                        <p:cTn id="19" dur="500" fill="hold"/>
                                        <p:tgtEl>
                                          <p:spTgt spid="9223">
                                            <p:txEl>
                                              <p:charRg st="0"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9223">
                                            <p:txEl>
                                              <p:charRg st="0"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226"/>
                                        </p:tgtEl>
                                        <p:attrNameLst>
                                          <p:attrName>style.visibility</p:attrName>
                                        </p:attrNameLst>
                                      </p:cBhvr>
                                      <p:to>
                                        <p:strVal val="visible"/>
                                      </p:to>
                                    </p:set>
                                    <p:anim calcmode="lin" valueType="num">
                                      <p:cBhvr additive="base">
                                        <p:cTn id="25" dur="500" fill="hold"/>
                                        <p:tgtEl>
                                          <p:spTgt spid="9226"/>
                                        </p:tgtEl>
                                        <p:attrNameLst>
                                          <p:attrName>ppt_x</p:attrName>
                                        </p:attrNameLst>
                                      </p:cBhvr>
                                      <p:tavLst>
                                        <p:tav tm="0">
                                          <p:val>
                                            <p:strVal val="#ppt_x"/>
                                          </p:val>
                                        </p:tav>
                                        <p:tav tm="100000">
                                          <p:val>
                                            <p:strVal val="#ppt_x"/>
                                          </p:val>
                                        </p:tav>
                                      </p:tavLst>
                                    </p:anim>
                                    <p:anim calcmode="lin" valueType="num">
                                      <p:cBhvr additive="base">
                                        <p:cTn id="26" dur="500" fill="hold"/>
                                        <p:tgtEl>
                                          <p:spTgt spid="922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228"/>
                                        </p:tgtEl>
                                        <p:attrNameLst>
                                          <p:attrName>style.visibility</p:attrName>
                                        </p:attrNameLst>
                                      </p:cBhvr>
                                      <p:to>
                                        <p:strVal val="visible"/>
                                      </p:to>
                                    </p:set>
                                    <p:anim calcmode="lin" valueType="num">
                                      <p:cBhvr additive="base">
                                        <p:cTn id="31" dur="500" fill="hold"/>
                                        <p:tgtEl>
                                          <p:spTgt spid="9228"/>
                                        </p:tgtEl>
                                        <p:attrNameLst>
                                          <p:attrName>ppt_x</p:attrName>
                                        </p:attrNameLst>
                                      </p:cBhvr>
                                      <p:tavLst>
                                        <p:tav tm="0">
                                          <p:val>
                                            <p:strVal val="#ppt_x"/>
                                          </p:val>
                                        </p:tav>
                                        <p:tav tm="100000">
                                          <p:val>
                                            <p:strVal val="#ppt_x"/>
                                          </p:val>
                                        </p:tav>
                                      </p:tavLst>
                                    </p:anim>
                                    <p:anim calcmode="lin" valueType="num">
                                      <p:cBhvr additive="base">
                                        <p:cTn id="32" dur="500" fill="hold"/>
                                        <p:tgtEl>
                                          <p:spTgt spid="92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p:bldP spid="9221" grpId="0"/>
      <p:bldP spid="9226" grpId="0"/>
      <p:bldP spid="922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Rectangle 21" descr="草皮"/>
          <p:cNvSpPr/>
          <p:nvPr/>
        </p:nvSpPr>
        <p:spPr>
          <a:xfrm>
            <a:off x="2351088" y="3357563"/>
            <a:ext cx="6985000" cy="2735262"/>
          </a:xfrm>
          <a:prstGeom prst="rect">
            <a:avLst/>
          </a:prstGeom>
          <a:pattFill prst="divot">
            <a:fgClr>
              <a:srgbClr val="DDDDDD"/>
            </a:fgClr>
            <a:bgClr>
              <a:schemeClr val="bg1"/>
            </a:bgClr>
          </a:pattFill>
          <a:ln w="9525" cap="flat" cmpd="sng">
            <a:solidFill>
              <a:srgbClr val="3333FF"/>
            </a:solidFill>
            <a:prstDash val="solid"/>
            <a:miter/>
            <a:headEnd type="none" w="med" len="med"/>
            <a:tailEnd type="none" w="med" len="med"/>
          </a:ln>
        </p:spPr>
        <p:txBody>
          <a:bodyPr wrap="none" anchor="ctr"/>
          <a:p>
            <a:pPr algn="ctr"/>
            <a:r>
              <a:rPr lang="zh-CN" altLang="en-US" b="1" dirty="0">
                <a:solidFill>
                  <a:schemeClr val="tx2"/>
                </a:solidFill>
                <a:latin typeface="Comic Sans MS" panose="030F0702030302020204" pitchFamily="66" charset="0"/>
              </a:rPr>
              <a:t>内能、机械能、电能、</a:t>
            </a:r>
            <a:endParaRPr lang="zh-CN" altLang="en-US" b="1" dirty="0">
              <a:solidFill>
                <a:schemeClr val="tx2"/>
              </a:solidFill>
              <a:latin typeface="Comic Sans MS" panose="030F0702030302020204" pitchFamily="66" charset="0"/>
            </a:endParaRPr>
          </a:p>
          <a:p>
            <a:pPr algn="ctr"/>
            <a:r>
              <a:rPr lang="zh-CN" altLang="en-US" b="1" dirty="0">
                <a:solidFill>
                  <a:schemeClr val="tx2"/>
                </a:solidFill>
                <a:latin typeface="Comic Sans MS" panose="030F0702030302020204" pitchFamily="66" charset="0"/>
              </a:rPr>
              <a:t>光能、化学能、核能</a:t>
            </a:r>
            <a:endParaRPr lang="zh-CN" altLang="en-US" b="1" dirty="0">
              <a:solidFill>
                <a:schemeClr val="tx2"/>
              </a:solidFill>
              <a:latin typeface="Comic Sans MS" panose="030F0702030302020204" pitchFamily="66" charset="0"/>
            </a:endParaRPr>
          </a:p>
        </p:txBody>
      </p:sp>
      <p:sp>
        <p:nvSpPr>
          <p:cNvPr id="10243" name="Text Box 2"/>
          <p:cNvSpPr txBox="1"/>
          <p:nvPr/>
        </p:nvSpPr>
        <p:spPr>
          <a:xfrm>
            <a:off x="1992313" y="333375"/>
            <a:ext cx="8137525" cy="2553335"/>
          </a:xfrm>
          <a:prstGeom prst="rect">
            <a:avLst/>
          </a:prstGeom>
          <a:noFill/>
          <a:ln w="9525">
            <a:noFill/>
          </a:ln>
        </p:spPr>
        <p:txBody>
          <a:bodyPr>
            <a:spAutoFit/>
          </a:bodyPr>
          <a:p>
            <a:pPr>
              <a:spcBef>
                <a:spcPct val="50000"/>
              </a:spcBef>
            </a:pPr>
            <a:r>
              <a:rPr lang="zh-CN" altLang="en-US" sz="4000" b="1" dirty="0">
                <a:latin typeface="Arial" panose="020B0604020202020204" pitchFamily="34" charset="0"/>
                <a:ea typeface="黑体" panose="02010609060101010101" pitchFamily="49" charset="-122"/>
              </a:rPr>
              <a:t>活动一：</a:t>
            </a:r>
            <a:endParaRPr lang="zh-CN" altLang="en-US" sz="4000" b="1" dirty="0">
              <a:latin typeface="Arial" panose="020B0604020202020204" pitchFamily="34" charset="0"/>
              <a:ea typeface="黑体" panose="02010609060101010101" pitchFamily="49" charset="-122"/>
            </a:endParaRPr>
          </a:p>
          <a:p>
            <a:pPr>
              <a:spcBef>
                <a:spcPct val="50000"/>
              </a:spcBef>
            </a:pPr>
            <a:r>
              <a:rPr lang="zh-CN" altLang="en-US" sz="4000" b="1" dirty="0">
                <a:solidFill>
                  <a:srgbClr val="3333FF"/>
                </a:solidFill>
                <a:latin typeface="Arial" panose="020B0604020202020204" pitchFamily="34" charset="0"/>
              </a:rPr>
              <a:t>比一比</a:t>
            </a:r>
            <a:r>
              <a:rPr lang="en-US" altLang="zh-CN" sz="4000" b="1">
                <a:solidFill>
                  <a:srgbClr val="3333FF"/>
                </a:solidFill>
                <a:latin typeface="Arial" panose="020B0604020202020204" pitchFamily="34" charset="0"/>
              </a:rPr>
              <a:t>:</a:t>
            </a:r>
            <a:r>
              <a:rPr lang="zh-CN" altLang="en-US" sz="4000" b="1" dirty="0">
                <a:solidFill>
                  <a:srgbClr val="3333FF"/>
                </a:solidFill>
                <a:latin typeface="Arial" panose="020B0604020202020204" pitchFamily="34" charset="0"/>
              </a:rPr>
              <a:t>哪组知道的能量形式最多</a:t>
            </a:r>
            <a:r>
              <a:rPr lang="en-US" altLang="zh-CN" sz="4000" b="1">
                <a:solidFill>
                  <a:srgbClr val="3333FF"/>
                </a:solidFill>
                <a:latin typeface="Arial" panose="020B0604020202020204" pitchFamily="34" charset="0"/>
              </a:rPr>
              <a:t>?</a:t>
            </a:r>
            <a:endParaRPr lang="en-US" altLang="zh-CN" sz="4000" b="1">
              <a:solidFill>
                <a:srgbClr val="3333FF"/>
              </a:solidFill>
              <a:latin typeface="Arial" panose="020B0604020202020204" pitchFamily="34" charset="0"/>
            </a:endParaRPr>
          </a:p>
          <a:p>
            <a:pPr>
              <a:spcBef>
                <a:spcPct val="50000"/>
              </a:spcBef>
            </a:pPr>
            <a:r>
              <a:rPr lang="zh-CN" altLang="en-US" sz="4000" b="1" dirty="0">
                <a:solidFill>
                  <a:srgbClr val="3333FF"/>
                </a:solidFill>
                <a:latin typeface="Arial" panose="020B0604020202020204" pitchFamily="34" charset="0"/>
              </a:rPr>
              <a:t>（分组讨论，记录下来哦！）</a:t>
            </a:r>
            <a:endParaRPr lang="zh-CN" altLang="en-US" sz="4000" b="1" dirty="0">
              <a:solidFill>
                <a:srgbClr val="3333FF"/>
              </a:solidFill>
              <a:latin typeface="Arial" panose="020B0604020202020204" pitchFamily="34" charset="0"/>
            </a:endParaRPr>
          </a:p>
        </p:txBody>
      </p:sp>
      <p:sp>
        <p:nvSpPr>
          <p:cNvPr id="10244" name="Text Box 4"/>
          <p:cNvSpPr txBox="1"/>
          <p:nvPr/>
        </p:nvSpPr>
        <p:spPr>
          <a:xfrm>
            <a:off x="5880100" y="1196975"/>
            <a:ext cx="4787900" cy="645160"/>
          </a:xfrm>
          <a:prstGeom prst="rect">
            <a:avLst/>
          </a:prstGeom>
          <a:noFill/>
          <a:ln w="9525">
            <a:noFill/>
          </a:ln>
        </p:spPr>
        <p:txBody>
          <a:bodyPr>
            <a:spAutoFit/>
          </a:bodyPr>
          <a:p>
            <a:endParaRPr lang="zh-CN" altLang="en-US" dirty="0">
              <a:latin typeface="Arial" panose="020B0604020202020204" pitchFamily="34" charset="0"/>
            </a:endParaRPr>
          </a:p>
          <a:p>
            <a:endParaRPr lang="zh-CN" altLang="en-US" dirty="0">
              <a:latin typeface="Arial" panose="020B0604020202020204" pitchFamily="34" charset="0"/>
            </a:endParaRPr>
          </a:p>
        </p:txBody>
      </p:sp>
      <p:sp>
        <p:nvSpPr>
          <p:cNvPr id="10245" name="Text Box 20"/>
          <p:cNvSpPr txBox="1"/>
          <p:nvPr/>
        </p:nvSpPr>
        <p:spPr>
          <a:xfrm>
            <a:off x="2566988" y="3500438"/>
            <a:ext cx="4467225" cy="706755"/>
          </a:xfrm>
          <a:prstGeom prst="rect">
            <a:avLst/>
          </a:prstGeom>
          <a:noFill/>
          <a:ln w="9525">
            <a:noFill/>
          </a:ln>
        </p:spPr>
        <p:txBody>
          <a:bodyPr wrap="none">
            <a:spAutoFit/>
          </a:bodyPr>
          <a:p>
            <a:r>
              <a:rPr lang="zh-CN" altLang="en-US" sz="4000" b="1" dirty="0">
                <a:solidFill>
                  <a:srgbClr val="3333FF"/>
                </a:solidFill>
                <a:latin typeface="Comic Sans MS" panose="030F0702030302020204" pitchFamily="66" charset="0"/>
              </a:rPr>
              <a:t>我们知道的能量有</a:t>
            </a:r>
            <a:r>
              <a:rPr lang="en-US" altLang="zh-CN" sz="4000" b="1">
                <a:solidFill>
                  <a:srgbClr val="3333FF"/>
                </a:solidFill>
                <a:latin typeface="Comic Sans MS" panose="030F0702030302020204" pitchFamily="66" charset="0"/>
              </a:rPr>
              <a:t>:</a:t>
            </a:r>
            <a:endParaRPr lang="en-US" altLang="zh-CN" sz="4000" b="1">
              <a:solidFill>
                <a:srgbClr val="3333FF"/>
              </a:solidFill>
              <a:latin typeface="Comic Sans MS" panose="030F0702030302020204" pitchFamily="66" charset="0"/>
            </a:endParaRPr>
          </a:p>
        </p:txBody>
      </p:sp>
      <p:sp>
        <p:nvSpPr>
          <p:cNvPr id="10246" name="AutoShape 22">
            <a:hlinkClick r:id="rId1" action="ppaction://hlinksldjump"/>
          </p:cNvPr>
          <p:cNvSpPr/>
          <p:nvPr/>
        </p:nvSpPr>
        <p:spPr>
          <a:xfrm>
            <a:off x="9983788" y="6426200"/>
            <a:ext cx="360362" cy="431800"/>
          </a:xfrm>
          <a:prstGeom prst="actionButtonForwardNext">
            <a:avLst/>
          </a:prstGeom>
          <a:solidFill>
            <a:schemeClr val="bg1"/>
          </a:solidFill>
          <a:ln w="9525">
            <a:noFill/>
          </a:ln>
        </p:spPr>
        <p:txBody>
          <a:bodyPr wrap="none" anchor="ctr"/>
          <a:p>
            <a:endParaRPr lang="zh-CN" altLang="en-US" dirty="0">
              <a:latin typeface="Comic Sans MS" panose="030F0702030302020204" pitchFamily="66" charset="0"/>
            </a:endParaRPr>
          </a:p>
        </p:txBody>
      </p:sp>
      <p:sp>
        <p:nvSpPr>
          <p:cNvPr id="10247" name="AutoShape 23">
            <a:hlinkClick r:id="rId1" action="ppaction://hlinksldjump"/>
          </p:cNvPr>
          <p:cNvSpPr/>
          <p:nvPr/>
        </p:nvSpPr>
        <p:spPr>
          <a:xfrm>
            <a:off x="10307638" y="6426200"/>
            <a:ext cx="360362" cy="431800"/>
          </a:xfrm>
          <a:prstGeom prst="actionButtonForwardNext">
            <a:avLst/>
          </a:prstGeom>
          <a:solidFill>
            <a:schemeClr val="bg1"/>
          </a:solidFill>
          <a:ln w="9525">
            <a:noFill/>
          </a:ln>
        </p:spPr>
        <p:txBody>
          <a:bodyPr wrap="none" anchor="ctr"/>
          <a:p>
            <a:endParaRPr lang="zh-CN" altLang="en-US" dirty="0">
              <a:latin typeface="Comic Sans MS" panose="030F0702030302020204"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blinds(horizontal)">
                                      <p:cBhvr>
                                        <p:cTn id="7" dur="500"/>
                                        <p:tgtEl>
                                          <p:spTgt spid="102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1266" name="Picture 3" descr="思考"/>
          <p:cNvPicPr>
            <a:picLocks noChangeAspect="1"/>
          </p:cNvPicPr>
          <p:nvPr/>
        </p:nvPicPr>
        <p:blipFill>
          <a:blip r:embed="rId1"/>
          <a:stretch>
            <a:fillRect/>
          </a:stretch>
        </p:blipFill>
        <p:spPr>
          <a:xfrm>
            <a:off x="1524000" y="4699000"/>
            <a:ext cx="1701800" cy="2159000"/>
          </a:xfrm>
          <a:prstGeom prst="rect">
            <a:avLst/>
          </a:prstGeom>
          <a:solidFill>
            <a:srgbClr val="CCFFCC"/>
          </a:solidFill>
          <a:ln w="9525">
            <a:noFill/>
          </a:ln>
        </p:spPr>
      </p:pic>
      <p:sp>
        <p:nvSpPr>
          <p:cNvPr id="11267" name="Text Box 12"/>
          <p:cNvSpPr txBox="1"/>
          <p:nvPr/>
        </p:nvSpPr>
        <p:spPr>
          <a:xfrm>
            <a:off x="1919288" y="260350"/>
            <a:ext cx="6121400" cy="706755"/>
          </a:xfrm>
          <a:prstGeom prst="rect">
            <a:avLst/>
          </a:prstGeom>
          <a:noFill/>
          <a:ln w="9525">
            <a:noFill/>
          </a:ln>
        </p:spPr>
        <p:txBody>
          <a:bodyPr>
            <a:spAutoFit/>
          </a:bodyPr>
          <a:p>
            <a:r>
              <a:rPr lang="zh-CN" altLang="en-US" sz="4000" dirty="0">
                <a:effectLst>
                  <a:outerShdw blurRad="38100" dist="38100" dir="2700000">
                    <a:srgbClr val="FFFFFF"/>
                  </a:outerShdw>
                </a:effectLst>
                <a:latin typeface="黑体" panose="02010609060101010101" pitchFamily="49" charset="-122"/>
                <a:ea typeface="黑体" panose="02010609060101010101" pitchFamily="49" charset="-122"/>
              </a:rPr>
              <a:t>活动二：</a:t>
            </a:r>
            <a:r>
              <a:rPr lang="zh-CN" altLang="en-US" sz="4000" dirty="0">
                <a:solidFill>
                  <a:srgbClr val="3333FF"/>
                </a:solidFill>
                <a:latin typeface="黑体" panose="02010609060101010101" pitchFamily="49" charset="-122"/>
                <a:ea typeface="黑体" panose="02010609060101010101" pitchFamily="49" charset="-122"/>
              </a:rPr>
              <a:t>一起探讨</a:t>
            </a:r>
            <a:r>
              <a:rPr lang="en-US" altLang="zh-CN" sz="4000">
                <a:solidFill>
                  <a:srgbClr val="3333FF"/>
                </a:solidFill>
                <a:latin typeface="黑体" panose="02010609060101010101" pitchFamily="49" charset="-122"/>
                <a:ea typeface="黑体" panose="02010609060101010101" pitchFamily="49" charset="-122"/>
              </a:rPr>
              <a:t>:</a:t>
            </a:r>
            <a:endParaRPr lang="en-US" altLang="zh-CN" sz="4000">
              <a:solidFill>
                <a:srgbClr val="3333FF"/>
              </a:solidFill>
              <a:latin typeface="黑体" panose="02010609060101010101" pitchFamily="49" charset="-122"/>
              <a:ea typeface="黑体" panose="02010609060101010101" pitchFamily="49" charset="-122"/>
            </a:endParaRPr>
          </a:p>
        </p:txBody>
      </p:sp>
      <p:sp>
        <p:nvSpPr>
          <p:cNvPr id="11268" name="AutoShape 2"/>
          <p:cNvSpPr/>
          <p:nvPr/>
        </p:nvSpPr>
        <p:spPr>
          <a:xfrm>
            <a:off x="3216275" y="1125538"/>
            <a:ext cx="6875463" cy="3535362"/>
          </a:xfrm>
          <a:prstGeom prst="cloudCallout">
            <a:avLst>
              <a:gd name="adj1" fmla="val -53139"/>
              <a:gd name="adj2" fmla="val 55208"/>
            </a:avLst>
          </a:prstGeom>
          <a:solidFill>
            <a:srgbClr val="DDDDDD"/>
          </a:solidFill>
          <a:ln w="9525" cap="flat" cmpd="sng">
            <a:solidFill>
              <a:srgbClr val="000000"/>
            </a:solidFill>
            <a:prstDash val="solid"/>
            <a:headEnd type="none" w="med" len="med"/>
            <a:tailEnd type="none" w="med" len="med"/>
          </a:ln>
          <a:effectLst>
            <a:outerShdw dist="107763" dir="2699999" algn="ctr" rotWithShape="0">
              <a:schemeClr val="bg2">
                <a:alpha val="50000"/>
              </a:schemeClr>
            </a:outerShdw>
          </a:effectLst>
        </p:spPr>
        <p:txBody>
          <a:bodyPr anchor="ctr"/>
          <a:p>
            <a:pPr algn="ctr">
              <a:spcBef>
                <a:spcPct val="50000"/>
              </a:spcBef>
            </a:pPr>
            <a:r>
              <a:rPr lang="zh-CN" altLang="en-US" sz="4000" b="1" dirty="0">
                <a:solidFill>
                  <a:srgbClr val="3333FF"/>
                </a:solidFill>
                <a:effectLst>
                  <a:outerShdw blurRad="38100" dist="38100" dir="2700000">
                    <a:srgbClr val="000000"/>
                  </a:outerShdw>
                </a:effectLst>
                <a:latin typeface="Times New Roman" panose="02020603050405020304" pitchFamily="18" charset="0"/>
                <a:ea typeface="黑体" panose="02010609060101010101" pitchFamily="49" charset="-122"/>
              </a:rPr>
              <a:t>不同形式的能量是否可以相互转化？</a:t>
            </a:r>
            <a:endParaRPr lang="zh-CN" altLang="en-US" sz="4000" b="1" dirty="0">
              <a:solidFill>
                <a:srgbClr val="3333FF"/>
              </a:solidFill>
              <a:effectLst>
                <a:outerShdw blurRad="38100" dist="38100" dir="2700000">
                  <a:srgbClr val="000000"/>
                </a:outerShdw>
              </a:effectLst>
              <a:latin typeface="Times New Roman" panose="02020603050405020304" pitchFamily="18" charset="0"/>
              <a:ea typeface="黑体" panose="02010609060101010101" pitchFamily="49" charset="-122"/>
            </a:endParaRPr>
          </a:p>
        </p:txBody>
      </p:sp>
      <p:sp>
        <p:nvSpPr>
          <p:cNvPr id="11269" name="AutoShape 13">
            <a:hlinkClick r:id="rId2" action="ppaction://hlinksldjump"/>
          </p:cNvPr>
          <p:cNvSpPr/>
          <p:nvPr/>
        </p:nvSpPr>
        <p:spPr>
          <a:xfrm>
            <a:off x="9983788" y="6381750"/>
            <a:ext cx="431800" cy="288925"/>
          </a:xfrm>
          <a:prstGeom prst="actionButtonForwardNext">
            <a:avLst/>
          </a:prstGeom>
          <a:solidFill>
            <a:schemeClr val="accent1"/>
          </a:solidFill>
          <a:ln w="9525">
            <a:noFill/>
          </a:ln>
        </p:spPr>
        <p:txBody>
          <a:bodyPr wrap="none" anchor="ctr"/>
          <a:p>
            <a:endParaRPr lang="zh-CN" altLang="en-US" dirty="0">
              <a:latin typeface="Comic Sans MS" panose="030F0702030302020204" pitchFamily="66"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268"/>
                                        </p:tgtEl>
                                        <p:attrNameLst>
                                          <p:attrName>style.visibility</p:attrName>
                                        </p:attrNameLst>
                                      </p:cBhvr>
                                      <p:to>
                                        <p:strVal val="visible"/>
                                      </p:to>
                                    </p:set>
                                    <p:animEffect transition="in" filter="blinds(horizontal)">
                                      <p:cBhvr>
                                        <p:cTn id="7" dur="500"/>
                                        <p:tgtEl>
                                          <p:spTgt spid="112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8"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0" name="Rectangle 3"/>
          <p:cNvSpPr/>
          <p:nvPr/>
        </p:nvSpPr>
        <p:spPr>
          <a:xfrm>
            <a:off x="1981200" y="908050"/>
            <a:ext cx="8002588" cy="368300"/>
          </a:xfrm>
          <a:prstGeom prst="rect">
            <a:avLst/>
          </a:prstGeom>
          <a:noFill/>
          <a:ln w="9525">
            <a:noFill/>
          </a:ln>
        </p:spPr>
        <p:txBody>
          <a:bodyPr>
            <a:spAutoFit/>
          </a:bodyPr>
          <a:p>
            <a:r>
              <a:rPr lang="zh-CN" altLang="en-US" b="1" dirty="0">
                <a:latin typeface="Comic Sans MS" panose="030F0702030302020204" pitchFamily="66" charset="0"/>
                <a:ea typeface="黑体" panose="02010609060101010101" pitchFamily="49" charset="-122"/>
              </a:rPr>
              <a:t>这些能量之间有联系吗？有什么联系呢？</a:t>
            </a:r>
            <a:endParaRPr lang="zh-CN" altLang="en-US" b="1" dirty="0">
              <a:latin typeface="Comic Sans MS" panose="030F0702030302020204" pitchFamily="66" charset="0"/>
              <a:ea typeface="黑体" panose="02010609060101010101" pitchFamily="49" charset="-122"/>
            </a:endParaRPr>
          </a:p>
        </p:txBody>
      </p:sp>
      <p:sp>
        <p:nvSpPr>
          <p:cNvPr id="12291" name="Text Box 4"/>
          <p:cNvSpPr txBox="1"/>
          <p:nvPr/>
        </p:nvSpPr>
        <p:spPr>
          <a:xfrm>
            <a:off x="4079875" y="188913"/>
            <a:ext cx="3095625" cy="768350"/>
          </a:xfrm>
          <a:prstGeom prst="rect">
            <a:avLst/>
          </a:prstGeom>
          <a:noFill/>
          <a:ln w="9525">
            <a:noFill/>
          </a:ln>
        </p:spPr>
        <p:txBody>
          <a:bodyPr>
            <a:spAutoFit/>
          </a:bodyPr>
          <a:p>
            <a:pPr>
              <a:spcBef>
                <a:spcPct val="50000"/>
              </a:spcBef>
            </a:pPr>
            <a:r>
              <a:rPr lang="zh-CN" altLang="en-US" sz="4400" b="1" dirty="0">
                <a:latin typeface="Comic Sans MS" panose="030F0702030302020204" pitchFamily="66" charset="0"/>
                <a:ea typeface="华文行楷" pitchFamily="2" charset="-122"/>
              </a:rPr>
              <a:t>讨论与思考</a:t>
            </a:r>
            <a:endParaRPr lang="zh-CN" altLang="en-US" sz="4400" b="1" dirty="0">
              <a:latin typeface="Comic Sans MS" panose="030F0702030302020204" pitchFamily="66" charset="0"/>
              <a:ea typeface="华文行楷" pitchFamily="2" charset="-122"/>
            </a:endParaRPr>
          </a:p>
        </p:txBody>
      </p:sp>
      <p:pic>
        <p:nvPicPr>
          <p:cNvPr id="12292" name="Picture 5" descr="太阳能利用"/>
          <p:cNvPicPr>
            <a:picLocks noChangeAspect="1"/>
          </p:cNvPicPr>
          <p:nvPr/>
        </p:nvPicPr>
        <p:blipFill>
          <a:blip r:embed="rId1"/>
          <a:stretch>
            <a:fillRect/>
          </a:stretch>
        </p:blipFill>
        <p:spPr>
          <a:xfrm>
            <a:off x="2063750" y="1700213"/>
            <a:ext cx="3810000" cy="3352800"/>
          </a:xfrm>
          <a:prstGeom prst="rect">
            <a:avLst/>
          </a:prstGeom>
          <a:noFill/>
          <a:ln w="28575" cap="flat" cmpd="sng">
            <a:solidFill>
              <a:schemeClr val="bg1"/>
            </a:solidFill>
            <a:prstDash val="solid"/>
            <a:miter/>
            <a:headEnd type="none" w="med" len="med"/>
            <a:tailEnd type="none" w="med" len="med"/>
          </a:ln>
        </p:spPr>
      </p:pic>
      <p:pic>
        <p:nvPicPr>
          <p:cNvPr id="12293" name="Picture 6" descr="太阳能利用0"/>
          <p:cNvPicPr>
            <a:picLocks noChangeAspect="1"/>
          </p:cNvPicPr>
          <p:nvPr/>
        </p:nvPicPr>
        <p:blipFill>
          <a:blip r:embed="rId2"/>
          <a:stretch>
            <a:fillRect/>
          </a:stretch>
        </p:blipFill>
        <p:spPr>
          <a:xfrm>
            <a:off x="6096000" y="1700213"/>
            <a:ext cx="4038600" cy="3352800"/>
          </a:xfrm>
          <a:prstGeom prst="rect">
            <a:avLst/>
          </a:prstGeom>
          <a:noFill/>
          <a:ln w="28575" cap="flat" cmpd="sng">
            <a:solidFill>
              <a:schemeClr val="bg1"/>
            </a:solidFill>
            <a:prstDash val="solid"/>
            <a:miter/>
            <a:headEnd type="none" w="med" len="med"/>
            <a:tailEnd type="none" w="med" len="med"/>
          </a:ln>
        </p:spPr>
      </p:pic>
      <p:sp>
        <p:nvSpPr>
          <p:cNvPr id="12294" name="Text Box 7"/>
          <p:cNvSpPr txBox="1"/>
          <p:nvPr/>
        </p:nvSpPr>
        <p:spPr>
          <a:xfrm>
            <a:off x="2209800" y="5562600"/>
            <a:ext cx="7543800" cy="368300"/>
          </a:xfrm>
          <a:prstGeom prst="rect">
            <a:avLst/>
          </a:prstGeom>
          <a:noFill/>
          <a:ln w="9525">
            <a:noFill/>
          </a:ln>
        </p:spPr>
        <p:txBody>
          <a:bodyPr>
            <a:spAutoFit/>
          </a:bodyPr>
          <a:p>
            <a:pPr algn="ctr">
              <a:spcBef>
                <a:spcPct val="50000"/>
              </a:spcBef>
            </a:pPr>
            <a:r>
              <a:rPr lang="zh-CN" altLang="en-US" b="1" dirty="0">
                <a:effectLst>
                  <a:outerShdw blurRad="38100" dist="38100" dir="2700000">
                    <a:srgbClr val="FFFFFF"/>
                  </a:outerShdw>
                </a:effectLst>
                <a:latin typeface="Comic Sans MS" panose="030F0702030302020204" pitchFamily="66" charset="0"/>
              </a:rPr>
              <a:t>太阳能的利用：太阳能转化为电能</a:t>
            </a:r>
            <a:endParaRPr lang="zh-CN" altLang="en-US" sz="800" b="1" dirty="0">
              <a:solidFill>
                <a:schemeClr val="bg1"/>
              </a:solidFill>
              <a:latin typeface="Comic Sans MS" panose="030F0702030302020204"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2292"/>
                                        </p:tgtEl>
                                        <p:attrNameLst>
                                          <p:attrName>style.visibility</p:attrName>
                                        </p:attrNameLst>
                                      </p:cBhvr>
                                      <p:to>
                                        <p:strVal val="visible"/>
                                      </p:to>
                                    </p:set>
                                    <p:animEffect transition="in" filter="wipe(left)">
                                      <p:cBhvr>
                                        <p:cTn id="7" dur="1000"/>
                                        <p:tgtEl>
                                          <p:spTgt spid="12292"/>
                                        </p:tgtEl>
                                      </p:cBhvr>
                                    </p:animEffect>
                                  </p:childTnLst>
                                </p:cTn>
                              </p:par>
                              <p:par>
                                <p:cTn id="8" presetID="22" presetClass="entr" presetSubtype="8" fill="hold" nodeType="withEffect">
                                  <p:stCondLst>
                                    <p:cond delay="0"/>
                                  </p:stCondLst>
                                  <p:childTnLst>
                                    <p:set>
                                      <p:cBhvr>
                                        <p:cTn id="9" dur="1" fill="hold">
                                          <p:stCondLst>
                                            <p:cond delay="0"/>
                                          </p:stCondLst>
                                        </p:cTn>
                                        <p:tgtEl>
                                          <p:spTgt spid="12293"/>
                                        </p:tgtEl>
                                        <p:attrNameLst>
                                          <p:attrName>style.visibility</p:attrName>
                                        </p:attrNameLst>
                                      </p:cBhvr>
                                      <p:to>
                                        <p:strVal val="visible"/>
                                      </p:to>
                                    </p:set>
                                    <p:animEffect transition="in" filter="wipe(left)">
                                      <p:cBhvr>
                                        <p:cTn id="10" dur="1000"/>
                                        <p:tgtEl>
                                          <p:spTgt spid="12293"/>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12294"/>
                                        </p:tgtEl>
                                        <p:attrNameLst>
                                          <p:attrName>style.visibility</p:attrName>
                                        </p:attrNameLst>
                                      </p:cBhvr>
                                      <p:to>
                                        <p:strVal val="visible"/>
                                      </p:to>
                                    </p:set>
                                    <p:anim calcmode="lin" valueType="num">
                                      <p:cBhvr additive="base">
                                        <p:cTn id="15" dur="500" fill="hold"/>
                                        <p:tgtEl>
                                          <p:spTgt spid="12294"/>
                                        </p:tgtEl>
                                        <p:attrNameLst>
                                          <p:attrName>ppt_x</p:attrName>
                                        </p:attrNameLst>
                                      </p:cBhvr>
                                      <p:tavLst>
                                        <p:tav tm="0">
                                          <p:val>
                                            <p:strVal val="#ppt_x"/>
                                          </p:val>
                                        </p:tav>
                                        <p:tav tm="100000">
                                          <p:val>
                                            <p:strVal val="#ppt_x"/>
                                          </p:val>
                                        </p:tav>
                                      </p:tavLst>
                                    </p:anim>
                                    <p:anim calcmode="lin" valueType="num">
                                      <p:cBhvr additive="base">
                                        <p:cTn id="16" dur="500" fill="hold"/>
                                        <p:tgtEl>
                                          <p:spTgt spid="1229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4" grpId="0"/>
    </p:bldLst>
  </p:timing>
</p:sld>
</file>

<file path=ppt/tags/tag1.xml><?xml version="1.0" encoding="utf-8"?>
<p:tagLst xmlns:p="http://schemas.openxmlformats.org/presentationml/2006/main">
  <p:tag name="KSO_WM_TAG_VERSION" val="1.0"/>
  <p:tag name="KSO_WM_TEMPLATE_CATEGORY" val="custom"/>
  <p:tag name="KSO_WM_TEMPLATE_INDEX" val="20184553"/>
</p:tagLst>
</file>

<file path=ppt/tags/tag2.xml><?xml version="1.0" encoding="utf-8"?>
<p:tagLst xmlns:p="http://schemas.openxmlformats.org/presentationml/2006/main">
  <p:tag name="KSO_WM_TAG_VERSION" val="1.0"/>
  <p:tag name="KSO_WM_TEMPLATE_CATEGORY" val="custom"/>
  <p:tag name="KSO_WM_TEMPLATE_INDEX" val="20184553"/>
</p:tagLst>
</file>

<file path=ppt/tags/tag3.xml><?xml version="1.0" encoding="utf-8"?>
<p:tagLst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
</p:tagLst>
</file>

<file path=ppt/theme/theme1.xml><?xml version="1.0" encoding="utf-8"?>
<a:theme xmlns:a="http://schemas.openxmlformats.org/drawingml/2006/main" name="Office 主题">
  <a:themeElements>
    <a:clrScheme name="Office">
      <a:dk1>
        <a:srgbClr val="000000"/>
      </a:dk1>
      <a:lt1>
        <a:srgbClr val="FFFFFF"/>
      </a:lt1>
      <a:dk2>
        <a:srgbClr val="000000"/>
      </a:dk2>
      <a:lt2>
        <a:srgbClr val="FFFFFF"/>
      </a:lt2>
      <a:accent1>
        <a:srgbClr val="000000"/>
      </a:accent1>
      <a:accent2>
        <a:srgbClr val="000000"/>
      </a:accent2>
      <a:accent3>
        <a:srgbClr val="000000"/>
      </a:accent3>
      <a:accent4>
        <a:srgbClr val="000000"/>
      </a:accent4>
      <a:accent5>
        <a:srgbClr val="000000"/>
      </a:accent5>
      <a:accent6>
        <a:srgbClr val="FFFFFF"/>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3648</Words>
  <Application>WPS 演示</Application>
  <PresentationFormat>宽屏</PresentationFormat>
  <Paragraphs>319</Paragraphs>
  <Slides>42</Slides>
  <Notes>1</Notes>
  <HiddenSlides>0</HiddenSlides>
  <MMClips>0</MMClips>
  <ScaleCrop>false</ScaleCrop>
  <HeadingPairs>
    <vt:vector size="8" baseType="variant">
      <vt:variant>
        <vt:lpstr>已用的字体</vt:lpstr>
      </vt:variant>
      <vt:variant>
        <vt:i4>16</vt:i4>
      </vt:variant>
      <vt:variant>
        <vt:lpstr>主题</vt:lpstr>
      </vt:variant>
      <vt:variant>
        <vt:i4>1</vt:i4>
      </vt:variant>
      <vt:variant>
        <vt:lpstr>嵌入 OLE 服务器</vt:lpstr>
      </vt:variant>
      <vt:variant>
        <vt:i4>0</vt:i4>
      </vt:variant>
      <vt:variant>
        <vt:lpstr>幻灯片标题</vt:lpstr>
      </vt:variant>
      <vt:variant>
        <vt:i4>42</vt:i4>
      </vt:variant>
    </vt:vector>
  </HeadingPairs>
  <TitlesOfParts>
    <vt:vector size="59" baseType="lpstr">
      <vt:lpstr>Arial</vt:lpstr>
      <vt:lpstr>宋体</vt:lpstr>
      <vt:lpstr>Wingdings</vt:lpstr>
      <vt:lpstr>黑体</vt:lpstr>
      <vt:lpstr>Comic Sans MS</vt:lpstr>
      <vt:lpstr>Times New Roman</vt:lpstr>
      <vt:lpstr>华文行楷</vt:lpstr>
      <vt:lpstr>微软雅黑</vt:lpstr>
      <vt:lpstr>Arial Unicode MS</vt:lpstr>
      <vt:lpstr>Calibri</vt:lpstr>
      <vt:lpstr>隶书</vt:lpstr>
      <vt:lpstr>楷体_GB2312</vt:lpstr>
      <vt:lpstr>仿宋_GB2312</vt:lpstr>
      <vt:lpstr>Tahoma</vt:lpstr>
      <vt:lpstr>新宋体</vt:lpstr>
      <vt:lpstr>仿宋</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dcterms:created xsi:type="dcterms:W3CDTF">2018-03-01T02:03:00Z</dcterms:created>
  <dcterms:modified xsi:type="dcterms:W3CDTF">2018-04-19T14:22:51Z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2052-10.1.0.7224</vt:lpwstr>
  </property>
</Properties>
</file>