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92" r:id="rId4"/>
    <p:sldId id="291" r:id="rId5"/>
    <p:sldId id="263" r:id="rId6"/>
    <p:sldId id="283" r:id="rId7"/>
    <p:sldId id="264" r:id="rId8"/>
    <p:sldId id="284" r:id="rId9"/>
    <p:sldId id="286" r:id="rId10"/>
    <p:sldId id="285" r:id="rId11"/>
    <p:sldId id="271" r:id="rId12"/>
    <p:sldId id="272" r:id="rId13"/>
    <p:sldId id="287" r:id="rId14"/>
    <p:sldId id="288" r:id="rId15"/>
    <p:sldId id="289" r:id="rId16"/>
    <p:sldId id="274" r:id="rId17"/>
    <p:sldId id="290" r:id="rId18"/>
    <p:sldId id="309" r:id="rId19"/>
  </p:sldIdLst>
  <p:sldSz cx="9144000" cy="6858000" type="screen4x3"/>
  <p:notesSz cx="6858000" cy="9144000"/>
  <p:defaultTextStyle>
    <a:defPPr>
      <a:defRPr lang="zh-CN"/>
    </a:defPPr>
    <a:lvl1pPr marL="0" lvl="0" indent="0" algn="just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FFFF00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just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FFFF00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just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FFFF00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just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FFFF00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just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FFFF00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just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FFFF00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just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FFFF00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just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FFFF00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just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FFFF00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27"/>
    <p:restoredTop sz="94660"/>
  </p:normalViewPr>
  <p:slideViewPr>
    <p:cSldViewPr showGuides="1">
      <p:cViewPr varScale="1">
        <p:scale>
          <a:sx n="73" d="100"/>
          <a:sy n="73" d="100"/>
        </p:scale>
        <p:origin x="-12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1"/>
            </a:lvl1pPr>
          </a:lstStyle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077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1"/>
            </a:lvl1pPr>
          </a:lstStyle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07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1"/>
            </a:lvl1pPr>
          </a:lstStyle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24" name="日期占位符 3072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25" name="页脚占位符 307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26" name="灯片编号占位符 307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FFFF00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png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3" name="文本框 5122"/>
          <p:cNvSpPr txBox="1"/>
          <p:nvPr/>
        </p:nvSpPr>
        <p:spPr>
          <a:xfrm>
            <a:off x="1763713" y="2276475"/>
            <a:ext cx="6875462" cy="210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0000FF"/>
                </a:solidFill>
                <a:latin typeface="Tahoma" panose="020B0604030504040204" pitchFamily="34" charset="0"/>
                <a:ea typeface="华文彩云" pitchFamily="2" charset="-122"/>
              </a:rPr>
              <a:t>探究</a:t>
            </a:r>
            <a:r>
              <a:rPr lang="zh-CN" altLang="en-US" sz="6600">
                <a:solidFill>
                  <a:srgbClr val="0000FF"/>
                </a:solidFill>
                <a:latin typeface="Tahoma" panose="020B0604030504040204" pitchFamily="34" charset="0"/>
                <a:ea typeface="华文彩云" pitchFamily="2" charset="-122"/>
              </a:rPr>
              <a:t>串、并联电路电压的规律</a:t>
            </a:r>
            <a:endParaRPr lang="zh-CN" altLang="en-US" sz="6600">
              <a:solidFill>
                <a:srgbClr val="0000FF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468313" y="260350"/>
            <a:ext cx="83169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用电压表测量并联电路的电压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395288" y="1412875"/>
            <a:ext cx="14398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步骤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395288" y="2276475"/>
            <a:ext cx="3671887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、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设计电路图并连接实物图，使两个小灯泡连接成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并联电路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grpSp>
        <p:nvGrpSpPr>
          <p:cNvPr id="16389" name="组合 16388"/>
          <p:cNvGrpSpPr>
            <a:grpSpLocks noChangeAspect="1"/>
          </p:cNvGrpSpPr>
          <p:nvPr/>
        </p:nvGrpSpPr>
        <p:grpSpPr>
          <a:xfrm>
            <a:off x="5003800" y="4003675"/>
            <a:ext cx="1800225" cy="668338"/>
            <a:chOff x="0" y="0"/>
            <a:chExt cx="3712" cy="1144"/>
          </a:xfrm>
        </p:grpSpPr>
        <p:grpSp>
          <p:nvGrpSpPr>
            <p:cNvPr id="16390" name="组合 16389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6391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1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392" name="流程图: 磁盘 16391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393" name="流程图: 磁盘 16392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6394" name="组合 16393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6395" name="组合 16394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6396" name="组合 16395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6397" name="组合 16396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6398" name="组合 1639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639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0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6401" name="组合 16400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640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0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0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0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0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0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0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6409" name="组合 16408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6410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641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6412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6413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6414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5" name="椭圆 16414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6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6417" name="组合 16416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6418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419" name="椭圆 16418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6420" name="组合 16419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6421" name="椭圆 16420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6422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6423" name="组合 16422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6424" name="直接连接符 16423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6425" name="直接连接符 16424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6426" name="直接连接符 1642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6427" name="直接连接符 16426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6428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6429" name="矩形 16428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6430" name="组合 16429"/>
          <p:cNvGrpSpPr>
            <a:grpSpLocks noChangeAspect="1"/>
          </p:cNvGrpSpPr>
          <p:nvPr/>
        </p:nvGrpSpPr>
        <p:grpSpPr>
          <a:xfrm>
            <a:off x="4932363" y="2492375"/>
            <a:ext cx="2016125" cy="790575"/>
            <a:chOff x="0" y="0"/>
            <a:chExt cx="3712" cy="1144"/>
          </a:xfrm>
        </p:grpSpPr>
        <p:grpSp>
          <p:nvGrpSpPr>
            <p:cNvPr id="16431" name="组合 16430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6432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1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33" name="流程图: 磁盘 16432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34" name="流程图: 磁盘 16433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6435" name="组合 16434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6436" name="组合 16435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6437" name="组合 16436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6438" name="组合 16437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6439" name="组合 16438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644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4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6442" name="组合 16441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644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4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4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4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4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4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4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6450" name="组合 16449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645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6452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6453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6454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6455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6" name="椭圆 16455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7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6458" name="组合 16457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6459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460" name="椭圆 16459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6461" name="组合 16460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6462" name="椭圆 16461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6463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6464" name="组合 16463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6465" name="直接连接符 16464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6466" name="直接连接符 1646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6467" name="直接连接符 16466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6468" name="直接连接符 16467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6469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6470" name="矩形 16469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16471" name="xjhsy8" descr="w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3" y="5516563"/>
            <a:ext cx="2087562" cy="1243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72" name="xjhsy4" descr="w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5803900"/>
            <a:ext cx="2185988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73" name="未知"/>
          <p:cNvSpPr/>
          <p:nvPr/>
        </p:nvSpPr>
        <p:spPr>
          <a:xfrm>
            <a:off x="3186113" y="4506913"/>
            <a:ext cx="2170112" cy="2052637"/>
          </a:xfrm>
          <a:custGeom>
            <a:avLst/>
            <a:gdLst/>
            <a:ahLst/>
            <a:cxnLst/>
            <a:pathLst>
              <a:path w="1367" h="1293">
                <a:moveTo>
                  <a:pt x="1367" y="0"/>
                </a:moveTo>
                <a:cubicBezTo>
                  <a:pt x="1238" y="4"/>
                  <a:pt x="1108" y="5"/>
                  <a:pt x="979" y="12"/>
                </a:cubicBezTo>
                <a:cubicBezTo>
                  <a:pt x="922" y="15"/>
                  <a:pt x="889" y="42"/>
                  <a:pt x="838" y="59"/>
                </a:cubicBezTo>
                <a:cubicBezTo>
                  <a:pt x="775" y="80"/>
                  <a:pt x="697" y="76"/>
                  <a:pt x="638" y="106"/>
                </a:cubicBezTo>
                <a:cubicBezTo>
                  <a:pt x="570" y="141"/>
                  <a:pt x="608" y="127"/>
                  <a:pt x="520" y="141"/>
                </a:cubicBezTo>
                <a:cubicBezTo>
                  <a:pt x="467" y="159"/>
                  <a:pt x="440" y="215"/>
                  <a:pt x="391" y="247"/>
                </a:cubicBezTo>
                <a:cubicBezTo>
                  <a:pt x="363" y="328"/>
                  <a:pt x="310" y="387"/>
                  <a:pt x="250" y="447"/>
                </a:cubicBezTo>
                <a:cubicBezTo>
                  <a:pt x="227" y="514"/>
                  <a:pt x="183" y="576"/>
                  <a:pt x="144" y="635"/>
                </a:cubicBezTo>
                <a:cubicBezTo>
                  <a:pt x="136" y="647"/>
                  <a:pt x="129" y="658"/>
                  <a:pt x="121" y="670"/>
                </a:cubicBezTo>
                <a:cubicBezTo>
                  <a:pt x="113" y="682"/>
                  <a:pt x="97" y="706"/>
                  <a:pt x="97" y="706"/>
                </a:cubicBezTo>
                <a:cubicBezTo>
                  <a:pt x="66" y="828"/>
                  <a:pt x="107" y="687"/>
                  <a:pt x="62" y="788"/>
                </a:cubicBezTo>
                <a:cubicBezTo>
                  <a:pt x="4" y="917"/>
                  <a:pt x="68" y="811"/>
                  <a:pt x="15" y="894"/>
                </a:cubicBezTo>
                <a:cubicBezTo>
                  <a:pt x="22" y="1010"/>
                  <a:pt x="0" y="1161"/>
                  <a:pt x="109" y="1235"/>
                </a:cubicBezTo>
                <a:cubicBezTo>
                  <a:pt x="136" y="1276"/>
                  <a:pt x="163" y="1293"/>
                  <a:pt x="215" y="1293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74" name="未知"/>
          <p:cNvSpPr/>
          <p:nvPr/>
        </p:nvSpPr>
        <p:spPr>
          <a:xfrm>
            <a:off x="4627563" y="6318250"/>
            <a:ext cx="1624012" cy="252413"/>
          </a:xfrm>
          <a:custGeom>
            <a:avLst/>
            <a:gdLst/>
            <a:ahLst/>
            <a:cxnLst/>
            <a:pathLst>
              <a:path w="1023" h="159">
                <a:moveTo>
                  <a:pt x="0" y="141"/>
                </a:moveTo>
                <a:cubicBezTo>
                  <a:pt x="230" y="158"/>
                  <a:pt x="173" y="159"/>
                  <a:pt x="482" y="141"/>
                </a:cubicBezTo>
                <a:cubicBezTo>
                  <a:pt x="537" y="138"/>
                  <a:pt x="583" y="115"/>
                  <a:pt x="635" y="105"/>
                </a:cubicBezTo>
                <a:cubicBezTo>
                  <a:pt x="703" y="92"/>
                  <a:pt x="827" y="86"/>
                  <a:pt x="882" y="82"/>
                </a:cubicBezTo>
                <a:cubicBezTo>
                  <a:pt x="932" y="48"/>
                  <a:pt x="959" y="0"/>
                  <a:pt x="1023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75" name="未知"/>
          <p:cNvSpPr/>
          <p:nvPr/>
        </p:nvSpPr>
        <p:spPr>
          <a:xfrm>
            <a:off x="6718300" y="4376738"/>
            <a:ext cx="1706563" cy="1978025"/>
          </a:xfrm>
          <a:custGeom>
            <a:avLst/>
            <a:gdLst/>
            <a:ahLst/>
            <a:cxnLst/>
            <a:pathLst>
              <a:path w="1075" h="1246">
                <a:moveTo>
                  <a:pt x="470" y="1246"/>
                </a:moveTo>
                <a:cubicBezTo>
                  <a:pt x="537" y="1242"/>
                  <a:pt x="604" y="1244"/>
                  <a:pt x="670" y="1234"/>
                </a:cubicBezTo>
                <a:cubicBezTo>
                  <a:pt x="684" y="1232"/>
                  <a:pt x="693" y="1217"/>
                  <a:pt x="705" y="1211"/>
                </a:cubicBezTo>
                <a:cubicBezTo>
                  <a:pt x="747" y="1190"/>
                  <a:pt x="834" y="1152"/>
                  <a:pt x="834" y="1152"/>
                </a:cubicBezTo>
                <a:cubicBezTo>
                  <a:pt x="865" y="1107"/>
                  <a:pt x="885" y="1057"/>
                  <a:pt x="917" y="1011"/>
                </a:cubicBezTo>
                <a:cubicBezTo>
                  <a:pt x="998" y="894"/>
                  <a:pt x="1017" y="870"/>
                  <a:pt x="1046" y="729"/>
                </a:cubicBezTo>
                <a:cubicBezTo>
                  <a:pt x="1041" y="576"/>
                  <a:pt x="1075" y="414"/>
                  <a:pt x="1023" y="270"/>
                </a:cubicBezTo>
                <a:cubicBezTo>
                  <a:pt x="999" y="204"/>
                  <a:pt x="843" y="104"/>
                  <a:pt x="776" y="82"/>
                </a:cubicBezTo>
                <a:cubicBezTo>
                  <a:pt x="530" y="0"/>
                  <a:pt x="0" y="47"/>
                  <a:pt x="0" y="47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76" name="未知"/>
          <p:cNvSpPr/>
          <p:nvPr/>
        </p:nvSpPr>
        <p:spPr>
          <a:xfrm>
            <a:off x="4621213" y="3089275"/>
            <a:ext cx="677862" cy="1400175"/>
          </a:xfrm>
          <a:custGeom>
            <a:avLst/>
            <a:gdLst/>
            <a:ahLst/>
            <a:cxnLst/>
            <a:pathLst>
              <a:path w="427" h="882">
                <a:moveTo>
                  <a:pt x="404" y="0"/>
                </a:moveTo>
                <a:cubicBezTo>
                  <a:pt x="292" y="38"/>
                  <a:pt x="233" y="43"/>
                  <a:pt x="134" y="117"/>
                </a:cubicBezTo>
                <a:cubicBezTo>
                  <a:pt x="108" y="155"/>
                  <a:pt x="77" y="185"/>
                  <a:pt x="51" y="223"/>
                </a:cubicBezTo>
                <a:cubicBezTo>
                  <a:pt x="39" y="262"/>
                  <a:pt x="26" y="301"/>
                  <a:pt x="16" y="341"/>
                </a:cubicBezTo>
                <a:cubicBezTo>
                  <a:pt x="25" y="474"/>
                  <a:pt x="0" y="574"/>
                  <a:pt x="145" y="611"/>
                </a:cubicBezTo>
                <a:cubicBezTo>
                  <a:pt x="157" y="619"/>
                  <a:pt x="168" y="629"/>
                  <a:pt x="181" y="635"/>
                </a:cubicBezTo>
                <a:cubicBezTo>
                  <a:pt x="192" y="640"/>
                  <a:pt x="205" y="640"/>
                  <a:pt x="216" y="646"/>
                </a:cubicBezTo>
                <a:cubicBezTo>
                  <a:pt x="288" y="686"/>
                  <a:pt x="297" y="704"/>
                  <a:pt x="357" y="764"/>
                </a:cubicBezTo>
                <a:cubicBezTo>
                  <a:pt x="401" y="808"/>
                  <a:pt x="392" y="844"/>
                  <a:pt x="427" y="88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77" name="未知"/>
          <p:cNvSpPr/>
          <p:nvPr/>
        </p:nvSpPr>
        <p:spPr>
          <a:xfrm>
            <a:off x="6643688" y="3070225"/>
            <a:ext cx="1025525" cy="1404938"/>
          </a:xfrm>
          <a:custGeom>
            <a:avLst/>
            <a:gdLst/>
            <a:ahLst/>
            <a:cxnLst/>
            <a:pathLst>
              <a:path w="646" h="885">
                <a:moveTo>
                  <a:pt x="141" y="0"/>
                </a:moveTo>
                <a:cubicBezTo>
                  <a:pt x="215" y="4"/>
                  <a:pt x="290" y="3"/>
                  <a:pt x="364" y="12"/>
                </a:cubicBezTo>
                <a:cubicBezTo>
                  <a:pt x="419" y="19"/>
                  <a:pt x="427" y="44"/>
                  <a:pt x="470" y="71"/>
                </a:cubicBezTo>
                <a:cubicBezTo>
                  <a:pt x="528" y="107"/>
                  <a:pt x="579" y="148"/>
                  <a:pt x="646" y="165"/>
                </a:cubicBezTo>
                <a:cubicBezTo>
                  <a:pt x="642" y="220"/>
                  <a:pt x="643" y="275"/>
                  <a:pt x="635" y="329"/>
                </a:cubicBezTo>
                <a:cubicBezTo>
                  <a:pt x="631" y="354"/>
                  <a:pt x="632" y="386"/>
                  <a:pt x="611" y="400"/>
                </a:cubicBezTo>
                <a:cubicBezTo>
                  <a:pt x="551" y="439"/>
                  <a:pt x="526" y="481"/>
                  <a:pt x="482" y="541"/>
                </a:cubicBezTo>
                <a:cubicBezTo>
                  <a:pt x="470" y="557"/>
                  <a:pt x="465" y="580"/>
                  <a:pt x="447" y="588"/>
                </a:cubicBezTo>
                <a:cubicBezTo>
                  <a:pt x="369" y="625"/>
                  <a:pt x="293" y="680"/>
                  <a:pt x="211" y="705"/>
                </a:cubicBezTo>
                <a:cubicBezTo>
                  <a:pt x="149" y="748"/>
                  <a:pt x="186" y="719"/>
                  <a:pt x="106" y="799"/>
                </a:cubicBezTo>
                <a:cubicBezTo>
                  <a:pt x="86" y="819"/>
                  <a:pt x="35" y="847"/>
                  <a:pt x="35" y="847"/>
                </a:cubicBezTo>
                <a:cubicBezTo>
                  <a:pt x="10" y="885"/>
                  <a:pt x="26" y="882"/>
                  <a:pt x="0" y="88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6478" name="xjhsy7" descr="w5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825" y="4256088"/>
            <a:ext cx="2305050" cy="1916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xjhsy7" descr="w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7800" y="836613"/>
            <a:ext cx="1800225" cy="149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468313" y="260350"/>
            <a:ext cx="83169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用电压表测量并联电路的电压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323850" y="1341438"/>
            <a:ext cx="21605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步骤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468313" y="2060575"/>
            <a:ext cx="439102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按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电路图连接实物图，使电压表测量小灯泡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两端的电压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grpSp>
        <p:nvGrpSpPr>
          <p:cNvPr id="17414" name="组合 17413"/>
          <p:cNvGrpSpPr>
            <a:grpSpLocks noChangeAspect="1"/>
          </p:cNvGrpSpPr>
          <p:nvPr/>
        </p:nvGrpSpPr>
        <p:grpSpPr>
          <a:xfrm>
            <a:off x="5003800" y="4003675"/>
            <a:ext cx="1800225" cy="668338"/>
            <a:chOff x="0" y="0"/>
            <a:chExt cx="3712" cy="1144"/>
          </a:xfrm>
        </p:grpSpPr>
        <p:grpSp>
          <p:nvGrpSpPr>
            <p:cNvPr id="17415" name="组合 17414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7416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2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17" name="流程图: 磁盘 17416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18" name="流程图: 磁盘 17417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7419" name="组合 17418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7420" name="组合 17419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7421" name="组合 17420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7422" name="组合 17421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7423" name="组合 17422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742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2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7426" name="组合 17425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742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2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2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3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3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3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3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7434" name="组合 17433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7435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7436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7437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7438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7439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440" name="椭圆 17439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441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7442" name="组合 17441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7443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7444" name="椭圆 17443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7445" name="组合 17444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7446" name="椭圆 17445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7447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7448" name="组合 17447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7449" name="直接连接符 17448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7450" name="直接连接符 17449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7451" name="直接连接符 17450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7452" name="直接连接符 17451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7453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7454" name="矩形 17453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7455" name="组合 17454"/>
          <p:cNvGrpSpPr>
            <a:grpSpLocks noChangeAspect="1"/>
          </p:cNvGrpSpPr>
          <p:nvPr/>
        </p:nvGrpSpPr>
        <p:grpSpPr>
          <a:xfrm>
            <a:off x="4932363" y="2492375"/>
            <a:ext cx="2016125" cy="790575"/>
            <a:chOff x="0" y="0"/>
            <a:chExt cx="3712" cy="1144"/>
          </a:xfrm>
        </p:grpSpPr>
        <p:grpSp>
          <p:nvGrpSpPr>
            <p:cNvPr id="17456" name="组合 17455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7457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2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58" name="流程图: 磁盘 17457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59" name="流程图: 磁盘 17458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7460" name="组合 17459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7461" name="组合 17460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7462" name="组合 17461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7463" name="组合 17462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7464" name="组合 17463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746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6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7467" name="组合 17466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746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6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7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7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7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7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47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7475" name="组合 17474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7476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7477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7478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7479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7480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481" name="椭圆 17480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482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7483" name="组合 17482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7484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7485" name="椭圆 17484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7486" name="组合 17485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7487" name="椭圆 17486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7488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7489" name="组合 17488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7490" name="直接连接符 17489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7491" name="直接连接符 17490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7492" name="直接连接符 17491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7493" name="直接连接符 17492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7494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7495" name="矩形 17494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17496" name="xjhsy8" descr="w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3" y="5516563"/>
            <a:ext cx="2087562" cy="1243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97" name="xjhsy4" descr="w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5803900"/>
            <a:ext cx="2185988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98" name="未知"/>
          <p:cNvSpPr/>
          <p:nvPr/>
        </p:nvSpPr>
        <p:spPr>
          <a:xfrm>
            <a:off x="3186113" y="4506913"/>
            <a:ext cx="2170112" cy="2052637"/>
          </a:xfrm>
          <a:custGeom>
            <a:avLst/>
            <a:gdLst/>
            <a:ahLst/>
            <a:cxnLst/>
            <a:pathLst>
              <a:path w="1367" h="1293">
                <a:moveTo>
                  <a:pt x="1367" y="0"/>
                </a:moveTo>
                <a:cubicBezTo>
                  <a:pt x="1238" y="4"/>
                  <a:pt x="1108" y="5"/>
                  <a:pt x="979" y="12"/>
                </a:cubicBezTo>
                <a:cubicBezTo>
                  <a:pt x="922" y="15"/>
                  <a:pt x="889" y="42"/>
                  <a:pt x="838" y="59"/>
                </a:cubicBezTo>
                <a:cubicBezTo>
                  <a:pt x="775" y="80"/>
                  <a:pt x="697" y="76"/>
                  <a:pt x="638" y="106"/>
                </a:cubicBezTo>
                <a:cubicBezTo>
                  <a:pt x="570" y="141"/>
                  <a:pt x="608" y="127"/>
                  <a:pt x="520" y="141"/>
                </a:cubicBezTo>
                <a:cubicBezTo>
                  <a:pt x="467" y="159"/>
                  <a:pt x="440" y="215"/>
                  <a:pt x="391" y="247"/>
                </a:cubicBezTo>
                <a:cubicBezTo>
                  <a:pt x="363" y="328"/>
                  <a:pt x="310" y="387"/>
                  <a:pt x="250" y="447"/>
                </a:cubicBezTo>
                <a:cubicBezTo>
                  <a:pt x="227" y="514"/>
                  <a:pt x="183" y="576"/>
                  <a:pt x="144" y="635"/>
                </a:cubicBezTo>
                <a:cubicBezTo>
                  <a:pt x="136" y="647"/>
                  <a:pt x="129" y="658"/>
                  <a:pt x="121" y="670"/>
                </a:cubicBezTo>
                <a:cubicBezTo>
                  <a:pt x="113" y="682"/>
                  <a:pt x="97" y="706"/>
                  <a:pt x="97" y="706"/>
                </a:cubicBezTo>
                <a:cubicBezTo>
                  <a:pt x="66" y="828"/>
                  <a:pt x="107" y="687"/>
                  <a:pt x="62" y="788"/>
                </a:cubicBezTo>
                <a:cubicBezTo>
                  <a:pt x="4" y="917"/>
                  <a:pt x="68" y="811"/>
                  <a:pt x="15" y="894"/>
                </a:cubicBezTo>
                <a:cubicBezTo>
                  <a:pt x="22" y="1010"/>
                  <a:pt x="0" y="1161"/>
                  <a:pt x="109" y="1235"/>
                </a:cubicBezTo>
                <a:cubicBezTo>
                  <a:pt x="136" y="1276"/>
                  <a:pt x="163" y="1293"/>
                  <a:pt x="215" y="1293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99" name="未知"/>
          <p:cNvSpPr/>
          <p:nvPr/>
        </p:nvSpPr>
        <p:spPr>
          <a:xfrm>
            <a:off x="4627563" y="6318250"/>
            <a:ext cx="1624012" cy="252413"/>
          </a:xfrm>
          <a:custGeom>
            <a:avLst/>
            <a:gdLst/>
            <a:ahLst/>
            <a:cxnLst/>
            <a:pathLst>
              <a:path w="1023" h="159">
                <a:moveTo>
                  <a:pt x="0" y="141"/>
                </a:moveTo>
                <a:cubicBezTo>
                  <a:pt x="230" y="158"/>
                  <a:pt x="173" y="159"/>
                  <a:pt x="482" y="141"/>
                </a:cubicBezTo>
                <a:cubicBezTo>
                  <a:pt x="537" y="138"/>
                  <a:pt x="583" y="115"/>
                  <a:pt x="635" y="105"/>
                </a:cubicBezTo>
                <a:cubicBezTo>
                  <a:pt x="703" y="92"/>
                  <a:pt x="827" y="86"/>
                  <a:pt x="882" y="82"/>
                </a:cubicBezTo>
                <a:cubicBezTo>
                  <a:pt x="932" y="48"/>
                  <a:pt x="959" y="0"/>
                  <a:pt x="1023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500" name="未知"/>
          <p:cNvSpPr/>
          <p:nvPr/>
        </p:nvSpPr>
        <p:spPr>
          <a:xfrm>
            <a:off x="6718300" y="4376738"/>
            <a:ext cx="1706563" cy="1978025"/>
          </a:xfrm>
          <a:custGeom>
            <a:avLst/>
            <a:gdLst/>
            <a:ahLst/>
            <a:cxnLst/>
            <a:pathLst>
              <a:path w="1075" h="1246">
                <a:moveTo>
                  <a:pt x="470" y="1246"/>
                </a:moveTo>
                <a:cubicBezTo>
                  <a:pt x="537" y="1242"/>
                  <a:pt x="604" y="1244"/>
                  <a:pt x="670" y="1234"/>
                </a:cubicBezTo>
                <a:cubicBezTo>
                  <a:pt x="684" y="1232"/>
                  <a:pt x="693" y="1217"/>
                  <a:pt x="705" y="1211"/>
                </a:cubicBezTo>
                <a:cubicBezTo>
                  <a:pt x="747" y="1190"/>
                  <a:pt x="834" y="1152"/>
                  <a:pt x="834" y="1152"/>
                </a:cubicBezTo>
                <a:cubicBezTo>
                  <a:pt x="865" y="1107"/>
                  <a:pt x="885" y="1057"/>
                  <a:pt x="917" y="1011"/>
                </a:cubicBezTo>
                <a:cubicBezTo>
                  <a:pt x="998" y="894"/>
                  <a:pt x="1017" y="870"/>
                  <a:pt x="1046" y="729"/>
                </a:cubicBezTo>
                <a:cubicBezTo>
                  <a:pt x="1041" y="576"/>
                  <a:pt x="1075" y="414"/>
                  <a:pt x="1023" y="270"/>
                </a:cubicBezTo>
                <a:cubicBezTo>
                  <a:pt x="999" y="204"/>
                  <a:pt x="843" y="104"/>
                  <a:pt x="776" y="82"/>
                </a:cubicBezTo>
                <a:cubicBezTo>
                  <a:pt x="530" y="0"/>
                  <a:pt x="0" y="47"/>
                  <a:pt x="0" y="47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501" name="未知"/>
          <p:cNvSpPr/>
          <p:nvPr/>
        </p:nvSpPr>
        <p:spPr>
          <a:xfrm>
            <a:off x="4621213" y="3089275"/>
            <a:ext cx="677862" cy="1400175"/>
          </a:xfrm>
          <a:custGeom>
            <a:avLst/>
            <a:gdLst/>
            <a:ahLst/>
            <a:cxnLst/>
            <a:pathLst>
              <a:path w="427" h="882">
                <a:moveTo>
                  <a:pt x="404" y="0"/>
                </a:moveTo>
                <a:cubicBezTo>
                  <a:pt x="292" y="38"/>
                  <a:pt x="233" y="43"/>
                  <a:pt x="134" y="117"/>
                </a:cubicBezTo>
                <a:cubicBezTo>
                  <a:pt x="108" y="155"/>
                  <a:pt x="77" y="185"/>
                  <a:pt x="51" y="223"/>
                </a:cubicBezTo>
                <a:cubicBezTo>
                  <a:pt x="39" y="262"/>
                  <a:pt x="26" y="301"/>
                  <a:pt x="16" y="341"/>
                </a:cubicBezTo>
                <a:cubicBezTo>
                  <a:pt x="25" y="474"/>
                  <a:pt x="0" y="574"/>
                  <a:pt x="145" y="611"/>
                </a:cubicBezTo>
                <a:cubicBezTo>
                  <a:pt x="157" y="619"/>
                  <a:pt x="168" y="629"/>
                  <a:pt x="181" y="635"/>
                </a:cubicBezTo>
                <a:cubicBezTo>
                  <a:pt x="192" y="640"/>
                  <a:pt x="205" y="640"/>
                  <a:pt x="216" y="646"/>
                </a:cubicBezTo>
                <a:cubicBezTo>
                  <a:pt x="288" y="686"/>
                  <a:pt x="297" y="704"/>
                  <a:pt x="357" y="764"/>
                </a:cubicBezTo>
                <a:cubicBezTo>
                  <a:pt x="401" y="808"/>
                  <a:pt x="392" y="844"/>
                  <a:pt x="427" y="88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502" name="未知"/>
          <p:cNvSpPr/>
          <p:nvPr/>
        </p:nvSpPr>
        <p:spPr>
          <a:xfrm>
            <a:off x="6643688" y="3070225"/>
            <a:ext cx="1025525" cy="1404938"/>
          </a:xfrm>
          <a:custGeom>
            <a:avLst/>
            <a:gdLst/>
            <a:ahLst/>
            <a:cxnLst/>
            <a:pathLst>
              <a:path w="646" h="885">
                <a:moveTo>
                  <a:pt x="141" y="0"/>
                </a:moveTo>
                <a:cubicBezTo>
                  <a:pt x="215" y="4"/>
                  <a:pt x="290" y="3"/>
                  <a:pt x="364" y="12"/>
                </a:cubicBezTo>
                <a:cubicBezTo>
                  <a:pt x="419" y="19"/>
                  <a:pt x="427" y="44"/>
                  <a:pt x="470" y="71"/>
                </a:cubicBezTo>
                <a:cubicBezTo>
                  <a:pt x="528" y="107"/>
                  <a:pt x="579" y="148"/>
                  <a:pt x="646" y="165"/>
                </a:cubicBezTo>
                <a:cubicBezTo>
                  <a:pt x="642" y="220"/>
                  <a:pt x="643" y="275"/>
                  <a:pt x="635" y="329"/>
                </a:cubicBezTo>
                <a:cubicBezTo>
                  <a:pt x="631" y="354"/>
                  <a:pt x="632" y="386"/>
                  <a:pt x="611" y="400"/>
                </a:cubicBezTo>
                <a:cubicBezTo>
                  <a:pt x="551" y="439"/>
                  <a:pt x="526" y="481"/>
                  <a:pt x="482" y="541"/>
                </a:cubicBezTo>
                <a:cubicBezTo>
                  <a:pt x="470" y="557"/>
                  <a:pt x="465" y="580"/>
                  <a:pt x="447" y="588"/>
                </a:cubicBezTo>
                <a:cubicBezTo>
                  <a:pt x="369" y="625"/>
                  <a:pt x="293" y="680"/>
                  <a:pt x="211" y="705"/>
                </a:cubicBezTo>
                <a:cubicBezTo>
                  <a:pt x="149" y="748"/>
                  <a:pt x="186" y="719"/>
                  <a:pt x="106" y="799"/>
                </a:cubicBezTo>
                <a:cubicBezTo>
                  <a:pt x="86" y="819"/>
                  <a:pt x="35" y="847"/>
                  <a:pt x="35" y="847"/>
                </a:cubicBezTo>
                <a:cubicBezTo>
                  <a:pt x="10" y="885"/>
                  <a:pt x="26" y="882"/>
                  <a:pt x="0" y="88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503" name="文本框 17502"/>
          <p:cNvSpPr txBox="1"/>
          <p:nvPr/>
        </p:nvSpPr>
        <p:spPr>
          <a:xfrm>
            <a:off x="5651500" y="2060575"/>
            <a:ext cx="936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endParaRPr lang="en-US" altLang="zh-CN" sz="2800" baseline="-250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7504" name="文本框 17503"/>
          <p:cNvSpPr txBox="1"/>
          <p:nvPr/>
        </p:nvSpPr>
        <p:spPr>
          <a:xfrm>
            <a:off x="5651500" y="3500438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endParaRPr lang="en-US" altLang="zh-CN" sz="2800" baseline="-250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7505" name="未知"/>
          <p:cNvSpPr/>
          <p:nvPr/>
        </p:nvSpPr>
        <p:spPr>
          <a:xfrm>
            <a:off x="6215063" y="1862138"/>
            <a:ext cx="863600" cy="1236662"/>
          </a:xfrm>
          <a:custGeom>
            <a:avLst/>
            <a:gdLst/>
            <a:ahLst/>
            <a:cxnLst/>
            <a:pathLst>
              <a:path w="544" h="779">
                <a:moveTo>
                  <a:pt x="0" y="0"/>
                </a:moveTo>
                <a:cubicBezTo>
                  <a:pt x="161" y="14"/>
                  <a:pt x="88" y="3"/>
                  <a:pt x="234" y="32"/>
                </a:cubicBezTo>
                <a:cubicBezTo>
                  <a:pt x="252" y="36"/>
                  <a:pt x="288" y="43"/>
                  <a:pt x="288" y="43"/>
                </a:cubicBezTo>
                <a:cubicBezTo>
                  <a:pt x="316" y="57"/>
                  <a:pt x="345" y="72"/>
                  <a:pt x="373" y="86"/>
                </a:cubicBezTo>
                <a:cubicBezTo>
                  <a:pt x="389" y="94"/>
                  <a:pt x="396" y="113"/>
                  <a:pt x="405" y="128"/>
                </a:cubicBezTo>
                <a:cubicBezTo>
                  <a:pt x="437" y="179"/>
                  <a:pt x="446" y="238"/>
                  <a:pt x="480" y="288"/>
                </a:cubicBezTo>
                <a:cubicBezTo>
                  <a:pt x="496" y="336"/>
                  <a:pt x="500" y="371"/>
                  <a:pt x="533" y="406"/>
                </a:cubicBezTo>
                <a:cubicBezTo>
                  <a:pt x="537" y="420"/>
                  <a:pt x="544" y="434"/>
                  <a:pt x="544" y="448"/>
                </a:cubicBezTo>
                <a:cubicBezTo>
                  <a:pt x="544" y="501"/>
                  <a:pt x="542" y="555"/>
                  <a:pt x="533" y="608"/>
                </a:cubicBezTo>
                <a:cubicBezTo>
                  <a:pt x="531" y="621"/>
                  <a:pt x="518" y="629"/>
                  <a:pt x="512" y="640"/>
                </a:cubicBezTo>
                <a:cubicBezTo>
                  <a:pt x="507" y="650"/>
                  <a:pt x="507" y="662"/>
                  <a:pt x="501" y="672"/>
                </a:cubicBezTo>
                <a:cubicBezTo>
                  <a:pt x="473" y="718"/>
                  <a:pt x="408" y="729"/>
                  <a:pt x="384" y="779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506" name="未知"/>
          <p:cNvSpPr/>
          <p:nvPr/>
        </p:nvSpPr>
        <p:spPr>
          <a:xfrm>
            <a:off x="4957763" y="1846263"/>
            <a:ext cx="800100" cy="1252537"/>
          </a:xfrm>
          <a:custGeom>
            <a:avLst/>
            <a:gdLst/>
            <a:ahLst/>
            <a:cxnLst/>
            <a:pathLst>
              <a:path w="504" h="789">
                <a:moveTo>
                  <a:pt x="504" y="0"/>
                </a:moveTo>
                <a:cubicBezTo>
                  <a:pt x="416" y="29"/>
                  <a:pt x="462" y="18"/>
                  <a:pt x="365" y="32"/>
                </a:cubicBezTo>
                <a:cubicBezTo>
                  <a:pt x="248" y="70"/>
                  <a:pt x="213" y="77"/>
                  <a:pt x="120" y="170"/>
                </a:cubicBezTo>
                <a:cubicBezTo>
                  <a:pt x="113" y="177"/>
                  <a:pt x="103" y="183"/>
                  <a:pt x="98" y="192"/>
                </a:cubicBezTo>
                <a:cubicBezTo>
                  <a:pt x="84" y="220"/>
                  <a:pt x="64" y="246"/>
                  <a:pt x="56" y="277"/>
                </a:cubicBezTo>
                <a:cubicBezTo>
                  <a:pt x="49" y="305"/>
                  <a:pt x="34" y="362"/>
                  <a:pt x="34" y="362"/>
                </a:cubicBezTo>
                <a:cubicBezTo>
                  <a:pt x="22" y="474"/>
                  <a:pt x="0" y="642"/>
                  <a:pt x="109" y="714"/>
                </a:cubicBezTo>
                <a:cubicBezTo>
                  <a:pt x="127" y="742"/>
                  <a:pt x="156" y="789"/>
                  <a:pt x="194" y="789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507" name="椭圆形标注 17506"/>
          <p:cNvSpPr/>
          <p:nvPr/>
        </p:nvSpPr>
        <p:spPr>
          <a:xfrm>
            <a:off x="6877050" y="981075"/>
            <a:ext cx="2016125" cy="1223963"/>
          </a:xfrm>
          <a:prstGeom prst="wedgeEllipseCallout">
            <a:avLst>
              <a:gd name="adj1" fmla="val -75514"/>
              <a:gd name="adj2" fmla="val 19389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rgbClr val="0000FF"/>
                </a:solidFill>
                <a:latin typeface="Tahoma" panose="020B0604030504040204" pitchFamily="34" charset="0"/>
              </a:rPr>
              <a:t>1</a:t>
            </a:r>
            <a:endParaRPr lang="en-US" altLang="zh-CN" sz="280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pic>
        <p:nvPicPr>
          <p:cNvPr id="17508" name="图片 175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518025"/>
            <a:ext cx="2987675" cy="2339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0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xjhsy7" descr="w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0800" y="4743450"/>
            <a:ext cx="158115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468313" y="260350"/>
            <a:ext cx="84613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用电压表测量并联电路的电压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323850" y="1341438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步骤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323850" y="2205038"/>
            <a:ext cx="467995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按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电路图连接实物图，使电压表测量小灯泡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两端的电压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。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grpSp>
        <p:nvGrpSpPr>
          <p:cNvPr id="18438" name="组合 18437"/>
          <p:cNvGrpSpPr>
            <a:grpSpLocks noChangeAspect="1"/>
          </p:cNvGrpSpPr>
          <p:nvPr/>
        </p:nvGrpSpPr>
        <p:grpSpPr>
          <a:xfrm>
            <a:off x="5003800" y="4003675"/>
            <a:ext cx="1800225" cy="668338"/>
            <a:chOff x="0" y="0"/>
            <a:chExt cx="3712" cy="1144"/>
          </a:xfrm>
        </p:grpSpPr>
        <p:grpSp>
          <p:nvGrpSpPr>
            <p:cNvPr id="18439" name="组合 18438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8440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2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41" name="流程图: 磁盘 18440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42" name="流程图: 磁盘 18441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43" name="组合 18442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8444" name="组合 18443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8445" name="组合 18444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8446" name="组合 18445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8447" name="组合 18446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844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4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8450" name="组合 18449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845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5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5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5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5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5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5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8458" name="组合 18457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8459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8460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846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8462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8463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464" name="椭圆 18463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465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8466" name="组合 18465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8467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468" name="椭圆 18467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8469" name="组合 18468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8470" name="椭圆 18469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847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8472" name="组合 18471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8473" name="直接连接符 18472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8474" name="直接连接符 18473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8475" name="直接连接符 18474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8476" name="直接连接符 18475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8477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8478" name="矩形 18477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8479" name="组合 18478"/>
          <p:cNvGrpSpPr>
            <a:grpSpLocks noChangeAspect="1"/>
          </p:cNvGrpSpPr>
          <p:nvPr/>
        </p:nvGrpSpPr>
        <p:grpSpPr>
          <a:xfrm>
            <a:off x="4932363" y="2492375"/>
            <a:ext cx="2016125" cy="790575"/>
            <a:chOff x="0" y="0"/>
            <a:chExt cx="3712" cy="1144"/>
          </a:xfrm>
        </p:grpSpPr>
        <p:grpSp>
          <p:nvGrpSpPr>
            <p:cNvPr id="18480" name="组合 18479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8481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2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2" name="流程图: 磁盘 18481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3" name="流程图: 磁盘 18482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84" name="组合 18483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8485" name="组合 18484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8486" name="组合 18485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8487" name="组合 18486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8488" name="组合 1848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848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9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8491" name="组合 18490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849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9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9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9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9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9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49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8499" name="组合 18498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8500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850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8502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8503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8504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505" name="椭圆 18504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506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8507" name="组合 18506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8508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8509" name="椭圆 18508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8510" name="组合 18509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8511" name="椭圆 18510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8512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8513" name="组合 18512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8514" name="直接连接符 18513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8515" name="直接连接符 18514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8516" name="直接连接符 1851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8517" name="直接连接符 18516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8518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8519" name="矩形 18518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18520" name="xjhsy8" descr="w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3" y="5516563"/>
            <a:ext cx="2087562" cy="1243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21" name="xjhsy4" descr="w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5803900"/>
            <a:ext cx="2185988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522" name="未知"/>
          <p:cNvSpPr/>
          <p:nvPr/>
        </p:nvSpPr>
        <p:spPr>
          <a:xfrm>
            <a:off x="3186113" y="4506913"/>
            <a:ext cx="2170112" cy="2052637"/>
          </a:xfrm>
          <a:custGeom>
            <a:avLst/>
            <a:gdLst/>
            <a:ahLst/>
            <a:cxnLst/>
            <a:pathLst>
              <a:path w="1367" h="1293">
                <a:moveTo>
                  <a:pt x="1367" y="0"/>
                </a:moveTo>
                <a:cubicBezTo>
                  <a:pt x="1238" y="4"/>
                  <a:pt x="1108" y="5"/>
                  <a:pt x="979" y="12"/>
                </a:cubicBezTo>
                <a:cubicBezTo>
                  <a:pt x="922" y="15"/>
                  <a:pt x="889" y="42"/>
                  <a:pt x="838" y="59"/>
                </a:cubicBezTo>
                <a:cubicBezTo>
                  <a:pt x="775" y="80"/>
                  <a:pt x="697" y="76"/>
                  <a:pt x="638" y="106"/>
                </a:cubicBezTo>
                <a:cubicBezTo>
                  <a:pt x="570" y="141"/>
                  <a:pt x="608" y="127"/>
                  <a:pt x="520" y="141"/>
                </a:cubicBezTo>
                <a:cubicBezTo>
                  <a:pt x="467" y="159"/>
                  <a:pt x="440" y="215"/>
                  <a:pt x="391" y="247"/>
                </a:cubicBezTo>
                <a:cubicBezTo>
                  <a:pt x="363" y="328"/>
                  <a:pt x="310" y="387"/>
                  <a:pt x="250" y="447"/>
                </a:cubicBezTo>
                <a:cubicBezTo>
                  <a:pt x="227" y="514"/>
                  <a:pt x="183" y="576"/>
                  <a:pt x="144" y="635"/>
                </a:cubicBezTo>
                <a:cubicBezTo>
                  <a:pt x="136" y="647"/>
                  <a:pt x="129" y="658"/>
                  <a:pt x="121" y="670"/>
                </a:cubicBezTo>
                <a:cubicBezTo>
                  <a:pt x="113" y="682"/>
                  <a:pt x="97" y="706"/>
                  <a:pt x="97" y="706"/>
                </a:cubicBezTo>
                <a:cubicBezTo>
                  <a:pt x="66" y="828"/>
                  <a:pt x="107" y="687"/>
                  <a:pt x="62" y="788"/>
                </a:cubicBezTo>
                <a:cubicBezTo>
                  <a:pt x="4" y="917"/>
                  <a:pt x="68" y="811"/>
                  <a:pt x="15" y="894"/>
                </a:cubicBezTo>
                <a:cubicBezTo>
                  <a:pt x="22" y="1010"/>
                  <a:pt x="0" y="1161"/>
                  <a:pt x="109" y="1235"/>
                </a:cubicBezTo>
                <a:cubicBezTo>
                  <a:pt x="136" y="1276"/>
                  <a:pt x="163" y="1293"/>
                  <a:pt x="215" y="1293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523" name="未知"/>
          <p:cNvSpPr/>
          <p:nvPr/>
        </p:nvSpPr>
        <p:spPr>
          <a:xfrm>
            <a:off x="4627563" y="6318250"/>
            <a:ext cx="1624012" cy="252413"/>
          </a:xfrm>
          <a:custGeom>
            <a:avLst/>
            <a:gdLst/>
            <a:ahLst/>
            <a:cxnLst/>
            <a:pathLst>
              <a:path w="1023" h="159">
                <a:moveTo>
                  <a:pt x="0" y="141"/>
                </a:moveTo>
                <a:cubicBezTo>
                  <a:pt x="230" y="158"/>
                  <a:pt x="173" y="159"/>
                  <a:pt x="482" y="141"/>
                </a:cubicBezTo>
                <a:cubicBezTo>
                  <a:pt x="537" y="138"/>
                  <a:pt x="583" y="115"/>
                  <a:pt x="635" y="105"/>
                </a:cubicBezTo>
                <a:cubicBezTo>
                  <a:pt x="703" y="92"/>
                  <a:pt x="827" y="86"/>
                  <a:pt x="882" y="82"/>
                </a:cubicBezTo>
                <a:cubicBezTo>
                  <a:pt x="932" y="48"/>
                  <a:pt x="959" y="0"/>
                  <a:pt x="1023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524" name="未知"/>
          <p:cNvSpPr/>
          <p:nvPr/>
        </p:nvSpPr>
        <p:spPr>
          <a:xfrm>
            <a:off x="6718300" y="4376738"/>
            <a:ext cx="1706563" cy="1978025"/>
          </a:xfrm>
          <a:custGeom>
            <a:avLst/>
            <a:gdLst/>
            <a:ahLst/>
            <a:cxnLst/>
            <a:pathLst>
              <a:path w="1075" h="1246">
                <a:moveTo>
                  <a:pt x="470" y="1246"/>
                </a:moveTo>
                <a:cubicBezTo>
                  <a:pt x="537" y="1242"/>
                  <a:pt x="604" y="1244"/>
                  <a:pt x="670" y="1234"/>
                </a:cubicBezTo>
                <a:cubicBezTo>
                  <a:pt x="684" y="1232"/>
                  <a:pt x="693" y="1217"/>
                  <a:pt x="705" y="1211"/>
                </a:cubicBezTo>
                <a:cubicBezTo>
                  <a:pt x="747" y="1190"/>
                  <a:pt x="834" y="1152"/>
                  <a:pt x="834" y="1152"/>
                </a:cubicBezTo>
                <a:cubicBezTo>
                  <a:pt x="865" y="1107"/>
                  <a:pt x="885" y="1057"/>
                  <a:pt x="917" y="1011"/>
                </a:cubicBezTo>
                <a:cubicBezTo>
                  <a:pt x="998" y="894"/>
                  <a:pt x="1017" y="870"/>
                  <a:pt x="1046" y="729"/>
                </a:cubicBezTo>
                <a:cubicBezTo>
                  <a:pt x="1041" y="576"/>
                  <a:pt x="1075" y="414"/>
                  <a:pt x="1023" y="270"/>
                </a:cubicBezTo>
                <a:cubicBezTo>
                  <a:pt x="999" y="204"/>
                  <a:pt x="843" y="104"/>
                  <a:pt x="776" y="82"/>
                </a:cubicBezTo>
                <a:cubicBezTo>
                  <a:pt x="530" y="0"/>
                  <a:pt x="0" y="47"/>
                  <a:pt x="0" y="47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525" name="未知"/>
          <p:cNvSpPr/>
          <p:nvPr/>
        </p:nvSpPr>
        <p:spPr>
          <a:xfrm>
            <a:off x="4621213" y="3089275"/>
            <a:ext cx="677862" cy="1400175"/>
          </a:xfrm>
          <a:custGeom>
            <a:avLst/>
            <a:gdLst/>
            <a:ahLst/>
            <a:cxnLst/>
            <a:pathLst>
              <a:path w="427" h="882">
                <a:moveTo>
                  <a:pt x="404" y="0"/>
                </a:moveTo>
                <a:cubicBezTo>
                  <a:pt x="292" y="38"/>
                  <a:pt x="233" y="43"/>
                  <a:pt x="134" y="117"/>
                </a:cubicBezTo>
                <a:cubicBezTo>
                  <a:pt x="108" y="155"/>
                  <a:pt x="77" y="185"/>
                  <a:pt x="51" y="223"/>
                </a:cubicBezTo>
                <a:cubicBezTo>
                  <a:pt x="39" y="262"/>
                  <a:pt x="26" y="301"/>
                  <a:pt x="16" y="341"/>
                </a:cubicBezTo>
                <a:cubicBezTo>
                  <a:pt x="25" y="474"/>
                  <a:pt x="0" y="574"/>
                  <a:pt x="145" y="611"/>
                </a:cubicBezTo>
                <a:cubicBezTo>
                  <a:pt x="157" y="619"/>
                  <a:pt x="168" y="629"/>
                  <a:pt x="181" y="635"/>
                </a:cubicBezTo>
                <a:cubicBezTo>
                  <a:pt x="192" y="640"/>
                  <a:pt x="205" y="640"/>
                  <a:pt x="216" y="646"/>
                </a:cubicBezTo>
                <a:cubicBezTo>
                  <a:pt x="288" y="686"/>
                  <a:pt x="297" y="704"/>
                  <a:pt x="357" y="764"/>
                </a:cubicBezTo>
                <a:cubicBezTo>
                  <a:pt x="401" y="808"/>
                  <a:pt x="392" y="844"/>
                  <a:pt x="427" y="88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526" name="未知"/>
          <p:cNvSpPr/>
          <p:nvPr/>
        </p:nvSpPr>
        <p:spPr>
          <a:xfrm>
            <a:off x="6643688" y="3070225"/>
            <a:ext cx="1025525" cy="1404938"/>
          </a:xfrm>
          <a:custGeom>
            <a:avLst/>
            <a:gdLst/>
            <a:ahLst/>
            <a:cxnLst/>
            <a:pathLst>
              <a:path w="646" h="885">
                <a:moveTo>
                  <a:pt x="141" y="0"/>
                </a:moveTo>
                <a:cubicBezTo>
                  <a:pt x="215" y="4"/>
                  <a:pt x="290" y="3"/>
                  <a:pt x="364" y="12"/>
                </a:cubicBezTo>
                <a:cubicBezTo>
                  <a:pt x="419" y="19"/>
                  <a:pt x="427" y="44"/>
                  <a:pt x="470" y="71"/>
                </a:cubicBezTo>
                <a:cubicBezTo>
                  <a:pt x="528" y="107"/>
                  <a:pt x="579" y="148"/>
                  <a:pt x="646" y="165"/>
                </a:cubicBezTo>
                <a:cubicBezTo>
                  <a:pt x="642" y="220"/>
                  <a:pt x="643" y="275"/>
                  <a:pt x="635" y="329"/>
                </a:cubicBezTo>
                <a:cubicBezTo>
                  <a:pt x="631" y="354"/>
                  <a:pt x="632" y="386"/>
                  <a:pt x="611" y="400"/>
                </a:cubicBezTo>
                <a:cubicBezTo>
                  <a:pt x="551" y="439"/>
                  <a:pt x="526" y="481"/>
                  <a:pt x="482" y="541"/>
                </a:cubicBezTo>
                <a:cubicBezTo>
                  <a:pt x="470" y="557"/>
                  <a:pt x="465" y="580"/>
                  <a:pt x="447" y="588"/>
                </a:cubicBezTo>
                <a:cubicBezTo>
                  <a:pt x="369" y="625"/>
                  <a:pt x="293" y="680"/>
                  <a:pt x="211" y="705"/>
                </a:cubicBezTo>
                <a:cubicBezTo>
                  <a:pt x="149" y="748"/>
                  <a:pt x="186" y="719"/>
                  <a:pt x="106" y="799"/>
                </a:cubicBezTo>
                <a:cubicBezTo>
                  <a:pt x="86" y="819"/>
                  <a:pt x="35" y="847"/>
                  <a:pt x="35" y="847"/>
                </a:cubicBezTo>
                <a:cubicBezTo>
                  <a:pt x="10" y="885"/>
                  <a:pt x="26" y="882"/>
                  <a:pt x="0" y="88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527" name="文本框 18526"/>
          <p:cNvSpPr txBox="1"/>
          <p:nvPr/>
        </p:nvSpPr>
        <p:spPr>
          <a:xfrm>
            <a:off x="5724525" y="1989138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endParaRPr lang="en-US" altLang="zh-CN" sz="2800" baseline="-250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8528" name="文本框 18527"/>
          <p:cNvSpPr txBox="1"/>
          <p:nvPr/>
        </p:nvSpPr>
        <p:spPr>
          <a:xfrm>
            <a:off x="5651500" y="3500438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endParaRPr lang="en-US" altLang="zh-CN" sz="2800" baseline="-250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8529" name="未知"/>
          <p:cNvSpPr/>
          <p:nvPr/>
        </p:nvSpPr>
        <p:spPr>
          <a:xfrm>
            <a:off x="5003800" y="4521200"/>
            <a:ext cx="533400" cy="1135063"/>
          </a:xfrm>
          <a:custGeom>
            <a:avLst/>
            <a:gdLst/>
            <a:ahLst/>
            <a:cxnLst/>
            <a:pathLst>
              <a:path w="336" h="715">
                <a:moveTo>
                  <a:pt x="219" y="0"/>
                </a:moveTo>
                <a:cubicBezTo>
                  <a:pt x="184" y="23"/>
                  <a:pt x="157" y="51"/>
                  <a:pt x="123" y="75"/>
                </a:cubicBezTo>
                <a:cubicBezTo>
                  <a:pt x="122" y="77"/>
                  <a:pt x="70" y="154"/>
                  <a:pt x="59" y="171"/>
                </a:cubicBezTo>
                <a:cubicBezTo>
                  <a:pt x="52" y="182"/>
                  <a:pt x="37" y="203"/>
                  <a:pt x="37" y="203"/>
                </a:cubicBezTo>
                <a:cubicBezTo>
                  <a:pt x="11" y="281"/>
                  <a:pt x="22" y="245"/>
                  <a:pt x="5" y="309"/>
                </a:cubicBezTo>
                <a:cubicBezTo>
                  <a:pt x="7" y="348"/>
                  <a:pt x="0" y="534"/>
                  <a:pt x="37" y="608"/>
                </a:cubicBezTo>
                <a:cubicBezTo>
                  <a:pt x="41" y="616"/>
                  <a:pt x="94" y="679"/>
                  <a:pt x="101" y="683"/>
                </a:cubicBezTo>
                <a:cubicBezTo>
                  <a:pt x="121" y="693"/>
                  <a:pt x="144" y="697"/>
                  <a:pt x="165" y="704"/>
                </a:cubicBezTo>
                <a:cubicBezTo>
                  <a:pt x="176" y="708"/>
                  <a:pt x="197" y="715"/>
                  <a:pt x="197" y="715"/>
                </a:cubicBezTo>
                <a:cubicBezTo>
                  <a:pt x="243" y="711"/>
                  <a:pt x="336" y="704"/>
                  <a:pt x="336" y="70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530" name="未知"/>
          <p:cNvSpPr/>
          <p:nvPr/>
        </p:nvSpPr>
        <p:spPr>
          <a:xfrm>
            <a:off x="5976938" y="4383088"/>
            <a:ext cx="977900" cy="1273175"/>
          </a:xfrm>
          <a:custGeom>
            <a:avLst/>
            <a:gdLst/>
            <a:ahLst/>
            <a:cxnLst/>
            <a:pathLst>
              <a:path w="616" h="802">
                <a:moveTo>
                  <a:pt x="448" y="55"/>
                </a:moveTo>
                <a:cubicBezTo>
                  <a:pt x="479" y="145"/>
                  <a:pt x="424" y="0"/>
                  <a:pt x="523" y="151"/>
                </a:cubicBezTo>
                <a:cubicBezTo>
                  <a:pt x="553" y="196"/>
                  <a:pt x="538" y="172"/>
                  <a:pt x="566" y="226"/>
                </a:cubicBezTo>
                <a:cubicBezTo>
                  <a:pt x="616" y="438"/>
                  <a:pt x="543" y="576"/>
                  <a:pt x="374" y="674"/>
                </a:cubicBezTo>
                <a:cubicBezTo>
                  <a:pt x="354" y="685"/>
                  <a:pt x="340" y="706"/>
                  <a:pt x="320" y="716"/>
                </a:cubicBezTo>
                <a:cubicBezTo>
                  <a:pt x="254" y="749"/>
                  <a:pt x="148" y="780"/>
                  <a:pt x="75" y="791"/>
                </a:cubicBezTo>
                <a:cubicBezTo>
                  <a:pt x="50" y="795"/>
                  <a:pt x="0" y="802"/>
                  <a:pt x="0" y="80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531" name="椭圆形标注 18530"/>
          <p:cNvSpPr/>
          <p:nvPr/>
        </p:nvSpPr>
        <p:spPr>
          <a:xfrm flipH="1">
            <a:off x="3779838" y="4365625"/>
            <a:ext cx="1728787" cy="792163"/>
          </a:xfrm>
          <a:prstGeom prst="wedgeEllipseCallout">
            <a:avLst>
              <a:gd name="adj1" fmla="val -42194"/>
              <a:gd name="adj2" fmla="val 10270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rgbClr val="0000FF"/>
                </a:solidFill>
                <a:latin typeface="Tahoma" panose="020B0604030504040204" pitchFamily="34" charset="0"/>
              </a:rPr>
              <a:t>2</a:t>
            </a:r>
            <a:endParaRPr lang="en-US" altLang="zh-CN" sz="280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pic>
        <p:nvPicPr>
          <p:cNvPr id="18532" name="图片 185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854575"/>
            <a:ext cx="2916238" cy="2003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xjhsy7" descr="w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0800" y="4743450"/>
            <a:ext cx="158115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142875" y="188913"/>
            <a:ext cx="831691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用电压表测量并联电路的电压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468313" y="1341438"/>
            <a:ext cx="14398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步骤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323850" y="2205038"/>
            <a:ext cx="44640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按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电路图连接实物图，使电压表测量干路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两端的电压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endParaRPr lang="en-US" altLang="zh-CN" sz="2800" i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9462" name="组合 19461"/>
          <p:cNvGrpSpPr>
            <a:grpSpLocks noChangeAspect="1"/>
          </p:cNvGrpSpPr>
          <p:nvPr/>
        </p:nvGrpSpPr>
        <p:grpSpPr>
          <a:xfrm>
            <a:off x="5003800" y="4003675"/>
            <a:ext cx="1800225" cy="668338"/>
            <a:chOff x="0" y="0"/>
            <a:chExt cx="3712" cy="1144"/>
          </a:xfrm>
        </p:grpSpPr>
        <p:grpSp>
          <p:nvGrpSpPr>
            <p:cNvPr id="19463" name="组合 19462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9464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2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65" name="流程图: 磁盘 19464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66" name="流程图: 磁盘 19465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9467" name="组合 19466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9468" name="组合 19467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9469" name="组合 19468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9470" name="组合 19469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9471" name="组合 19470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947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47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9474" name="组合 19473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947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47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47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47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47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48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48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9482" name="组合 19481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9483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84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85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86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9487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488" name="椭圆 19487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489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9490" name="组合 19489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9491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492" name="椭圆 19491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9493" name="组合 19492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9494" name="椭圆 19493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495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96" name="组合 19495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9497" name="直接连接符 19496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9498" name="直接连接符 19497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9499" name="直接连接符 19498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9500" name="直接连接符 19499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9501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9502" name="矩形 19501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9503" name="组合 19502"/>
          <p:cNvGrpSpPr>
            <a:grpSpLocks noChangeAspect="1"/>
          </p:cNvGrpSpPr>
          <p:nvPr/>
        </p:nvGrpSpPr>
        <p:grpSpPr>
          <a:xfrm>
            <a:off x="4932363" y="2492375"/>
            <a:ext cx="2016125" cy="790575"/>
            <a:chOff x="0" y="0"/>
            <a:chExt cx="3712" cy="1144"/>
          </a:xfrm>
        </p:grpSpPr>
        <p:grpSp>
          <p:nvGrpSpPr>
            <p:cNvPr id="19504" name="组合 19503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9505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2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6" name="流程图: 磁盘 19505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7" name="流程图: 磁盘 19506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9508" name="组合 19507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9509" name="组合 19508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9510" name="组合 19509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9511" name="组合 19510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9512" name="组合 19511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951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51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9515" name="组合 19514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951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51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51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51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52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52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52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9523" name="组合 19522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9524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25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26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27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9528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529" name="椭圆 19528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530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9531" name="组合 19530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9532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9533" name="椭圆 19532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9534" name="组合 19533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9535" name="椭圆 19534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9536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37" name="组合 19536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9538" name="直接连接符 19537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9539" name="直接连接符 19538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9540" name="直接连接符 19539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9541" name="直接连接符 19540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9542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9543" name="矩形 19542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19544" name="xjhsy8" descr="w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3" y="5516563"/>
            <a:ext cx="2087562" cy="1243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45" name="xjhsy4" descr="w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5803900"/>
            <a:ext cx="2185988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546" name="未知"/>
          <p:cNvSpPr/>
          <p:nvPr/>
        </p:nvSpPr>
        <p:spPr>
          <a:xfrm>
            <a:off x="3186113" y="4506913"/>
            <a:ext cx="2170112" cy="2052637"/>
          </a:xfrm>
          <a:custGeom>
            <a:avLst/>
            <a:gdLst/>
            <a:ahLst/>
            <a:cxnLst/>
            <a:pathLst>
              <a:path w="1367" h="1293">
                <a:moveTo>
                  <a:pt x="1367" y="0"/>
                </a:moveTo>
                <a:cubicBezTo>
                  <a:pt x="1238" y="4"/>
                  <a:pt x="1108" y="5"/>
                  <a:pt x="979" y="12"/>
                </a:cubicBezTo>
                <a:cubicBezTo>
                  <a:pt x="922" y="15"/>
                  <a:pt x="889" y="42"/>
                  <a:pt x="838" y="59"/>
                </a:cubicBezTo>
                <a:cubicBezTo>
                  <a:pt x="775" y="80"/>
                  <a:pt x="697" y="76"/>
                  <a:pt x="638" y="106"/>
                </a:cubicBezTo>
                <a:cubicBezTo>
                  <a:pt x="570" y="141"/>
                  <a:pt x="608" y="127"/>
                  <a:pt x="520" y="141"/>
                </a:cubicBezTo>
                <a:cubicBezTo>
                  <a:pt x="467" y="159"/>
                  <a:pt x="440" y="215"/>
                  <a:pt x="391" y="247"/>
                </a:cubicBezTo>
                <a:cubicBezTo>
                  <a:pt x="363" y="328"/>
                  <a:pt x="310" y="387"/>
                  <a:pt x="250" y="447"/>
                </a:cubicBezTo>
                <a:cubicBezTo>
                  <a:pt x="227" y="514"/>
                  <a:pt x="183" y="576"/>
                  <a:pt x="144" y="635"/>
                </a:cubicBezTo>
                <a:cubicBezTo>
                  <a:pt x="136" y="647"/>
                  <a:pt x="129" y="658"/>
                  <a:pt x="121" y="670"/>
                </a:cubicBezTo>
                <a:cubicBezTo>
                  <a:pt x="113" y="682"/>
                  <a:pt x="97" y="706"/>
                  <a:pt x="97" y="706"/>
                </a:cubicBezTo>
                <a:cubicBezTo>
                  <a:pt x="66" y="828"/>
                  <a:pt x="107" y="687"/>
                  <a:pt x="62" y="788"/>
                </a:cubicBezTo>
                <a:cubicBezTo>
                  <a:pt x="4" y="917"/>
                  <a:pt x="68" y="811"/>
                  <a:pt x="15" y="894"/>
                </a:cubicBezTo>
                <a:cubicBezTo>
                  <a:pt x="22" y="1010"/>
                  <a:pt x="0" y="1161"/>
                  <a:pt x="109" y="1235"/>
                </a:cubicBezTo>
                <a:cubicBezTo>
                  <a:pt x="136" y="1276"/>
                  <a:pt x="163" y="1293"/>
                  <a:pt x="215" y="1293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547" name="未知"/>
          <p:cNvSpPr/>
          <p:nvPr/>
        </p:nvSpPr>
        <p:spPr>
          <a:xfrm>
            <a:off x="4627563" y="6318250"/>
            <a:ext cx="1624012" cy="252413"/>
          </a:xfrm>
          <a:custGeom>
            <a:avLst/>
            <a:gdLst/>
            <a:ahLst/>
            <a:cxnLst/>
            <a:pathLst>
              <a:path w="1023" h="159">
                <a:moveTo>
                  <a:pt x="0" y="141"/>
                </a:moveTo>
                <a:cubicBezTo>
                  <a:pt x="230" y="158"/>
                  <a:pt x="173" y="159"/>
                  <a:pt x="482" y="141"/>
                </a:cubicBezTo>
                <a:cubicBezTo>
                  <a:pt x="537" y="138"/>
                  <a:pt x="583" y="115"/>
                  <a:pt x="635" y="105"/>
                </a:cubicBezTo>
                <a:cubicBezTo>
                  <a:pt x="703" y="92"/>
                  <a:pt x="827" y="86"/>
                  <a:pt x="882" y="82"/>
                </a:cubicBezTo>
                <a:cubicBezTo>
                  <a:pt x="932" y="48"/>
                  <a:pt x="959" y="0"/>
                  <a:pt x="1023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548" name="未知"/>
          <p:cNvSpPr/>
          <p:nvPr/>
        </p:nvSpPr>
        <p:spPr>
          <a:xfrm>
            <a:off x="6718300" y="4376738"/>
            <a:ext cx="1706563" cy="1978025"/>
          </a:xfrm>
          <a:custGeom>
            <a:avLst/>
            <a:gdLst/>
            <a:ahLst/>
            <a:cxnLst/>
            <a:pathLst>
              <a:path w="1075" h="1246">
                <a:moveTo>
                  <a:pt x="470" y="1246"/>
                </a:moveTo>
                <a:cubicBezTo>
                  <a:pt x="537" y="1242"/>
                  <a:pt x="604" y="1244"/>
                  <a:pt x="670" y="1234"/>
                </a:cubicBezTo>
                <a:cubicBezTo>
                  <a:pt x="684" y="1232"/>
                  <a:pt x="693" y="1217"/>
                  <a:pt x="705" y="1211"/>
                </a:cubicBezTo>
                <a:cubicBezTo>
                  <a:pt x="747" y="1190"/>
                  <a:pt x="834" y="1152"/>
                  <a:pt x="834" y="1152"/>
                </a:cubicBezTo>
                <a:cubicBezTo>
                  <a:pt x="865" y="1107"/>
                  <a:pt x="885" y="1057"/>
                  <a:pt x="917" y="1011"/>
                </a:cubicBezTo>
                <a:cubicBezTo>
                  <a:pt x="998" y="894"/>
                  <a:pt x="1017" y="870"/>
                  <a:pt x="1046" y="729"/>
                </a:cubicBezTo>
                <a:cubicBezTo>
                  <a:pt x="1041" y="576"/>
                  <a:pt x="1075" y="414"/>
                  <a:pt x="1023" y="270"/>
                </a:cubicBezTo>
                <a:cubicBezTo>
                  <a:pt x="999" y="204"/>
                  <a:pt x="843" y="104"/>
                  <a:pt x="776" y="82"/>
                </a:cubicBezTo>
                <a:cubicBezTo>
                  <a:pt x="530" y="0"/>
                  <a:pt x="0" y="47"/>
                  <a:pt x="0" y="47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549" name="未知"/>
          <p:cNvSpPr/>
          <p:nvPr/>
        </p:nvSpPr>
        <p:spPr>
          <a:xfrm>
            <a:off x="4621213" y="3089275"/>
            <a:ext cx="677862" cy="1400175"/>
          </a:xfrm>
          <a:custGeom>
            <a:avLst/>
            <a:gdLst/>
            <a:ahLst/>
            <a:cxnLst/>
            <a:pathLst>
              <a:path w="427" h="882">
                <a:moveTo>
                  <a:pt x="404" y="0"/>
                </a:moveTo>
                <a:cubicBezTo>
                  <a:pt x="292" y="38"/>
                  <a:pt x="233" y="43"/>
                  <a:pt x="134" y="117"/>
                </a:cubicBezTo>
                <a:cubicBezTo>
                  <a:pt x="108" y="155"/>
                  <a:pt x="77" y="185"/>
                  <a:pt x="51" y="223"/>
                </a:cubicBezTo>
                <a:cubicBezTo>
                  <a:pt x="39" y="262"/>
                  <a:pt x="26" y="301"/>
                  <a:pt x="16" y="341"/>
                </a:cubicBezTo>
                <a:cubicBezTo>
                  <a:pt x="25" y="474"/>
                  <a:pt x="0" y="574"/>
                  <a:pt x="145" y="611"/>
                </a:cubicBezTo>
                <a:cubicBezTo>
                  <a:pt x="157" y="619"/>
                  <a:pt x="168" y="629"/>
                  <a:pt x="181" y="635"/>
                </a:cubicBezTo>
                <a:cubicBezTo>
                  <a:pt x="192" y="640"/>
                  <a:pt x="205" y="640"/>
                  <a:pt x="216" y="646"/>
                </a:cubicBezTo>
                <a:cubicBezTo>
                  <a:pt x="288" y="686"/>
                  <a:pt x="297" y="704"/>
                  <a:pt x="357" y="764"/>
                </a:cubicBezTo>
                <a:cubicBezTo>
                  <a:pt x="401" y="808"/>
                  <a:pt x="392" y="844"/>
                  <a:pt x="427" y="88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550" name="未知"/>
          <p:cNvSpPr/>
          <p:nvPr/>
        </p:nvSpPr>
        <p:spPr>
          <a:xfrm>
            <a:off x="6643688" y="3070225"/>
            <a:ext cx="1025525" cy="1404938"/>
          </a:xfrm>
          <a:custGeom>
            <a:avLst/>
            <a:gdLst/>
            <a:ahLst/>
            <a:cxnLst/>
            <a:pathLst>
              <a:path w="646" h="885">
                <a:moveTo>
                  <a:pt x="141" y="0"/>
                </a:moveTo>
                <a:cubicBezTo>
                  <a:pt x="215" y="4"/>
                  <a:pt x="290" y="3"/>
                  <a:pt x="364" y="12"/>
                </a:cubicBezTo>
                <a:cubicBezTo>
                  <a:pt x="419" y="19"/>
                  <a:pt x="427" y="44"/>
                  <a:pt x="470" y="71"/>
                </a:cubicBezTo>
                <a:cubicBezTo>
                  <a:pt x="528" y="107"/>
                  <a:pt x="579" y="148"/>
                  <a:pt x="646" y="165"/>
                </a:cubicBezTo>
                <a:cubicBezTo>
                  <a:pt x="642" y="220"/>
                  <a:pt x="643" y="275"/>
                  <a:pt x="635" y="329"/>
                </a:cubicBezTo>
                <a:cubicBezTo>
                  <a:pt x="631" y="354"/>
                  <a:pt x="632" y="386"/>
                  <a:pt x="611" y="400"/>
                </a:cubicBezTo>
                <a:cubicBezTo>
                  <a:pt x="551" y="439"/>
                  <a:pt x="526" y="481"/>
                  <a:pt x="482" y="541"/>
                </a:cubicBezTo>
                <a:cubicBezTo>
                  <a:pt x="470" y="557"/>
                  <a:pt x="465" y="580"/>
                  <a:pt x="447" y="588"/>
                </a:cubicBezTo>
                <a:cubicBezTo>
                  <a:pt x="369" y="625"/>
                  <a:pt x="293" y="680"/>
                  <a:pt x="211" y="705"/>
                </a:cubicBezTo>
                <a:cubicBezTo>
                  <a:pt x="149" y="748"/>
                  <a:pt x="186" y="719"/>
                  <a:pt x="106" y="799"/>
                </a:cubicBezTo>
                <a:cubicBezTo>
                  <a:pt x="86" y="819"/>
                  <a:pt x="35" y="847"/>
                  <a:pt x="35" y="847"/>
                </a:cubicBezTo>
                <a:cubicBezTo>
                  <a:pt x="10" y="885"/>
                  <a:pt x="26" y="882"/>
                  <a:pt x="0" y="88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551" name="文本框 19550"/>
          <p:cNvSpPr txBox="1"/>
          <p:nvPr/>
        </p:nvSpPr>
        <p:spPr>
          <a:xfrm>
            <a:off x="5651500" y="2060575"/>
            <a:ext cx="936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endParaRPr lang="en-US" altLang="zh-CN" sz="2800" baseline="-250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9552" name="文本框 19551"/>
          <p:cNvSpPr txBox="1"/>
          <p:nvPr/>
        </p:nvSpPr>
        <p:spPr>
          <a:xfrm>
            <a:off x="5651500" y="3500438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endParaRPr lang="en-US" altLang="zh-CN" sz="2800" baseline="-250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9553" name="未知"/>
          <p:cNvSpPr/>
          <p:nvPr/>
        </p:nvSpPr>
        <p:spPr>
          <a:xfrm>
            <a:off x="6011863" y="5537200"/>
            <a:ext cx="1590675" cy="846138"/>
          </a:xfrm>
          <a:custGeom>
            <a:avLst/>
            <a:gdLst/>
            <a:ahLst/>
            <a:cxnLst/>
            <a:pathLst>
              <a:path w="1002" h="533">
                <a:moveTo>
                  <a:pt x="0" y="64"/>
                </a:moveTo>
                <a:cubicBezTo>
                  <a:pt x="157" y="44"/>
                  <a:pt x="313" y="20"/>
                  <a:pt x="469" y="0"/>
                </a:cubicBezTo>
                <a:cubicBezTo>
                  <a:pt x="558" y="4"/>
                  <a:pt x="647" y="3"/>
                  <a:pt x="736" y="11"/>
                </a:cubicBezTo>
                <a:cubicBezTo>
                  <a:pt x="867" y="23"/>
                  <a:pt x="940" y="105"/>
                  <a:pt x="981" y="224"/>
                </a:cubicBezTo>
                <a:cubicBezTo>
                  <a:pt x="974" y="363"/>
                  <a:pt x="1002" y="446"/>
                  <a:pt x="906" y="533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554" name="未知"/>
          <p:cNvSpPr/>
          <p:nvPr/>
        </p:nvSpPr>
        <p:spPr>
          <a:xfrm>
            <a:off x="3395663" y="5554663"/>
            <a:ext cx="2141537" cy="1016000"/>
          </a:xfrm>
          <a:custGeom>
            <a:avLst/>
            <a:gdLst/>
            <a:ahLst/>
            <a:cxnLst/>
            <a:pathLst>
              <a:path w="1349" h="640">
                <a:moveTo>
                  <a:pt x="1349" y="53"/>
                </a:moveTo>
                <a:cubicBezTo>
                  <a:pt x="1225" y="37"/>
                  <a:pt x="1100" y="19"/>
                  <a:pt x="976" y="0"/>
                </a:cubicBezTo>
                <a:cubicBezTo>
                  <a:pt x="841" y="3"/>
                  <a:pt x="705" y="1"/>
                  <a:pt x="570" y="10"/>
                </a:cubicBezTo>
                <a:cubicBezTo>
                  <a:pt x="477" y="16"/>
                  <a:pt x="379" y="66"/>
                  <a:pt x="293" y="96"/>
                </a:cubicBezTo>
                <a:cubicBezTo>
                  <a:pt x="237" y="115"/>
                  <a:pt x="191" y="182"/>
                  <a:pt x="154" y="224"/>
                </a:cubicBezTo>
                <a:cubicBezTo>
                  <a:pt x="134" y="246"/>
                  <a:pt x="90" y="288"/>
                  <a:pt x="90" y="288"/>
                </a:cubicBezTo>
                <a:cubicBezTo>
                  <a:pt x="56" y="395"/>
                  <a:pt x="109" y="238"/>
                  <a:pt x="58" y="352"/>
                </a:cubicBezTo>
                <a:cubicBezTo>
                  <a:pt x="49" y="372"/>
                  <a:pt x="37" y="416"/>
                  <a:pt x="37" y="416"/>
                </a:cubicBezTo>
                <a:cubicBezTo>
                  <a:pt x="48" y="634"/>
                  <a:pt x="0" y="576"/>
                  <a:pt x="58" y="64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555" name="椭圆形标注 19554"/>
          <p:cNvSpPr/>
          <p:nvPr/>
        </p:nvSpPr>
        <p:spPr>
          <a:xfrm flipH="1">
            <a:off x="3779838" y="4292600"/>
            <a:ext cx="1728787" cy="792163"/>
          </a:xfrm>
          <a:prstGeom prst="wedgeEllipseCallout">
            <a:avLst>
              <a:gd name="adj1" fmla="val -42194"/>
              <a:gd name="adj2" fmla="val 10270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endParaRPr lang="en-US" altLang="zh-CN" sz="2800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556" name="图片 195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810125"/>
            <a:ext cx="2916238" cy="204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539750" y="260350"/>
            <a:ext cx="831691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用电压表测量并联电路的电压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395288" y="1628775"/>
            <a:ext cx="21605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结果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1042988" y="2349500"/>
            <a:ext cx="7272337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并联电路的电压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=_______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=_______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=_______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395288" y="3933825"/>
            <a:ext cx="20891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实验表明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: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1187450" y="4508500"/>
            <a:ext cx="59753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并联电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路两端的总电压等于各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支路两端的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电压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1692275" y="5300663"/>
            <a:ext cx="48958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并联电路    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rgbClr val="0000FF"/>
                </a:solidFill>
                <a:latin typeface="Tahoma" panose="020B0604030504040204" pitchFamily="34" charset="0"/>
              </a:rPr>
              <a:t>1</a:t>
            </a:r>
            <a:r>
              <a:rPr lang="en-US" altLang="zh-CN" sz="2800">
                <a:solidFill>
                  <a:srgbClr val="0000FF"/>
                </a:solidFill>
                <a:latin typeface="Tahoma" panose="020B0604030504040204" pitchFamily="34" charset="0"/>
              </a:rPr>
              <a:t>=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rgbClr val="0000FF"/>
                </a:solidFill>
                <a:latin typeface="Tahoma" panose="020B0604030504040204" pitchFamily="34" charset="0"/>
              </a:rPr>
              <a:t>2</a:t>
            </a:r>
            <a:r>
              <a:rPr lang="en-US" altLang="zh-CN" sz="2800">
                <a:solidFill>
                  <a:srgbClr val="0000FF"/>
                </a:solidFill>
                <a:latin typeface="Tahoma" panose="020B0604030504040204" pitchFamily="34" charset="0"/>
              </a:rPr>
              <a:t>=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endParaRPr lang="en-US" altLang="zh-CN" sz="2800" i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468313" y="260350"/>
            <a:ext cx="83169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用电压表测量并联电路的电压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395288" y="1628775"/>
            <a:ext cx="21605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总结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21508" name="左大括号 21507"/>
          <p:cNvSpPr/>
          <p:nvPr/>
        </p:nvSpPr>
        <p:spPr>
          <a:xfrm rot="16200000">
            <a:off x="4157663" y="1573213"/>
            <a:ext cx="719137" cy="6013450"/>
          </a:xfrm>
          <a:prstGeom prst="leftBrace">
            <a:avLst>
              <a:gd name="adj1" fmla="val 69683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21509" name="图片 215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2276475"/>
            <a:ext cx="2916237" cy="2047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15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2276475"/>
            <a:ext cx="2916238" cy="200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215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2276475"/>
            <a:ext cx="2665412" cy="194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图片 215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4868863"/>
            <a:ext cx="2519363" cy="181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179388" y="1125538"/>
            <a:ext cx="8964612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 eaLnBrk="1" hangingPunct="1"/>
            <a:r>
              <a:rPr lang="en-US" altLang="zh-CN" sz="3600" b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  </a:t>
            </a:r>
            <a:r>
              <a:rPr lang="zh-CN" altLang="en-US" sz="3600" b="0" dirty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如下图所示</a:t>
            </a:r>
            <a:r>
              <a:rPr lang="en-US" altLang="zh-CN" sz="3600" b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,</a:t>
            </a:r>
            <a:r>
              <a:rPr lang="zh-CN" altLang="en-US" sz="3600" b="0" dirty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电源由三节新干电池串联组成，开关闭合后，已知    的示数为</a:t>
            </a:r>
            <a:r>
              <a:rPr lang="en-US" altLang="zh-CN" sz="3600" b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1.5V</a:t>
            </a:r>
            <a:r>
              <a:rPr lang="zh-CN" altLang="en-US" sz="3600" b="0" dirty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，则   的    示数为</a:t>
            </a:r>
            <a:r>
              <a:rPr lang="zh-CN" altLang="en-US" sz="3600" b="0" u="sng" dirty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       </a:t>
            </a:r>
            <a:r>
              <a:rPr lang="en-US" altLang="zh-CN" sz="3600" b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V,       </a:t>
            </a:r>
            <a:r>
              <a:rPr lang="zh-CN" altLang="en-US" sz="3600" b="0" dirty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的示数为</a:t>
            </a:r>
            <a:r>
              <a:rPr lang="zh-CN" altLang="en-US" sz="3600" b="0" u="sng" dirty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     </a:t>
            </a:r>
            <a:r>
              <a:rPr lang="en-US" altLang="zh-CN" sz="3600" b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V</a:t>
            </a:r>
            <a:r>
              <a:rPr lang="zh-CN" altLang="en-US" sz="3600" b="0" dirty="0">
                <a:solidFill>
                  <a:schemeClr val="tx1"/>
                </a:solidFill>
                <a:latin typeface="Comic Sans MS" panose="030F0702030302020204" pitchFamily="66" charset="0"/>
                <a:ea typeface="华文新魏" pitchFamily="2" charset="-122"/>
              </a:rPr>
              <a:t>。</a:t>
            </a:r>
            <a:endParaRPr lang="zh-CN" altLang="en-US" sz="5400" b="0" dirty="0">
              <a:solidFill>
                <a:schemeClr val="tx1"/>
              </a:solidFill>
              <a:latin typeface="Comic Sans MS" panose="030F0702030302020204" pitchFamily="66" charset="0"/>
              <a:ea typeface="华文新魏" pitchFamily="2" charset="-122"/>
            </a:endParaRPr>
          </a:p>
        </p:txBody>
      </p:sp>
      <p:sp>
        <p:nvSpPr>
          <p:cNvPr id="22531" name="Rectangle 3"/>
          <p:cNvSpPr/>
          <p:nvPr/>
        </p:nvSpPr>
        <p:spPr>
          <a:xfrm>
            <a:off x="107950" y="23447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 eaLnBrk="1" hangingPunct="1"/>
            <a:endParaRPr lang="zh-CN" altLang="en-US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Rectangle 4"/>
          <p:cNvSpPr/>
          <p:nvPr/>
        </p:nvSpPr>
        <p:spPr>
          <a:xfrm>
            <a:off x="107950" y="23447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 eaLnBrk="1" hangingPunct="1"/>
            <a:endParaRPr lang="zh-CN" altLang="en-US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Rectangle 5"/>
          <p:cNvSpPr/>
          <p:nvPr/>
        </p:nvSpPr>
        <p:spPr>
          <a:xfrm>
            <a:off x="107950" y="23447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 eaLnBrk="1" hangingPunct="1"/>
            <a:endParaRPr lang="zh-CN" altLang="en-US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Text Box 46"/>
          <p:cNvSpPr txBox="1"/>
          <p:nvPr/>
        </p:nvSpPr>
        <p:spPr>
          <a:xfrm>
            <a:off x="539750" y="260350"/>
            <a:ext cx="2376488" cy="457200"/>
          </a:xfrm>
          <a:prstGeom prst="rect">
            <a:avLst/>
          </a:prstGeom>
          <a:solidFill>
            <a:srgbClr val="CCFF99"/>
          </a:solidFill>
          <a:ln w="9525">
            <a:noFill/>
          </a:ln>
        </p:spPr>
        <p:txBody>
          <a:bodyPr>
            <a:spAutoFit/>
          </a:bodyPr>
          <a:p>
            <a:pPr marL="342900" indent="-342900" algn="l" eaLnBrk="1" hangingPunct="1"/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华文新魏" pitchFamily="2" charset="-122"/>
              </a:rPr>
              <a:t>想想练练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2535" name="Text Box 47"/>
          <p:cNvSpPr txBox="1"/>
          <p:nvPr/>
        </p:nvSpPr>
        <p:spPr>
          <a:xfrm>
            <a:off x="2195513" y="2349500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 eaLnBrk="1" hangingPunct="1"/>
            <a:r>
              <a:rPr lang="en-US" altLang="zh-CN" sz="2400">
                <a:solidFill>
                  <a:srgbClr val="0000FF"/>
                </a:solidFill>
                <a:latin typeface="Comic Sans MS" panose="030F0702030302020204" pitchFamily="66" charset="0"/>
              </a:rPr>
              <a:t>4.5</a:t>
            </a:r>
            <a:endParaRPr lang="en-US" altLang="zh-CN" sz="240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22536" name="Text Box 48"/>
          <p:cNvSpPr txBox="1"/>
          <p:nvPr/>
        </p:nvSpPr>
        <p:spPr>
          <a:xfrm>
            <a:off x="6300788" y="2349500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 eaLnBrk="1" hangingPunct="1"/>
            <a:r>
              <a:rPr lang="en-US" altLang="zh-CN" sz="2400">
                <a:solidFill>
                  <a:srgbClr val="0000FF"/>
                </a:solidFill>
                <a:latin typeface="Comic Sans MS" panose="030F0702030302020204" pitchFamily="66" charset="0"/>
              </a:rPr>
              <a:t>3</a:t>
            </a:r>
            <a:endParaRPr lang="en-US" altLang="zh-CN" sz="240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2537" name="组合 22536"/>
          <p:cNvGrpSpPr/>
          <p:nvPr/>
        </p:nvGrpSpPr>
        <p:grpSpPr>
          <a:xfrm>
            <a:off x="4859338" y="1728788"/>
            <a:ext cx="563562" cy="563562"/>
            <a:chOff x="0" y="0"/>
            <a:chExt cx="355" cy="355"/>
          </a:xfrm>
        </p:grpSpPr>
        <p:sp>
          <p:nvSpPr>
            <p:cNvPr id="22538" name="Oval 70"/>
            <p:cNvSpPr/>
            <p:nvPr/>
          </p:nvSpPr>
          <p:spPr>
            <a:xfrm>
              <a:off x="0" y="0"/>
              <a:ext cx="355" cy="355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539" name="Text Box 71"/>
            <p:cNvSpPr txBox="1"/>
            <p:nvPr/>
          </p:nvSpPr>
          <p:spPr>
            <a:xfrm>
              <a:off x="59" y="28"/>
              <a:ext cx="263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pPr algn="l" eaLnBrk="1" hangingPunct="1"/>
              <a:r>
                <a:rPr lang="en-US" altLang="zh-CN" sz="2800" b="0">
                  <a:solidFill>
                    <a:schemeClr val="tx1"/>
                  </a:solidFill>
                  <a:latin typeface="Comic Sans MS" panose="030F0702030302020204" pitchFamily="66" charset="0"/>
                </a:rPr>
                <a:t>V</a:t>
              </a:r>
              <a:r>
                <a:rPr lang="en-US" altLang="zh-CN" sz="2800" b="0" baseline="-25000">
                  <a:solidFill>
                    <a:schemeClr val="tx1"/>
                  </a:solidFill>
                  <a:latin typeface="Comic Sans MS" panose="030F0702030302020204" pitchFamily="66" charset="0"/>
                </a:rPr>
                <a:t>1</a:t>
              </a:r>
              <a:endParaRPr lang="en-US" altLang="zh-CN" sz="2800" b="0" baseline="-2500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2540" name="组合 22539"/>
          <p:cNvGrpSpPr/>
          <p:nvPr/>
        </p:nvGrpSpPr>
        <p:grpSpPr>
          <a:xfrm>
            <a:off x="755650" y="2276475"/>
            <a:ext cx="587375" cy="563563"/>
            <a:chOff x="0" y="0"/>
            <a:chExt cx="370" cy="355"/>
          </a:xfrm>
        </p:grpSpPr>
        <p:sp>
          <p:nvSpPr>
            <p:cNvPr id="22541" name="Oval 80"/>
            <p:cNvSpPr/>
            <p:nvPr/>
          </p:nvSpPr>
          <p:spPr>
            <a:xfrm>
              <a:off x="0" y="0"/>
              <a:ext cx="356" cy="355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542" name="Text Box 81"/>
            <p:cNvSpPr txBox="1"/>
            <p:nvPr/>
          </p:nvSpPr>
          <p:spPr>
            <a:xfrm>
              <a:off x="106" y="47"/>
              <a:ext cx="264" cy="27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pPr algn="l" eaLnBrk="1" hangingPunct="1"/>
              <a:r>
                <a:rPr lang="en-US" altLang="zh-CN" sz="2800" b="0">
                  <a:solidFill>
                    <a:schemeClr val="tx1"/>
                  </a:solidFill>
                  <a:latin typeface="Comic Sans MS" panose="030F0702030302020204" pitchFamily="66" charset="0"/>
                </a:rPr>
                <a:t>V</a:t>
              </a:r>
              <a:endParaRPr lang="en-US" altLang="zh-CN" sz="4400" b="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2543" name="组合 22542"/>
          <p:cNvGrpSpPr/>
          <p:nvPr/>
        </p:nvGrpSpPr>
        <p:grpSpPr>
          <a:xfrm>
            <a:off x="4356100" y="2276475"/>
            <a:ext cx="565150" cy="565150"/>
            <a:chOff x="0" y="0"/>
            <a:chExt cx="356" cy="356"/>
          </a:xfrm>
        </p:grpSpPr>
        <p:sp>
          <p:nvSpPr>
            <p:cNvPr id="22544" name="Oval 91"/>
            <p:cNvSpPr/>
            <p:nvPr/>
          </p:nvSpPr>
          <p:spPr>
            <a:xfrm>
              <a:off x="0" y="0"/>
              <a:ext cx="356" cy="356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545" name="Text Box 92"/>
            <p:cNvSpPr txBox="1"/>
            <p:nvPr/>
          </p:nvSpPr>
          <p:spPr>
            <a:xfrm>
              <a:off x="63" y="37"/>
              <a:ext cx="264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pPr algn="l" eaLnBrk="1" hangingPunct="1"/>
              <a:r>
                <a:rPr lang="en-US" altLang="zh-CN" sz="2800" b="0">
                  <a:solidFill>
                    <a:schemeClr val="tx1"/>
                  </a:solidFill>
                  <a:latin typeface="Comic Sans MS" panose="030F0702030302020204" pitchFamily="66" charset="0"/>
                </a:rPr>
                <a:t>V</a:t>
              </a:r>
              <a:r>
                <a:rPr lang="en-US" altLang="zh-CN" sz="2800" b="0" baseline="-25000">
                  <a:solidFill>
                    <a:schemeClr val="tx1"/>
                  </a:solidFill>
                  <a:latin typeface="Comic Sans MS" panose="030F0702030302020204" pitchFamily="66" charset="0"/>
                </a:rPr>
                <a:t>2</a:t>
              </a:r>
              <a:endParaRPr lang="en-US" altLang="zh-CN" sz="2800" b="0" baseline="-2500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2546" name="组合 22545"/>
          <p:cNvGrpSpPr/>
          <p:nvPr/>
        </p:nvGrpSpPr>
        <p:grpSpPr>
          <a:xfrm>
            <a:off x="1979613" y="3068638"/>
            <a:ext cx="3022600" cy="3600450"/>
            <a:chOff x="0" y="0"/>
            <a:chExt cx="1904" cy="2268"/>
          </a:xfrm>
        </p:grpSpPr>
        <p:grpSp>
          <p:nvGrpSpPr>
            <p:cNvPr id="22547" name="组合 22546"/>
            <p:cNvGrpSpPr/>
            <p:nvPr/>
          </p:nvGrpSpPr>
          <p:grpSpPr>
            <a:xfrm>
              <a:off x="0" y="0"/>
              <a:ext cx="1904" cy="2268"/>
              <a:chOff x="0" y="0"/>
              <a:chExt cx="2090" cy="2489"/>
            </a:xfrm>
          </p:grpSpPr>
          <p:grpSp>
            <p:nvGrpSpPr>
              <p:cNvPr id="22548" name="组合 22547"/>
              <p:cNvGrpSpPr/>
              <p:nvPr/>
            </p:nvGrpSpPr>
            <p:grpSpPr>
              <a:xfrm>
                <a:off x="0" y="0"/>
                <a:ext cx="2078" cy="2489"/>
                <a:chOff x="0" y="0"/>
                <a:chExt cx="2078" cy="2489"/>
              </a:xfrm>
            </p:grpSpPr>
            <p:sp>
              <p:nvSpPr>
                <p:cNvPr id="22549" name="Line 8"/>
                <p:cNvSpPr/>
                <p:nvPr/>
              </p:nvSpPr>
              <p:spPr>
                <a:xfrm>
                  <a:off x="174" y="750"/>
                  <a:ext cx="693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50" name="Rectangle 9"/>
                <p:cNvSpPr/>
                <p:nvPr/>
              </p:nvSpPr>
              <p:spPr>
                <a:xfrm>
                  <a:off x="867" y="600"/>
                  <a:ext cx="172" cy="336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pPr algn="l" eaLnBrk="1" hangingPunct="1"/>
                  <a:endParaRPr lang="zh-CN" altLang="en-US" b="0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551" name="Line 10"/>
                <p:cNvSpPr/>
                <p:nvPr/>
              </p:nvSpPr>
              <p:spPr>
                <a:xfrm>
                  <a:off x="867" y="657"/>
                  <a:ext cx="0" cy="224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52" name="Line 11"/>
                <p:cNvSpPr/>
                <p:nvPr/>
              </p:nvSpPr>
              <p:spPr>
                <a:xfrm>
                  <a:off x="1039" y="60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53" name="Line 12"/>
                <p:cNvSpPr/>
                <p:nvPr/>
              </p:nvSpPr>
              <p:spPr>
                <a:xfrm>
                  <a:off x="1039" y="750"/>
                  <a:ext cx="1039" cy="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54" name="Line 13"/>
                <p:cNvSpPr/>
                <p:nvPr/>
              </p:nvSpPr>
              <p:spPr>
                <a:xfrm>
                  <a:off x="174" y="750"/>
                  <a:ext cx="1" cy="30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55" name="Rectangle 14"/>
                <p:cNvSpPr/>
                <p:nvPr/>
              </p:nvSpPr>
              <p:spPr>
                <a:xfrm rot="5400000">
                  <a:off x="-24" y="1073"/>
                  <a:ext cx="349" cy="301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pPr algn="l" eaLnBrk="1" hangingPunct="1"/>
                  <a:endParaRPr lang="zh-CN" altLang="en-US" b="0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556" name="Line 15"/>
                <p:cNvSpPr/>
                <p:nvPr/>
              </p:nvSpPr>
              <p:spPr>
                <a:xfrm rot="-16200000" flipV="1">
                  <a:off x="85" y="1230"/>
                  <a:ext cx="349" cy="15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oval" w="sm" len="sm"/>
                  <a:tailEnd type="none" w="med" len="med"/>
                </a:ln>
              </p:spPr>
            </p:sp>
            <p:sp>
              <p:nvSpPr>
                <p:cNvPr id="22557" name="Line 16"/>
                <p:cNvSpPr/>
                <p:nvPr/>
              </p:nvSpPr>
              <p:spPr>
                <a:xfrm rot="5400000">
                  <a:off x="216" y="1495"/>
                  <a:ext cx="0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oval" w="sm" len="sm"/>
                  <a:tailEnd type="oval" w="sm" len="sm"/>
                </a:ln>
              </p:spPr>
            </p:sp>
            <p:sp>
              <p:nvSpPr>
                <p:cNvPr id="22558" name="Line 17"/>
                <p:cNvSpPr/>
                <p:nvPr/>
              </p:nvSpPr>
              <p:spPr>
                <a:xfrm>
                  <a:off x="174" y="1500"/>
                  <a:ext cx="0" cy="30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59" name="Line 18"/>
                <p:cNvSpPr/>
                <p:nvPr/>
              </p:nvSpPr>
              <p:spPr>
                <a:xfrm>
                  <a:off x="174" y="1800"/>
                  <a:ext cx="347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60" name="Line 19"/>
                <p:cNvSpPr/>
                <p:nvPr/>
              </p:nvSpPr>
              <p:spPr>
                <a:xfrm>
                  <a:off x="867" y="1800"/>
                  <a:ext cx="346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61" name="AutoShape 20"/>
                <p:cNvSpPr/>
                <p:nvPr/>
              </p:nvSpPr>
              <p:spPr>
                <a:xfrm>
                  <a:off x="1183" y="1631"/>
                  <a:ext cx="363" cy="363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algn="l" eaLnBrk="1" hangingPunct="1"/>
                  <a:endParaRPr lang="zh-CN" altLang="en-US" b="0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562" name="Line 21"/>
                <p:cNvSpPr/>
                <p:nvPr/>
              </p:nvSpPr>
              <p:spPr>
                <a:xfrm>
                  <a:off x="1559" y="1800"/>
                  <a:ext cx="519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63" name="Line 22"/>
                <p:cNvSpPr/>
                <p:nvPr/>
              </p:nvSpPr>
              <p:spPr>
                <a:xfrm flipV="1">
                  <a:off x="2078" y="750"/>
                  <a:ext cx="0" cy="105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64" name="Line 23"/>
                <p:cNvSpPr/>
                <p:nvPr/>
              </p:nvSpPr>
              <p:spPr>
                <a:xfrm>
                  <a:off x="174" y="1649"/>
                  <a:ext cx="0" cy="60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65" name="Line 24"/>
                <p:cNvSpPr/>
                <p:nvPr/>
              </p:nvSpPr>
              <p:spPr>
                <a:xfrm>
                  <a:off x="1039" y="1349"/>
                  <a:ext cx="0" cy="90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66" name="Line 25"/>
                <p:cNvSpPr/>
                <p:nvPr/>
              </p:nvSpPr>
              <p:spPr>
                <a:xfrm>
                  <a:off x="174" y="2250"/>
                  <a:ext cx="173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67" name="Line 26"/>
                <p:cNvSpPr/>
                <p:nvPr/>
              </p:nvSpPr>
              <p:spPr>
                <a:xfrm>
                  <a:off x="693" y="2250"/>
                  <a:ext cx="346" cy="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68" name="Oval 27"/>
                <p:cNvSpPr/>
                <p:nvPr/>
              </p:nvSpPr>
              <p:spPr>
                <a:xfrm>
                  <a:off x="347" y="2099"/>
                  <a:ext cx="390" cy="390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algn="l" eaLnBrk="1" hangingPunct="1"/>
                  <a:endParaRPr lang="zh-CN" altLang="en-US" b="0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569" name="Text Box 28"/>
                <p:cNvSpPr txBox="1"/>
                <p:nvPr/>
              </p:nvSpPr>
              <p:spPr>
                <a:xfrm>
                  <a:off x="412" y="2130"/>
                  <a:ext cx="288" cy="3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algn="l" eaLnBrk="1" hangingPunct="1"/>
                  <a:r>
                    <a:rPr lang="en-US" altLang="zh-CN" sz="2800" b="0">
                      <a:solidFill>
                        <a:schemeClr val="tx1"/>
                      </a:solidFill>
                      <a:latin typeface="Comic Sans MS" panose="030F0702030302020204" pitchFamily="66" charset="0"/>
                    </a:rPr>
                    <a:t>V</a:t>
                  </a:r>
                  <a:r>
                    <a:rPr lang="en-US" altLang="zh-CN" sz="2800" b="0" baseline="-25000">
                      <a:solidFill>
                        <a:schemeClr val="tx1"/>
                      </a:solidFill>
                      <a:latin typeface="Comic Sans MS" panose="030F0702030302020204" pitchFamily="66" charset="0"/>
                    </a:rPr>
                    <a:t>1</a:t>
                  </a:r>
                  <a:endParaRPr lang="en-US" altLang="zh-CN" sz="2800" b="0" baseline="-2500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2570" name="Line 29"/>
                <p:cNvSpPr/>
                <p:nvPr/>
              </p:nvSpPr>
              <p:spPr>
                <a:xfrm>
                  <a:off x="1039" y="1349"/>
                  <a:ext cx="346" cy="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71" name="Line 30"/>
                <p:cNvSpPr/>
                <p:nvPr/>
              </p:nvSpPr>
              <p:spPr>
                <a:xfrm>
                  <a:off x="1731" y="1349"/>
                  <a:ext cx="347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72" name="Oval 31"/>
                <p:cNvSpPr/>
                <p:nvPr/>
              </p:nvSpPr>
              <p:spPr>
                <a:xfrm>
                  <a:off x="1385" y="1199"/>
                  <a:ext cx="391" cy="391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algn="l" eaLnBrk="1" hangingPunct="1"/>
                  <a:endParaRPr lang="zh-CN" altLang="en-US" b="0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573" name="Text Box 32"/>
                <p:cNvSpPr txBox="1"/>
                <p:nvPr/>
              </p:nvSpPr>
              <p:spPr>
                <a:xfrm>
                  <a:off x="1455" y="1240"/>
                  <a:ext cx="289" cy="3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algn="l" eaLnBrk="1" hangingPunct="1"/>
                  <a:r>
                    <a:rPr lang="en-US" altLang="zh-CN" sz="2800" b="0">
                      <a:solidFill>
                        <a:schemeClr val="tx1"/>
                      </a:solidFill>
                      <a:latin typeface="Comic Sans MS" panose="030F0702030302020204" pitchFamily="66" charset="0"/>
                    </a:rPr>
                    <a:t>V</a:t>
                  </a:r>
                  <a:r>
                    <a:rPr lang="en-US" altLang="zh-CN" sz="2800" b="0" baseline="-25000">
                      <a:solidFill>
                        <a:schemeClr val="tx1"/>
                      </a:solidFill>
                      <a:latin typeface="Comic Sans MS" panose="030F0702030302020204" pitchFamily="66" charset="0"/>
                    </a:rPr>
                    <a:t>2</a:t>
                  </a:r>
                  <a:endParaRPr lang="en-US" altLang="zh-CN" sz="2800" b="0" baseline="-2500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2574" name="Line 33"/>
                <p:cNvSpPr/>
                <p:nvPr/>
              </p:nvSpPr>
              <p:spPr>
                <a:xfrm flipV="1">
                  <a:off x="347" y="149"/>
                  <a:ext cx="0" cy="60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75" name="Line 34"/>
                <p:cNvSpPr/>
                <p:nvPr/>
              </p:nvSpPr>
              <p:spPr>
                <a:xfrm flipV="1">
                  <a:off x="1731" y="149"/>
                  <a:ext cx="0" cy="60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76" name="Line 35"/>
                <p:cNvSpPr/>
                <p:nvPr/>
              </p:nvSpPr>
              <p:spPr>
                <a:xfrm>
                  <a:off x="347" y="149"/>
                  <a:ext cx="520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77" name="Line 36"/>
                <p:cNvSpPr/>
                <p:nvPr/>
              </p:nvSpPr>
              <p:spPr>
                <a:xfrm>
                  <a:off x="1213" y="149"/>
                  <a:ext cx="518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578" name="Oval 37"/>
                <p:cNvSpPr/>
                <p:nvPr/>
              </p:nvSpPr>
              <p:spPr>
                <a:xfrm>
                  <a:off x="867" y="0"/>
                  <a:ext cx="391" cy="390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algn="l" eaLnBrk="1" hangingPunct="1"/>
                  <a:endParaRPr lang="zh-CN" altLang="en-US" b="0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579" name="Text Box 38"/>
                <p:cNvSpPr txBox="1"/>
                <p:nvPr/>
              </p:nvSpPr>
              <p:spPr>
                <a:xfrm>
                  <a:off x="984" y="52"/>
                  <a:ext cx="289" cy="3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algn="l" eaLnBrk="1" hangingPunct="1"/>
                  <a:r>
                    <a:rPr lang="en-US" altLang="zh-CN" sz="2800" b="0">
                      <a:solidFill>
                        <a:schemeClr val="tx1"/>
                      </a:solidFill>
                      <a:latin typeface="Comic Sans MS" panose="030F0702030302020204" pitchFamily="66" charset="0"/>
                    </a:rPr>
                    <a:t>V</a:t>
                  </a:r>
                  <a:endParaRPr lang="en-US" altLang="zh-CN" sz="4400" b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2580" name="Oval 39"/>
                <p:cNvSpPr/>
                <p:nvPr/>
              </p:nvSpPr>
              <p:spPr>
                <a:xfrm>
                  <a:off x="139" y="1041"/>
                  <a:ext cx="91" cy="91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>
                  <a:spAutoFit/>
                </a:bodyPr>
                <a:p>
                  <a:pPr algn="l" eaLnBrk="1" hangingPunct="1"/>
                  <a:endParaRPr lang="zh-CN" altLang="en-US" b="0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581" name="AutoShape 40"/>
                <p:cNvSpPr/>
                <p:nvPr/>
              </p:nvSpPr>
              <p:spPr>
                <a:xfrm>
                  <a:off x="502" y="1631"/>
                  <a:ext cx="363" cy="363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algn="l" eaLnBrk="1" hangingPunct="1"/>
                  <a:endParaRPr lang="zh-CN" altLang="en-US" b="0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2582" name="Oval 41"/>
              <p:cNvSpPr/>
              <p:nvPr/>
            </p:nvSpPr>
            <p:spPr>
              <a:xfrm>
                <a:off x="275" y="723"/>
                <a:ext cx="91" cy="91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p>
                <a:pPr algn="l" eaLnBrk="1" hangingPunct="1"/>
                <a:endParaRPr lang="zh-CN" altLang="en-US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583" name="Oval 42"/>
              <p:cNvSpPr/>
              <p:nvPr/>
            </p:nvSpPr>
            <p:spPr>
              <a:xfrm>
                <a:off x="1682" y="724"/>
                <a:ext cx="91" cy="91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p>
                <a:pPr algn="l" eaLnBrk="1" hangingPunct="1"/>
                <a:endParaRPr lang="zh-CN" altLang="en-US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584" name="Oval 43"/>
              <p:cNvSpPr/>
              <p:nvPr/>
            </p:nvSpPr>
            <p:spPr>
              <a:xfrm>
                <a:off x="1999" y="1268"/>
                <a:ext cx="91" cy="91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p>
                <a:pPr algn="l" eaLnBrk="1" hangingPunct="1"/>
                <a:endParaRPr lang="zh-CN" altLang="en-US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585" name="Oval 44"/>
              <p:cNvSpPr/>
              <p:nvPr/>
            </p:nvSpPr>
            <p:spPr>
              <a:xfrm>
                <a:off x="1001" y="1767"/>
                <a:ext cx="91" cy="91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p>
                <a:pPr algn="l" eaLnBrk="1" hangingPunct="1"/>
                <a:endParaRPr lang="zh-CN" altLang="en-US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586" name="Oval 45"/>
              <p:cNvSpPr/>
              <p:nvPr/>
            </p:nvSpPr>
            <p:spPr>
              <a:xfrm>
                <a:off x="139" y="1767"/>
                <a:ext cx="91" cy="91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p>
                <a:pPr algn="l" eaLnBrk="1" hangingPunct="1"/>
                <a:endParaRPr lang="zh-CN" altLang="en-US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2587" name="Text Box 95"/>
            <p:cNvSpPr txBox="1"/>
            <p:nvPr/>
          </p:nvSpPr>
          <p:spPr>
            <a:xfrm>
              <a:off x="454" y="1134"/>
              <a:ext cx="589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342900" indent="-342900" algn="l" eaLnBrk="1" hangingPunct="1"/>
              <a:r>
                <a:rPr lang="en-US" altLang="zh-CN" sz="3200" b="0">
                  <a:solidFill>
                    <a:schemeClr val="tx1"/>
                  </a:solidFill>
                  <a:latin typeface="Comic Sans MS" panose="030F0702030302020204" pitchFamily="66" charset="0"/>
                </a:rPr>
                <a:t>L</a:t>
              </a:r>
              <a:r>
                <a:rPr lang="en-US" altLang="zh-CN" sz="3200" b="0" baseline="-25000">
                  <a:solidFill>
                    <a:schemeClr val="tx1"/>
                  </a:solidFill>
                  <a:latin typeface="Comic Sans MS" panose="030F0702030302020204" pitchFamily="66" charset="0"/>
                </a:rPr>
                <a:t>1</a:t>
              </a:r>
              <a:endParaRPr lang="en-US" altLang="zh-CN" sz="3200" b="0" baseline="-2500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2588" name="Text Box 96"/>
            <p:cNvSpPr txBox="1"/>
            <p:nvPr/>
          </p:nvSpPr>
          <p:spPr>
            <a:xfrm>
              <a:off x="1089" y="1767"/>
              <a:ext cx="589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342900" indent="-342900" algn="l" eaLnBrk="1" hangingPunct="1"/>
              <a:r>
                <a:rPr lang="en-US" altLang="zh-CN" sz="3200" b="0">
                  <a:solidFill>
                    <a:schemeClr val="tx1"/>
                  </a:solidFill>
                  <a:latin typeface="Comic Sans MS" panose="030F0702030302020204" pitchFamily="66" charset="0"/>
                </a:rPr>
                <a:t>L</a:t>
              </a:r>
              <a:r>
                <a:rPr lang="en-US" altLang="zh-CN" sz="3200" b="0" baseline="-25000">
                  <a:solidFill>
                    <a:schemeClr val="tx1"/>
                  </a:solidFill>
                  <a:latin typeface="Comic Sans MS" panose="030F0702030302020204" pitchFamily="66" charset="0"/>
                </a:rPr>
                <a:t>2</a:t>
              </a:r>
              <a:endParaRPr lang="en-US" altLang="zh-CN" sz="3200" b="0" baseline="-2500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2589" name="组合 22588"/>
          <p:cNvGrpSpPr/>
          <p:nvPr/>
        </p:nvGrpSpPr>
        <p:grpSpPr>
          <a:xfrm>
            <a:off x="1979613" y="3937000"/>
            <a:ext cx="3005137" cy="2516188"/>
            <a:chOff x="0" y="0"/>
            <a:chExt cx="1893" cy="1585"/>
          </a:xfrm>
        </p:grpSpPr>
        <p:sp>
          <p:nvSpPr>
            <p:cNvPr id="22590" name="Line 99"/>
            <p:cNvSpPr/>
            <p:nvPr/>
          </p:nvSpPr>
          <p:spPr>
            <a:xfrm>
              <a:off x="159" y="136"/>
              <a:ext cx="631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91" name="Rectangle 100"/>
            <p:cNvSpPr/>
            <p:nvPr/>
          </p:nvSpPr>
          <p:spPr>
            <a:xfrm>
              <a:off x="790" y="0"/>
              <a:ext cx="157" cy="306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592" name="Line 101"/>
            <p:cNvSpPr/>
            <p:nvPr/>
          </p:nvSpPr>
          <p:spPr>
            <a:xfrm>
              <a:off x="771" y="88"/>
              <a:ext cx="0" cy="136"/>
            </a:xfrm>
            <a:prstGeom prst="line">
              <a:avLst/>
            </a:prstGeom>
            <a:ln w="762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93" name="Line 102"/>
            <p:cNvSpPr/>
            <p:nvPr/>
          </p:nvSpPr>
          <p:spPr>
            <a:xfrm>
              <a:off x="947" y="0"/>
              <a:ext cx="0" cy="306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94" name="Line 103"/>
            <p:cNvSpPr/>
            <p:nvPr/>
          </p:nvSpPr>
          <p:spPr>
            <a:xfrm>
              <a:off x="947" y="136"/>
              <a:ext cx="946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95" name="Line 104"/>
            <p:cNvSpPr/>
            <p:nvPr/>
          </p:nvSpPr>
          <p:spPr>
            <a:xfrm>
              <a:off x="159" y="136"/>
              <a:ext cx="0" cy="27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96" name="Rectangle 105"/>
            <p:cNvSpPr/>
            <p:nvPr/>
          </p:nvSpPr>
          <p:spPr>
            <a:xfrm rot="5400000">
              <a:off x="-22" y="432"/>
              <a:ext cx="318" cy="274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597" name="Line 106"/>
            <p:cNvSpPr/>
            <p:nvPr/>
          </p:nvSpPr>
          <p:spPr>
            <a:xfrm rot="-16200000" flipV="1">
              <a:off x="77" y="574"/>
              <a:ext cx="319" cy="13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sm" len="sm"/>
              <a:tailEnd type="none" w="med" len="med"/>
            </a:ln>
          </p:spPr>
        </p:sp>
        <p:sp>
          <p:nvSpPr>
            <p:cNvPr id="22598" name="Line 107"/>
            <p:cNvSpPr/>
            <p:nvPr/>
          </p:nvSpPr>
          <p:spPr>
            <a:xfrm rot="5400000">
              <a:off x="197" y="815"/>
              <a:ext cx="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sm" len="sm"/>
              <a:tailEnd type="oval" w="sm" len="sm"/>
            </a:ln>
          </p:spPr>
        </p:sp>
        <p:sp>
          <p:nvSpPr>
            <p:cNvPr id="22599" name="Line 108"/>
            <p:cNvSpPr/>
            <p:nvPr/>
          </p:nvSpPr>
          <p:spPr>
            <a:xfrm>
              <a:off x="159" y="820"/>
              <a:ext cx="0" cy="27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00" name="Line 109"/>
            <p:cNvSpPr/>
            <p:nvPr/>
          </p:nvSpPr>
          <p:spPr>
            <a:xfrm>
              <a:off x="159" y="1093"/>
              <a:ext cx="316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01" name="Line 110"/>
            <p:cNvSpPr/>
            <p:nvPr/>
          </p:nvSpPr>
          <p:spPr>
            <a:xfrm>
              <a:off x="790" y="1093"/>
              <a:ext cx="315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02" name="AutoShape 111"/>
            <p:cNvSpPr/>
            <p:nvPr/>
          </p:nvSpPr>
          <p:spPr>
            <a:xfrm>
              <a:off x="1078" y="939"/>
              <a:ext cx="330" cy="331"/>
            </a:xfrm>
            <a:prstGeom prst="flowChartSummingJunction">
              <a:avLst/>
            </a:prstGeom>
            <a:solidFill>
              <a:srgbClr val="FFFFFF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03" name="Line 112"/>
            <p:cNvSpPr/>
            <p:nvPr/>
          </p:nvSpPr>
          <p:spPr>
            <a:xfrm>
              <a:off x="1420" y="1093"/>
              <a:ext cx="473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04" name="Line 113"/>
            <p:cNvSpPr/>
            <p:nvPr/>
          </p:nvSpPr>
          <p:spPr>
            <a:xfrm flipV="1">
              <a:off x="1893" y="136"/>
              <a:ext cx="0" cy="95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05" name="Oval 114"/>
            <p:cNvSpPr/>
            <p:nvPr/>
          </p:nvSpPr>
          <p:spPr>
            <a:xfrm>
              <a:off x="127" y="402"/>
              <a:ext cx="83" cy="82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06" name="AutoShape 115"/>
            <p:cNvSpPr/>
            <p:nvPr/>
          </p:nvSpPr>
          <p:spPr>
            <a:xfrm>
              <a:off x="457" y="939"/>
              <a:ext cx="331" cy="331"/>
            </a:xfrm>
            <a:prstGeom prst="flowChartSummingJunction">
              <a:avLst/>
            </a:prstGeom>
            <a:solidFill>
              <a:srgbClr val="FFFFFF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07" name="Text Box 116"/>
            <p:cNvSpPr txBox="1"/>
            <p:nvPr/>
          </p:nvSpPr>
          <p:spPr>
            <a:xfrm>
              <a:off x="454" y="587"/>
              <a:ext cx="589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342900" indent="-342900" algn="l" eaLnBrk="1" hangingPunct="1"/>
              <a:r>
                <a:rPr lang="en-US" altLang="zh-CN" sz="3200" b="0">
                  <a:solidFill>
                    <a:schemeClr val="tx1"/>
                  </a:solidFill>
                  <a:latin typeface="Comic Sans MS" panose="030F0702030302020204" pitchFamily="66" charset="0"/>
                </a:rPr>
                <a:t>L</a:t>
              </a:r>
              <a:r>
                <a:rPr lang="en-US" altLang="zh-CN" sz="3200" b="0" baseline="-25000">
                  <a:solidFill>
                    <a:schemeClr val="tx1"/>
                  </a:solidFill>
                  <a:latin typeface="Comic Sans MS" panose="030F0702030302020204" pitchFamily="66" charset="0"/>
                </a:rPr>
                <a:t>1</a:t>
              </a:r>
              <a:endParaRPr lang="en-US" altLang="zh-CN" sz="3200" b="0" baseline="-2500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2608" name="Text Box 117"/>
            <p:cNvSpPr txBox="1"/>
            <p:nvPr/>
          </p:nvSpPr>
          <p:spPr>
            <a:xfrm>
              <a:off x="1089" y="1220"/>
              <a:ext cx="589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342900" indent="-342900" algn="l" eaLnBrk="1" hangingPunct="1"/>
              <a:r>
                <a:rPr lang="en-US" altLang="zh-CN" sz="3200" b="0">
                  <a:solidFill>
                    <a:schemeClr val="tx1"/>
                  </a:solidFill>
                  <a:latin typeface="Comic Sans MS" panose="030F0702030302020204" pitchFamily="66" charset="0"/>
                </a:rPr>
                <a:t>L</a:t>
              </a:r>
              <a:r>
                <a:rPr lang="en-US" altLang="zh-CN" sz="3200" b="0" baseline="-25000">
                  <a:solidFill>
                    <a:schemeClr val="tx1"/>
                  </a:solidFill>
                  <a:latin typeface="Comic Sans MS" panose="030F0702030302020204" pitchFamily="66" charset="0"/>
                </a:rPr>
                <a:t>2</a:t>
              </a:r>
              <a:endParaRPr lang="en-US" altLang="zh-CN" sz="3200" b="0" baseline="-2500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2609" name="组合 22608"/>
          <p:cNvGrpSpPr/>
          <p:nvPr/>
        </p:nvGrpSpPr>
        <p:grpSpPr>
          <a:xfrm>
            <a:off x="2406650" y="3068638"/>
            <a:ext cx="2165350" cy="1179512"/>
            <a:chOff x="0" y="0"/>
            <a:chExt cx="1364" cy="743"/>
          </a:xfrm>
        </p:grpSpPr>
        <p:sp>
          <p:nvSpPr>
            <p:cNvPr id="22610" name="Line 119"/>
            <p:cNvSpPr/>
            <p:nvPr/>
          </p:nvSpPr>
          <p:spPr>
            <a:xfrm flipV="1">
              <a:off x="65" y="136"/>
              <a:ext cx="0" cy="54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11" name="Line 120"/>
            <p:cNvSpPr/>
            <p:nvPr/>
          </p:nvSpPr>
          <p:spPr>
            <a:xfrm flipV="1">
              <a:off x="1326" y="136"/>
              <a:ext cx="0" cy="54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12" name="Line 121"/>
            <p:cNvSpPr/>
            <p:nvPr/>
          </p:nvSpPr>
          <p:spPr>
            <a:xfrm>
              <a:off x="65" y="136"/>
              <a:ext cx="47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13" name="Line 122"/>
            <p:cNvSpPr/>
            <p:nvPr/>
          </p:nvSpPr>
          <p:spPr>
            <a:xfrm>
              <a:off x="854" y="136"/>
              <a:ext cx="472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14" name="Oval 123"/>
            <p:cNvSpPr/>
            <p:nvPr/>
          </p:nvSpPr>
          <p:spPr>
            <a:xfrm>
              <a:off x="539" y="0"/>
              <a:ext cx="356" cy="355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5" name="Text Box 124"/>
            <p:cNvSpPr txBox="1"/>
            <p:nvPr/>
          </p:nvSpPr>
          <p:spPr>
            <a:xfrm>
              <a:off x="645" y="47"/>
              <a:ext cx="264" cy="27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pPr algn="l" eaLnBrk="1" hangingPunct="1"/>
              <a:r>
                <a:rPr lang="en-US" altLang="zh-CN" sz="2800" b="0">
                  <a:solidFill>
                    <a:schemeClr val="tx1"/>
                  </a:solidFill>
                  <a:latin typeface="Comic Sans MS" panose="030F0702030302020204" pitchFamily="66" charset="0"/>
                </a:rPr>
                <a:t>V</a:t>
              </a:r>
              <a:endParaRPr lang="en-US" altLang="zh-CN" sz="4400" b="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2616" name="Oval 125"/>
            <p:cNvSpPr/>
            <p:nvPr/>
          </p:nvSpPr>
          <p:spPr>
            <a:xfrm>
              <a:off x="0" y="659"/>
              <a:ext cx="82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7" name="Oval 126"/>
            <p:cNvSpPr/>
            <p:nvPr/>
          </p:nvSpPr>
          <p:spPr>
            <a:xfrm>
              <a:off x="1281" y="660"/>
              <a:ext cx="83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2618" name="组合 22617"/>
          <p:cNvGrpSpPr/>
          <p:nvPr/>
        </p:nvGrpSpPr>
        <p:grpSpPr>
          <a:xfrm>
            <a:off x="3429000" y="4781550"/>
            <a:ext cx="1574800" cy="952500"/>
            <a:chOff x="0" y="0"/>
            <a:chExt cx="992" cy="600"/>
          </a:xfrm>
        </p:grpSpPr>
        <p:sp>
          <p:nvSpPr>
            <p:cNvPr id="22619" name="Line 137"/>
            <p:cNvSpPr/>
            <p:nvPr/>
          </p:nvSpPr>
          <p:spPr>
            <a:xfrm>
              <a:off x="35" y="136"/>
              <a:ext cx="6" cy="40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20" name="Line 138"/>
            <p:cNvSpPr/>
            <p:nvPr/>
          </p:nvSpPr>
          <p:spPr>
            <a:xfrm>
              <a:off x="35" y="136"/>
              <a:ext cx="315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21" name="Line 139"/>
            <p:cNvSpPr/>
            <p:nvPr/>
          </p:nvSpPr>
          <p:spPr>
            <a:xfrm>
              <a:off x="665" y="136"/>
              <a:ext cx="316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622" name="Oval 140"/>
            <p:cNvSpPr/>
            <p:nvPr/>
          </p:nvSpPr>
          <p:spPr>
            <a:xfrm>
              <a:off x="350" y="0"/>
              <a:ext cx="356" cy="356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23" name="Text Box 141"/>
            <p:cNvSpPr txBox="1"/>
            <p:nvPr/>
          </p:nvSpPr>
          <p:spPr>
            <a:xfrm>
              <a:off x="413" y="37"/>
              <a:ext cx="264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pPr algn="l" eaLnBrk="1" hangingPunct="1"/>
              <a:r>
                <a:rPr lang="en-US" altLang="zh-CN" sz="2800" b="0">
                  <a:solidFill>
                    <a:schemeClr val="tx1"/>
                  </a:solidFill>
                  <a:latin typeface="Comic Sans MS" panose="030F0702030302020204" pitchFamily="66" charset="0"/>
                </a:rPr>
                <a:t>V</a:t>
              </a:r>
              <a:r>
                <a:rPr lang="en-US" altLang="zh-CN" sz="2800" b="0" baseline="-25000">
                  <a:solidFill>
                    <a:schemeClr val="tx1"/>
                  </a:solidFill>
                  <a:latin typeface="Comic Sans MS" panose="030F0702030302020204" pitchFamily="66" charset="0"/>
                </a:rPr>
                <a:t>2</a:t>
              </a:r>
              <a:endParaRPr lang="en-US" altLang="zh-CN" sz="2800" b="0" baseline="-2500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2624" name="Oval 142"/>
            <p:cNvSpPr/>
            <p:nvPr/>
          </p:nvSpPr>
          <p:spPr>
            <a:xfrm>
              <a:off x="909" y="91"/>
              <a:ext cx="83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25" name="Oval 143"/>
            <p:cNvSpPr/>
            <p:nvPr/>
          </p:nvSpPr>
          <p:spPr>
            <a:xfrm>
              <a:off x="0" y="517"/>
              <a:ext cx="83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2626" name="组合 22625"/>
          <p:cNvGrpSpPr/>
          <p:nvPr/>
        </p:nvGrpSpPr>
        <p:grpSpPr>
          <a:xfrm>
            <a:off x="2195513" y="5564188"/>
            <a:ext cx="1355725" cy="1104900"/>
            <a:chOff x="0" y="0"/>
            <a:chExt cx="854" cy="696"/>
          </a:xfrm>
        </p:grpSpPr>
        <p:grpSp>
          <p:nvGrpSpPr>
            <p:cNvPr id="22627" name="组合 22626"/>
            <p:cNvGrpSpPr/>
            <p:nvPr/>
          </p:nvGrpSpPr>
          <p:grpSpPr>
            <a:xfrm>
              <a:off x="0" y="38"/>
              <a:ext cx="832" cy="658"/>
              <a:chOff x="0" y="0"/>
              <a:chExt cx="832" cy="658"/>
            </a:xfrm>
          </p:grpSpPr>
          <p:sp>
            <p:nvSpPr>
              <p:cNvPr id="22628" name="Line 146"/>
              <p:cNvSpPr/>
              <p:nvPr/>
            </p:nvSpPr>
            <p:spPr>
              <a:xfrm>
                <a:off x="32" y="23"/>
                <a:ext cx="0" cy="417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2629" name="组合 22628"/>
              <p:cNvGrpSpPr/>
              <p:nvPr/>
            </p:nvGrpSpPr>
            <p:grpSpPr>
              <a:xfrm>
                <a:off x="0" y="0"/>
                <a:ext cx="832" cy="658"/>
                <a:chOff x="0" y="0"/>
                <a:chExt cx="832" cy="658"/>
              </a:xfrm>
            </p:grpSpPr>
            <p:sp>
              <p:nvSpPr>
                <p:cNvPr id="22630" name="Line 148"/>
                <p:cNvSpPr/>
                <p:nvPr/>
              </p:nvSpPr>
              <p:spPr>
                <a:xfrm>
                  <a:off x="32" y="440"/>
                  <a:ext cx="157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631" name="Line 149"/>
                <p:cNvSpPr/>
                <p:nvPr/>
              </p:nvSpPr>
              <p:spPr>
                <a:xfrm>
                  <a:off x="504" y="440"/>
                  <a:ext cx="316" cy="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632" name="Oval 150"/>
                <p:cNvSpPr/>
                <p:nvPr/>
              </p:nvSpPr>
              <p:spPr>
                <a:xfrm>
                  <a:off x="189" y="303"/>
                  <a:ext cx="355" cy="355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algn="l" eaLnBrk="1" hangingPunct="1"/>
                  <a:endParaRPr lang="zh-CN" altLang="en-US" b="0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633" name="Text Box 151"/>
                <p:cNvSpPr txBox="1"/>
                <p:nvPr/>
              </p:nvSpPr>
              <p:spPr>
                <a:xfrm>
                  <a:off x="248" y="331"/>
                  <a:ext cx="263" cy="2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algn="l" eaLnBrk="1" hangingPunct="1"/>
                  <a:r>
                    <a:rPr lang="en-US" altLang="zh-CN" sz="2800" b="0">
                      <a:solidFill>
                        <a:schemeClr val="tx1"/>
                      </a:solidFill>
                      <a:latin typeface="Comic Sans MS" panose="030F0702030302020204" pitchFamily="66" charset="0"/>
                    </a:rPr>
                    <a:t>V</a:t>
                  </a:r>
                  <a:r>
                    <a:rPr lang="en-US" altLang="zh-CN" sz="2800" b="0" baseline="-25000">
                      <a:solidFill>
                        <a:schemeClr val="tx1"/>
                      </a:solidFill>
                      <a:latin typeface="Comic Sans MS" panose="030F0702030302020204" pitchFamily="66" charset="0"/>
                    </a:rPr>
                    <a:t>1</a:t>
                  </a:r>
                  <a:endParaRPr lang="en-US" altLang="zh-CN" sz="2800" b="0" baseline="-2500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2634" name="Oval 152"/>
                <p:cNvSpPr/>
                <p:nvPr/>
              </p:nvSpPr>
              <p:spPr>
                <a:xfrm>
                  <a:off x="0" y="0"/>
                  <a:ext cx="83" cy="83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>
                  <a:spAutoFit/>
                </a:bodyPr>
                <a:p>
                  <a:pPr algn="l" eaLnBrk="1" hangingPunct="1"/>
                  <a:endParaRPr lang="zh-CN" altLang="en-US" b="0" dirty="0">
                    <a:solidFill>
                      <a:schemeClr val="tx1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635" name="Line 153"/>
                <p:cNvSpPr/>
                <p:nvPr/>
              </p:nvSpPr>
              <p:spPr>
                <a:xfrm>
                  <a:off x="826" y="27"/>
                  <a:ext cx="6" cy="404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2636" name="Oval 154"/>
            <p:cNvSpPr/>
            <p:nvPr/>
          </p:nvSpPr>
          <p:spPr>
            <a:xfrm>
              <a:off x="771" y="0"/>
              <a:ext cx="83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p>
              <a:pPr algn="l" eaLnBrk="1" hangingPunct="1"/>
              <a:endParaRPr lang="zh-CN" altLang="en-US" b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2637" name="Line 155"/>
          <p:cNvSpPr/>
          <p:nvPr/>
        </p:nvSpPr>
        <p:spPr>
          <a:xfrm flipH="1">
            <a:off x="2195513" y="5013325"/>
            <a:ext cx="215900" cy="2873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323850" y="692150"/>
            <a:ext cx="25923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3200">
                <a:solidFill>
                  <a:schemeClr val="tx1"/>
                </a:solidFill>
                <a:latin typeface="Tahoma" panose="020B0604030504040204" pitchFamily="34" charset="0"/>
              </a:rPr>
              <a:t>使用规则</a:t>
            </a:r>
            <a:r>
              <a:rPr lang="en-US" altLang="zh-CN" sz="32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32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684213" y="1557338"/>
            <a:ext cx="54721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、电压表要</a:t>
            </a:r>
            <a:r>
              <a:rPr lang="zh-CN" altLang="en-US" sz="2800">
                <a:solidFill>
                  <a:srgbClr val="0000FF"/>
                </a:solidFill>
                <a:latin typeface="Tahoma" panose="020B0604030504040204" pitchFamily="34" charset="0"/>
              </a:rPr>
              <a:t>并联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在电路的两端。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684213" y="2349500"/>
            <a:ext cx="84597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、电流从</a:t>
            </a:r>
            <a:r>
              <a:rPr lang="zh-CN" altLang="en-US" sz="2400" dirty="0">
                <a:solidFill>
                  <a:schemeClr val="tx1"/>
                </a:solidFill>
                <a:latin typeface="Tahoma" panose="020B0604030504040204" pitchFamily="34" charset="0"/>
              </a:rPr>
              <a:t>电压表</a:t>
            </a:r>
            <a:r>
              <a:rPr lang="zh-CN" altLang="en-US" sz="2400">
                <a:solidFill>
                  <a:schemeClr val="tx1"/>
                </a:solidFill>
                <a:latin typeface="Tahoma" panose="020B0604030504040204" pitchFamily="34" charset="0"/>
              </a:rPr>
              <a:t>的</a:t>
            </a:r>
            <a:r>
              <a:rPr lang="zh-CN" altLang="en-US" sz="2400" dirty="0">
                <a:solidFill>
                  <a:schemeClr val="tx1"/>
                </a:solidFill>
                <a:latin typeface="Tahoma" panose="020B0604030504040204" pitchFamily="34" charset="0"/>
              </a:rPr>
              <a:t>“</a:t>
            </a:r>
            <a:r>
              <a:rPr lang="en-US" altLang="zh-CN" sz="2400">
                <a:solidFill>
                  <a:schemeClr val="tx1"/>
                </a:solidFill>
                <a:latin typeface="Tahoma" panose="020B0604030504040204" pitchFamily="34" charset="0"/>
              </a:rPr>
              <a:t>+”</a:t>
            </a:r>
            <a:r>
              <a:rPr lang="zh-CN" altLang="en-US" sz="2400" dirty="0">
                <a:solidFill>
                  <a:schemeClr val="tx1"/>
                </a:solidFill>
                <a:latin typeface="Tahoma" panose="020B0604030504040204" pitchFamily="34" charset="0"/>
              </a:rPr>
              <a:t>接线柱流入</a:t>
            </a:r>
            <a:r>
              <a:rPr lang="en-US" altLang="zh-CN" sz="2400">
                <a:solidFill>
                  <a:schemeClr val="tx1"/>
                </a:solidFill>
                <a:latin typeface="Tahoma" panose="020B0604030504040204" pitchFamily="34" charset="0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Tahoma" panose="020B0604030504040204" pitchFamily="34" charset="0"/>
              </a:rPr>
              <a:t>从“</a:t>
            </a:r>
            <a:r>
              <a:rPr lang="en-US" altLang="zh-CN" sz="2400">
                <a:solidFill>
                  <a:schemeClr val="tx1"/>
                </a:solidFill>
                <a:latin typeface="Tahoma" panose="020B0604030504040204" pitchFamily="34" charset="0"/>
              </a:rPr>
              <a:t>—”</a:t>
            </a:r>
            <a:r>
              <a:rPr lang="zh-CN" altLang="en-US" sz="2400" dirty="0">
                <a:solidFill>
                  <a:schemeClr val="tx1"/>
                </a:solidFill>
                <a:latin typeface="Tahoma" panose="020B0604030504040204" pitchFamily="34" charset="0"/>
              </a:rPr>
              <a:t>接线柱流出。</a:t>
            </a:r>
            <a:endParaRPr lang="zh-CN" altLang="en-US" sz="24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666750" y="3284538"/>
            <a:ext cx="41036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、要选择合适的量程：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4427538" y="2909888"/>
            <a:ext cx="36718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太小：电压表会烧坏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4427538" y="3702050"/>
            <a:ext cx="35290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太大：读数不精确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646113" y="4354513"/>
            <a:ext cx="82089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4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、可直接并接在电源的正、负极，所测的电压就是电源电压。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8201" name="左大括号 8200"/>
          <p:cNvSpPr/>
          <p:nvPr/>
        </p:nvSpPr>
        <p:spPr>
          <a:xfrm>
            <a:off x="4356100" y="3213100"/>
            <a:ext cx="71438" cy="792163"/>
          </a:xfrm>
          <a:prstGeom prst="leftBrace">
            <a:avLst>
              <a:gd name="adj1" fmla="val 9240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8202" name="xjhsy7" descr="w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4868863"/>
            <a:ext cx="2127250" cy="176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  <p:bldP spid="82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323850" y="260350"/>
            <a:ext cx="83899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用电压表测量串联电路的电压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395288" y="1628775"/>
            <a:ext cx="21605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目的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466725" y="2333625"/>
            <a:ext cx="86772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、用电压表测量串联电路的各部分电路两端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的电压。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468313" y="2997200"/>
            <a:ext cx="8064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、研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究并联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电路的总电压和各部分电压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的关系。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395288" y="3644900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器材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684213" y="4292600"/>
            <a:ext cx="7993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小灯泡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灯座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)2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个，电压表，电源，导线，电键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pic>
        <p:nvPicPr>
          <p:cNvPr id="9224" name="xjhsy7" descr="w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0850" y="4932363"/>
            <a:ext cx="2092325" cy="173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468313" y="260350"/>
            <a:ext cx="83169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用电压表测量串联电路的电压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395288" y="1628775"/>
            <a:ext cx="21605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步骤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1042988" y="2349500"/>
            <a:ext cx="3529012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设计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电路图并连接实物图，使两个小灯泡连接成串联电路。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grpSp>
        <p:nvGrpSpPr>
          <p:cNvPr id="10245" name="组合 10244"/>
          <p:cNvGrpSpPr>
            <a:grpSpLocks noChangeAspect="1"/>
          </p:cNvGrpSpPr>
          <p:nvPr/>
        </p:nvGrpSpPr>
        <p:grpSpPr>
          <a:xfrm>
            <a:off x="3492500" y="3573463"/>
            <a:ext cx="1800225" cy="668337"/>
            <a:chOff x="0" y="0"/>
            <a:chExt cx="3712" cy="1144"/>
          </a:xfrm>
        </p:grpSpPr>
        <p:grpSp>
          <p:nvGrpSpPr>
            <p:cNvPr id="10246" name="组合 10245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0247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1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48" name="流程图: 磁盘 10247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49" name="流程图: 磁盘 10248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0250" name="组合 10249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0251" name="组合 10250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0252" name="组合 10251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0253" name="组合 10252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0254" name="组合 10253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025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25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0257" name="组合 10256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025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25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26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26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26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26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26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0265" name="组合 10264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0266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0267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0268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0269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0270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1" name="椭圆 10270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2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0273" name="组合 10272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0274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275" name="椭圆 10274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0276" name="组合 10275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0277" name="椭圆 10276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0278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279" name="组合 10278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0280" name="直接连接符 10279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0281" name="直接连接符 10280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0282" name="直接连接符 10281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0283" name="直接连接符 10282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0284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0285" name="矩形 10284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0286" name="组合 10285"/>
          <p:cNvGrpSpPr>
            <a:grpSpLocks noChangeAspect="1"/>
          </p:cNvGrpSpPr>
          <p:nvPr/>
        </p:nvGrpSpPr>
        <p:grpSpPr>
          <a:xfrm>
            <a:off x="5795963" y="3141663"/>
            <a:ext cx="2016125" cy="790575"/>
            <a:chOff x="0" y="0"/>
            <a:chExt cx="3712" cy="1144"/>
          </a:xfrm>
        </p:grpSpPr>
        <p:grpSp>
          <p:nvGrpSpPr>
            <p:cNvPr id="10287" name="组合 10286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0288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1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89" name="流程图: 磁盘 10288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90" name="流程图: 磁盘 10289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0291" name="组合 10290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0292" name="组合 10291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0293" name="组合 10292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0294" name="组合 10293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0295" name="组合 10294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029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29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0298" name="组合 1029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029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0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0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0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0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0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0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0306" name="组合 10305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0307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0308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0309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0310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0311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12" name="椭圆 10311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13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0314" name="组合 10313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0315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316" name="椭圆 10315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0317" name="组合 10316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0318" name="椭圆 10317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0319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320" name="组合 10319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0321" name="直接连接符 10320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0322" name="直接连接符 10321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0323" name="直接连接符 10322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0324" name="直接连接符 10323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0325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0326" name="矩形 10325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10327" name="xjhsy8" descr="w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3" y="4797425"/>
            <a:ext cx="2087562" cy="1243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8" name="xjhsy4" descr="w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5084763"/>
            <a:ext cx="2185988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9" name="未知"/>
          <p:cNvSpPr/>
          <p:nvPr/>
        </p:nvSpPr>
        <p:spPr>
          <a:xfrm>
            <a:off x="4640263" y="5637213"/>
            <a:ext cx="1641475" cy="255587"/>
          </a:xfrm>
          <a:custGeom>
            <a:avLst/>
            <a:gdLst/>
            <a:ahLst/>
            <a:cxnLst/>
            <a:pathLst>
              <a:path w="1034" h="161">
                <a:moveTo>
                  <a:pt x="0" y="108"/>
                </a:moveTo>
                <a:cubicBezTo>
                  <a:pt x="75" y="133"/>
                  <a:pt x="43" y="122"/>
                  <a:pt x="96" y="140"/>
                </a:cubicBezTo>
                <a:cubicBezTo>
                  <a:pt x="124" y="149"/>
                  <a:pt x="181" y="161"/>
                  <a:pt x="181" y="161"/>
                </a:cubicBezTo>
                <a:cubicBezTo>
                  <a:pt x="443" y="153"/>
                  <a:pt x="493" y="157"/>
                  <a:pt x="682" y="118"/>
                </a:cubicBezTo>
                <a:cubicBezTo>
                  <a:pt x="766" y="63"/>
                  <a:pt x="861" y="37"/>
                  <a:pt x="960" y="22"/>
                </a:cubicBezTo>
                <a:cubicBezTo>
                  <a:pt x="1027" y="0"/>
                  <a:pt x="1002" y="1"/>
                  <a:pt x="1034" y="1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330" name="未知"/>
          <p:cNvSpPr/>
          <p:nvPr/>
        </p:nvSpPr>
        <p:spPr>
          <a:xfrm>
            <a:off x="7416800" y="3665538"/>
            <a:ext cx="941388" cy="1955800"/>
          </a:xfrm>
          <a:custGeom>
            <a:avLst/>
            <a:gdLst/>
            <a:ahLst/>
            <a:cxnLst/>
            <a:pathLst>
              <a:path w="593" h="1232">
                <a:moveTo>
                  <a:pt x="0" y="1232"/>
                </a:moveTo>
                <a:cubicBezTo>
                  <a:pt x="60" y="1229"/>
                  <a:pt x="121" y="1229"/>
                  <a:pt x="181" y="1222"/>
                </a:cubicBezTo>
                <a:cubicBezTo>
                  <a:pt x="232" y="1216"/>
                  <a:pt x="280" y="1198"/>
                  <a:pt x="331" y="1190"/>
                </a:cubicBezTo>
                <a:cubicBezTo>
                  <a:pt x="409" y="1136"/>
                  <a:pt x="399" y="1074"/>
                  <a:pt x="437" y="998"/>
                </a:cubicBezTo>
                <a:cubicBezTo>
                  <a:pt x="463" y="823"/>
                  <a:pt x="493" y="649"/>
                  <a:pt x="523" y="475"/>
                </a:cubicBezTo>
                <a:cubicBezTo>
                  <a:pt x="512" y="149"/>
                  <a:pt x="593" y="134"/>
                  <a:pt x="373" y="27"/>
                </a:cubicBezTo>
                <a:cubicBezTo>
                  <a:pt x="362" y="21"/>
                  <a:pt x="354" y="7"/>
                  <a:pt x="341" y="6"/>
                </a:cubicBezTo>
                <a:cubicBezTo>
                  <a:pt x="281" y="0"/>
                  <a:pt x="220" y="6"/>
                  <a:pt x="160" y="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331" name="未知"/>
          <p:cNvSpPr/>
          <p:nvPr/>
        </p:nvSpPr>
        <p:spPr>
          <a:xfrm>
            <a:off x="5164138" y="3725863"/>
            <a:ext cx="1084262" cy="422275"/>
          </a:xfrm>
          <a:custGeom>
            <a:avLst/>
            <a:gdLst/>
            <a:ahLst/>
            <a:cxnLst/>
            <a:pathLst>
              <a:path w="683" h="266">
                <a:moveTo>
                  <a:pt x="683" y="0"/>
                </a:moveTo>
                <a:cubicBezTo>
                  <a:pt x="615" y="16"/>
                  <a:pt x="549" y="33"/>
                  <a:pt x="480" y="42"/>
                </a:cubicBezTo>
                <a:cubicBezTo>
                  <a:pt x="380" y="76"/>
                  <a:pt x="275" y="99"/>
                  <a:pt x="171" y="117"/>
                </a:cubicBezTo>
                <a:cubicBezTo>
                  <a:pt x="150" y="131"/>
                  <a:pt x="125" y="142"/>
                  <a:pt x="107" y="160"/>
                </a:cubicBezTo>
                <a:cubicBezTo>
                  <a:pt x="96" y="171"/>
                  <a:pt x="88" y="184"/>
                  <a:pt x="75" y="192"/>
                </a:cubicBezTo>
                <a:cubicBezTo>
                  <a:pt x="52" y="207"/>
                  <a:pt x="24" y="212"/>
                  <a:pt x="0" y="224"/>
                </a:cubicBezTo>
                <a:cubicBezTo>
                  <a:pt x="47" y="259"/>
                  <a:pt x="30" y="244"/>
                  <a:pt x="54" y="26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332" name="未知"/>
          <p:cNvSpPr/>
          <p:nvPr/>
        </p:nvSpPr>
        <p:spPr>
          <a:xfrm>
            <a:off x="2922588" y="4046538"/>
            <a:ext cx="955675" cy="1744662"/>
          </a:xfrm>
          <a:custGeom>
            <a:avLst/>
            <a:gdLst/>
            <a:ahLst/>
            <a:cxnLst/>
            <a:pathLst>
              <a:path w="602" h="1099">
                <a:moveTo>
                  <a:pt x="602" y="0"/>
                </a:moveTo>
                <a:cubicBezTo>
                  <a:pt x="299" y="23"/>
                  <a:pt x="408" y="0"/>
                  <a:pt x="271" y="32"/>
                </a:cubicBezTo>
                <a:cubicBezTo>
                  <a:pt x="170" y="83"/>
                  <a:pt x="211" y="56"/>
                  <a:pt x="143" y="107"/>
                </a:cubicBezTo>
                <a:cubicBezTo>
                  <a:pt x="123" y="137"/>
                  <a:pt x="95" y="160"/>
                  <a:pt x="79" y="192"/>
                </a:cubicBezTo>
                <a:cubicBezTo>
                  <a:pt x="54" y="244"/>
                  <a:pt x="29" y="307"/>
                  <a:pt x="15" y="363"/>
                </a:cubicBezTo>
                <a:cubicBezTo>
                  <a:pt x="17" y="419"/>
                  <a:pt x="0" y="772"/>
                  <a:pt x="68" y="896"/>
                </a:cubicBezTo>
                <a:cubicBezTo>
                  <a:pt x="87" y="930"/>
                  <a:pt x="111" y="960"/>
                  <a:pt x="132" y="992"/>
                </a:cubicBezTo>
                <a:cubicBezTo>
                  <a:pt x="158" y="1032"/>
                  <a:pt x="232" y="1047"/>
                  <a:pt x="271" y="1067"/>
                </a:cubicBezTo>
                <a:cubicBezTo>
                  <a:pt x="330" y="1096"/>
                  <a:pt x="348" y="1099"/>
                  <a:pt x="420" y="1099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0333" name="xjhsy7" descr="w5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8" y="4221163"/>
            <a:ext cx="2054225" cy="170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250825" y="188913"/>
            <a:ext cx="84613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用电压表测量串联电路的电压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250825" y="1268413"/>
            <a:ext cx="21605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步骤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0" y="1989138"/>
            <a:ext cx="3529013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按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电路图连接实物图，使电压表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测量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小</a:t>
            </a: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灯泡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两端的电压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U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grpSp>
        <p:nvGrpSpPr>
          <p:cNvPr id="11269" name="组合 11268"/>
          <p:cNvGrpSpPr>
            <a:grpSpLocks noChangeAspect="1"/>
          </p:cNvGrpSpPr>
          <p:nvPr/>
        </p:nvGrpSpPr>
        <p:grpSpPr>
          <a:xfrm>
            <a:off x="3492500" y="3573463"/>
            <a:ext cx="1800225" cy="668337"/>
            <a:chOff x="0" y="0"/>
            <a:chExt cx="3712" cy="1144"/>
          </a:xfrm>
        </p:grpSpPr>
        <p:grpSp>
          <p:nvGrpSpPr>
            <p:cNvPr id="11270" name="组合 11269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1271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1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72" name="流程图: 磁盘 11271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73" name="流程图: 磁盘 11272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1274" name="组合 11273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1275" name="组合 11274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1276" name="组合 11275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1277" name="组合 11276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1278" name="组合 1127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127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28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1281" name="组合 11280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128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28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28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28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28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28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28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1289" name="组合 11288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1290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129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1292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1293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1294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5" name="椭圆 11294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6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1297" name="组合 11296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1298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299" name="椭圆 11298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1300" name="组合 11299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1301" name="椭圆 11300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1302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1303" name="组合 11302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1304" name="直接连接符 11303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1305" name="直接连接符 11304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1306" name="直接连接符 1130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1307" name="直接连接符 11306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1308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1309" name="矩形 11308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1310" name="组合 11309"/>
          <p:cNvGrpSpPr>
            <a:grpSpLocks noChangeAspect="1"/>
          </p:cNvGrpSpPr>
          <p:nvPr/>
        </p:nvGrpSpPr>
        <p:grpSpPr>
          <a:xfrm>
            <a:off x="5795963" y="3141663"/>
            <a:ext cx="2016125" cy="790575"/>
            <a:chOff x="0" y="0"/>
            <a:chExt cx="3712" cy="1144"/>
          </a:xfrm>
        </p:grpSpPr>
        <p:grpSp>
          <p:nvGrpSpPr>
            <p:cNvPr id="11311" name="组合 11310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1312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1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313" name="流程图: 磁盘 11312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314" name="流程图: 磁盘 11313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1315" name="组合 11314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1316" name="组合 11315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1317" name="组合 11316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1318" name="组合 11317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1319" name="组合 11318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132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2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1322" name="组合 11321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132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2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2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2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2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2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2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1330" name="组合 11329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133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1332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1333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1334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1335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36" name="椭圆 11335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37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1338" name="组合 11337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1339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340" name="椭圆 11339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1341" name="组合 11340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1342" name="椭圆 11341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1343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1344" name="组合 11343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1345" name="直接连接符 11344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1346" name="直接连接符 11345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1347" name="直接连接符 11346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1348" name="直接连接符 11347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1349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1350" name="矩形 11349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11351" name="xjhsy8" descr="w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3" y="4797425"/>
            <a:ext cx="2087562" cy="1243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52" name="xjhsy4" descr="w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5084763"/>
            <a:ext cx="2185988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53" name="未知"/>
          <p:cNvSpPr/>
          <p:nvPr/>
        </p:nvSpPr>
        <p:spPr>
          <a:xfrm>
            <a:off x="4640263" y="5637213"/>
            <a:ext cx="1641475" cy="255587"/>
          </a:xfrm>
          <a:custGeom>
            <a:avLst/>
            <a:gdLst/>
            <a:ahLst/>
            <a:cxnLst/>
            <a:pathLst>
              <a:path w="1034" h="161">
                <a:moveTo>
                  <a:pt x="0" y="108"/>
                </a:moveTo>
                <a:cubicBezTo>
                  <a:pt x="75" y="133"/>
                  <a:pt x="43" y="122"/>
                  <a:pt x="96" y="140"/>
                </a:cubicBezTo>
                <a:cubicBezTo>
                  <a:pt x="124" y="149"/>
                  <a:pt x="181" y="161"/>
                  <a:pt x="181" y="161"/>
                </a:cubicBezTo>
                <a:cubicBezTo>
                  <a:pt x="443" y="153"/>
                  <a:pt x="493" y="157"/>
                  <a:pt x="682" y="118"/>
                </a:cubicBezTo>
                <a:cubicBezTo>
                  <a:pt x="766" y="63"/>
                  <a:pt x="861" y="37"/>
                  <a:pt x="960" y="22"/>
                </a:cubicBezTo>
                <a:cubicBezTo>
                  <a:pt x="1027" y="0"/>
                  <a:pt x="1002" y="1"/>
                  <a:pt x="1034" y="1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354" name="未知"/>
          <p:cNvSpPr/>
          <p:nvPr/>
        </p:nvSpPr>
        <p:spPr>
          <a:xfrm>
            <a:off x="7416800" y="3665538"/>
            <a:ext cx="941388" cy="1955800"/>
          </a:xfrm>
          <a:custGeom>
            <a:avLst/>
            <a:gdLst/>
            <a:ahLst/>
            <a:cxnLst/>
            <a:pathLst>
              <a:path w="593" h="1232">
                <a:moveTo>
                  <a:pt x="0" y="1232"/>
                </a:moveTo>
                <a:cubicBezTo>
                  <a:pt x="60" y="1229"/>
                  <a:pt x="121" y="1229"/>
                  <a:pt x="181" y="1222"/>
                </a:cubicBezTo>
                <a:cubicBezTo>
                  <a:pt x="232" y="1216"/>
                  <a:pt x="280" y="1198"/>
                  <a:pt x="331" y="1190"/>
                </a:cubicBezTo>
                <a:cubicBezTo>
                  <a:pt x="409" y="1136"/>
                  <a:pt x="399" y="1074"/>
                  <a:pt x="437" y="998"/>
                </a:cubicBezTo>
                <a:cubicBezTo>
                  <a:pt x="463" y="823"/>
                  <a:pt x="493" y="649"/>
                  <a:pt x="523" y="475"/>
                </a:cubicBezTo>
                <a:cubicBezTo>
                  <a:pt x="512" y="149"/>
                  <a:pt x="593" y="134"/>
                  <a:pt x="373" y="27"/>
                </a:cubicBezTo>
                <a:cubicBezTo>
                  <a:pt x="362" y="21"/>
                  <a:pt x="354" y="7"/>
                  <a:pt x="341" y="6"/>
                </a:cubicBezTo>
                <a:cubicBezTo>
                  <a:pt x="281" y="0"/>
                  <a:pt x="220" y="6"/>
                  <a:pt x="160" y="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355" name="未知"/>
          <p:cNvSpPr/>
          <p:nvPr/>
        </p:nvSpPr>
        <p:spPr>
          <a:xfrm>
            <a:off x="5164138" y="3725863"/>
            <a:ext cx="1084262" cy="422275"/>
          </a:xfrm>
          <a:custGeom>
            <a:avLst/>
            <a:gdLst/>
            <a:ahLst/>
            <a:cxnLst/>
            <a:pathLst>
              <a:path w="683" h="266">
                <a:moveTo>
                  <a:pt x="683" y="0"/>
                </a:moveTo>
                <a:cubicBezTo>
                  <a:pt x="615" y="16"/>
                  <a:pt x="549" y="33"/>
                  <a:pt x="480" y="42"/>
                </a:cubicBezTo>
                <a:cubicBezTo>
                  <a:pt x="380" y="76"/>
                  <a:pt x="275" y="99"/>
                  <a:pt x="171" y="117"/>
                </a:cubicBezTo>
                <a:cubicBezTo>
                  <a:pt x="150" y="131"/>
                  <a:pt x="125" y="142"/>
                  <a:pt x="107" y="160"/>
                </a:cubicBezTo>
                <a:cubicBezTo>
                  <a:pt x="96" y="171"/>
                  <a:pt x="88" y="184"/>
                  <a:pt x="75" y="192"/>
                </a:cubicBezTo>
                <a:cubicBezTo>
                  <a:pt x="52" y="207"/>
                  <a:pt x="24" y="212"/>
                  <a:pt x="0" y="224"/>
                </a:cubicBezTo>
                <a:cubicBezTo>
                  <a:pt x="47" y="259"/>
                  <a:pt x="30" y="244"/>
                  <a:pt x="54" y="26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356" name="未知"/>
          <p:cNvSpPr/>
          <p:nvPr/>
        </p:nvSpPr>
        <p:spPr>
          <a:xfrm>
            <a:off x="2922588" y="4046538"/>
            <a:ext cx="955675" cy="1744662"/>
          </a:xfrm>
          <a:custGeom>
            <a:avLst/>
            <a:gdLst/>
            <a:ahLst/>
            <a:cxnLst/>
            <a:pathLst>
              <a:path w="602" h="1099">
                <a:moveTo>
                  <a:pt x="602" y="0"/>
                </a:moveTo>
                <a:cubicBezTo>
                  <a:pt x="299" y="23"/>
                  <a:pt x="408" y="0"/>
                  <a:pt x="271" y="32"/>
                </a:cubicBezTo>
                <a:cubicBezTo>
                  <a:pt x="170" y="83"/>
                  <a:pt x="211" y="56"/>
                  <a:pt x="143" y="107"/>
                </a:cubicBezTo>
                <a:cubicBezTo>
                  <a:pt x="123" y="137"/>
                  <a:pt x="95" y="160"/>
                  <a:pt x="79" y="192"/>
                </a:cubicBezTo>
                <a:cubicBezTo>
                  <a:pt x="54" y="244"/>
                  <a:pt x="29" y="307"/>
                  <a:pt x="15" y="363"/>
                </a:cubicBezTo>
                <a:cubicBezTo>
                  <a:pt x="17" y="419"/>
                  <a:pt x="0" y="772"/>
                  <a:pt x="68" y="896"/>
                </a:cubicBezTo>
                <a:cubicBezTo>
                  <a:pt x="87" y="930"/>
                  <a:pt x="111" y="960"/>
                  <a:pt x="132" y="992"/>
                </a:cubicBezTo>
                <a:cubicBezTo>
                  <a:pt x="158" y="1032"/>
                  <a:pt x="232" y="1047"/>
                  <a:pt x="271" y="1067"/>
                </a:cubicBezTo>
                <a:cubicBezTo>
                  <a:pt x="330" y="1096"/>
                  <a:pt x="348" y="1099"/>
                  <a:pt x="420" y="1099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1357" name="xjhsy7" descr="w5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0" y="1268413"/>
            <a:ext cx="2054225" cy="170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58" name="文本框 11357"/>
          <p:cNvSpPr txBox="1"/>
          <p:nvPr/>
        </p:nvSpPr>
        <p:spPr>
          <a:xfrm>
            <a:off x="4067175" y="4292600"/>
            <a:ext cx="936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1359" name="文本框 11358"/>
          <p:cNvSpPr txBox="1"/>
          <p:nvPr/>
        </p:nvSpPr>
        <p:spPr>
          <a:xfrm>
            <a:off x="6443663" y="4005263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1360" name="未知"/>
          <p:cNvSpPr/>
          <p:nvPr/>
        </p:nvSpPr>
        <p:spPr>
          <a:xfrm>
            <a:off x="4589463" y="2420938"/>
            <a:ext cx="839787" cy="1676400"/>
          </a:xfrm>
          <a:custGeom>
            <a:avLst/>
            <a:gdLst/>
            <a:ahLst/>
            <a:cxnLst/>
            <a:pathLst>
              <a:path w="529" h="1056">
                <a:moveTo>
                  <a:pt x="0" y="0"/>
                </a:moveTo>
                <a:cubicBezTo>
                  <a:pt x="33" y="4"/>
                  <a:pt x="92" y="8"/>
                  <a:pt x="128" y="22"/>
                </a:cubicBezTo>
                <a:cubicBezTo>
                  <a:pt x="240" y="64"/>
                  <a:pt x="101" y="25"/>
                  <a:pt x="213" y="54"/>
                </a:cubicBezTo>
                <a:cubicBezTo>
                  <a:pt x="244" y="74"/>
                  <a:pt x="264" y="85"/>
                  <a:pt x="288" y="118"/>
                </a:cubicBezTo>
                <a:cubicBezTo>
                  <a:pt x="351" y="208"/>
                  <a:pt x="244" y="99"/>
                  <a:pt x="320" y="171"/>
                </a:cubicBezTo>
                <a:cubicBezTo>
                  <a:pt x="327" y="192"/>
                  <a:pt x="329" y="216"/>
                  <a:pt x="341" y="235"/>
                </a:cubicBezTo>
                <a:cubicBezTo>
                  <a:pt x="359" y="263"/>
                  <a:pt x="366" y="267"/>
                  <a:pt x="373" y="299"/>
                </a:cubicBezTo>
                <a:cubicBezTo>
                  <a:pt x="378" y="320"/>
                  <a:pt x="379" y="342"/>
                  <a:pt x="384" y="363"/>
                </a:cubicBezTo>
                <a:cubicBezTo>
                  <a:pt x="392" y="396"/>
                  <a:pt x="410" y="426"/>
                  <a:pt x="416" y="459"/>
                </a:cubicBezTo>
                <a:cubicBezTo>
                  <a:pt x="419" y="477"/>
                  <a:pt x="419" y="495"/>
                  <a:pt x="426" y="512"/>
                </a:cubicBezTo>
                <a:cubicBezTo>
                  <a:pt x="430" y="522"/>
                  <a:pt x="441" y="527"/>
                  <a:pt x="448" y="534"/>
                </a:cubicBezTo>
                <a:cubicBezTo>
                  <a:pt x="451" y="548"/>
                  <a:pt x="452" y="563"/>
                  <a:pt x="458" y="576"/>
                </a:cubicBezTo>
                <a:cubicBezTo>
                  <a:pt x="463" y="585"/>
                  <a:pt x="475" y="589"/>
                  <a:pt x="480" y="598"/>
                </a:cubicBezTo>
                <a:cubicBezTo>
                  <a:pt x="486" y="611"/>
                  <a:pt x="486" y="626"/>
                  <a:pt x="490" y="640"/>
                </a:cubicBezTo>
                <a:cubicBezTo>
                  <a:pt x="497" y="662"/>
                  <a:pt x="505" y="683"/>
                  <a:pt x="512" y="704"/>
                </a:cubicBezTo>
                <a:cubicBezTo>
                  <a:pt x="516" y="715"/>
                  <a:pt x="522" y="736"/>
                  <a:pt x="522" y="736"/>
                </a:cubicBezTo>
                <a:cubicBezTo>
                  <a:pt x="517" y="806"/>
                  <a:pt x="529" y="882"/>
                  <a:pt x="480" y="939"/>
                </a:cubicBezTo>
                <a:cubicBezTo>
                  <a:pt x="467" y="954"/>
                  <a:pt x="448" y="965"/>
                  <a:pt x="437" y="982"/>
                </a:cubicBezTo>
                <a:cubicBezTo>
                  <a:pt x="430" y="993"/>
                  <a:pt x="424" y="1004"/>
                  <a:pt x="416" y="1014"/>
                </a:cubicBezTo>
                <a:cubicBezTo>
                  <a:pt x="407" y="1025"/>
                  <a:pt x="343" y="1056"/>
                  <a:pt x="373" y="105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361" name="未知"/>
          <p:cNvSpPr/>
          <p:nvPr/>
        </p:nvSpPr>
        <p:spPr>
          <a:xfrm>
            <a:off x="3406775" y="2438400"/>
            <a:ext cx="588963" cy="1614488"/>
          </a:xfrm>
          <a:custGeom>
            <a:avLst/>
            <a:gdLst/>
            <a:ahLst/>
            <a:cxnLst/>
            <a:pathLst>
              <a:path w="371" h="1017">
                <a:moveTo>
                  <a:pt x="371" y="0"/>
                </a:moveTo>
                <a:cubicBezTo>
                  <a:pt x="296" y="50"/>
                  <a:pt x="328" y="29"/>
                  <a:pt x="275" y="64"/>
                </a:cubicBezTo>
                <a:cubicBezTo>
                  <a:pt x="264" y="71"/>
                  <a:pt x="243" y="85"/>
                  <a:pt x="243" y="85"/>
                </a:cubicBezTo>
                <a:cubicBezTo>
                  <a:pt x="216" y="122"/>
                  <a:pt x="190" y="162"/>
                  <a:pt x="169" y="203"/>
                </a:cubicBezTo>
                <a:cubicBezTo>
                  <a:pt x="143" y="254"/>
                  <a:pt x="141" y="311"/>
                  <a:pt x="115" y="363"/>
                </a:cubicBezTo>
                <a:cubicBezTo>
                  <a:pt x="115" y="381"/>
                  <a:pt x="0" y="891"/>
                  <a:pt x="201" y="981"/>
                </a:cubicBezTo>
                <a:cubicBezTo>
                  <a:pt x="282" y="1017"/>
                  <a:pt x="246" y="984"/>
                  <a:pt x="275" y="1013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362" name="椭圆形标注 11361"/>
          <p:cNvSpPr/>
          <p:nvPr/>
        </p:nvSpPr>
        <p:spPr>
          <a:xfrm>
            <a:off x="5508625" y="1628775"/>
            <a:ext cx="1511300" cy="1152525"/>
          </a:xfrm>
          <a:prstGeom prst="wedgeEllipseCallout">
            <a:avLst>
              <a:gd name="adj1" fmla="val -74477"/>
              <a:gd name="adj2" fmla="val 2369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i="1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endParaRPr lang="en-US" altLang="zh-CN" sz="2800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363" name="组合 11362"/>
          <p:cNvGrpSpPr/>
          <p:nvPr/>
        </p:nvGrpSpPr>
        <p:grpSpPr>
          <a:xfrm>
            <a:off x="34925" y="3836988"/>
            <a:ext cx="2808288" cy="3048000"/>
            <a:chOff x="0" y="0"/>
            <a:chExt cx="4582" cy="4800"/>
          </a:xfrm>
        </p:grpSpPr>
        <p:sp>
          <p:nvSpPr>
            <p:cNvPr id="11364" name="椭圆 11363"/>
            <p:cNvSpPr/>
            <p:nvPr/>
          </p:nvSpPr>
          <p:spPr>
            <a:xfrm>
              <a:off x="1045" y="1947"/>
              <a:ext cx="612" cy="625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5" name="文本框 11364"/>
            <p:cNvSpPr txBox="1"/>
            <p:nvPr/>
          </p:nvSpPr>
          <p:spPr>
            <a:xfrm>
              <a:off x="1047" y="1866"/>
              <a:ext cx="1132" cy="79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2400">
                  <a:solidFill>
                    <a:schemeClr val="tx1"/>
                  </a:solidFill>
                  <a:latin typeface="Times New Roman" panose="02020603050405020304" pitchFamily="18" charset="0"/>
                </a:rPr>
                <a:t>V</a:t>
              </a:r>
              <a:endParaRPr lang="en-US" altLang="zh-CN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grpSp>
          <p:nvGrpSpPr>
            <p:cNvPr id="11366" name="组合 11365"/>
            <p:cNvGrpSpPr/>
            <p:nvPr/>
          </p:nvGrpSpPr>
          <p:grpSpPr>
            <a:xfrm>
              <a:off x="0" y="0"/>
              <a:ext cx="4582" cy="4800"/>
              <a:chOff x="0" y="0"/>
              <a:chExt cx="4582" cy="4800"/>
            </a:xfrm>
          </p:grpSpPr>
          <p:grpSp>
            <p:nvGrpSpPr>
              <p:cNvPr id="11367" name="组合 11366"/>
              <p:cNvGrpSpPr/>
              <p:nvPr/>
            </p:nvGrpSpPr>
            <p:grpSpPr>
              <a:xfrm>
                <a:off x="975" y="3653"/>
                <a:ext cx="980" cy="597"/>
                <a:chOff x="0" y="0"/>
                <a:chExt cx="600" cy="360"/>
              </a:xfrm>
            </p:grpSpPr>
            <p:sp>
              <p:nvSpPr>
                <p:cNvPr id="11368" name="直接连接符 11367"/>
                <p:cNvSpPr/>
                <p:nvPr/>
              </p:nvSpPr>
              <p:spPr>
                <a:xfrm>
                  <a:off x="60" y="0"/>
                  <a:ext cx="0" cy="36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69" name="直接连接符 11368"/>
                <p:cNvSpPr/>
                <p:nvPr/>
              </p:nvSpPr>
              <p:spPr>
                <a:xfrm>
                  <a:off x="0" y="60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70" name="直接连接符 11369"/>
                <p:cNvSpPr/>
                <p:nvPr/>
              </p:nvSpPr>
              <p:spPr>
                <a:xfrm>
                  <a:off x="600" y="0"/>
                  <a:ext cx="0" cy="36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71" name="直接连接符 11370"/>
                <p:cNvSpPr/>
                <p:nvPr/>
              </p:nvSpPr>
              <p:spPr>
                <a:xfrm>
                  <a:off x="540" y="60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1372" name="组合 11371"/>
              <p:cNvGrpSpPr/>
              <p:nvPr/>
            </p:nvGrpSpPr>
            <p:grpSpPr>
              <a:xfrm>
                <a:off x="0" y="0"/>
                <a:ext cx="4582" cy="4800"/>
                <a:chOff x="0" y="0"/>
                <a:chExt cx="4582" cy="4800"/>
              </a:xfrm>
            </p:grpSpPr>
            <p:sp>
              <p:nvSpPr>
                <p:cNvPr id="11373" name="直接连接符 11372"/>
                <p:cNvSpPr/>
                <p:nvPr/>
              </p:nvSpPr>
              <p:spPr>
                <a:xfrm flipH="1">
                  <a:off x="0" y="3956"/>
                  <a:ext cx="975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74" name="椭圆 11373"/>
                <p:cNvSpPr/>
                <p:nvPr/>
              </p:nvSpPr>
              <p:spPr>
                <a:xfrm>
                  <a:off x="3025" y="3883"/>
                  <a:ext cx="137" cy="145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75" name="文本框 11374"/>
                <p:cNvSpPr txBox="1"/>
                <p:nvPr/>
              </p:nvSpPr>
              <p:spPr>
                <a:xfrm>
                  <a:off x="2703" y="0"/>
                  <a:ext cx="1133" cy="7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r>
                    <a:rPr lang="en-US" altLang="zh-CN" sz="2400">
                      <a:solidFill>
                        <a:srgbClr val="0000FF"/>
                      </a:solidFill>
                      <a:latin typeface="Times New Roman" panose="02020603050405020304" pitchFamily="18" charset="0"/>
                    </a:rPr>
                    <a:t>L</a:t>
                  </a:r>
                  <a:r>
                    <a:rPr lang="en-US" altLang="zh-CN" sz="2400" baseline="-25000">
                      <a:solidFill>
                        <a:srgbClr val="0000FF"/>
                      </a:solidFill>
                      <a:latin typeface="Times New Roman" panose="02020603050405020304" pitchFamily="18" charset="0"/>
                    </a:rPr>
                    <a:t>2</a:t>
                  </a:r>
                  <a:endParaRPr lang="en-US" altLang="zh-CN">
                    <a:solidFill>
                      <a:srgbClr val="0000FF"/>
                    </a:solidFill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1376" name="文本框 11375"/>
                <p:cNvSpPr txBox="1"/>
                <p:nvPr/>
              </p:nvSpPr>
              <p:spPr>
                <a:xfrm>
                  <a:off x="873" y="21"/>
                  <a:ext cx="1133" cy="7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r>
                    <a:rPr lang="en-US" altLang="zh-CN" sz="2400">
                      <a:solidFill>
                        <a:srgbClr val="0000FF"/>
                      </a:solidFill>
                      <a:latin typeface="Times New Roman" panose="02020603050405020304" pitchFamily="18" charset="0"/>
                    </a:rPr>
                    <a:t>L</a:t>
                  </a:r>
                  <a:r>
                    <a:rPr lang="en-US" altLang="zh-CN" sz="2400" baseline="-25000">
                      <a:solidFill>
                        <a:srgbClr val="0000FF"/>
                      </a:solidFill>
                      <a:latin typeface="Times New Roman" panose="02020603050405020304" pitchFamily="18" charset="0"/>
                    </a:rPr>
                    <a:t>1</a:t>
                  </a:r>
                  <a:endParaRPr lang="en-US" altLang="zh-CN">
                    <a:solidFill>
                      <a:srgbClr val="0000FF"/>
                    </a:solidFill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1377" name="直接连接符 11376"/>
                <p:cNvSpPr/>
                <p:nvPr/>
              </p:nvSpPr>
              <p:spPr>
                <a:xfrm>
                  <a:off x="1072" y="3953"/>
                  <a:ext cx="778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dash"/>
                  <a:headEnd type="none" w="med" len="med"/>
                  <a:tailEnd type="none" w="med" len="med"/>
                </a:ln>
              </p:spPr>
            </p:sp>
            <p:grpSp>
              <p:nvGrpSpPr>
                <p:cNvPr id="11378" name="组合 11377"/>
                <p:cNvGrpSpPr/>
                <p:nvPr/>
              </p:nvGrpSpPr>
              <p:grpSpPr>
                <a:xfrm>
                  <a:off x="1027" y="678"/>
                  <a:ext cx="613" cy="625"/>
                  <a:chOff x="0" y="0"/>
                  <a:chExt cx="780" cy="780"/>
                </a:xfrm>
              </p:grpSpPr>
              <p:sp>
                <p:nvSpPr>
                  <p:cNvPr id="11379" name="椭圆 11378"/>
                  <p:cNvSpPr/>
                  <p:nvPr/>
                </p:nvSpPr>
                <p:spPr>
                  <a:xfrm>
                    <a:off x="0" y="0"/>
                    <a:ext cx="780" cy="780"/>
                  </a:xfrm>
                  <a:prstGeom prst="ellipse">
                    <a:avLst/>
                  </a:prstGeom>
                  <a:noFill/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1380" name="组合 11379"/>
                  <p:cNvGrpSpPr/>
                  <p:nvPr/>
                </p:nvGrpSpPr>
                <p:grpSpPr>
                  <a:xfrm>
                    <a:off x="120" y="120"/>
                    <a:ext cx="540" cy="540"/>
                    <a:chOff x="0" y="0"/>
                    <a:chExt cx="660" cy="660"/>
                  </a:xfrm>
                </p:grpSpPr>
                <p:sp>
                  <p:nvSpPr>
                    <p:cNvPr id="11381" name="直接连接符 11380"/>
                    <p:cNvSpPr/>
                    <p:nvPr/>
                  </p:nvSpPr>
                  <p:spPr>
                    <a:xfrm>
                      <a:off x="0" y="0"/>
                      <a:ext cx="660" cy="66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1382" name="直接连接符 11381"/>
                    <p:cNvSpPr/>
                    <p:nvPr/>
                  </p:nvSpPr>
                  <p:spPr>
                    <a:xfrm flipH="1">
                      <a:off x="0" y="0"/>
                      <a:ext cx="660" cy="66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sp>
              <p:nvSpPr>
                <p:cNvPr id="11383" name="直接连接符 11382"/>
                <p:cNvSpPr/>
                <p:nvPr/>
              </p:nvSpPr>
              <p:spPr>
                <a:xfrm flipH="1">
                  <a:off x="0" y="973"/>
                  <a:ext cx="105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84" name="直接连接符 11383"/>
                <p:cNvSpPr/>
                <p:nvPr/>
              </p:nvSpPr>
              <p:spPr>
                <a:xfrm flipH="1">
                  <a:off x="3555" y="963"/>
                  <a:ext cx="1027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85" name="直接连接符 11384"/>
                <p:cNvSpPr/>
                <p:nvPr/>
              </p:nvSpPr>
              <p:spPr>
                <a:xfrm flipH="1">
                  <a:off x="3900" y="3928"/>
                  <a:ext cx="682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86" name="直接连接符 11385"/>
                <p:cNvSpPr/>
                <p:nvPr/>
              </p:nvSpPr>
              <p:spPr>
                <a:xfrm>
                  <a:off x="4582" y="966"/>
                  <a:ext cx="0" cy="2959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87" name="直接连接符 11386"/>
                <p:cNvSpPr/>
                <p:nvPr/>
              </p:nvSpPr>
              <p:spPr>
                <a:xfrm>
                  <a:off x="0" y="993"/>
                  <a:ext cx="0" cy="2962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88" name="直接连接符 11387"/>
                <p:cNvSpPr/>
                <p:nvPr/>
              </p:nvSpPr>
              <p:spPr>
                <a:xfrm flipH="1">
                  <a:off x="3112" y="3553"/>
                  <a:ext cx="800" cy="352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1389" name="组合 11388"/>
                <p:cNvGrpSpPr/>
                <p:nvPr/>
              </p:nvGrpSpPr>
              <p:grpSpPr>
                <a:xfrm>
                  <a:off x="2897" y="672"/>
                  <a:ext cx="613" cy="619"/>
                  <a:chOff x="0" y="0"/>
                  <a:chExt cx="780" cy="780"/>
                </a:xfrm>
              </p:grpSpPr>
              <p:sp>
                <p:nvSpPr>
                  <p:cNvPr id="11390" name="椭圆 11389"/>
                  <p:cNvSpPr/>
                  <p:nvPr/>
                </p:nvSpPr>
                <p:spPr>
                  <a:xfrm>
                    <a:off x="0" y="0"/>
                    <a:ext cx="780" cy="780"/>
                  </a:xfrm>
                  <a:prstGeom prst="ellipse">
                    <a:avLst/>
                  </a:prstGeom>
                  <a:noFill/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1391" name="组合 11390"/>
                  <p:cNvGrpSpPr/>
                  <p:nvPr/>
                </p:nvGrpSpPr>
                <p:grpSpPr>
                  <a:xfrm>
                    <a:off x="120" y="120"/>
                    <a:ext cx="540" cy="540"/>
                    <a:chOff x="0" y="0"/>
                    <a:chExt cx="660" cy="660"/>
                  </a:xfrm>
                </p:grpSpPr>
                <p:sp>
                  <p:nvSpPr>
                    <p:cNvPr id="11392" name="直接连接符 11391"/>
                    <p:cNvSpPr/>
                    <p:nvPr/>
                  </p:nvSpPr>
                  <p:spPr>
                    <a:xfrm>
                      <a:off x="0" y="0"/>
                      <a:ext cx="660" cy="66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11393" name="直接连接符 11392"/>
                    <p:cNvSpPr/>
                    <p:nvPr/>
                  </p:nvSpPr>
                  <p:spPr>
                    <a:xfrm flipH="1">
                      <a:off x="0" y="0"/>
                      <a:ext cx="660" cy="66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sp>
              <p:nvSpPr>
                <p:cNvPr id="11394" name="直接连接符 11393"/>
                <p:cNvSpPr/>
                <p:nvPr/>
              </p:nvSpPr>
              <p:spPr>
                <a:xfrm flipH="1">
                  <a:off x="1955" y="3953"/>
                  <a:ext cx="114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95" name="直接连接符 11394"/>
                <p:cNvSpPr/>
                <p:nvPr/>
              </p:nvSpPr>
              <p:spPr>
                <a:xfrm flipH="1">
                  <a:off x="1640" y="976"/>
                  <a:ext cx="125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96" name="文本框 11395"/>
                <p:cNvSpPr txBox="1"/>
                <p:nvPr/>
              </p:nvSpPr>
              <p:spPr>
                <a:xfrm>
                  <a:off x="3005" y="4008"/>
                  <a:ext cx="1132" cy="7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r>
                    <a:rPr lang="en-US" altLang="zh-CN" sz="2400">
                      <a:solidFill>
                        <a:srgbClr val="0000FF"/>
                      </a:solidFill>
                      <a:latin typeface="Times New Roman" panose="02020603050405020304" pitchFamily="18" charset="0"/>
                    </a:rPr>
                    <a:t>S</a:t>
                  </a:r>
                  <a:endParaRPr lang="en-US" altLang="zh-CN">
                    <a:solidFill>
                      <a:srgbClr val="0000FF"/>
                    </a:solidFill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1397" name="椭圆 11396"/>
                <p:cNvSpPr/>
                <p:nvPr/>
              </p:nvSpPr>
              <p:spPr>
                <a:xfrm>
                  <a:off x="321" y="864"/>
                  <a:ext cx="227" cy="185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98" name="椭圆 11397"/>
                <p:cNvSpPr/>
                <p:nvPr/>
              </p:nvSpPr>
              <p:spPr>
                <a:xfrm>
                  <a:off x="2239" y="906"/>
                  <a:ext cx="227" cy="185"/>
                </a:xfrm>
                <a:prstGeom prst="ellipse">
                  <a:avLst/>
                </a:prstGeom>
                <a:solidFill>
                  <a:srgbClr val="FFFFFF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11399" name="直接连接符 11398"/>
            <p:cNvSpPr/>
            <p:nvPr/>
          </p:nvSpPr>
          <p:spPr>
            <a:xfrm>
              <a:off x="429" y="942"/>
              <a:ext cx="0" cy="135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00" name="直接连接符 11399"/>
            <p:cNvSpPr/>
            <p:nvPr/>
          </p:nvSpPr>
          <p:spPr>
            <a:xfrm>
              <a:off x="429" y="2307"/>
              <a:ext cx="61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01" name="直接连接符 11400"/>
            <p:cNvSpPr/>
            <p:nvPr/>
          </p:nvSpPr>
          <p:spPr>
            <a:xfrm>
              <a:off x="1673" y="2277"/>
              <a:ext cx="67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02" name="直接连接符 11401"/>
            <p:cNvSpPr/>
            <p:nvPr/>
          </p:nvSpPr>
          <p:spPr>
            <a:xfrm flipV="1">
              <a:off x="2349" y="1002"/>
              <a:ext cx="0" cy="127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395288" y="0"/>
            <a:ext cx="838993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用电压表测量串联电路的电压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395288" y="1341438"/>
            <a:ext cx="21605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步骤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323850" y="2133600"/>
            <a:ext cx="3960813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按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电路图连接实物图，使电压表测量小灯泡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两端的电压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U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grpSp>
        <p:nvGrpSpPr>
          <p:cNvPr id="12293" name="组合 12292"/>
          <p:cNvGrpSpPr>
            <a:grpSpLocks noChangeAspect="1"/>
          </p:cNvGrpSpPr>
          <p:nvPr/>
        </p:nvGrpSpPr>
        <p:grpSpPr>
          <a:xfrm>
            <a:off x="3492500" y="3573463"/>
            <a:ext cx="1800225" cy="668337"/>
            <a:chOff x="0" y="0"/>
            <a:chExt cx="3712" cy="1144"/>
          </a:xfrm>
        </p:grpSpPr>
        <p:grpSp>
          <p:nvGrpSpPr>
            <p:cNvPr id="12294" name="组合 12293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2295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1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296" name="流程图: 磁盘 12295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297" name="流程图: 磁盘 12296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298" name="组合 12297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2299" name="组合 12298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2300" name="组合 12299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2301" name="组合 12300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2302" name="组合 12301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230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0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305" name="组合 12304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230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0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0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0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1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1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1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2313" name="组合 12312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2314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2315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2316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2317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2318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19" name="椭圆 12318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20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2321" name="组合 12320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2322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2323" name="椭圆 12322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2324" name="组合 12323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2325" name="椭圆 12324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2326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327" name="组合 12326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2328" name="直接连接符 12327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2329" name="直接连接符 12328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2330" name="直接连接符 12329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2331" name="直接连接符 12330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2332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2333" name="矩形 12332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2334" name="组合 12333"/>
          <p:cNvGrpSpPr>
            <a:grpSpLocks noChangeAspect="1"/>
          </p:cNvGrpSpPr>
          <p:nvPr/>
        </p:nvGrpSpPr>
        <p:grpSpPr>
          <a:xfrm>
            <a:off x="5795963" y="3141663"/>
            <a:ext cx="2016125" cy="790575"/>
            <a:chOff x="0" y="0"/>
            <a:chExt cx="3712" cy="1144"/>
          </a:xfrm>
        </p:grpSpPr>
        <p:grpSp>
          <p:nvGrpSpPr>
            <p:cNvPr id="12335" name="组合 12334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2336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1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7" name="流程图: 磁盘 12336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8" name="流程图: 磁盘 12337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339" name="组合 12338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2340" name="组合 12339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2341" name="组合 12340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2342" name="组合 12341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2343" name="组合 12342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234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4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346" name="组合 12345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234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4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4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5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5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5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5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2354" name="组合 12353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2355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2356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2357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2358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2359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60" name="椭圆 12359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61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2362" name="组合 12361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2363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2364" name="椭圆 12363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2365" name="组合 12364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2366" name="椭圆 12365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2367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368" name="组合 12367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2369" name="直接连接符 12368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2370" name="直接连接符 12369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2371" name="直接连接符 12370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2372" name="直接连接符 12371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2373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2374" name="矩形 12373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12375" name="xjhsy8" descr="w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3" y="4797425"/>
            <a:ext cx="2087562" cy="1243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76" name="xjhsy4" descr="w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5084763"/>
            <a:ext cx="2185988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77" name="未知"/>
          <p:cNvSpPr/>
          <p:nvPr/>
        </p:nvSpPr>
        <p:spPr>
          <a:xfrm>
            <a:off x="4640263" y="5637213"/>
            <a:ext cx="1641475" cy="255587"/>
          </a:xfrm>
          <a:custGeom>
            <a:avLst/>
            <a:gdLst/>
            <a:ahLst/>
            <a:cxnLst/>
            <a:pathLst>
              <a:path w="1034" h="161">
                <a:moveTo>
                  <a:pt x="0" y="108"/>
                </a:moveTo>
                <a:cubicBezTo>
                  <a:pt x="75" y="133"/>
                  <a:pt x="43" y="122"/>
                  <a:pt x="96" y="140"/>
                </a:cubicBezTo>
                <a:cubicBezTo>
                  <a:pt x="124" y="149"/>
                  <a:pt x="181" y="161"/>
                  <a:pt x="181" y="161"/>
                </a:cubicBezTo>
                <a:cubicBezTo>
                  <a:pt x="443" y="153"/>
                  <a:pt x="493" y="157"/>
                  <a:pt x="682" y="118"/>
                </a:cubicBezTo>
                <a:cubicBezTo>
                  <a:pt x="766" y="63"/>
                  <a:pt x="861" y="37"/>
                  <a:pt x="960" y="22"/>
                </a:cubicBezTo>
                <a:cubicBezTo>
                  <a:pt x="1027" y="0"/>
                  <a:pt x="1002" y="1"/>
                  <a:pt x="1034" y="1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78" name="未知"/>
          <p:cNvSpPr/>
          <p:nvPr/>
        </p:nvSpPr>
        <p:spPr>
          <a:xfrm>
            <a:off x="7416800" y="3665538"/>
            <a:ext cx="941388" cy="1955800"/>
          </a:xfrm>
          <a:custGeom>
            <a:avLst/>
            <a:gdLst/>
            <a:ahLst/>
            <a:cxnLst/>
            <a:pathLst>
              <a:path w="593" h="1232">
                <a:moveTo>
                  <a:pt x="0" y="1232"/>
                </a:moveTo>
                <a:cubicBezTo>
                  <a:pt x="60" y="1229"/>
                  <a:pt x="121" y="1229"/>
                  <a:pt x="181" y="1222"/>
                </a:cubicBezTo>
                <a:cubicBezTo>
                  <a:pt x="232" y="1216"/>
                  <a:pt x="280" y="1198"/>
                  <a:pt x="331" y="1190"/>
                </a:cubicBezTo>
                <a:cubicBezTo>
                  <a:pt x="409" y="1136"/>
                  <a:pt x="399" y="1074"/>
                  <a:pt x="437" y="998"/>
                </a:cubicBezTo>
                <a:cubicBezTo>
                  <a:pt x="463" y="823"/>
                  <a:pt x="493" y="649"/>
                  <a:pt x="523" y="475"/>
                </a:cubicBezTo>
                <a:cubicBezTo>
                  <a:pt x="512" y="149"/>
                  <a:pt x="593" y="134"/>
                  <a:pt x="373" y="27"/>
                </a:cubicBezTo>
                <a:cubicBezTo>
                  <a:pt x="362" y="21"/>
                  <a:pt x="354" y="7"/>
                  <a:pt x="341" y="6"/>
                </a:cubicBezTo>
                <a:cubicBezTo>
                  <a:pt x="281" y="0"/>
                  <a:pt x="220" y="6"/>
                  <a:pt x="160" y="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79" name="未知"/>
          <p:cNvSpPr/>
          <p:nvPr/>
        </p:nvSpPr>
        <p:spPr>
          <a:xfrm>
            <a:off x="5164138" y="3725863"/>
            <a:ext cx="1084262" cy="422275"/>
          </a:xfrm>
          <a:custGeom>
            <a:avLst/>
            <a:gdLst/>
            <a:ahLst/>
            <a:cxnLst/>
            <a:pathLst>
              <a:path w="683" h="266">
                <a:moveTo>
                  <a:pt x="683" y="0"/>
                </a:moveTo>
                <a:cubicBezTo>
                  <a:pt x="615" y="16"/>
                  <a:pt x="549" y="33"/>
                  <a:pt x="480" y="42"/>
                </a:cubicBezTo>
                <a:cubicBezTo>
                  <a:pt x="380" y="76"/>
                  <a:pt x="275" y="99"/>
                  <a:pt x="171" y="117"/>
                </a:cubicBezTo>
                <a:cubicBezTo>
                  <a:pt x="150" y="131"/>
                  <a:pt x="125" y="142"/>
                  <a:pt x="107" y="160"/>
                </a:cubicBezTo>
                <a:cubicBezTo>
                  <a:pt x="96" y="171"/>
                  <a:pt x="88" y="184"/>
                  <a:pt x="75" y="192"/>
                </a:cubicBezTo>
                <a:cubicBezTo>
                  <a:pt x="52" y="207"/>
                  <a:pt x="24" y="212"/>
                  <a:pt x="0" y="224"/>
                </a:cubicBezTo>
                <a:cubicBezTo>
                  <a:pt x="47" y="259"/>
                  <a:pt x="30" y="244"/>
                  <a:pt x="54" y="26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80" name="未知"/>
          <p:cNvSpPr/>
          <p:nvPr/>
        </p:nvSpPr>
        <p:spPr>
          <a:xfrm>
            <a:off x="2922588" y="4046538"/>
            <a:ext cx="955675" cy="1744662"/>
          </a:xfrm>
          <a:custGeom>
            <a:avLst/>
            <a:gdLst/>
            <a:ahLst/>
            <a:cxnLst/>
            <a:pathLst>
              <a:path w="602" h="1099">
                <a:moveTo>
                  <a:pt x="602" y="0"/>
                </a:moveTo>
                <a:cubicBezTo>
                  <a:pt x="299" y="23"/>
                  <a:pt x="408" y="0"/>
                  <a:pt x="271" y="32"/>
                </a:cubicBezTo>
                <a:cubicBezTo>
                  <a:pt x="170" y="83"/>
                  <a:pt x="211" y="56"/>
                  <a:pt x="143" y="107"/>
                </a:cubicBezTo>
                <a:cubicBezTo>
                  <a:pt x="123" y="137"/>
                  <a:pt x="95" y="160"/>
                  <a:pt x="79" y="192"/>
                </a:cubicBezTo>
                <a:cubicBezTo>
                  <a:pt x="54" y="244"/>
                  <a:pt x="29" y="307"/>
                  <a:pt x="15" y="363"/>
                </a:cubicBezTo>
                <a:cubicBezTo>
                  <a:pt x="17" y="419"/>
                  <a:pt x="0" y="772"/>
                  <a:pt x="68" y="896"/>
                </a:cubicBezTo>
                <a:cubicBezTo>
                  <a:pt x="87" y="930"/>
                  <a:pt x="111" y="960"/>
                  <a:pt x="132" y="992"/>
                </a:cubicBezTo>
                <a:cubicBezTo>
                  <a:pt x="158" y="1032"/>
                  <a:pt x="232" y="1047"/>
                  <a:pt x="271" y="1067"/>
                </a:cubicBezTo>
                <a:cubicBezTo>
                  <a:pt x="330" y="1096"/>
                  <a:pt x="348" y="1099"/>
                  <a:pt x="420" y="1099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2381" name="xjhsy7" descr="w5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9788" y="981075"/>
            <a:ext cx="2054225" cy="170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82" name="文本框 12381"/>
          <p:cNvSpPr txBox="1"/>
          <p:nvPr/>
        </p:nvSpPr>
        <p:spPr>
          <a:xfrm>
            <a:off x="4067175" y="4292600"/>
            <a:ext cx="936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2383" name="文本框 12382"/>
          <p:cNvSpPr txBox="1"/>
          <p:nvPr/>
        </p:nvSpPr>
        <p:spPr>
          <a:xfrm>
            <a:off x="6443663" y="4005263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2384" name="未知"/>
          <p:cNvSpPr/>
          <p:nvPr/>
        </p:nvSpPr>
        <p:spPr>
          <a:xfrm>
            <a:off x="7092950" y="2060575"/>
            <a:ext cx="839788" cy="1676400"/>
          </a:xfrm>
          <a:custGeom>
            <a:avLst/>
            <a:gdLst/>
            <a:ahLst/>
            <a:cxnLst/>
            <a:pathLst>
              <a:path w="529" h="1056">
                <a:moveTo>
                  <a:pt x="0" y="0"/>
                </a:moveTo>
                <a:cubicBezTo>
                  <a:pt x="33" y="4"/>
                  <a:pt x="92" y="8"/>
                  <a:pt x="128" y="22"/>
                </a:cubicBezTo>
                <a:cubicBezTo>
                  <a:pt x="240" y="64"/>
                  <a:pt x="101" y="25"/>
                  <a:pt x="213" y="54"/>
                </a:cubicBezTo>
                <a:cubicBezTo>
                  <a:pt x="244" y="74"/>
                  <a:pt x="264" y="85"/>
                  <a:pt x="288" y="118"/>
                </a:cubicBezTo>
                <a:cubicBezTo>
                  <a:pt x="351" y="208"/>
                  <a:pt x="244" y="99"/>
                  <a:pt x="320" y="171"/>
                </a:cubicBezTo>
                <a:cubicBezTo>
                  <a:pt x="327" y="192"/>
                  <a:pt x="329" y="216"/>
                  <a:pt x="341" y="235"/>
                </a:cubicBezTo>
                <a:cubicBezTo>
                  <a:pt x="359" y="263"/>
                  <a:pt x="366" y="267"/>
                  <a:pt x="373" y="299"/>
                </a:cubicBezTo>
                <a:cubicBezTo>
                  <a:pt x="378" y="320"/>
                  <a:pt x="379" y="342"/>
                  <a:pt x="384" y="363"/>
                </a:cubicBezTo>
                <a:cubicBezTo>
                  <a:pt x="392" y="396"/>
                  <a:pt x="410" y="426"/>
                  <a:pt x="416" y="459"/>
                </a:cubicBezTo>
                <a:cubicBezTo>
                  <a:pt x="419" y="477"/>
                  <a:pt x="419" y="495"/>
                  <a:pt x="426" y="512"/>
                </a:cubicBezTo>
                <a:cubicBezTo>
                  <a:pt x="430" y="522"/>
                  <a:pt x="441" y="527"/>
                  <a:pt x="448" y="534"/>
                </a:cubicBezTo>
                <a:cubicBezTo>
                  <a:pt x="451" y="548"/>
                  <a:pt x="452" y="563"/>
                  <a:pt x="458" y="576"/>
                </a:cubicBezTo>
                <a:cubicBezTo>
                  <a:pt x="463" y="585"/>
                  <a:pt x="475" y="589"/>
                  <a:pt x="480" y="598"/>
                </a:cubicBezTo>
                <a:cubicBezTo>
                  <a:pt x="486" y="611"/>
                  <a:pt x="486" y="626"/>
                  <a:pt x="490" y="640"/>
                </a:cubicBezTo>
                <a:cubicBezTo>
                  <a:pt x="497" y="662"/>
                  <a:pt x="505" y="683"/>
                  <a:pt x="512" y="704"/>
                </a:cubicBezTo>
                <a:cubicBezTo>
                  <a:pt x="516" y="715"/>
                  <a:pt x="522" y="736"/>
                  <a:pt x="522" y="736"/>
                </a:cubicBezTo>
                <a:cubicBezTo>
                  <a:pt x="517" y="806"/>
                  <a:pt x="529" y="882"/>
                  <a:pt x="480" y="939"/>
                </a:cubicBezTo>
                <a:cubicBezTo>
                  <a:pt x="467" y="954"/>
                  <a:pt x="448" y="965"/>
                  <a:pt x="437" y="982"/>
                </a:cubicBezTo>
                <a:cubicBezTo>
                  <a:pt x="430" y="993"/>
                  <a:pt x="424" y="1004"/>
                  <a:pt x="416" y="1014"/>
                </a:cubicBezTo>
                <a:cubicBezTo>
                  <a:pt x="407" y="1025"/>
                  <a:pt x="343" y="1056"/>
                  <a:pt x="373" y="105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85" name="未知"/>
          <p:cNvSpPr/>
          <p:nvPr/>
        </p:nvSpPr>
        <p:spPr>
          <a:xfrm>
            <a:off x="5795963" y="2133600"/>
            <a:ext cx="647700" cy="1614488"/>
          </a:xfrm>
          <a:custGeom>
            <a:avLst/>
            <a:gdLst/>
            <a:ahLst/>
            <a:cxnLst/>
            <a:pathLst>
              <a:path w="371" h="1017">
                <a:moveTo>
                  <a:pt x="371" y="0"/>
                </a:moveTo>
                <a:cubicBezTo>
                  <a:pt x="296" y="50"/>
                  <a:pt x="328" y="29"/>
                  <a:pt x="275" y="64"/>
                </a:cubicBezTo>
                <a:cubicBezTo>
                  <a:pt x="264" y="71"/>
                  <a:pt x="243" y="85"/>
                  <a:pt x="243" y="85"/>
                </a:cubicBezTo>
                <a:cubicBezTo>
                  <a:pt x="216" y="122"/>
                  <a:pt x="190" y="162"/>
                  <a:pt x="169" y="203"/>
                </a:cubicBezTo>
                <a:cubicBezTo>
                  <a:pt x="143" y="254"/>
                  <a:pt x="141" y="311"/>
                  <a:pt x="115" y="363"/>
                </a:cubicBezTo>
                <a:cubicBezTo>
                  <a:pt x="115" y="381"/>
                  <a:pt x="0" y="891"/>
                  <a:pt x="201" y="981"/>
                </a:cubicBezTo>
                <a:cubicBezTo>
                  <a:pt x="282" y="1017"/>
                  <a:pt x="246" y="984"/>
                  <a:pt x="275" y="1013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86" name="椭圆形标注 12385"/>
          <p:cNvSpPr/>
          <p:nvPr/>
        </p:nvSpPr>
        <p:spPr>
          <a:xfrm flipH="1">
            <a:off x="4643438" y="908050"/>
            <a:ext cx="1728787" cy="792163"/>
          </a:xfrm>
          <a:prstGeom prst="wedgeEllipseCallout">
            <a:avLst>
              <a:gd name="adj1" fmla="val -42194"/>
              <a:gd name="adj2" fmla="val 10270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rgbClr val="0000FF"/>
                </a:solidFill>
                <a:latin typeface="Tahoma" panose="020B0604030504040204" pitchFamily="34" charset="0"/>
              </a:rPr>
              <a:t>2</a:t>
            </a:r>
            <a:endParaRPr lang="en-US" altLang="zh-CN" sz="280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grpSp>
        <p:nvGrpSpPr>
          <p:cNvPr id="12387" name="组合 12386"/>
          <p:cNvGrpSpPr/>
          <p:nvPr/>
        </p:nvGrpSpPr>
        <p:grpSpPr>
          <a:xfrm>
            <a:off x="73025" y="3889375"/>
            <a:ext cx="2808288" cy="3048000"/>
            <a:chOff x="0" y="0"/>
            <a:chExt cx="4582" cy="4800"/>
          </a:xfrm>
        </p:grpSpPr>
        <p:sp>
          <p:nvSpPr>
            <p:cNvPr id="12388" name="椭圆 12387"/>
            <p:cNvSpPr/>
            <p:nvPr/>
          </p:nvSpPr>
          <p:spPr>
            <a:xfrm>
              <a:off x="2995" y="1962"/>
              <a:ext cx="612" cy="625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89" name="文本框 12388"/>
            <p:cNvSpPr txBox="1"/>
            <p:nvPr/>
          </p:nvSpPr>
          <p:spPr>
            <a:xfrm>
              <a:off x="2997" y="1881"/>
              <a:ext cx="1132" cy="79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2400">
                  <a:solidFill>
                    <a:schemeClr val="tx1"/>
                  </a:solidFill>
                  <a:latin typeface="Times New Roman" panose="02020603050405020304" pitchFamily="18" charset="0"/>
                </a:rPr>
                <a:t>V</a:t>
              </a:r>
              <a:endParaRPr lang="en-US" altLang="zh-CN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grpSp>
          <p:nvGrpSpPr>
            <p:cNvPr id="12390" name="组合 12389"/>
            <p:cNvGrpSpPr/>
            <p:nvPr/>
          </p:nvGrpSpPr>
          <p:grpSpPr>
            <a:xfrm>
              <a:off x="0" y="0"/>
              <a:ext cx="4582" cy="4800"/>
              <a:chOff x="0" y="0"/>
              <a:chExt cx="4582" cy="4800"/>
            </a:xfrm>
          </p:grpSpPr>
          <p:sp>
            <p:nvSpPr>
              <p:cNvPr id="12391" name="直接连接符 12390"/>
              <p:cNvSpPr/>
              <p:nvPr/>
            </p:nvSpPr>
            <p:spPr>
              <a:xfrm>
                <a:off x="1073" y="3653"/>
                <a:ext cx="0" cy="59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92" name="直接连接符 12391"/>
              <p:cNvSpPr/>
              <p:nvPr/>
            </p:nvSpPr>
            <p:spPr>
              <a:xfrm>
                <a:off x="975" y="3753"/>
                <a:ext cx="0" cy="39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93" name="直接连接符 12392"/>
              <p:cNvSpPr/>
              <p:nvPr/>
            </p:nvSpPr>
            <p:spPr>
              <a:xfrm>
                <a:off x="1955" y="3653"/>
                <a:ext cx="0" cy="59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94" name="直接连接符 12393"/>
              <p:cNvSpPr/>
              <p:nvPr/>
            </p:nvSpPr>
            <p:spPr>
              <a:xfrm>
                <a:off x="1857" y="3753"/>
                <a:ext cx="0" cy="39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95" name="直接连接符 12394"/>
              <p:cNvSpPr/>
              <p:nvPr/>
            </p:nvSpPr>
            <p:spPr>
              <a:xfrm flipH="1">
                <a:off x="0" y="3956"/>
                <a:ext cx="975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96" name="椭圆 12395"/>
              <p:cNvSpPr/>
              <p:nvPr/>
            </p:nvSpPr>
            <p:spPr>
              <a:xfrm>
                <a:off x="3025" y="3883"/>
                <a:ext cx="137" cy="145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97" name="文本框 12396"/>
              <p:cNvSpPr txBox="1"/>
              <p:nvPr/>
            </p:nvSpPr>
            <p:spPr>
              <a:xfrm>
                <a:off x="2703" y="0"/>
                <a:ext cx="1133" cy="7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r>
                  <a:rPr lang="en-US" altLang="zh-CN" sz="24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40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>
                  <a:solidFill>
                    <a:srgbClr val="0000FF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12398" name="文本框 12397"/>
              <p:cNvSpPr txBox="1"/>
              <p:nvPr/>
            </p:nvSpPr>
            <p:spPr>
              <a:xfrm>
                <a:off x="873" y="21"/>
                <a:ext cx="1133" cy="7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r>
                  <a:rPr lang="en-US" altLang="zh-CN" sz="24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40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>
                  <a:solidFill>
                    <a:srgbClr val="0000FF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12399" name="直接连接符 12398"/>
              <p:cNvSpPr/>
              <p:nvPr/>
            </p:nvSpPr>
            <p:spPr>
              <a:xfrm>
                <a:off x="1072" y="3953"/>
                <a:ext cx="77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grpSp>
            <p:nvGrpSpPr>
              <p:cNvPr id="12400" name="组合 12399"/>
              <p:cNvGrpSpPr/>
              <p:nvPr/>
            </p:nvGrpSpPr>
            <p:grpSpPr>
              <a:xfrm>
                <a:off x="1027" y="678"/>
                <a:ext cx="613" cy="625"/>
                <a:chOff x="0" y="0"/>
                <a:chExt cx="780" cy="780"/>
              </a:xfrm>
            </p:grpSpPr>
            <p:sp>
              <p:nvSpPr>
                <p:cNvPr id="12401" name="椭圆 12400"/>
                <p:cNvSpPr/>
                <p:nvPr/>
              </p:nvSpPr>
              <p:spPr>
                <a:xfrm>
                  <a:off x="0" y="0"/>
                  <a:ext cx="780" cy="780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2402" name="组合 12401"/>
                <p:cNvGrpSpPr/>
                <p:nvPr/>
              </p:nvGrpSpPr>
              <p:grpSpPr>
                <a:xfrm>
                  <a:off x="120" y="120"/>
                  <a:ext cx="540" cy="540"/>
                  <a:chOff x="0" y="0"/>
                  <a:chExt cx="660" cy="660"/>
                </a:xfrm>
              </p:grpSpPr>
              <p:sp>
                <p:nvSpPr>
                  <p:cNvPr id="12403" name="直接连接符 12402"/>
                  <p:cNvSpPr/>
                  <p:nvPr/>
                </p:nvSpPr>
                <p:spPr>
                  <a:xfrm>
                    <a:off x="0" y="0"/>
                    <a:ext cx="660" cy="66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404" name="直接连接符 12403"/>
                  <p:cNvSpPr/>
                  <p:nvPr/>
                </p:nvSpPr>
                <p:spPr>
                  <a:xfrm flipH="1">
                    <a:off x="0" y="0"/>
                    <a:ext cx="660" cy="66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12405" name="直接连接符 12404"/>
              <p:cNvSpPr/>
              <p:nvPr/>
            </p:nvSpPr>
            <p:spPr>
              <a:xfrm flipH="1">
                <a:off x="0" y="973"/>
                <a:ext cx="105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06" name="直接连接符 12405"/>
              <p:cNvSpPr/>
              <p:nvPr/>
            </p:nvSpPr>
            <p:spPr>
              <a:xfrm flipH="1">
                <a:off x="3555" y="963"/>
                <a:ext cx="102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07" name="直接连接符 12406"/>
              <p:cNvSpPr/>
              <p:nvPr/>
            </p:nvSpPr>
            <p:spPr>
              <a:xfrm flipH="1">
                <a:off x="3900" y="3928"/>
                <a:ext cx="68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08" name="直接连接符 12407"/>
              <p:cNvSpPr/>
              <p:nvPr/>
            </p:nvSpPr>
            <p:spPr>
              <a:xfrm>
                <a:off x="4582" y="966"/>
                <a:ext cx="0" cy="295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09" name="直接连接符 12408"/>
              <p:cNvSpPr/>
              <p:nvPr/>
            </p:nvSpPr>
            <p:spPr>
              <a:xfrm>
                <a:off x="0" y="993"/>
                <a:ext cx="0" cy="296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10" name="直接连接符 12409"/>
              <p:cNvSpPr/>
              <p:nvPr/>
            </p:nvSpPr>
            <p:spPr>
              <a:xfrm flipH="1">
                <a:off x="3112" y="3553"/>
                <a:ext cx="800" cy="35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2411" name="组合 12410"/>
              <p:cNvGrpSpPr/>
              <p:nvPr/>
            </p:nvGrpSpPr>
            <p:grpSpPr>
              <a:xfrm>
                <a:off x="2897" y="672"/>
                <a:ext cx="613" cy="619"/>
                <a:chOff x="0" y="0"/>
                <a:chExt cx="780" cy="780"/>
              </a:xfrm>
            </p:grpSpPr>
            <p:sp>
              <p:nvSpPr>
                <p:cNvPr id="12412" name="椭圆 12411"/>
                <p:cNvSpPr/>
                <p:nvPr/>
              </p:nvSpPr>
              <p:spPr>
                <a:xfrm>
                  <a:off x="0" y="0"/>
                  <a:ext cx="780" cy="780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2413" name="组合 12412"/>
                <p:cNvGrpSpPr/>
                <p:nvPr/>
              </p:nvGrpSpPr>
              <p:grpSpPr>
                <a:xfrm>
                  <a:off x="120" y="120"/>
                  <a:ext cx="540" cy="540"/>
                  <a:chOff x="0" y="0"/>
                  <a:chExt cx="660" cy="660"/>
                </a:xfrm>
              </p:grpSpPr>
              <p:sp>
                <p:nvSpPr>
                  <p:cNvPr id="12414" name="直接连接符 12413"/>
                  <p:cNvSpPr/>
                  <p:nvPr/>
                </p:nvSpPr>
                <p:spPr>
                  <a:xfrm>
                    <a:off x="0" y="0"/>
                    <a:ext cx="660" cy="66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415" name="直接连接符 12414"/>
                  <p:cNvSpPr/>
                  <p:nvPr/>
                </p:nvSpPr>
                <p:spPr>
                  <a:xfrm flipH="1">
                    <a:off x="0" y="0"/>
                    <a:ext cx="660" cy="66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12416" name="直接连接符 12415"/>
              <p:cNvSpPr/>
              <p:nvPr/>
            </p:nvSpPr>
            <p:spPr>
              <a:xfrm flipH="1">
                <a:off x="1955" y="3953"/>
                <a:ext cx="11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17" name="直接连接符 12416"/>
              <p:cNvSpPr/>
              <p:nvPr/>
            </p:nvSpPr>
            <p:spPr>
              <a:xfrm flipH="1">
                <a:off x="1640" y="976"/>
                <a:ext cx="125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18" name="文本框 12417"/>
              <p:cNvSpPr txBox="1"/>
              <p:nvPr/>
            </p:nvSpPr>
            <p:spPr>
              <a:xfrm>
                <a:off x="3005" y="4008"/>
                <a:ext cx="1132" cy="7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r>
                  <a:rPr lang="en-US" altLang="zh-CN" sz="24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S</a:t>
                </a:r>
                <a:endParaRPr lang="en-US" altLang="zh-CN">
                  <a:solidFill>
                    <a:srgbClr val="0000FF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12419" name="椭圆 12418"/>
              <p:cNvSpPr/>
              <p:nvPr/>
            </p:nvSpPr>
            <p:spPr>
              <a:xfrm>
                <a:off x="4191" y="909"/>
                <a:ext cx="227" cy="185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20" name="椭圆 12419"/>
              <p:cNvSpPr/>
              <p:nvPr/>
            </p:nvSpPr>
            <p:spPr>
              <a:xfrm>
                <a:off x="2239" y="906"/>
                <a:ext cx="227" cy="185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21" name="直接连接符 12420"/>
              <p:cNvSpPr/>
              <p:nvPr/>
            </p:nvSpPr>
            <p:spPr>
              <a:xfrm>
                <a:off x="2335" y="957"/>
                <a:ext cx="0" cy="135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422" name="直接连接符 12421"/>
            <p:cNvSpPr/>
            <p:nvPr/>
          </p:nvSpPr>
          <p:spPr>
            <a:xfrm>
              <a:off x="2319" y="2322"/>
              <a:ext cx="67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23" name="直接连接符 12422"/>
            <p:cNvSpPr/>
            <p:nvPr/>
          </p:nvSpPr>
          <p:spPr>
            <a:xfrm>
              <a:off x="3623" y="2292"/>
              <a:ext cx="67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24" name="直接连接符 12423"/>
            <p:cNvSpPr/>
            <p:nvPr/>
          </p:nvSpPr>
          <p:spPr>
            <a:xfrm flipV="1">
              <a:off x="4299" y="1017"/>
              <a:ext cx="0" cy="127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395288" y="0"/>
            <a:ext cx="838993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用电压表测量串联电路的电压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250825" y="1268413"/>
            <a:ext cx="15128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步骤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250825" y="1916113"/>
            <a:ext cx="34925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ahoma" panose="020B0604030504040204" pitchFamily="34" charset="0"/>
              </a:rPr>
              <a:t>按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电路图连接实物图，使电压表测量小灯泡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和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两端的总电压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U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grpSp>
        <p:nvGrpSpPr>
          <p:cNvPr id="13317" name="组合 13316"/>
          <p:cNvGrpSpPr>
            <a:grpSpLocks noChangeAspect="1"/>
          </p:cNvGrpSpPr>
          <p:nvPr/>
        </p:nvGrpSpPr>
        <p:grpSpPr>
          <a:xfrm>
            <a:off x="3492500" y="3573463"/>
            <a:ext cx="1800225" cy="668337"/>
            <a:chOff x="0" y="0"/>
            <a:chExt cx="3712" cy="1144"/>
          </a:xfrm>
        </p:grpSpPr>
        <p:grpSp>
          <p:nvGrpSpPr>
            <p:cNvPr id="13318" name="组合 13317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3319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1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0" name="流程图: 磁盘 13319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1" name="流程图: 磁盘 13320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3322" name="组合 13321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3323" name="组合 13322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3324" name="组合 13323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3325" name="组合 13324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3326" name="组合 13325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332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2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3329" name="组合 13328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3330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3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3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3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3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3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3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337" name="组合 13336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3338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3339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3340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334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3342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343" name="椭圆 13342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344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3345" name="组合 13344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3346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3347" name="椭圆 13346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3348" name="组合 13347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3349" name="椭圆 13348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3350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351" name="组合 13350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3352" name="直接连接符 13351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3353" name="直接连接符 13352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3354" name="直接连接符 13353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3355" name="直接连接符 13354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3356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3357" name="矩形 13356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3358" name="组合 13357"/>
          <p:cNvGrpSpPr>
            <a:grpSpLocks noChangeAspect="1"/>
          </p:cNvGrpSpPr>
          <p:nvPr/>
        </p:nvGrpSpPr>
        <p:grpSpPr>
          <a:xfrm>
            <a:off x="5795963" y="3141663"/>
            <a:ext cx="2016125" cy="790575"/>
            <a:chOff x="0" y="0"/>
            <a:chExt cx="3712" cy="1144"/>
          </a:xfrm>
        </p:grpSpPr>
        <p:grpSp>
          <p:nvGrpSpPr>
            <p:cNvPr id="13359" name="组合 13358"/>
            <p:cNvGrpSpPr>
              <a:grpSpLocks noChangeAspect="1"/>
            </p:cNvGrpSpPr>
            <p:nvPr/>
          </p:nvGrpSpPr>
          <p:grpSpPr>
            <a:xfrm>
              <a:off x="0" y="567"/>
              <a:ext cx="3712" cy="577"/>
              <a:chOff x="0" y="0"/>
              <a:chExt cx="2493" cy="577"/>
            </a:xfrm>
          </p:grpSpPr>
          <p:sp>
            <p:nvSpPr>
              <p:cNvPr id="13360" name="未知" descr="栎木"/>
              <p:cNvSpPr>
                <a:spLocks noChangeAspect="1"/>
              </p:cNvSpPr>
              <p:nvPr/>
            </p:nvSpPr>
            <p:spPr>
              <a:xfrm flipV="1">
                <a:off x="0" y="464"/>
                <a:ext cx="2493" cy="113"/>
              </a:xfrm>
              <a:custGeom>
                <a:avLst/>
                <a:gdLst/>
                <a:ahLst/>
                <a:cxnLst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1"/>
              </a:blipFill>
              <a:ln w="9525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61" name="流程图: 磁盘 13360"/>
              <p:cNvSpPr>
                <a:spLocks noChangeAspect="1"/>
              </p:cNvSpPr>
              <p:nvPr/>
            </p:nvSpPr>
            <p:spPr>
              <a:xfrm>
                <a:off x="2200" y="4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62" name="流程图: 磁盘 13361"/>
              <p:cNvSpPr>
                <a:spLocks noChangeAspect="1"/>
              </p:cNvSpPr>
              <p:nvPr/>
            </p:nvSpPr>
            <p:spPr>
              <a:xfrm>
                <a:off x="420" y="0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3363" name="组合 13362"/>
            <p:cNvGrpSpPr>
              <a:grpSpLocks noChangeAspect="1"/>
            </p:cNvGrpSpPr>
            <p:nvPr/>
          </p:nvGrpSpPr>
          <p:grpSpPr>
            <a:xfrm>
              <a:off x="1670" y="0"/>
              <a:ext cx="540" cy="936"/>
              <a:chOff x="0" y="0"/>
              <a:chExt cx="540" cy="936"/>
            </a:xfrm>
          </p:grpSpPr>
          <p:grpSp>
            <p:nvGrpSpPr>
              <p:cNvPr id="13364" name="组合 13363"/>
              <p:cNvGrpSpPr>
                <a:grpSpLocks noChangeAspect="1"/>
              </p:cNvGrpSpPr>
              <p:nvPr/>
            </p:nvGrpSpPr>
            <p:grpSpPr>
              <a:xfrm>
                <a:off x="77" y="0"/>
                <a:ext cx="403" cy="733"/>
                <a:chOff x="0" y="0"/>
                <a:chExt cx="2019" cy="3673"/>
              </a:xfrm>
            </p:grpSpPr>
            <p:grpSp>
              <p:nvGrpSpPr>
                <p:cNvPr id="13365" name="组合 13364"/>
                <p:cNvGrpSpPr>
                  <a:grpSpLocks noChangeAspect="1"/>
                </p:cNvGrpSpPr>
                <p:nvPr/>
              </p:nvGrpSpPr>
              <p:grpSpPr>
                <a:xfrm>
                  <a:off x="550" y="2812"/>
                  <a:ext cx="913" cy="861"/>
                  <a:chOff x="0" y="0"/>
                  <a:chExt cx="913" cy="861"/>
                </a:xfrm>
              </p:grpSpPr>
              <p:grpSp>
                <p:nvGrpSpPr>
                  <p:cNvPr id="13366" name="组合 13365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3367" name="组合 13366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29" y="663"/>
                      <a:ext cx="498" cy="198"/>
                      <a:chOff x="0" y="0"/>
                      <a:chExt cx="498" cy="198"/>
                    </a:xfrm>
                  </p:grpSpPr>
                  <p:sp>
                    <p:nvSpPr>
                      <p:cNvPr id="13368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498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69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8" y="0"/>
                        <a:ext cx="222" cy="19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3370" name="组合 13369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718"/>
                      <a:chOff x="0" y="0"/>
                      <a:chExt cx="913" cy="718"/>
                    </a:xfrm>
                  </p:grpSpPr>
                  <p:sp>
                    <p:nvSpPr>
                      <p:cNvPr id="1337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913" cy="718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" y="96"/>
                        <a:ext cx="113" cy="9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" y="219"/>
                        <a:ext cx="149" cy="8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" y="324"/>
                        <a:ext cx="175" cy="104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" y="438"/>
                        <a:ext cx="208" cy="230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5" y="25"/>
                        <a:ext cx="86" cy="6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7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81" y="8"/>
                        <a:ext cx="732" cy="689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378" name="组合 13377"/>
                  <p:cNvGrpSpPr>
                    <a:grpSpLocks noChangeAspect="1"/>
                  </p:cNvGrpSpPr>
                  <p:nvPr/>
                </p:nvGrpSpPr>
                <p:grpSpPr>
                  <a:xfrm>
                    <a:off x="609" y="117"/>
                    <a:ext cx="218" cy="436"/>
                    <a:chOff x="0" y="0"/>
                    <a:chExt cx="218" cy="436"/>
                  </a:xfrm>
                </p:grpSpPr>
                <p:sp>
                  <p:nvSpPr>
                    <p:cNvPr id="13379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42" y="116"/>
                      <a:ext cx="167" cy="70"/>
                    </a:xfrm>
                    <a:custGeom>
                      <a:avLst/>
                      <a:gdLst/>
                      <a:ahLst/>
                      <a:cxnLst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3380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72" y="228"/>
                      <a:ext cx="146" cy="78"/>
                    </a:xfrm>
                    <a:custGeom>
                      <a:avLst/>
                      <a:gdLst/>
                      <a:ahLst/>
                      <a:cxnLst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338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63" y="359"/>
                      <a:ext cx="149" cy="77"/>
                    </a:xfrm>
                    <a:custGeom>
                      <a:avLst/>
                      <a:gdLst/>
                      <a:ahLst/>
                      <a:cxnLst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3382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171" cy="68"/>
                    </a:xfrm>
                    <a:custGeom>
                      <a:avLst/>
                      <a:gdLst/>
                      <a:ahLst/>
                      <a:cxnLst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3383" name="未知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019" cy="2908"/>
                </a:xfrm>
                <a:custGeom>
                  <a:avLst/>
                  <a:gdLst/>
                  <a:ahLst/>
                  <a:cxnLst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384" name="椭圆 13383"/>
                <p:cNvSpPr>
                  <a:spLocks noChangeAspect="1"/>
                </p:cNvSpPr>
                <p:nvPr/>
              </p:nvSpPr>
              <p:spPr>
                <a:xfrm>
                  <a:off x="567" y="2579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385" name="未知"/>
                <p:cNvSpPr>
                  <a:spLocks noChangeAspect="1"/>
                </p:cNvSpPr>
                <p:nvPr/>
              </p:nvSpPr>
              <p:spPr>
                <a:xfrm>
                  <a:off x="1491" y="293"/>
                  <a:ext cx="338" cy="432"/>
                </a:xfrm>
                <a:custGeom>
                  <a:avLst/>
                  <a:gdLst/>
                  <a:ahLst/>
                  <a:cxnLst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3386" name="组合 13385"/>
                <p:cNvGrpSpPr>
                  <a:grpSpLocks noChangeAspect="1"/>
                </p:cNvGrpSpPr>
                <p:nvPr/>
              </p:nvGrpSpPr>
              <p:grpSpPr>
                <a:xfrm>
                  <a:off x="728" y="875"/>
                  <a:ext cx="562" cy="1806"/>
                  <a:chOff x="0" y="0"/>
                  <a:chExt cx="562" cy="1806"/>
                </a:xfrm>
              </p:grpSpPr>
              <p:sp>
                <p:nvSpPr>
                  <p:cNvPr id="13387" name="未知"/>
                  <p:cNvSpPr>
                    <a:spLocks noChangeAspect="1"/>
                  </p:cNvSpPr>
                  <p:nvPr/>
                </p:nvSpPr>
                <p:spPr>
                  <a:xfrm>
                    <a:off x="106" y="753"/>
                    <a:ext cx="345" cy="1053"/>
                  </a:xfrm>
                  <a:custGeom>
                    <a:avLst/>
                    <a:gdLst/>
                    <a:ahLst/>
                    <a:cxnLst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3388" name="椭圆 13387"/>
                  <p:cNvSpPr>
                    <a:spLocks noChangeAspect="1"/>
                  </p:cNvSpPr>
                  <p:nvPr/>
                </p:nvSpPr>
                <p:spPr>
                  <a:xfrm>
                    <a:off x="283" y="786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13389" name="组合 13388"/>
                  <p:cNvGrpSpPr>
                    <a:grpSpLocks noChangeAspect="1"/>
                  </p:cNvGrpSpPr>
                  <p:nvPr/>
                </p:nvGrpSpPr>
                <p:grpSpPr>
                  <a:xfrm>
                    <a:off x="0" y="0"/>
                    <a:ext cx="562" cy="828"/>
                    <a:chOff x="0" y="0"/>
                    <a:chExt cx="562" cy="828"/>
                  </a:xfrm>
                </p:grpSpPr>
                <p:sp>
                  <p:nvSpPr>
                    <p:cNvPr id="13390" name="椭圆 13389"/>
                    <p:cNvSpPr>
                      <a:spLocks noChangeAspect="1"/>
                    </p:cNvSpPr>
                    <p:nvPr/>
                  </p:nvSpPr>
                  <p:spPr>
                    <a:xfrm>
                      <a:off x="33" y="0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339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129"/>
                      <a:ext cx="562" cy="699"/>
                    </a:xfrm>
                    <a:custGeom>
                      <a:avLst/>
                      <a:gdLst/>
                      <a:ahLst/>
                      <a:cxnLst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392" name="组合 13391"/>
                  <p:cNvGrpSpPr>
                    <a:grpSpLocks noChangeAspect="1"/>
                  </p:cNvGrpSpPr>
                  <p:nvPr/>
                </p:nvGrpSpPr>
                <p:grpSpPr>
                  <a:xfrm>
                    <a:off x="178" y="904"/>
                    <a:ext cx="193" cy="804"/>
                    <a:chOff x="0" y="0"/>
                    <a:chExt cx="193" cy="804"/>
                  </a:xfrm>
                </p:grpSpPr>
                <p:sp>
                  <p:nvSpPr>
                    <p:cNvPr id="13393" name="直接连接符 13392"/>
                    <p:cNvSpPr>
                      <a:spLocks noChangeAspect="1"/>
                    </p:cNvSpPr>
                    <p:nvPr/>
                  </p:nvSpPr>
                  <p:spPr>
                    <a:xfrm>
                      <a:off x="32" y="21"/>
                      <a:ext cx="1" cy="783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3394" name="直接连接符 13393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60" y="21"/>
                      <a:ext cx="4" cy="779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3395" name="直接连接符 13394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190" y="0"/>
                      <a:ext cx="3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  <p:sp>
                  <p:nvSpPr>
                    <p:cNvPr id="13396" name="直接连接符 13395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0" y="0"/>
                      <a:ext cx="2" cy="780"/>
                    </a:xfrm>
                    <a:prstGeom prst="line">
                      <a:avLst/>
                    </a:prstGeom>
                    <a:ln w="9525">
                      <a:noFill/>
                    </a:ln>
                  </p:spPr>
                </p:sp>
              </p:grpSp>
            </p:grpSp>
            <p:sp>
              <p:nvSpPr>
                <p:cNvPr id="13397" name="未知"/>
                <p:cNvSpPr>
                  <a:spLocks noChangeAspect="1"/>
                </p:cNvSpPr>
                <p:nvPr/>
              </p:nvSpPr>
              <p:spPr>
                <a:xfrm>
                  <a:off x="970" y="2160"/>
                  <a:ext cx="546" cy="681"/>
                </a:xfrm>
                <a:custGeom>
                  <a:avLst/>
                  <a:gdLst/>
                  <a:ahLst/>
                  <a:cxnLst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3398" name="矩形 13397"/>
              <p:cNvSpPr>
                <a:spLocks noChangeAspect="1"/>
              </p:cNvSpPr>
              <p:nvPr/>
            </p:nvSpPr>
            <p:spPr>
              <a:xfrm>
                <a:off x="0" y="621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13399" name="xjhsy8" descr="w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3" y="4797425"/>
            <a:ext cx="2087562" cy="1243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400" name="xjhsy4" descr="w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5084763"/>
            <a:ext cx="2185988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01" name="未知"/>
          <p:cNvSpPr/>
          <p:nvPr/>
        </p:nvSpPr>
        <p:spPr>
          <a:xfrm>
            <a:off x="4640263" y="5637213"/>
            <a:ext cx="1641475" cy="255587"/>
          </a:xfrm>
          <a:custGeom>
            <a:avLst/>
            <a:gdLst/>
            <a:ahLst/>
            <a:cxnLst/>
            <a:pathLst>
              <a:path w="1034" h="161">
                <a:moveTo>
                  <a:pt x="0" y="108"/>
                </a:moveTo>
                <a:cubicBezTo>
                  <a:pt x="75" y="133"/>
                  <a:pt x="43" y="122"/>
                  <a:pt x="96" y="140"/>
                </a:cubicBezTo>
                <a:cubicBezTo>
                  <a:pt x="124" y="149"/>
                  <a:pt x="181" y="161"/>
                  <a:pt x="181" y="161"/>
                </a:cubicBezTo>
                <a:cubicBezTo>
                  <a:pt x="443" y="153"/>
                  <a:pt x="493" y="157"/>
                  <a:pt x="682" y="118"/>
                </a:cubicBezTo>
                <a:cubicBezTo>
                  <a:pt x="766" y="63"/>
                  <a:pt x="861" y="37"/>
                  <a:pt x="960" y="22"/>
                </a:cubicBezTo>
                <a:cubicBezTo>
                  <a:pt x="1027" y="0"/>
                  <a:pt x="1002" y="1"/>
                  <a:pt x="1034" y="1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402" name="未知"/>
          <p:cNvSpPr/>
          <p:nvPr/>
        </p:nvSpPr>
        <p:spPr>
          <a:xfrm>
            <a:off x="7416800" y="3665538"/>
            <a:ext cx="941388" cy="1955800"/>
          </a:xfrm>
          <a:custGeom>
            <a:avLst/>
            <a:gdLst/>
            <a:ahLst/>
            <a:cxnLst/>
            <a:pathLst>
              <a:path w="593" h="1232">
                <a:moveTo>
                  <a:pt x="0" y="1232"/>
                </a:moveTo>
                <a:cubicBezTo>
                  <a:pt x="60" y="1229"/>
                  <a:pt x="121" y="1229"/>
                  <a:pt x="181" y="1222"/>
                </a:cubicBezTo>
                <a:cubicBezTo>
                  <a:pt x="232" y="1216"/>
                  <a:pt x="280" y="1198"/>
                  <a:pt x="331" y="1190"/>
                </a:cubicBezTo>
                <a:cubicBezTo>
                  <a:pt x="409" y="1136"/>
                  <a:pt x="399" y="1074"/>
                  <a:pt x="437" y="998"/>
                </a:cubicBezTo>
                <a:cubicBezTo>
                  <a:pt x="463" y="823"/>
                  <a:pt x="493" y="649"/>
                  <a:pt x="523" y="475"/>
                </a:cubicBezTo>
                <a:cubicBezTo>
                  <a:pt x="512" y="149"/>
                  <a:pt x="593" y="134"/>
                  <a:pt x="373" y="27"/>
                </a:cubicBezTo>
                <a:cubicBezTo>
                  <a:pt x="362" y="21"/>
                  <a:pt x="354" y="7"/>
                  <a:pt x="341" y="6"/>
                </a:cubicBezTo>
                <a:cubicBezTo>
                  <a:pt x="281" y="0"/>
                  <a:pt x="220" y="6"/>
                  <a:pt x="160" y="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403" name="未知"/>
          <p:cNvSpPr/>
          <p:nvPr/>
        </p:nvSpPr>
        <p:spPr>
          <a:xfrm>
            <a:off x="5164138" y="3725863"/>
            <a:ext cx="1084262" cy="422275"/>
          </a:xfrm>
          <a:custGeom>
            <a:avLst/>
            <a:gdLst/>
            <a:ahLst/>
            <a:cxnLst/>
            <a:pathLst>
              <a:path w="683" h="266">
                <a:moveTo>
                  <a:pt x="683" y="0"/>
                </a:moveTo>
                <a:cubicBezTo>
                  <a:pt x="615" y="16"/>
                  <a:pt x="549" y="33"/>
                  <a:pt x="480" y="42"/>
                </a:cubicBezTo>
                <a:cubicBezTo>
                  <a:pt x="380" y="76"/>
                  <a:pt x="275" y="99"/>
                  <a:pt x="171" y="117"/>
                </a:cubicBezTo>
                <a:cubicBezTo>
                  <a:pt x="150" y="131"/>
                  <a:pt x="125" y="142"/>
                  <a:pt x="107" y="160"/>
                </a:cubicBezTo>
                <a:cubicBezTo>
                  <a:pt x="96" y="171"/>
                  <a:pt x="88" y="184"/>
                  <a:pt x="75" y="192"/>
                </a:cubicBezTo>
                <a:cubicBezTo>
                  <a:pt x="52" y="207"/>
                  <a:pt x="24" y="212"/>
                  <a:pt x="0" y="224"/>
                </a:cubicBezTo>
                <a:cubicBezTo>
                  <a:pt x="47" y="259"/>
                  <a:pt x="30" y="244"/>
                  <a:pt x="54" y="26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404" name="未知"/>
          <p:cNvSpPr/>
          <p:nvPr/>
        </p:nvSpPr>
        <p:spPr>
          <a:xfrm>
            <a:off x="2922588" y="4046538"/>
            <a:ext cx="955675" cy="1744662"/>
          </a:xfrm>
          <a:custGeom>
            <a:avLst/>
            <a:gdLst/>
            <a:ahLst/>
            <a:cxnLst/>
            <a:pathLst>
              <a:path w="602" h="1099">
                <a:moveTo>
                  <a:pt x="602" y="0"/>
                </a:moveTo>
                <a:cubicBezTo>
                  <a:pt x="299" y="23"/>
                  <a:pt x="408" y="0"/>
                  <a:pt x="271" y="32"/>
                </a:cubicBezTo>
                <a:cubicBezTo>
                  <a:pt x="170" y="83"/>
                  <a:pt x="211" y="56"/>
                  <a:pt x="143" y="107"/>
                </a:cubicBezTo>
                <a:cubicBezTo>
                  <a:pt x="123" y="137"/>
                  <a:pt x="95" y="160"/>
                  <a:pt x="79" y="192"/>
                </a:cubicBezTo>
                <a:cubicBezTo>
                  <a:pt x="54" y="244"/>
                  <a:pt x="29" y="307"/>
                  <a:pt x="15" y="363"/>
                </a:cubicBezTo>
                <a:cubicBezTo>
                  <a:pt x="17" y="419"/>
                  <a:pt x="0" y="772"/>
                  <a:pt x="68" y="896"/>
                </a:cubicBezTo>
                <a:cubicBezTo>
                  <a:pt x="87" y="930"/>
                  <a:pt x="111" y="960"/>
                  <a:pt x="132" y="992"/>
                </a:cubicBezTo>
                <a:cubicBezTo>
                  <a:pt x="158" y="1032"/>
                  <a:pt x="232" y="1047"/>
                  <a:pt x="271" y="1067"/>
                </a:cubicBezTo>
                <a:cubicBezTo>
                  <a:pt x="330" y="1096"/>
                  <a:pt x="348" y="1099"/>
                  <a:pt x="420" y="1099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3405" name="xjhsy7" descr="w5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9338" y="1052513"/>
            <a:ext cx="2054225" cy="170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06" name="文本框 13405"/>
          <p:cNvSpPr txBox="1"/>
          <p:nvPr/>
        </p:nvSpPr>
        <p:spPr>
          <a:xfrm>
            <a:off x="4067175" y="4292600"/>
            <a:ext cx="936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3407" name="文本框 13406"/>
          <p:cNvSpPr txBox="1"/>
          <p:nvPr/>
        </p:nvSpPr>
        <p:spPr>
          <a:xfrm>
            <a:off x="6443663" y="4005263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L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3408" name="未知"/>
          <p:cNvSpPr/>
          <p:nvPr/>
        </p:nvSpPr>
        <p:spPr>
          <a:xfrm>
            <a:off x="5940425" y="2133600"/>
            <a:ext cx="2424113" cy="1531938"/>
          </a:xfrm>
          <a:custGeom>
            <a:avLst/>
            <a:gdLst/>
            <a:ahLst/>
            <a:cxnLst/>
            <a:pathLst>
              <a:path w="529" h="1056">
                <a:moveTo>
                  <a:pt x="0" y="0"/>
                </a:moveTo>
                <a:cubicBezTo>
                  <a:pt x="33" y="4"/>
                  <a:pt x="92" y="8"/>
                  <a:pt x="128" y="22"/>
                </a:cubicBezTo>
                <a:cubicBezTo>
                  <a:pt x="240" y="64"/>
                  <a:pt x="101" y="25"/>
                  <a:pt x="213" y="54"/>
                </a:cubicBezTo>
                <a:cubicBezTo>
                  <a:pt x="244" y="74"/>
                  <a:pt x="264" y="85"/>
                  <a:pt x="288" y="118"/>
                </a:cubicBezTo>
                <a:cubicBezTo>
                  <a:pt x="351" y="208"/>
                  <a:pt x="244" y="99"/>
                  <a:pt x="320" y="171"/>
                </a:cubicBezTo>
                <a:cubicBezTo>
                  <a:pt x="327" y="192"/>
                  <a:pt x="329" y="216"/>
                  <a:pt x="341" y="235"/>
                </a:cubicBezTo>
                <a:cubicBezTo>
                  <a:pt x="359" y="263"/>
                  <a:pt x="366" y="267"/>
                  <a:pt x="373" y="299"/>
                </a:cubicBezTo>
                <a:cubicBezTo>
                  <a:pt x="378" y="320"/>
                  <a:pt x="379" y="342"/>
                  <a:pt x="384" y="363"/>
                </a:cubicBezTo>
                <a:cubicBezTo>
                  <a:pt x="392" y="396"/>
                  <a:pt x="410" y="426"/>
                  <a:pt x="416" y="459"/>
                </a:cubicBezTo>
                <a:cubicBezTo>
                  <a:pt x="419" y="477"/>
                  <a:pt x="419" y="495"/>
                  <a:pt x="426" y="512"/>
                </a:cubicBezTo>
                <a:cubicBezTo>
                  <a:pt x="430" y="522"/>
                  <a:pt x="441" y="527"/>
                  <a:pt x="448" y="534"/>
                </a:cubicBezTo>
                <a:cubicBezTo>
                  <a:pt x="451" y="548"/>
                  <a:pt x="452" y="563"/>
                  <a:pt x="458" y="576"/>
                </a:cubicBezTo>
                <a:cubicBezTo>
                  <a:pt x="463" y="585"/>
                  <a:pt x="475" y="589"/>
                  <a:pt x="480" y="598"/>
                </a:cubicBezTo>
                <a:cubicBezTo>
                  <a:pt x="486" y="611"/>
                  <a:pt x="486" y="626"/>
                  <a:pt x="490" y="640"/>
                </a:cubicBezTo>
                <a:cubicBezTo>
                  <a:pt x="497" y="662"/>
                  <a:pt x="505" y="683"/>
                  <a:pt x="512" y="704"/>
                </a:cubicBezTo>
                <a:cubicBezTo>
                  <a:pt x="516" y="715"/>
                  <a:pt x="522" y="736"/>
                  <a:pt x="522" y="736"/>
                </a:cubicBezTo>
                <a:cubicBezTo>
                  <a:pt x="517" y="806"/>
                  <a:pt x="529" y="882"/>
                  <a:pt x="480" y="939"/>
                </a:cubicBezTo>
                <a:cubicBezTo>
                  <a:pt x="467" y="954"/>
                  <a:pt x="448" y="965"/>
                  <a:pt x="437" y="982"/>
                </a:cubicBezTo>
                <a:cubicBezTo>
                  <a:pt x="430" y="993"/>
                  <a:pt x="424" y="1004"/>
                  <a:pt x="416" y="1014"/>
                </a:cubicBezTo>
                <a:cubicBezTo>
                  <a:pt x="407" y="1025"/>
                  <a:pt x="343" y="1056"/>
                  <a:pt x="373" y="105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409" name="椭圆形标注 13408"/>
          <p:cNvSpPr/>
          <p:nvPr/>
        </p:nvSpPr>
        <p:spPr>
          <a:xfrm flipH="1">
            <a:off x="3779838" y="908050"/>
            <a:ext cx="1728787" cy="792163"/>
          </a:xfrm>
          <a:prstGeom prst="wedgeEllipseCallout">
            <a:avLst>
              <a:gd name="adj1" fmla="val -42194"/>
              <a:gd name="adj2" fmla="val 10270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800" i="1">
                <a:solidFill>
                  <a:schemeClr val="bg2"/>
                </a:solidFill>
                <a:latin typeface="Times New Roman" panose="02020603050405020304" pitchFamily="18" charset="0"/>
              </a:rPr>
              <a:t>U</a:t>
            </a:r>
            <a:endParaRPr lang="en-US" altLang="zh-CN" sz="2800" i="1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410" name="未知"/>
          <p:cNvSpPr/>
          <p:nvPr/>
        </p:nvSpPr>
        <p:spPr>
          <a:xfrm>
            <a:off x="3732213" y="2201863"/>
            <a:ext cx="1635125" cy="1849437"/>
          </a:xfrm>
          <a:custGeom>
            <a:avLst/>
            <a:gdLst/>
            <a:ahLst/>
            <a:cxnLst/>
            <a:pathLst>
              <a:path w="1030" h="1165">
                <a:moveTo>
                  <a:pt x="1030" y="0"/>
                </a:moveTo>
                <a:cubicBezTo>
                  <a:pt x="963" y="34"/>
                  <a:pt x="899" y="43"/>
                  <a:pt x="828" y="64"/>
                </a:cubicBezTo>
                <a:cubicBezTo>
                  <a:pt x="750" y="88"/>
                  <a:pt x="680" y="119"/>
                  <a:pt x="604" y="149"/>
                </a:cubicBezTo>
                <a:cubicBezTo>
                  <a:pt x="494" y="254"/>
                  <a:pt x="362" y="333"/>
                  <a:pt x="262" y="448"/>
                </a:cubicBezTo>
                <a:cubicBezTo>
                  <a:pt x="224" y="491"/>
                  <a:pt x="216" y="484"/>
                  <a:pt x="188" y="533"/>
                </a:cubicBezTo>
                <a:cubicBezTo>
                  <a:pt x="156" y="588"/>
                  <a:pt x="135" y="645"/>
                  <a:pt x="113" y="704"/>
                </a:cubicBezTo>
                <a:cubicBezTo>
                  <a:pt x="108" y="718"/>
                  <a:pt x="106" y="732"/>
                  <a:pt x="102" y="746"/>
                </a:cubicBezTo>
                <a:cubicBezTo>
                  <a:pt x="96" y="767"/>
                  <a:pt x="81" y="810"/>
                  <a:pt x="81" y="810"/>
                </a:cubicBezTo>
                <a:cubicBezTo>
                  <a:pt x="72" y="868"/>
                  <a:pt x="61" y="924"/>
                  <a:pt x="49" y="981"/>
                </a:cubicBezTo>
                <a:cubicBezTo>
                  <a:pt x="60" y="1165"/>
                  <a:pt x="0" y="1162"/>
                  <a:pt x="70" y="116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3411" name="组合 13410"/>
          <p:cNvGrpSpPr/>
          <p:nvPr/>
        </p:nvGrpSpPr>
        <p:grpSpPr>
          <a:xfrm>
            <a:off x="-34925" y="4149725"/>
            <a:ext cx="2951163" cy="2620963"/>
            <a:chOff x="0" y="0"/>
            <a:chExt cx="4817" cy="4128"/>
          </a:xfrm>
        </p:grpSpPr>
        <p:sp>
          <p:nvSpPr>
            <p:cNvPr id="13412" name="直接连接符 13411"/>
            <p:cNvSpPr/>
            <p:nvPr/>
          </p:nvSpPr>
          <p:spPr>
            <a:xfrm flipH="1">
              <a:off x="115" y="3284"/>
              <a:ext cx="97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13" name="椭圆 13412"/>
            <p:cNvSpPr/>
            <p:nvPr/>
          </p:nvSpPr>
          <p:spPr>
            <a:xfrm>
              <a:off x="3140" y="3211"/>
              <a:ext cx="137" cy="145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3414" name="组合 13413"/>
            <p:cNvGrpSpPr/>
            <p:nvPr/>
          </p:nvGrpSpPr>
          <p:grpSpPr>
            <a:xfrm>
              <a:off x="0" y="0"/>
              <a:ext cx="4817" cy="4128"/>
              <a:chOff x="0" y="0"/>
              <a:chExt cx="4817" cy="4128"/>
            </a:xfrm>
          </p:grpSpPr>
          <p:sp>
            <p:nvSpPr>
              <p:cNvPr id="13415" name="文本框 13414"/>
              <p:cNvSpPr txBox="1"/>
              <p:nvPr/>
            </p:nvSpPr>
            <p:spPr>
              <a:xfrm>
                <a:off x="2848" y="738"/>
                <a:ext cx="1133" cy="7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r>
                  <a:rPr lang="en-US" altLang="zh-CN" sz="24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40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>
                  <a:solidFill>
                    <a:srgbClr val="0000FF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13416" name="文本框 13415"/>
              <p:cNvSpPr txBox="1"/>
              <p:nvPr/>
            </p:nvSpPr>
            <p:spPr>
              <a:xfrm>
                <a:off x="1077" y="726"/>
                <a:ext cx="1133" cy="7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r>
                  <a:rPr lang="en-US" altLang="zh-CN" sz="24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40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>
                  <a:solidFill>
                    <a:srgbClr val="0000FF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13417" name="直接连接符 13416"/>
              <p:cNvSpPr/>
              <p:nvPr/>
            </p:nvSpPr>
            <p:spPr>
              <a:xfrm>
                <a:off x="1187" y="3281"/>
                <a:ext cx="77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grpSp>
            <p:nvGrpSpPr>
              <p:cNvPr id="13418" name="组合 13417"/>
              <p:cNvGrpSpPr/>
              <p:nvPr/>
            </p:nvGrpSpPr>
            <p:grpSpPr>
              <a:xfrm>
                <a:off x="1142" y="6"/>
                <a:ext cx="613" cy="625"/>
                <a:chOff x="0" y="0"/>
                <a:chExt cx="780" cy="780"/>
              </a:xfrm>
            </p:grpSpPr>
            <p:sp>
              <p:nvSpPr>
                <p:cNvPr id="13419" name="椭圆 13418"/>
                <p:cNvSpPr/>
                <p:nvPr/>
              </p:nvSpPr>
              <p:spPr>
                <a:xfrm>
                  <a:off x="0" y="0"/>
                  <a:ext cx="780" cy="780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3420" name="组合 13419"/>
                <p:cNvGrpSpPr/>
                <p:nvPr/>
              </p:nvGrpSpPr>
              <p:grpSpPr>
                <a:xfrm>
                  <a:off x="120" y="120"/>
                  <a:ext cx="540" cy="540"/>
                  <a:chOff x="0" y="0"/>
                  <a:chExt cx="660" cy="660"/>
                </a:xfrm>
              </p:grpSpPr>
              <p:sp>
                <p:nvSpPr>
                  <p:cNvPr id="13421" name="直接连接符 13420"/>
                  <p:cNvSpPr/>
                  <p:nvPr/>
                </p:nvSpPr>
                <p:spPr>
                  <a:xfrm>
                    <a:off x="0" y="0"/>
                    <a:ext cx="660" cy="66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3422" name="直接连接符 13421"/>
                  <p:cNvSpPr/>
                  <p:nvPr/>
                </p:nvSpPr>
                <p:spPr>
                  <a:xfrm flipH="1">
                    <a:off x="0" y="0"/>
                    <a:ext cx="660" cy="66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13423" name="直接连接符 13422"/>
              <p:cNvSpPr/>
              <p:nvPr/>
            </p:nvSpPr>
            <p:spPr>
              <a:xfrm flipH="1">
                <a:off x="115" y="301"/>
                <a:ext cx="105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24" name="直接连接符 13423"/>
              <p:cNvSpPr/>
              <p:nvPr/>
            </p:nvSpPr>
            <p:spPr>
              <a:xfrm flipH="1">
                <a:off x="3670" y="291"/>
                <a:ext cx="102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25" name="直接连接符 13424"/>
              <p:cNvSpPr/>
              <p:nvPr/>
            </p:nvSpPr>
            <p:spPr>
              <a:xfrm flipH="1">
                <a:off x="4015" y="3256"/>
                <a:ext cx="68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26" name="直接连接符 13425"/>
              <p:cNvSpPr/>
              <p:nvPr/>
            </p:nvSpPr>
            <p:spPr>
              <a:xfrm>
                <a:off x="4697" y="294"/>
                <a:ext cx="0" cy="295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27" name="直接连接符 13426"/>
              <p:cNvSpPr/>
              <p:nvPr/>
            </p:nvSpPr>
            <p:spPr>
              <a:xfrm>
                <a:off x="115" y="321"/>
                <a:ext cx="0" cy="296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28" name="直接连接符 13427"/>
              <p:cNvSpPr/>
              <p:nvPr/>
            </p:nvSpPr>
            <p:spPr>
              <a:xfrm flipH="1">
                <a:off x="3227" y="2881"/>
                <a:ext cx="800" cy="35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29" name="直接连接符 13428"/>
              <p:cNvSpPr/>
              <p:nvPr/>
            </p:nvSpPr>
            <p:spPr>
              <a:xfrm>
                <a:off x="115" y="1786"/>
                <a:ext cx="198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oval" w="sm" len="sm"/>
                <a:tailEnd type="none" w="med" len="med"/>
              </a:ln>
            </p:spPr>
          </p:sp>
          <p:sp>
            <p:nvSpPr>
              <p:cNvPr id="13430" name="直接连接符 13429"/>
              <p:cNvSpPr/>
              <p:nvPr/>
            </p:nvSpPr>
            <p:spPr>
              <a:xfrm>
                <a:off x="2665" y="1786"/>
                <a:ext cx="202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oval" w="sm" len="sm"/>
              </a:ln>
            </p:spPr>
          </p:sp>
          <p:grpSp>
            <p:nvGrpSpPr>
              <p:cNvPr id="13431" name="组合 13430"/>
              <p:cNvGrpSpPr/>
              <p:nvPr/>
            </p:nvGrpSpPr>
            <p:grpSpPr>
              <a:xfrm>
                <a:off x="3012" y="0"/>
                <a:ext cx="613" cy="619"/>
                <a:chOff x="0" y="0"/>
                <a:chExt cx="780" cy="780"/>
              </a:xfrm>
            </p:grpSpPr>
            <p:sp>
              <p:nvSpPr>
                <p:cNvPr id="13432" name="椭圆 13431"/>
                <p:cNvSpPr/>
                <p:nvPr/>
              </p:nvSpPr>
              <p:spPr>
                <a:xfrm>
                  <a:off x="0" y="0"/>
                  <a:ext cx="780" cy="780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3433" name="组合 13432"/>
                <p:cNvGrpSpPr/>
                <p:nvPr/>
              </p:nvGrpSpPr>
              <p:grpSpPr>
                <a:xfrm>
                  <a:off x="120" y="120"/>
                  <a:ext cx="540" cy="540"/>
                  <a:chOff x="0" y="0"/>
                  <a:chExt cx="660" cy="660"/>
                </a:xfrm>
              </p:grpSpPr>
              <p:sp>
                <p:nvSpPr>
                  <p:cNvPr id="13434" name="直接连接符 13433"/>
                  <p:cNvSpPr/>
                  <p:nvPr/>
                </p:nvSpPr>
                <p:spPr>
                  <a:xfrm>
                    <a:off x="0" y="0"/>
                    <a:ext cx="660" cy="66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3435" name="直接连接符 13434"/>
                  <p:cNvSpPr/>
                  <p:nvPr/>
                </p:nvSpPr>
                <p:spPr>
                  <a:xfrm flipH="1">
                    <a:off x="0" y="0"/>
                    <a:ext cx="660" cy="66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13436" name="直接连接符 13435"/>
              <p:cNvSpPr/>
              <p:nvPr/>
            </p:nvSpPr>
            <p:spPr>
              <a:xfrm flipH="1">
                <a:off x="2070" y="3281"/>
                <a:ext cx="11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3437" name="组合 13436"/>
              <p:cNvGrpSpPr/>
              <p:nvPr/>
            </p:nvGrpSpPr>
            <p:grpSpPr>
              <a:xfrm>
                <a:off x="1090" y="2981"/>
                <a:ext cx="980" cy="597"/>
                <a:chOff x="0" y="0"/>
                <a:chExt cx="600" cy="360"/>
              </a:xfrm>
            </p:grpSpPr>
            <p:sp>
              <p:nvSpPr>
                <p:cNvPr id="13438" name="直接连接符 13437"/>
                <p:cNvSpPr/>
                <p:nvPr/>
              </p:nvSpPr>
              <p:spPr>
                <a:xfrm>
                  <a:off x="60" y="0"/>
                  <a:ext cx="0" cy="36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3439" name="直接连接符 13438"/>
                <p:cNvSpPr/>
                <p:nvPr/>
              </p:nvSpPr>
              <p:spPr>
                <a:xfrm>
                  <a:off x="0" y="60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3440" name="直接连接符 13439"/>
                <p:cNvSpPr/>
                <p:nvPr/>
              </p:nvSpPr>
              <p:spPr>
                <a:xfrm>
                  <a:off x="600" y="0"/>
                  <a:ext cx="0" cy="36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3441" name="直接连接符 13440"/>
                <p:cNvSpPr/>
                <p:nvPr/>
              </p:nvSpPr>
              <p:spPr>
                <a:xfrm>
                  <a:off x="540" y="60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3442" name="直接连接符 13441"/>
              <p:cNvSpPr/>
              <p:nvPr/>
            </p:nvSpPr>
            <p:spPr>
              <a:xfrm flipH="1">
                <a:off x="1755" y="304"/>
                <a:ext cx="125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43" name="椭圆 13442"/>
              <p:cNvSpPr/>
              <p:nvPr/>
            </p:nvSpPr>
            <p:spPr>
              <a:xfrm>
                <a:off x="2076" y="1500"/>
                <a:ext cx="612" cy="625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44" name="文本框 13443"/>
              <p:cNvSpPr txBox="1"/>
              <p:nvPr/>
            </p:nvSpPr>
            <p:spPr>
              <a:xfrm>
                <a:off x="2060" y="1449"/>
                <a:ext cx="1132" cy="7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r>
                  <a:rPr lang="en-US" altLang="zh-CN" sz="240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V</a:t>
                </a:r>
                <a:endParaRPr lang="en-US" altLang="zh-CN">
                  <a:solidFill>
                    <a:schemeClr val="tx1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13445" name="文本框 13444"/>
              <p:cNvSpPr txBox="1"/>
              <p:nvPr/>
            </p:nvSpPr>
            <p:spPr>
              <a:xfrm>
                <a:off x="3120" y="3336"/>
                <a:ext cx="1132" cy="7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r>
                  <a:rPr lang="en-US" altLang="zh-CN" sz="24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S</a:t>
                </a:r>
                <a:endParaRPr lang="en-US" altLang="zh-CN">
                  <a:solidFill>
                    <a:srgbClr val="0000FF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13446" name="椭圆 13445"/>
              <p:cNvSpPr/>
              <p:nvPr/>
            </p:nvSpPr>
            <p:spPr>
              <a:xfrm>
                <a:off x="0" y="1676"/>
                <a:ext cx="227" cy="185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47" name="椭圆 13446"/>
              <p:cNvSpPr/>
              <p:nvPr/>
            </p:nvSpPr>
            <p:spPr>
              <a:xfrm>
                <a:off x="4590" y="1689"/>
                <a:ext cx="227" cy="185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0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250825" y="260350"/>
            <a:ext cx="83899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用电压表测量串联电路的电压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395288" y="1628775"/>
            <a:ext cx="21605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结果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pic>
        <p:nvPicPr>
          <p:cNvPr id="14340" name="xjhsy9" descr="w6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288" y="5091113"/>
            <a:ext cx="1439862" cy="1370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文本框 14340"/>
          <p:cNvSpPr txBox="1"/>
          <p:nvPr/>
        </p:nvSpPr>
        <p:spPr>
          <a:xfrm>
            <a:off x="1042988" y="2349500"/>
            <a:ext cx="7272337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串联电路的电压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=_______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=_______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=_______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395288" y="3933825"/>
            <a:ext cx="20891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实验表明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1692275" y="4508500"/>
            <a:ext cx="56165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串联电路两端的总电压等于各部分电路两端电压的和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1908175" y="5516563"/>
            <a:ext cx="44307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串联电路   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>
                <a:solidFill>
                  <a:srgbClr val="0000FF"/>
                </a:solidFill>
                <a:latin typeface="Tahoma" panose="020B0604030504040204" pitchFamily="34" charset="0"/>
              </a:rPr>
              <a:t>=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rgbClr val="0000FF"/>
                </a:solidFill>
                <a:latin typeface="Tahoma" panose="020B0604030504040204" pitchFamily="34" charset="0"/>
              </a:rPr>
              <a:t>1</a:t>
            </a:r>
            <a:r>
              <a:rPr lang="en-US" altLang="zh-CN" sz="2800">
                <a:solidFill>
                  <a:srgbClr val="0000FF"/>
                </a:solidFill>
                <a:latin typeface="Tahoma" panose="020B0604030504040204" pitchFamily="34" charset="0"/>
              </a:rPr>
              <a:t>+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>
                <a:solidFill>
                  <a:srgbClr val="0000FF"/>
                </a:solidFill>
                <a:latin typeface="Tahoma" panose="020B0604030504040204" pitchFamily="34" charset="0"/>
              </a:rPr>
              <a:t>2</a:t>
            </a:r>
            <a:endParaRPr lang="en-US" altLang="zh-CN" sz="2800" baseline="-2500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539750" y="188913"/>
            <a:ext cx="78136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Tahoma" panose="020B0604030504040204" pitchFamily="34" charset="0"/>
                <a:ea typeface="华文彩云" pitchFamily="2" charset="-122"/>
              </a:rPr>
              <a:t>用电压表测量并联电路电压</a:t>
            </a:r>
            <a:endParaRPr lang="zh-CN" altLang="en-US" sz="4800">
              <a:solidFill>
                <a:schemeClr val="tx2"/>
              </a:solidFill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395288" y="1628775"/>
            <a:ext cx="21605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目的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1042988" y="2349500"/>
            <a:ext cx="7777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、用电压表测量并联电路的各支路两端电压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1042988" y="2924175"/>
            <a:ext cx="82089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、研究并联电路的各支路两端电压的关系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395288" y="3644900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[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器材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]</a:t>
            </a:r>
            <a:endParaRPr lang="en-US" altLang="zh-CN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755650" y="4292600"/>
            <a:ext cx="7993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小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灯泡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(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灯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座</a:t>
            </a:r>
            <a:r>
              <a:rPr lang="en-US" altLang="zh-CN" sz="2800">
                <a:solidFill>
                  <a:schemeClr val="tx1"/>
                </a:solidFill>
                <a:latin typeface="Tahoma" panose="020B0604030504040204" pitchFamily="34" charset="0"/>
              </a:rPr>
              <a:t>)2</a:t>
            </a:r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</a:rPr>
              <a:t>个，电压表，电源，导线，电键</a:t>
            </a:r>
            <a:endParaRPr lang="zh-CN" altLang="en-US" sz="28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pic>
        <p:nvPicPr>
          <p:cNvPr id="15368" name="xjhsy7" descr="w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488" y="4941888"/>
            <a:ext cx="2127250" cy="176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1020</Words>
  <Application>WPS 演示</Application>
  <PresentationFormat>在屏幕上显示</PresentationFormat>
  <Paragraphs>212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Tahoma</vt:lpstr>
      <vt:lpstr>华文彩云</vt:lpstr>
      <vt:lpstr>Times New Roman</vt:lpstr>
      <vt:lpstr>Comic Sans MS</vt:lpstr>
      <vt:lpstr>华文新魏</vt:lpstr>
      <vt:lpstr>微软雅黑</vt:lpstr>
      <vt:lpstr>Arial Unicode MS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2003-12-02T07:59:29Z</dcterms:created>
  <dcterms:modified xsi:type="dcterms:W3CDTF">2018-05-19T23:41:20Z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