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  <p:sldMasterId id="2147483671" r:id="rId4"/>
    <p:sldMasterId id="2147483684" r:id="rId5"/>
    <p:sldMasterId id="2147483696" r:id="rId6"/>
  </p:sldMasterIdLst>
  <p:notesMasterIdLst>
    <p:notesMasterId r:id="rId11"/>
  </p:notesMasterIdLst>
  <p:sldIdLst>
    <p:sldId id="257" r:id="rId7"/>
    <p:sldId id="258" r:id="rId8"/>
    <p:sldId id="259" r:id="rId9"/>
    <p:sldId id="260" r:id="rId10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2662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r>
              <a:rPr lang="en-US" altLang="zh-CN" dirty="0"/>
              <a:t>112</a:t>
            </a:r>
            <a:endParaRPr lang="en-US" altLang="zh-CN"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0178" name="组合 50177"/>
          <p:cNvGrpSpPr/>
          <p:nvPr/>
        </p:nvGrpSpPr>
        <p:grpSpPr>
          <a:xfrm>
            <a:off x="2211917" y="1600200"/>
            <a:ext cx="9116483" cy="3200400"/>
            <a:chOff x="1045" y="1008"/>
            <a:chExt cx="4307" cy="2016"/>
          </a:xfrm>
        </p:grpSpPr>
        <p:sp>
          <p:nvSpPr>
            <p:cNvPr id="50179" name="椭圆 50178"/>
            <p:cNvSpPr/>
            <p:nvPr/>
          </p:nvSpPr>
          <p:spPr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>
                <a:buClr>
                  <a:schemeClr val="bg1"/>
                </a:buClr>
              </a:pP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0180" name="椭圆 50179"/>
            <p:cNvSpPr/>
            <p:nvPr/>
          </p:nvSpPr>
          <p:spPr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>
                <a:buClr>
                  <a:schemeClr val="bg1"/>
                </a:buClr>
              </a:pP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0181" name="椭圆 50180"/>
            <p:cNvSpPr/>
            <p:nvPr/>
          </p:nvSpPr>
          <p:spPr>
            <a:xfrm flipH="1">
              <a:off x="2136" y="1008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>
                <a:buClr>
                  <a:schemeClr val="bg1"/>
                </a:buClr>
              </a:pP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0182" name="椭圆 50181"/>
            <p:cNvSpPr/>
            <p:nvPr/>
          </p:nvSpPr>
          <p:spPr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>
                <a:buClr>
                  <a:schemeClr val="bg1"/>
                </a:buClr>
              </a:pP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0183" name="椭圆 50182"/>
            <p:cNvSpPr/>
            <p:nvPr/>
          </p:nvSpPr>
          <p:spPr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p>
              <a:pPr lvl="0" algn="ctr">
                <a:buClr>
                  <a:schemeClr val="bg1"/>
                </a:buClr>
              </a:pP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50184" name="椭圆 50183"/>
            <p:cNvSpPr/>
            <p:nvPr/>
          </p:nvSpPr>
          <p:spPr>
            <a:xfrm flipH="1">
              <a:off x="4392" y="2064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>
                <a:buClr>
                  <a:schemeClr val="bg1"/>
                </a:buClr>
              </a:pPr>
              <a:endParaRPr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0185" name="日期占位符 50184"/>
          <p:cNvSpPr>
            <a:spLocks noGrp="1"/>
          </p:cNvSpPr>
          <p:nvPr>
            <p:ph type="dt" sz="half" idx="2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0186" name="页脚占位符 50185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0187" name="灯片编号占位符 50186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0188" name="标题 50187"/>
          <p:cNvSpPr>
            <a:spLocks noGrp="1"/>
          </p:cNvSpPr>
          <p:nvPr>
            <p:ph type="ctrTitle"/>
          </p:nvPr>
        </p:nvSpPr>
        <p:spPr>
          <a:xfrm>
            <a:off x="914400" y="1219200"/>
            <a:ext cx="10363200" cy="19335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4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0189" name="副标题 50188"/>
          <p:cNvSpPr>
            <a:spLocks noGrp="1"/>
          </p:cNvSpPr>
          <p:nvPr>
            <p:ph type="subTitle" idx="1"/>
          </p:nvPr>
        </p:nvSpPr>
        <p:spPr>
          <a:xfrm>
            <a:off x="2743200" y="3505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62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62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3250" name="标题 53249"/>
          <p:cNvSpPr>
            <a:spLocks noGrp="1" noRot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3251" name="副标题 53250"/>
          <p:cNvSpPr>
            <a:spLocks noGrp="1" noRot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53252" name="日期占位符 53251"/>
          <p:cNvSpPr>
            <a:spLocks noGrp="1"/>
          </p:cNvSpPr>
          <p:nvPr>
            <p:ph type="dt" sz="half" idx="2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3253" name="页脚占位符 5325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3254" name="灯片编号占位符 5325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905000"/>
            <a:ext cx="5579957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9877" y="1905000"/>
            <a:ext cx="5579957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7" y="609600"/>
            <a:ext cx="284691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09600"/>
            <a:ext cx="8375712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4514" name="标题 64513"/>
          <p:cNvSpPr>
            <a:spLocks noGrp="1" noRot="1"/>
          </p:cNvSpPr>
          <p:nvPr>
            <p:ph type="ctrTitle"/>
          </p:nvPr>
        </p:nvSpPr>
        <p:spPr>
          <a:xfrm>
            <a:off x="5283200" y="1066800"/>
            <a:ext cx="6197600" cy="1981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4515" name="副标题 64514"/>
          <p:cNvSpPr>
            <a:spLocks noGrp="1" noRot="1"/>
          </p:cNvSpPr>
          <p:nvPr>
            <p:ph type="subTitle" idx="1"/>
          </p:nvPr>
        </p:nvSpPr>
        <p:spPr>
          <a:xfrm>
            <a:off x="5283200" y="3657600"/>
            <a:ext cx="6096000" cy="167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64516" name="日期占位符 64515"/>
          <p:cNvSpPr>
            <a:spLocks noGrp="1"/>
          </p:cNvSpPr>
          <p:nvPr>
            <p:ph type="dt" sz="half" idx="2"/>
          </p:nvPr>
        </p:nvSpPr>
        <p:spPr>
          <a:xfrm>
            <a:off x="402167" y="607695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4517" name="页脚占位符 64516"/>
          <p:cNvSpPr>
            <a:spLocks noGrp="1"/>
          </p:cNvSpPr>
          <p:nvPr>
            <p:ph type="ftr" sz="quarter" idx="3"/>
          </p:nvPr>
        </p:nvSpPr>
        <p:spPr>
          <a:xfrm>
            <a:off x="4165600" y="607695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4518" name="灯片编号占位符 64517"/>
          <p:cNvSpPr>
            <a:spLocks noGrp="1"/>
          </p:cNvSpPr>
          <p:nvPr>
            <p:ph type="sldNum" sz="quarter" idx="4"/>
          </p:nvPr>
        </p:nvSpPr>
        <p:spPr>
          <a:xfrm>
            <a:off x="8737600" y="607695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6400" y="1981200"/>
            <a:ext cx="5579957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4111" y="1981200"/>
            <a:ext cx="5579957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6092" y="685800"/>
            <a:ext cx="2847975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85800"/>
            <a:ext cx="8378825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3" Type="http://schemas.openxmlformats.org/officeDocument/2006/relationships/theme" Target="../theme/theme5.xml"/><Relationship Id="rId12" Type="http://schemas.openxmlformats.org/officeDocument/2006/relationships/image" Target="../media/image4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9154" name="组合 49153"/>
          <p:cNvGrpSpPr/>
          <p:nvPr/>
        </p:nvGrpSpPr>
        <p:grpSpPr>
          <a:xfrm>
            <a:off x="1428751" y="304800"/>
            <a:ext cx="10153649" cy="1106488"/>
            <a:chOff x="675" y="192"/>
            <a:chExt cx="4797" cy="697"/>
          </a:xfrm>
        </p:grpSpPr>
        <p:sp>
          <p:nvSpPr>
            <p:cNvPr id="49155" name="椭圆 49154"/>
            <p:cNvSpPr/>
            <p:nvPr/>
          </p:nvSpPr>
          <p:spPr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>
                <a:buClr>
                  <a:schemeClr val="bg1"/>
                </a:buClr>
              </a:pP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49156" name="椭圆 49155"/>
            <p:cNvSpPr/>
            <p:nvPr/>
          </p:nvSpPr>
          <p:spPr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>
                <a:buClr>
                  <a:schemeClr val="bg1"/>
                </a:buClr>
              </a:pP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49157" name="椭圆 49156"/>
            <p:cNvSpPr/>
            <p:nvPr/>
          </p:nvSpPr>
          <p:spPr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/>
            <a:p>
              <a:pPr lvl="0" algn="ctr">
                <a:buClr>
                  <a:schemeClr val="bg1"/>
                </a:buClr>
              </a:pP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49158" name="椭圆 49157"/>
            <p:cNvSpPr/>
            <p:nvPr/>
          </p:nvSpPr>
          <p:spPr>
            <a:xfrm flipH="1">
              <a:off x="3984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>
                <a:buClr>
                  <a:schemeClr val="bg1"/>
                </a:buClr>
              </a:pPr>
              <a:endParaRPr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49159" name="椭圆 49158"/>
            <p:cNvSpPr/>
            <p:nvPr/>
          </p:nvSpPr>
          <p:spPr>
            <a:xfrm flipH="1">
              <a:off x="1486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pPr lvl="0" algn="ctr">
                <a:buClr>
                  <a:schemeClr val="bg1"/>
                </a:buClr>
              </a:pPr>
              <a:endParaRPr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9160" name="文本占位符 49159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9161" name="日期占位符 49160"/>
          <p:cNvSpPr>
            <a:spLocks noGrp="1"/>
          </p:cNvSpPr>
          <p:nvPr>
            <p:ph type="dt" sz="half" idx="2"/>
          </p:nvPr>
        </p:nvSpPr>
        <p:spPr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9162" name="页脚占位符 49161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9163" name="灯片编号占位符 49162"/>
          <p:cNvSpPr>
            <a:spLocks noGrp="1"/>
          </p:cNvSpPr>
          <p:nvPr>
            <p:ph type="sldNum" sz="quarter" idx="4"/>
          </p:nvPr>
        </p:nvSpPr>
        <p:spPr>
          <a:xfrm>
            <a:off x="8737600" y="6248400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9164" name="标题 4916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2226" name="标题 52225"/>
          <p:cNvSpPr>
            <a:spLocks noGrp="1" noRot="1"/>
          </p:cNvSpPr>
          <p:nvPr>
            <p:ph type="title"/>
          </p:nvPr>
        </p:nvSpPr>
        <p:spPr>
          <a:xfrm>
            <a:off x="402167" y="6096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2227" name="文本占位符 52226"/>
          <p:cNvSpPr>
            <a:spLocks noGrp="1" noRot="1"/>
          </p:cNvSpPr>
          <p:nvPr>
            <p:ph type="body" idx="1"/>
          </p:nvPr>
        </p:nvSpPr>
        <p:spPr>
          <a:xfrm>
            <a:off x="402167" y="1905000"/>
            <a:ext cx="11387667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2228" name="日期占位符 52227"/>
          <p:cNvSpPr>
            <a:spLocks noGrp="1"/>
          </p:cNvSpPr>
          <p:nvPr>
            <p:ph type="dt" sz="half" idx="2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229" name="页脚占位符 522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2230" name="灯片编号占位符 522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3490" name="标题 63489"/>
          <p:cNvSpPr>
            <a:spLocks noGrp="1" noRot="1"/>
          </p:cNvSpPr>
          <p:nvPr>
            <p:ph type="title"/>
          </p:nvPr>
        </p:nvSpPr>
        <p:spPr>
          <a:xfrm>
            <a:off x="402167" y="6858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3491" name="文本占位符 63490"/>
          <p:cNvSpPr>
            <a:spLocks noGrp="1" noRot="1"/>
          </p:cNvSpPr>
          <p:nvPr>
            <p:ph type="body" idx="1"/>
          </p:nvPr>
        </p:nvSpPr>
        <p:spPr>
          <a:xfrm>
            <a:off x="406400" y="1981200"/>
            <a:ext cx="11387667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3492" name="日期占位符 63491"/>
          <p:cNvSpPr>
            <a:spLocks noGrp="1"/>
          </p:cNvSpPr>
          <p:nvPr>
            <p:ph type="dt" sz="half" idx="2"/>
          </p:nvPr>
        </p:nvSpPr>
        <p:spPr>
          <a:xfrm>
            <a:off x="402167" y="601980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3493" name="页脚占位符 63492"/>
          <p:cNvSpPr>
            <a:spLocks noGrp="1"/>
          </p:cNvSpPr>
          <p:nvPr>
            <p:ph type="ftr" sz="quarter" idx="3"/>
          </p:nvPr>
        </p:nvSpPr>
        <p:spPr>
          <a:xfrm>
            <a:off x="4165600" y="60198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3494" name="灯片编号占位符 63493"/>
          <p:cNvSpPr>
            <a:spLocks noGrp="1"/>
          </p:cNvSpPr>
          <p:nvPr>
            <p:ph type="sldNum" sz="quarter" idx="4"/>
          </p:nvPr>
        </p:nvSpPr>
        <p:spPr>
          <a:xfrm>
            <a:off x="8737600" y="601980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http://www.jiangjia.com.cn/pro01.jpg" TargetMode="External"/><Relationship Id="rId8" Type="http://schemas.openxmlformats.org/officeDocument/2006/relationships/image" Target="../media/image9.jpeg"/><Relationship Id="rId7" Type="http://schemas.openxmlformats.org/officeDocument/2006/relationships/image" Target="http://www.jiangjia.com.cn/pro30.jpg" TargetMode="External"/><Relationship Id="rId6" Type="http://schemas.openxmlformats.org/officeDocument/2006/relationships/image" Target="../media/image8.jpeg"/><Relationship Id="rId5" Type="http://schemas.openxmlformats.org/officeDocument/2006/relationships/image" Target="http://www.jiangjia.com.cn/pro09.jpg" TargetMode="External"/><Relationship Id="rId4" Type="http://schemas.openxmlformats.org/officeDocument/2006/relationships/image" Target="../media/image7.jpeg"/><Relationship Id="rId3" Type="http://schemas.openxmlformats.org/officeDocument/2006/relationships/image" Target="http://www.jiangjia.com.cn/pro05.jpg" TargetMode="External"/><Relationship Id="rId2" Type="http://schemas.openxmlformats.org/officeDocument/2006/relationships/image" Target="../media/image6.jpeg"/><Relationship Id="rId10" Type="http://schemas.openxmlformats.org/officeDocument/2006/relationships/slideLayout" Target="../slideLayouts/slideLayout17.xml"/><Relationship Id="rId1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emf"/><Relationship Id="rId3" Type="http://schemas.openxmlformats.org/officeDocument/2006/relationships/image" Target="../media/image20.emf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hyperlink" Target="file:///H:\&#28201;&#24230;&#24433;&#21709;&#30005;&#38459;.sw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1.GIF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3.png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7.GIF"/><Relationship Id="rId1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33" name="图片 5132" descr="06303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0"/>
            <a:ext cx="7543800" cy="6851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5121"/>
          <p:cNvSpPr txBox="1"/>
          <p:nvPr/>
        </p:nvSpPr>
        <p:spPr>
          <a:xfrm>
            <a:off x="6172200" y="838200"/>
            <a:ext cx="4495800" cy="316928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endParaRPr lang="en-US" altLang="zh-CN" sz="8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8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   阻</a:t>
            </a:r>
            <a:endParaRPr lang="zh-CN" altLang="en-US" sz="8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7020560" y="3276600"/>
            <a:ext cx="3063875" cy="255333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4" name="矩形 5123"/>
          <p:cNvSpPr/>
          <p:nvPr/>
        </p:nvSpPr>
        <p:spPr>
          <a:xfrm>
            <a:off x="5381625" y="3000375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5125" name="图片 5124" descr="http://www.jiangjia.com.cn/pro05.jpg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524000" y="0"/>
            <a:ext cx="4648200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矩形 5125"/>
          <p:cNvSpPr/>
          <p:nvPr/>
        </p:nvSpPr>
        <p:spPr>
          <a:xfrm>
            <a:off x="5414963" y="3052763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5127" name="图片 5126" descr="http://www.jiangjia.com.cn/pro09.jpg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1524000" y="2362200"/>
            <a:ext cx="4572000" cy="2525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5127"/>
          <p:cNvSpPr/>
          <p:nvPr/>
        </p:nvSpPr>
        <p:spPr>
          <a:xfrm>
            <a:off x="5334000" y="30480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5129" name="图片 5128" descr="http://www.jiangjia.com.cn/pro30.jpg"/>
          <p:cNvPicPr>
            <a:picLocks noChangeAspect="1"/>
          </p:cNvPicPr>
          <p:nvPr/>
        </p:nvPicPr>
        <p:blipFill>
          <a:blip r:embed="rId6" r:link="rId7"/>
          <a:stretch>
            <a:fillRect/>
          </a:stretch>
        </p:blipFill>
        <p:spPr>
          <a:xfrm>
            <a:off x="1524000" y="2514600"/>
            <a:ext cx="4651375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30" name="矩形 5129"/>
          <p:cNvSpPr/>
          <p:nvPr/>
        </p:nvSpPr>
        <p:spPr>
          <a:xfrm>
            <a:off x="5334000" y="31242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5131" name="图片 5130" descr="http://www.jiangjia.com.cn/pro01.jpg"/>
          <p:cNvPicPr>
            <a:picLocks noChangeAspect="1"/>
          </p:cNvPicPr>
          <p:nvPr/>
        </p:nvPicPr>
        <p:blipFill>
          <a:blip r:embed="rId8" r:link="rId9"/>
          <a:stretch>
            <a:fillRect/>
          </a:stretch>
        </p:blipFill>
        <p:spPr>
          <a:xfrm>
            <a:off x="1524000" y="3417888"/>
            <a:ext cx="4572000" cy="3440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22529"/>
          <p:cNvSpPr/>
          <p:nvPr/>
        </p:nvSpPr>
        <p:spPr>
          <a:xfrm>
            <a:off x="1524000" y="0"/>
            <a:ext cx="9144000" cy="68580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/>
          <a:p>
            <a:pPr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pic>
        <p:nvPicPr>
          <p:cNvPr id="22531" name="图片 225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6032500"/>
            <a:ext cx="9144000" cy="82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图片 225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矩形 22532"/>
          <p:cNvSpPr/>
          <p:nvPr/>
        </p:nvSpPr>
        <p:spPr>
          <a:xfrm>
            <a:off x="2149475" y="6111875"/>
            <a:ext cx="1270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grpSp>
        <p:nvGrpSpPr>
          <p:cNvPr id="22534" name="组合 22533"/>
          <p:cNvGrpSpPr/>
          <p:nvPr/>
        </p:nvGrpSpPr>
        <p:grpSpPr>
          <a:xfrm>
            <a:off x="7683500" y="4508500"/>
            <a:ext cx="2733675" cy="1711325"/>
            <a:chOff x="3880" y="2840"/>
            <a:chExt cx="1722" cy="1078"/>
          </a:xfrm>
        </p:grpSpPr>
        <p:pic>
          <p:nvPicPr>
            <p:cNvPr id="22535" name="图片 225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80" y="2840"/>
              <a:ext cx="1722" cy="10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6" name="图片 2253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80" y="2840"/>
              <a:ext cx="1722" cy="107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2537" name="图片 22536"/>
          <p:cNvPicPr>
            <a:picLocks noChangeAspect="1"/>
          </p:cNvPicPr>
          <p:nvPr/>
        </p:nvPicPr>
        <p:blipFill>
          <a:blip r:embed="rId5">
            <a:biLevel thresh="50000"/>
            <a:grayscl/>
          </a:blip>
          <a:stretch>
            <a:fillRect/>
          </a:stretch>
        </p:blipFill>
        <p:spPr>
          <a:xfrm>
            <a:off x="1752600" y="762000"/>
            <a:ext cx="2743200" cy="198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8" name="图片 22537"/>
          <p:cNvPicPr>
            <a:picLocks noChangeAspect="1"/>
          </p:cNvPicPr>
          <p:nvPr/>
        </p:nvPicPr>
        <p:blipFill>
          <a:blip r:embed="rId6">
            <a:biLevel thresh="50000"/>
            <a:grayscl/>
          </a:blip>
          <a:stretch>
            <a:fillRect/>
          </a:stretch>
        </p:blipFill>
        <p:spPr>
          <a:xfrm>
            <a:off x="4648200" y="685800"/>
            <a:ext cx="3276600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9" name="图片 22538"/>
          <p:cNvPicPr>
            <a:picLocks noChangeAspect="1"/>
          </p:cNvPicPr>
          <p:nvPr/>
        </p:nvPicPr>
        <p:blipFill>
          <a:blip r:embed="rId7">
            <a:biLevel thresh="50000"/>
            <a:grayscl/>
          </a:blip>
          <a:stretch>
            <a:fillRect/>
          </a:stretch>
        </p:blipFill>
        <p:spPr>
          <a:xfrm>
            <a:off x="7620000" y="685800"/>
            <a:ext cx="3048000" cy="2182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40" name="文本框 22539"/>
          <p:cNvSpPr txBox="1"/>
          <p:nvPr/>
        </p:nvSpPr>
        <p:spPr>
          <a:xfrm>
            <a:off x="1752600" y="3048000"/>
            <a:ext cx="2590800" cy="2245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隶书" pitchFamily="49" charset="-122"/>
              </a:rPr>
              <a:t>  </a:t>
            </a:r>
            <a:r>
              <a:rPr lang="zh-CN" altLang="en-US" sz="2800" b="1" dirty="0">
                <a:latin typeface="Arial" panose="020B0604020202020204" pitchFamily="34" charset="0"/>
                <a:ea typeface="隶书" pitchFamily="49" charset="-122"/>
              </a:rPr>
              <a:t>通过比较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灯的亮暗</a:t>
            </a:r>
            <a:r>
              <a:rPr lang="zh-CN" altLang="en-US" sz="2800" b="1" dirty="0">
                <a:latin typeface="Arial" panose="020B0604020202020204" pitchFamily="34" charset="0"/>
                <a:ea typeface="隶书" pitchFamily="49" charset="-122"/>
              </a:rPr>
              <a:t>来判断，如灯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亮</a:t>
            </a:r>
            <a:r>
              <a:rPr lang="zh-CN" altLang="en-US" sz="2800" b="1" dirty="0">
                <a:latin typeface="Arial" panose="020B0604020202020204" pitchFamily="34" charset="0"/>
                <a:ea typeface="隶书" pitchFamily="49" charset="-122"/>
              </a:rPr>
              <a:t>，则对电流阻碍作用小，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电阻小</a:t>
            </a:r>
            <a:r>
              <a:rPr lang="zh-CN" altLang="en-US" sz="2800" b="1" dirty="0">
                <a:latin typeface="Arial" panose="020B0604020202020204" pitchFamily="34" charset="0"/>
                <a:ea typeface="隶书" pitchFamily="49" charset="-122"/>
              </a:rPr>
              <a:t>。</a:t>
            </a:r>
            <a:endParaRPr lang="zh-CN" altLang="en-US" sz="2800" b="1" dirty="0"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2541" name="文本框 22540"/>
          <p:cNvSpPr txBox="1"/>
          <p:nvPr/>
        </p:nvSpPr>
        <p:spPr>
          <a:xfrm>
            <a:off x="4800600" y="2971800"/>
            <a:ext cx="26670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隶书" pitchFamily="49" charset="-122"/>
              </a:rPr>
              <a:t>    </a:t>
            </a:r>
            <a:r>
              <a:rPr lang="zh-CN" altLang="en-US" sz="2800" b="1" dirty="0">
                <a:latin typeface="Arial" panose="020B0604020202020204" pitchFamily="34" charset="0"/>
                <a:ea typeface="隶书" pitchFamily="49" charset="-122"/>
              </a:rPr>
              <a:t>通过比较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电流表中电流的大小</a:t>
            </a:r>
            <a:r>
              <a:rPr lang="zh-CN" altLang="en-US" sz="2800" b="1" dirty="0">
                <a:latin typeface="Arial" panose="020B0604020202020204" pitchFamily="34" charset="0"/>
                <a:ea typeface="隶书" pitchFamily="49" charset="-122"/>
              </a:rPr>
              <a:t>，如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电流大</a:t>
            </a:r>
            <a:r>
              <a:rPr lang="zh-CN" altLang="en-US" sz="2800" b="1" dirty="0">
                <a:latin typeface="Arial" panose="020B0604020202020204" pitchFamily="34" charset="0"/>
                <a:ea typeface="隶书" pitchFamily="49" charset="-122"/>
              </a:rPr>
              <a:t>，则对电流的阻碍作用小，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电阻小。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  <p:sp>
        <p:nvSpPr>
          <p:cNvPr id="22542" name="文本框 22541"/>
          <p:cNvSpPr txBox="1"/>
          <p:nvPr/>
        </p:nvSpPr>
        <p:spPr>
          <a:xfrm>
            <a:off x="7924800" y="3276600"/>
            <a:ext cx="24384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隶书" pitchFamily="49" charset="-122"/>
              </a:rPr>
              <a:t>既可比较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灯的亮暗</a:t>
            </a:r>
            <a:r>
              <a:rPr lang="zh-CN" altLang="en-US" sz="2800" b="1" dirty="0">
                <a:latin typeface="Arial" panose="020B0604020202020204" pitchFamily="34" charset="0"/>
                <a:ea typeface="隶书" pitchFamily="49" charset="-122"/>
              </a:rPr>
              <a:t>，也可比较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电流的大小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0" grpId="0"/>
      <p:bldP spid="22541" grpId="0"/>
      <p:bldP spid="225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8" name="文本占位符 47107" descr="0WK23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2286000" y="792163"/>
            <a:ext cx="7461250" cy="5410200"/>
          </a:xfrm>
        </p:spPr>
      </p:pic>
      <p:sp>
        <p:nvSpPr>
          <p:cNvPr id="47109" name="矩形 47108"/>
          <p:cNvSpPr/>
          <p:nvPr/>
        </p:nvSpPr>
        <p:spPr>
          <a:xfrm>
            <a:off x="2819400" y="1447800"/>
            <a:ext cx="4343400" cy="23799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5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Arial" panose="020B0604020202020204" pitchFamily="34" charset="0"/>
              </a:rPr>
              <a:t>一个科学量可能与多个因素有关时，如何展开研究？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3733800" y="3962400"/>
            <a:ext cx="3581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控制变量法</a:t>
            </a:r>
            <a:endParaRPr lang="zh-CN" altLang="en-US" sz="32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8717" name="表格 28716"/>
          <p:cNvGraphicFramePr/>
          <p:nvPr/>
        </p:nvGraphicFramePr>
        <p:xfrm>
          <a:off x="2667000" y="2895600"/>
          <a:ext cx="6249670" cy="1744980"/>
        </p:xfrm>
        <a:graphic>
          <a:graphicData uri="http://schemas.openxmlformats.org/drawingml/2006/table">
            <a:tbl>
              <a:tblPr/>
              <a:tblGrid>
                <a:gridCol w="2033905"/>
                <a:gridCol w="2258060"/>
                <a:gridCol w="1957705"/>
              </a:tblGrid>
              <a:tr h="5816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导体 </a:t>
                      </a:r>
                      <a:endParaRPr lang="zh-CN" altLang="en-US" sz="3200" b="1" dirty="0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电流表示数</a:t>
                      </a:r>
                      <a:endParaRPr lang="zh-CN" altLang="en-US" sz="3200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电阻大小</a:t>
                      </a:r>
                      <a:endParaRPr lang="zh-CN" altLang="en-US" sz="3200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6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/>
                        <a:t>甲</a:t>
                      </a:r>
                      <a:r>
                        <a:rPr lang="en-US" altLang="zh-CN" sz="3200" b="1"/>
                        <a:t>(1</a:t>
                      </a:r>
                      <a:r>
                        <a:rPr lang="zh-CN" altLang="en-US" sz="3200" b="1"/>
                        <a:t>米</a:t>
                      </a:r>
                      <a:r>
                        <a:rPr lang="en-US" altLang="zh-CN" sz="3200" b="1"/>
                        <a:t>)</a:t>
                      </a:r>
                      <a:endParaRPr lang="zh-CN" altLang="en-US" sz="3200" b="1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</a:rPr>
                        <a:t>小</a:t>
                      </a:r>
                      <a:endParaRPr lang="zh-CN" altLang="en-US" sz="3200" b="1" dirty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</a:rPr>
                        <a:t>大</a:t>
                      </a:r>
                      <a:endParaRPr lang="zh-CN" altLang="en-US" sz="3200" b="1" dirty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16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/>
                        <a:t>乙</a:t>
                      </a:r>
                      <a:r>
                        <a:rPr lang="en-US" altLang="zh-CN" sz="3200" b="1"/>
                        <a:t>(0.5</a:t>
                      </a:r>
                      <a:r>
                        <a:rPr lang="zh-CN" altLang="en-US" sz="3200" b="1"/>
                        <a:t>米</a:t>
                      </a:r>
                      <a:r>
                        <a:rPr lang="en-US" altLang="zh-CN" sz="3200" b="1"/>
                        <a:t>)</a:t>
                      </a:r>
                      <a:endParaRPr lang="zh-CN" altLang="en-US" sz="3200" b="1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</a:rPr>
                        <a:t>大</a:t>
                      </a:r>
                      <a:endParaRPr lang="zh-CN" altLang="en-US" sz="3200" b="1" dirty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</a:rPr>
                        <a:t>小</a:t>
                      </a:r>
                      <a:endParaRPr lang="zh-CN" altLang="en-US" sz="3200" b="1" dirty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696" name="矩形 28695"/>
          <p:cNvSpPr/>
          <p:nvPr/>
        </p:nvSpPr>
        <p:spPr>
          <a:xfrm>
            <a:off x="2279650" y="1339374"/>
            <a:ext cx="62382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．探究导体电阻与长度的关系。 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8697" name="矩形 28696"/>
          <p:cNvSpPr/>
          <p:nvPr/>
        </p:nvSpPr>
        <p:spPr>
          <a:xfrm>
            <a:off x="2206308" y="2134712"/>
            <a:ext cx="67157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控制的不变量有＿＿、＿＿、＿＿。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8698" name="矩形 28697"/>
          <p:cNvSpPr/>
          <p:nvPr/>
        </p:nvSpPr>
        <p:spPr>
          <a:xfrm>
            <a:off x="5087938" y="2133600"/>
            <a:ext cx="46624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材料　粗细　温度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28699" name="矩形 28698"/>
          <p:cNvSpPr/>
          <p:nvPr/>
        </p:nvSpPr>
        <p:spPr>
          <a:xfrm>
            <a:off x="1631950" y="4719638"/>
            <a:ext cx="9036050" cy="1076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实验结果：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材料、粗细相同的导体，长度越大，电阻＿＿。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8700" name="矩形 28699"/>
          <p:cNvSpPr/>
          <p:nvPr/>
        </p:nvSpPr>
        <p:spPr>
          <a:xfrm>
            <a:off x="8975725" y="5105400"/>
            <a:ext cx="14636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t>越大</a:t>
            </a:r>
            <a:endParaRPr lang="zh-CN" altLang="en-US" sz="3600" b="1" dirty="0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graphicFrame>
        <p:nvGraphicFramePr>
          <p:cNvPr id="28725" name="表格 28724"/>
          <p:cNvGraphicFramePr/>
          <p:nvPr/>
        </p:nvGraphicFramePr>
        <p:xfrm>
          <a:off x="4724400" y="3429000"/>
          <a:ext cx="4191000" cy="1219200"/>
        </p:xfrm>
        <a:graphic>
          <a:graphicData uri="http://schemas.openxmlformats.org/drawingml/2006/table">
            <a:tbl>
              <a:tblPr/>
              <a:tblGrid>
                <a:gridCol w="2256155"/>
                <a:gridCol w="1934845"/>
              </a:tblGrid>
              <a:tr h="6159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FF3300"/>
                          </a:solidFill>
                        </a:rPr>
                        <a:t>小</a:t>
                      </a:r>
                      <a:endParaRPr lang="zh-CN" altLang="en-US" sz="3200" b="1" dirty="0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FF3300"/>
                          </a:solidFill>
                        </a:rPr>
                        <a:t>大</a:t>
                      </a:r>
                      <a:endParaRPr lang="zh-CN" altLang="en-US" sz="3200" b="1" dirty="0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032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FF3300"/>
                          </a:solidFill>
                        </a:rPr>
                        <a:t>大</a:t>
                      </a:r>
                      <a:endParaRPr lang="zh-CN" altLang="en-US" sz="3200" b="1" dirty="0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FF3300"/>
                          </a:solidFill>
                        </a:rPr>
                        <a:t>小</a:t>
                      </a:r>
                      <a:endParaRPr lang="zh-CN" altLang="en-US" sz="3200" b="1" dirty="0">
                        <a:solidFill>
                          <a:srgbClr val="FF3300"/>
                        </a:solidFill>
                      </a:endParaRPr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9" grpId="0"/>
      <p:bldP spid="287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30721"/>
          <p:cNvSpPr/>
          <p:nvPr/>
        </p:nvSpPr>
        <p:spPr>
          <a:xfrm>
            <a:off x="2223771" y="1482249"/>
            <a:ext cx="61252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、研究导体的电阻与粗细的关系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723" name="矩形 30722"/>
          <p:cNvSpPr/>
          <p:nvPr/>
        </p:nvSpPr>
        <p:spPr>
          <a:xfrm>
            <a:off x="2208213" y="2274412"/>
            <a:ext cx="6767512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控制的不变量有＿＿、＿＿。 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30764" name="表格 30763"/>
          <p:cNvGraphicFramePr/>
          <p:nvPr/>
        </p:nvGraphicFramePr>
        <p:xfrm>
          <a:off x="2743200" y="2971800"/>
          <a:ext cx="6373495" cy="1744980"/>
        </p:xfrm>
        <a:graphic>
          <a:graphicData uri="http://schemas.openxmlformats.org/drawingml/2006/table">
            <a:tbl>
              <a:tblPr/>
              <a:tblGrid>
                <a:gridCol w="2125980"/>
                <a:gridCol w="2375535"/>
                <a:gridCol w="1871980"/>
              </a:tblGrid>
              <a:tr h="5816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导体 </a:t>
                      </a:r>
                      <a:endParaRPr lang="zh-CN" altLang="en-US" sz="3200" b="1" dirty="0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电流表示数</a:t>
                      </a:r>
                      <a:endParaRPr lang="zh-CN" altLang="en-US" sz="3200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电阻大小</a:t>
                      </a:r>
                      <a:endParaRPr lang="zh-CN" altLang="en-US" sz="3200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6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/>
                        <a:t>甲</a:t>
                      </a:r>
                      <a:r>
                        <a:rPr lang="en-US" altLang="zh-CN" b="1"/>
                        <a:t>(0.5mm</a:t>
                      </a:r>
                      <a:r>
                        <a:rPr lang="en-US" altLang="zh-CN" b="1" baseline="30000"/>
                        <a:t>2</a:t>
                      </a:r>
                      <a:r>
                        <a:rPr lang="en-US" altLang="zh-CN" b="1"/>
                        <a:t>)</a:t>
                      </a:r>
                      <a:r>
                        <a:rPr lang="en-US" altLang="zh-CN"/>
                        <a:t> </a:t>
                      </a:r>
                      <a:endParaRPr lang="zh-CN" altLang="en-US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</a:rPr>
                        <a:t>小</a:t>
                      </a:r>
                      <a:endParaRPr lang="zh-CN" altLang="en-US" sz="3200" b="1" dirty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</a:rPr>
                        <a:t>大</a:t>
                      </a:r>
                      <a:endParaRPr lang="zh-CN" altLang="en-US" sz="3200" b="1" dirty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16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/>
                        <a:t>乙</a:t>
                      </a:r>
                      <a:r>
                        <a:rPr lang="en-US" altLang="zh-CN" b="1"/>
                        <a:t>(1mm</a:t>
                      </a:r>
                      <a:r>
                        <a:rPr lang="en-US" altLang="zh-CN" b="1" baseline="30000"/>
                        <a:t>2</a:t>
                      </a:r>
                      <a:r>
                        <a:rPr lang="en-US" altLang="zh-CN" b="1"/>
                        <a:t> )</a:t>
                      </a:r>
                      <a:r>
                        <a:rPr lang="en-US" altLang="zh-CN"/>
                        <a:t> </a:t>
                      </a:r>
                      <a:endParaRPr lang="zh-CN" altLang="en-US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</a:rPr>
                        <a:t>大</a:t>
                      </a:r>
                      <a:endParaRPr lang="zh-CN" altLang="en-US" sz="3200" b="1" dirty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</a:rPr>
                        <a:t>小</a:t>
                      </a:r>
                      <a:endParaRPr lang="zh-CN" altLang="en-US" sz="3200" b="1" dirty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0746" name="矩形 30745"/>
          <p:cNvSpPr/>
          <p:nvPr/>
        </p:nvSpPr>
        <p:spPr>
          <a:xfrm>
            <a:off x="2314575" y="5024438"/>
            <a:ext cx="8353425" cy="1076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实验结果：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材料、长度相同的导体，越粗，电阻＿＿。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30747" name="矩形 30746"/>
          <p:cNvSpPr/>
          <p:nvPr/>
        </p:nvSpPr>
        <p:spPr>
          <a:xfrm>
            <a:off x="5087938" y="2205038"/>
            <a:ext cx="26327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材料　长度　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graphicFrame>
        <p:nvGraphicFramePr>
          <p:cNvPr id="30765" name="表格 30764"/>
          <p:cNvGraphicFramePr/>
          <p:nvPr/>
        </p:nvGraphicFramePr>
        <p:xfrm>
          <a:off x="4868863" y="3548063"/>
          <a:ext cx="4248150" cy="1158875"/>
        </p:xfrm>
        <a:graphic>
          <a:graphicData uri="http://schemas.openxmlformats.org/drawingml/2006/table">
            <a:tbl>
              <a:tblPr/>
              <a:tblGrid>
                <a:gridCol w="2376805"/>
                <a:gridCol w="1871345"/>
              </a:tblGrid>
              <a:tr h="5794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小</a:t>
                      </a:r>
                      <a:endParaRPr lang="zh-CN" altLang="en-US" sz="3200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大</a:t>
                      </a:r>
                      <a:endParaRPr lang="zh-CN" altLang="en-US" sz="3200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4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大</a:t>
                      </a:r>
                      <a:endParaRPr lang="zh-CN" altLang="en-US" sz="3200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小</a:t>
                      </a:r>
                      <a:endParaRPr lang="zh-CN" altLang="en-US" sz="3200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0762" name="矩形 30761"/>
          <p:cNvSpPr/>
          <p:nvPr/>
        </p:nvSpPr>
        <p:spPr>
          <a:xfrm>
            <a:off x="8867775" y="5334000"/>
            <a:ext cx="180022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3300"/>
                </a:solidFill>
                <a:latin typeface="Arial" panose="020B0604020202020204" pitchFamily="34" charset="0"/>
              </a:rPr>
              <a:t>越小</a:t>
            </a:r>
            <a:endParaRPr lang="zh-CN" altLang="en-US" sz="44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6" grpId="0"/>
      <p:bldP spid="307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2822" name="表格 32821"/>
          <p:cNvGraphicFramePr/>
          <p:nvPr/>
        </p:nvGraphicFramePr>
        <p:xfrm>
          <a:off x="2362200" y="2971800"/>
          <a:ext cx="6373495" cy="1744980"/>
        </p:xfrm>
        <a:graphic>
          <a:graphicData uri="http://schemas.openxmlformats.org/drawingml/2006/table">
            <a:tbl>
              <a:tblPr/>
              <a:tblGrid>
                <a:gridCol w="2125980"/>
                <a:gridCol w="2375535"/>
                <a:gridCol w="1871980"/>
              </a:tblGrid>
              <a:tr h="5816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导体 </a:t>
                      </a:r>
                      <a:endParaRPr lang="zh-CN" altLang="en-US" sz="3200" b="1" dirty="0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电流表示数</a:t>
                      </a:r>
                      <a:endParaRPr lang="zh-CN" altLang="en-US" sz="3200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电阻大小</a:t>
                      </a:r>
                      <a:endParaRPr lang="zh-CN" altLang="en-US" sz="3200" b="1" dirty="0"/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6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甲</a:t>
                      </a:r>
                      <a:r>
                        <a:rPr lang="en-US" altLang="zh-CN" sz="3200" b="1" dirty="0"/>
                        <a:t>(</a:t>
                      </a:r>
                      <a:r>
                        <a:rPr lang="zh-CN" altLang="en-US" sz="3200" b="1" dirty="0"/>
                        <a:t>锰铜</a:t>
                      </a:r>
                      <a:r>
                        <a:rPr lang="en-US" altLang="zh-CN" sz="3200" b="1"/>
                        <a:t>)  </a:t>
                      </a:r>
                      <a:endParaRPr lang="zh-CN" altLang="en-US" sz="3200" b="1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</a:rPr>
                        <a:t>大</a:t>
                      </a:r>
                      <a:endParaRPr lang="zh-CN" altLang="en-US" sz="3200" b="1" dirty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</a:rPr>
                        <a:t>小</a:t>
                      </a:r>
                      <a:endParaRPr lang="zh-CN" altLang="en-US" sz="3200" b="1" dirty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16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乙</a:t>
                      </a:r>
                      <a:r>
                        <a:rPr lang="en-US" altLang="zh-CN" sz="3200" b="1" dirty="0"/>
                        <a:t>(</a:t>
                      </a:r>
                      <a:r>
                        <a:rPr lang="zh-CN" altLang="en-US" sz="3200" b="1" dirty="0"/>
                        <a:t>镍铬</a:t>
                      </a:r>
                      <a:r>
                        <a:rPr lang="en-US" altLang="zh-CN" sz="3200" b="1"/>
                        <a:t>) </a:t>
                      </a:r>
                      <a:endParaRPr lang="zh-CN" altLang="en-US" sz="3200" b="1"/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</a:rPr>
                        <a:t>小</a:t>
                      </a:r>
                      <a:endParaRPr lang="zh-CN" altLang="en-US" sz="3200" b="1" dirty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</a:rPr>
                        <a:t>大</a:t>
                      </a:r>
                      <a:endParaRPr lang="zh-CN" altLang="en-US" sz="3200" b="1" dirty="0">
                        <a:solidFill>
                          <a:schemeClr val="bg1"/>
                        </a:solidFill>
                      </a:endParaRPr>
                    </a:p>
                  </a:txBody>
                  <a:tcPr marL="90000" marR="90000" marT="46800" marB="4680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2792" name="矩形 32791"/>
          <p:cNvSpPr/>
          <p:nvPr/>
        </p:nvSpPr>
        <p:spPr>
          <a:xfrm>
            <a:off x="1703388" y="4937126"/>
            <a:ext cx="8893175" cy="1076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实验结果：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长度、粗细相同的导体，电阻大小与材料有关。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32793" name="矩形 32792"/>
          <p:cNvSpPr/>
          <p:nvPr/>
        </p:nvSpPr>
        <p:spPr>
          <a:xfrm>
            <a:off x="2208213" y="1339374"/>
            <a:ext cx="62382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．探究导体电阻与材料的关系。 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2794" name="矩形 32793"/>
          <p:cNvSpPr/>
          <p:nvPr/>
        </p:nvSpPr>
        <p:spPr>
          <a:xfrm>
            <a:off x="1992313" y="2202974"/>
            <a:ext cx="8388350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控制的不变量有＿＿、＿＿。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2795" name="矩形 32794"/>
          <p:cNvSpPr/>
          <p:nvPr/>
        </p:nvSpPr>
        <p:spPr>
          <a:xfrm>
            <a:off x="4800600" y="2178050"/>
            <a:ext cx="26327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</a:rPr>
              <a:t>长度　粗细　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graphicFrame>
        <p:nvGraphicFramePr>
          <p:cNvPr id="32830" name="表格 32829"/>
          <p:cNvGraphicFramePr/>
          <p:nvPr/>
        </p:nvGraphicFramePr>
        <p:xfrm>
          <a:off x="4495800" y="3581400"/>
          <a:ext cx="4248150" cy="1158240"/>
        </p:xfrm>
        <a:graphic>
          <a:graphicData uri="http://schemas.openxmlformats.org/drawingml/2006/table">
            <a:tbl>
              <a:tblPr/>
              <a:tblGrid>
                <a:gridCol w="2362200"/>
                <a:gridCol w="1885950"/>
              </a:tblGrid>
              <a:tr h="5791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大</a:t>
                      </a:r>
                      <a:endParaRPr lang="zh-CN" altLang="en-US" sz="3200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小</a:t>
                      </a:r>
                      <a:endParaRPr lang="zh-CN" altLang="en-US" sz="3200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小</a:t>
                      </a:r>
                      <a:endParaRPr lang="zh-CN" altLang="en-US" sz="3200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buChar char="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buChar char="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v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/>
                        <a:t>大</a:t>
                      </a:r>
                      <a:endParaRPr lang="zh-CN" altLang="en-US" sz="3200" b="1" dirty="0"/>
                    </a:p>
                  </a:txBody>
                  <a:tcPr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>
                                            <p:txEl>
                                              <p:charRg st="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92">
                                            <p:txEl>
                                              <p:charRg st="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92">
                                            <p:txEl>
                                              <p:charRg st="6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8" name="文本占位符 41987"/>
          <p:cNvSpPr/>
          <p:nvPr>
            <p:ph type="body" idx="1"/>
          </p:nvPr>
        </p:nvSpPr>
        <p:spPr>
          <a:xfrm>
            <a:off x="1981200" y="1371600"/>
            <a:ext cx="8305800" cy="3254375"/>
          </a:xfrm>
        </p:spPr>
        <p:txBody>
          <a:bodyPr vert="horz" wrap="square" lIns="91440" tIns="45720" rIns="91440" bIns="45720" anchor="t"/>
          <a:p>
            <a:pPr>
              <a:lnSpc>
                <a:spcPct val="90000"/>
              </a:lnSpc>
              <a:buNone/>
            </a:pPr>
            <a:endParaRPr lang="en-US" altLang="zh-CN" sz="4000" b="1" baseline="30000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5400" b="1" baseline="30000" dirty="0">
                <a:solidFill>
                  <a:srgbClr val="0033CC"/>
                </a:solidFill>
                <a:latin typeface="方正魏碑简体" pitchFamily="2" charset="-122"/>
                <a:ea typeface="方正魏碑简体" pitchFamily="2" charset="-122"/>
              </a:rPr>
              <a:t>     </a:t>
            </a:r>
            <a:r>
              <a:rPr lang="zh-CN" altLang="en-US" sz="5400" b="1" baseline="30000" dirty="0">
                <a:solidFill>
                  <a:srgbClr val="0033CC"/>
                </a:solidFill>
                <a:latin typeface="方正魏碑简体" pitchFamily="2" charset="-122"/>
                <a:ea typeface="方正魏碑简体" pitchFamily="2" charset="-122"/>
              </a:rPr>
              <a:t>说明了导体的电阻还跟温度有关。对大多数导体来说，温度越高，电阻越大。</a:t>
            </a:r>
            <a:r>
              <a:rPr lang="zh-CN" altLang="en-US" sz="5400" b="1" baseline="30000" dirty="0">
                <a:solidFill>
                  <a:srgbClr val="FF3300"/>
                </a:solidFill>
                <a:latin typeface="方正魏碑简体" pitchFamily="2" charset="-122"/>
                <a:ea typeface="方正魏碑简体" pitchFamily="2" charset="-122"/>
              </a:rPr>
              <a:t>但也有少数导体，电阻随温度的升高而减小。</a:t>
            </a:r>
            <a:endParaRPr lang="zh-CN" altLang="en-US" sz="5400" b="1" baseline="30000" dirty="0">
              <a:solidFill>
                <a:srgbClr val="FF3300"/>
              </a:solidFill>
              <a:latin typeface="方正魏碑简体" pitchFamily="2" charset="-122"/>
              <a:ea typeface="方正魏碑简体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5400" b="1" baseline="30000">
              <a:solidFill>
                <a:srgbClr val="0033CC"/>
              </a:solidFill>
              <a:latin typeface="方正魏碑简体" pitchFamily="2" charset="-122"/>
              <a:ea typeface="方正魏碑简体" pitchFamily="2" charset="-122"/>
            </a:endParaRPr>
          </a:p>
        </p:txBody>
      </p:sp>
      <p:sp>
        <p:nvSpPr>
          <p:cNvPr id="41989" name="矩形 41988"/>
          <p:cNvSpPr/>
          <p:nvPr/>
        </p:nvSpPr>
        <p:spPr>
          <a:xfrm>
            <a:off x="2743200" y="836136"/>
            <a:ext cx="6234113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4</a:t>
            </a:r>
            <a:r>
              <a:rPr lang="zh-CN" altLang="en-US" sz="3200" b="1" dirty="0">
                <a:latin typeface="Arial" panose="020B0604020202020204" pitchFamily="34" charset="0"/>
              </a:rPr>
              <a:t>．探究导体电阻与温度的关系。 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charRg st="1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988">
                                            <p:txEl>
                                              <p:charRg st="1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40961"/>
          <p:cNvSpPr txBox="1"/>
          <p:nvPr/>
        </p:nvSpPr>
        <p:spPr>
          <a:xfrm>
            <a:off x="3048000" y="533400"/>
            <a:ext cx="6721475" cy="34766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</a:rPr>
              <a:t>结论：影响电阻因素</a:t>
            </a:r>
            <a:endParaRPr lang="zh-CN" altLang="en-US" sz="40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r>
              <a:rPr lang="zh-CN" altLang="en-US" sz="2400" dirty="0">
                <a:latin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r>
              <a:rPr lang="zh-CN" altLang="en-US" sz="3600" dirty="0">
                <a:latin typeface="Times New Roman" panose="02020603050405020304" pitchFamily="18" charset="0"/>
              </a:rPr>
              <a:t>材料       不同物体导电能力不同</a:t>
            </a:r>
            <a:endParaRPr lang="zh-CN" altLang="en-US" sz="36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zh-CN" altLang="en-US" sz="36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zh-CN" altLang="en-US" sz="24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zh-CN" altLang="en-US" sz="24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</a:rPr>
              <a:t>长度 </a:t>
            </a:r>
            <a:r>
              <a:rPr lang="zh-CN" altLang="en-US" sz="2400" dirty="0">
                <a:latin typeface="Times New Roman" panose="02020603050405020304" pitchFamily="18" charset="0"/>
              </a:rPr>
              <a:t>    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40963" name="左大括号 40962"/>
          <p:cNvSpPr/>
          <p:nvPr/>
        </p:nvSpPr>
        <p:spPr>
          <a:xfrm>
            <a:off x="4038600" y="2971800"/>
            <a:ext cx="838200" cy="1371600"/>
          </a:xfrm>
          <a:prstGeom prst="leftBrace">
            <a:avLst>
              <a:gd name="adj1" fmla="val 13636"/>
              <a:gd name="adj2" fmla="val 50000"/>
            </a:avLst>
          </a:prstGeom>
          <a:noFill/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964" name="文本框 40963"/>
          <p:cNvSpPr txBox="1"/>
          <p:nvPr/>
        </p:nvSpPr>
        <p:spPr>
          <a:xfrm>
            <a:off x="5105400" y="2819400"/>
            <a:ext cx="3048000" cy="30149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dirty="0">
                <a:latin typeface="Times New Roman" panose="02020603050405020304" pitchFamily="18" charset="0"/>
              </a:rPr>
              <a:t>越长    电阻越大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dirty="0">
                <a:latin typeface="Times New Roman" panose="02020603050405020304" pitchFamily="18" charset="0"/>
              </a:rPr>
              <a:t>越短    电阻越小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3048000" y="5181600"/>
            <a:ext cx="2019300" cy="64516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</a:rPr>
              <a:t>横截面积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40966" name="左大括号 40965"/>
          <p:cNvSpPr/>
          <p:nvPr/>
        </p:nvSpPr>
        <p:spPr>
          <a:xfrm>
            <a:off x="5029200" y="4800600"/>
            <a:ext cx="838200" cy="1524000"/>
          </a:xfrm>
          <a:prstGeom prst="leftBrace">
            <a:avLst>
              <a:gd name="adj1" fmla="val 15151"/>
              <a:gd name="adj2" fmla="val 50000"/>
            </a:avLst>
          </a:prstGeom>
          <a:noFill/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0967" name="文本框 40966"/>
          <p:cNvSpPr txBox="1"/>
          <p:nvPr/>
        </p:nvSpPr>
        <p:spPr>
          <a:xfrm>
            <a:off x="6019800" y="4597400"/>
            <a:ext cx="2849880" cy="206121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800" dirty="0">
                <a:latin typeface="Times New Roman" panose="02020603050405020304" pitchFamily="18" charset="0"/>
              </a:rPr>
              <a:t>越大      电阻越小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zh-CN" altLang="en-US" sz="24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zh-CN" altLang="en-US" sz="24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zh-CN" altLang="en-US" sz="2400" dirty="0"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r>
              <a:rPr lang="zh-CN" altLang="en-US" sz="2800" dirty="0">
                <a:latin typeface="Times New Roman" panose="02020603050405020304" pitchFamily="18" charset="0"/>
              </a:rPr>
              <a:t>越小      电阻越大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40968" name="椭圆 40967">
            <a:hlinkClick r:id="rId1" action="ppaction://hlinkfile"/>
          </p:cNvPr>
          <p:cNvSpPr/>
          <p:nvPr/>
        </p:nvSpPr>
        <p:spPr>
          <a:xfrm>
            <a:off x="9448800" y="3352800"/>
            <a:ext cx="1219200" cy="3505200"/>
          </a:xfrm>
          <a:prstGeom prst="ellipse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p>
            <a:pPr algn="ctr"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40969" name="文本框 40968">
            <a:hlinkClick r:id="rId1" action="ppaction://hlinkfile"/>
          </p:cNvPr>
          <p:cNvSpPr txBox="1"/>
          <p:nvPr/>
        </p:nvSpPr>
        <p:spPr>
          <a:xfrm>
            <a:off x="9751378" y="3886200"/>
            <a:ext cx="613410" cy="2593975"/>
          </a:xfrm>
          <a:prstGeom prst="rect">
            <a:avLst/>
          </a:prstGeom>
          <a:noFill/>
          <a:ln w="12700">
            <a:noFill/>
          </a:ln>
        </p:spPr>
        <p:txBody>
          <a:bodyPr vert="eaVert"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温度也影响电阻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970" name="椭圆 40969"/>
          <p:cNvSpPr/>
          <p:nvPr/>
        </p:nvSpPr>
        <p:spPr>
          <a:xfrm>
            <a:off x="9753600" y="0"/>
            <a:ext cx="914400" cy="3581400"/>
          </a:xfrm>
          <a:prstGeom prst="ellipse">
            <a:avLst/>
          </a:prstGeom>
          <a:solidFill>
            <a:schemeClr val="accent1"/>
          </a:solidFill>
          <a:ln w="12700" cap="sq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/>
          <a:p>
            <a:pPr algn="ctr"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40971" name="文本框 40970"/>
          <p:cNvSpPr txBox="1"/>
          <p:nvPr/>
        </p:nvSpPr>
        <p:spPr>
          <a:xfrm>
            <a:off x="9827578" y="914400"/>
            <a:ext cx="613410" cy="1878965"/>
          </a:xfrm>
          <a:prstGeom prst="rect">
            <a:avLst/>
          </a:prstGeom>
          <a:noFill/>
          <a:ln w="12700">
            <a:noFill/>
          </a:ln>
        </p:spPr>
        <p:txBody>
          <a:bodyPr vert="eaVert"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控制变量法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ctrTitle"/>
          </p:nvPr>
        </p:nvSpPr>
        <p:spPr>
          <a:xfrm>
            <a:off x="2209800" y="1600200"/>
            <a:ext cx="7848600" cy="5257800"/>
          </a:xfrm>
        </p:spPr>
        <p:txBody>
          <a:bodyPr anchor="ctr"/>
          <a:p>
            <a:pPr algn="l" defTabSz="914400">
              <a:lnSpc>
                <a:spcPct val="130000"/>
              </a:lnSpc>
              <a:buSzPct val="100000"/>
            </a:pPr>
            <a:r>
              <a:rPr lang="en-US" altLang="zh-CN" sz="4000" kern="1200" baseline="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600" kern="1200" baseline="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常用的导线通常是用铜或铝做的，特别重要的用电设备的导线还要用昂贵的银来做。钢铁也是导体，又多又便宜，那么，为什么不用钢铁来做导线呢？</a:t>
            </a:r>
            <a:r>
              <a:rPr lang="zh-CN" altLang="en-US" sz="4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4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220" name="组合 9219"/>
          <p:cNvGrpSpPr/>
          <p:nvPr/>
        </p:nvGrpSpPr>
        <p:grpSpPr>
          <a:xfrm rot="-148263">
            <a:off x="2209800" y="-381000"/>
            <a:ext cx="2663825" cy="2781300"/>
            <a:chOff x="158" y="2251"/>
            <a:chExt cx="928" cy="1046"/>
          </a:xfrm>
        </p:grpSpPr>
        <p:pic>
          <p:nvPicPr>
            <p:cNvPr id="9221" name="图片 9220" descr="jae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40" y="2523"/>
              <a:ext cx="498" cy="77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2" name="图片 9221" descr="q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" y="2568"/>
              <a:ext cx="247" cy="2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图片 9222" descr="q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8" y="2251"/>
              <a:ext cx="247" cy="2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4" name="图片 9223" descr="q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8" y="2614"/>
              <a:ext cx="206" cy="22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9225" name="椭圆 9224"/>
          <p:cNvSpPr/>
          <p:nvPr/>
        </p:nvSpPr>
        <p:spPr>
          <a:xfrm>
            <a:off x="4876800" y="762000"/>
            <a:ext cx="3024188" cy="792163"/>
          </a:xfrm>
          <a:prstGeom prst="ellipse">
            <a:avLst/>
          </a:prstGeom>
          <a:solidFill>
            <a:srgbClr val="CCFF3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226" name="文本框 9225"/>
          <p:cNvSpPr txBox="1"/>
          <p:nvPr/>
        </p:nvSpPr>
        <p:spPr>
          <a:xfrm>
            <a:off x="5105400" y="838200"/>
            <a:ext cx="31019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600" b="1" dirty="0">
                <a:latin typeface="Times New Roman" panose="02020603050405020304" pitchFamily="18" charset="0"/>
              </a:rPr>
              <a:t>   </a:t>
            </a:r>
            <a:r>
              <a:rPr lang="zh-CN" altLang="en-US" sz="3600" b="1" dirty="0">
                <a:latin typeface="Times New Roman" panose="02020603050405020304" pitchFamily="18" charset="0"/>
              </a:rPr>
              <a:t>想一想：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副标题 10242"/>
          <p:cNvSpPr>
            <a:spLocks noGrp="1" noRot="1"/>
          </p:cNvSpPr>
          <p:nvPr>
            <p:ph type="subTitle" idx="1"/>
          </p:nvPr>
        </p:nvSpPr>
        <p:spPr>
          <a:xfrm>
            <a:off x="2590800" y="990600"/>
            <a:ext cx="3352800" cy="533400"/>
          </a:xfrm>
        </p:spPr>
        <p:txBody>
          <a:bodyPr anchor="t"/>
          <a:p>
            <a:pPr algn="l" defTabSz="914400">
              <a:buSzPct val="75000"/>
            </a:pPr>
            <a:r>
              <a:rPr lang="en-US" altLang="zh-CN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b="1" kern="1200" baseline="0" dirty="0">
                <a:latin typeface="宋体" panose="02010600030101010101" pitchFamily="2" charset="-122"/>
                <a:ea typeface="宋体" panose="02010600030101010101" pitchFamily="2" charset="-122"/>
              </a:rPr>
              <a:t>导体和绝缘体</a:t>
            </a: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2362200" y="1524000"/>
            <a:ext cx="2743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latin typeface="Times New Roman" panose="02020603050405020304" pitchFamily="18" charset="0"/>
              </a:rPr>
              <a:t>  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0245" name="矩形 10244"/>
          <p:cNvSpPr/>
          <p:nvPr/>
        </p:nvSpPr>
        <p:spPr>
          <a:xfrm>
            <a:off x="5919788" y="33766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46" name="圆角矩形标注 10245"/>
          <p:cNvSpPr/>
          <p:nvPr/>
        </p:nvSpPr>
        <p:spPr>
          <a:xfrm>
            <a:off x="6553200" y="1219200"/>
            <a:ext cx="3810000" cy="3429000"/>
          </a:xfrm>
          <a:prstGeom prst="wedgeRoundRectCallout">
            <a:avLst>
              <a:gd name="adj1" fmla="val -69792"/>
              <a:gd name="adj2" fmla="val -47593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just">
              <a:buClr>
                <a:schemeClr val="bg1"/>
              </a:buClr>
            </a:pP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</a:rPr>
              <a:t>在物理学中，容易导电的物体叫导体。例如铅笔芯、金属、人体、大地等。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 algn="just">
              <a:buClr>
                <a:schemeClr val="bg1"/>
              </a:buClr>
            </a:pPr>
            <a:r>
              <a:rPr lang="zh-CN" altLang="en-US" sz="2400" b="1" dirty="0">
                <a:latin typeface="Times New Roman" panose="02020603050405020304" pitchFamily="18" charset="0"/>
              </a:rPr>
              <a:t>不容易导电的物体叫绝缘体。例如，橡胶、塑料、陶瓷等。</a:t>
            </a:r>
            <a:endParaRPr lang="zh-CN" altLang="en-US" sz="2400" b="1" dirty="0">
              <a:latin typeface="Times New Roman" panose="02020603050405020304" pitchFamily="18" charset="0"/>
            </a:endParaRPr>
          </a:p>
          <a:p>
            <a:pPr algn="just">
              <a:buClr>
                <a:schemeClr val="bg1"/>
              </a:buClr>
            </a:pPr>
            <a:r>
              <a:rPr lang="zh-CN" altLang="en-US" sz="2400" b="1" dirty="0">
                <a:latin typeface="宋体" panose="02010600030101010101" pitchFamily="2" charset="-122"/>
              </a:rPr>
              <a:t>良好的导体和绝缘体都是重要的电工材料。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pic>
        <p:nvPicPr>
          <p:cNvPr id="10248" name="图片 10247" descr="6200510141533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0" y="2287588"/>
            <a:ext cx="2590800" cy="2568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10244" grpId="0"/>
      <p:bldP spid="1024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ctrTitle"/>
          </p:nvPr>
        </p:nvSpPr>
        <p:spPr>
          <a:xfrm>
            <a:off x="2133600" y="304800"/>
            <a:ext cx="8153400" cy="1143000"/>
          </a:xfrm>
        </p:spPr>
        <p:txBody>
          <a:bodyPr anchor="ctr"/>
          <a:p>
            <a:pPr algn="l" defTabSz="914400">
              <a:buSzPct val="100000"/>
            </a:pPr>
            <a:r>
              <a:rPr lang="en-US" altLang="zh-CN" sz="36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kern="1200" baseline="0" dirty="0">
                <a:latin typeface="宋体" panose="02010600030101010101" pitchFamily="2" charset="-122"/>
                <a:ea typeface="宋体" panose="02010600030101010101" pitchFamily="2" charset="-122"/>
              </a:rPr>
              <a:t>把不同的导体连入电路中，观察灯泡的发光情况。</a:t>
            </a:r>
            <a:r>
              <a:rPr lang="zh-CN" altLang="en-US" sz="44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400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4579" name="对象 24578"/>
          <p:cNvGraphicFramePr/>
          <p:nvPr/>
        </p:nvGraphicFramePr>
        <p:xfrm>
          <a:off x="3505200" y="1447800"/>
          <a:ext cx="5181600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4362450" imgH="3067050" progId="MSPhotoEd.3">
                  <p:embed/>
                </p:oleObj>
              </mc:Choice>
              <mc:Fallback>
                <p:oleObj name="" r:id="rId1" imgW="4362450" imgH="3067050" progId="MSPhotoEd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05200" y="1447800"/>
                        <a:ext cx="5181600" cy="2667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0" name="文本框 24579"/>
          <p:cNvSpPr txBox="1"/>
          <p:nvPr/>
        </p:nvSpPr>
        <p:spPr>
          <a:xfrm>
            <a:off x="2667000" y="4343400"/>
            <a:ext cx="2057400" cy="460375"/>
          </a:xfrm>
          <a:prstGeom prst="rect">
            <a:avLst/>
          </a:prstGeom>
          <a:solidFill>
            <a:srgbClr val="99CC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dirty="0">
                <a:latin typeface="Times New Roman" panose="02020603050405020304" pitchFamily="18" charset="0"/>
              </a:rPr>
              <a:t>灯泡亮度不同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4581" name="文本框 24580"/>
          <p:cNvSpPr txBox="1"/>
          <p:nvPr/>
        </p:nvSpPr>
        <p:spPr>
          <a:xfrm>
            <a:off x="5410200" y="4343400"/>
            <a:ext cx="2362200" cy="460375"/>
          </a:xfrm>
          <a:prstGeom prst="rect">
            <a:avLst/>
          </a:prstGeom>
          <a:solidFill>
            <a:srgbClr val="99CC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dirty="0">
                <a:latin typeface="Times New Roman" panose="02020603050405020304" pitchFamily="18" charset="0"/>
              </a:rPr>
              <a:t>通过的电流不同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3810000" y="5334000"/>
            <a:ext cx="5867400" cy="829945"/>
          </a:xfrm>
          <a:prstGeom prst="rect">
            <a:avLst/>
          </a:prstGeom>
          <a:solidFill>
            <a:srgbClr val="99CC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dirty="0">
                <a:latin typeface="Times New Roman" panose="02020603050405020304" pitchFamily="18" charset="0"/>
              </a:rPr>
              <a:t>结论：导体对电流有阻碍作用。且不同材料的导体对电流的阻碍作用是不同的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24583" name="右箭头 24582"/>
          <p:cNvSpPr/>
          <p:nvPr/>
        </p:nvSpPr>
        <p:spPr>
          <a:xfrm>
            <a:off x="4724400" y="4419600"/>
            <a:ext cx="685800" cy="381000"/>
          </a:xfrm>
          <a:prstGeom prst="rightArrow">
            <a:avLst>
              <a:gd name="adj1" fmla="val 50000"/>
              <a:gd name="adj2" fmla="val 45000"/>
            </a:avLst>
          </a:prstGeom>
          <a:solidFill>
            <a:srgbClr val="350FF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24584" name="下箭头 24583"/>
          <p:cNvSpPr/>
          <p:nvPr/>
        </p:nvSpPr>
        <p:spPr>
          <a:xfrm>
            <a:off x="6324600" y="4800600"/>
            <a:ext cx="457200" cy="533400"/>
          </a:xfrm>
          <a:prstGeom prst="downArrow">
            <a:avLst>
              <a:gd name="adj1" fmla="val 50000"/>
              <a:gd name="adj2" fmla="val 29166"/>
            </a:avLst>
          </a:prstGeom>
          <a:solidFill>
            <a:srgbClr val="350FF3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 animBg="1"/>
      <p:bldP spid="24581" grpId="0" bldLvl="0" animBg="1"/>
      <p:bldP spid="24582" grpId="0" bldLvl="0" animBg="1"/>
      <p:bldP spid="2458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 noRot="1"/>
          </p:cNvSpPr>
          <p:nvPr>
            <p:ph type="ctrTitle"/>
          </p:nvPr>
        </p:nvSpPr>
        <p:spPr>
          <a:xfrm>
            <a:off x="1752600" y="838200"/>
            <a:ext cx="7721600" cy="1143000"/>
          </a:xfrm>
        </p:spPr>
        <p:txBody>
          <a:bodyPr anchor="ctr"/>
          <a:p>
            <a:pPr defTabSz="914400">
              <a:buSzPct val="100000"/>
            </a:pPr>
            <a:r>
              <a:rPr lang="zh-CN" altLang="en-US" b="1" kern="1200" baseline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电阻</a:t>
            </a:r>
            <a:endParaRPr lang="zh-CN" altLang="en-US" b="1" kern="1200" baseline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副标题 12290"/>
          <p:cNvSpPr>
            <a:spLocks noGrp="1" noRot="1"/>
          </p:cNvSpPr>
          <p:nvPr>
            <p:ph type="subTitle" idx="1"/>
          </p:nvPr>
        </p:nvSpPr>
        <p:spPr>
          <a:xfrm>
            <a:off x="2514600" y="2743200"/>
            <a:ext cx="3352800" cy="533400"/>
          </a:xfrm>
        </p:spPr>
        <p:txBody>
          <a:bodyPr anchor="t"/>
          <a:p>
            <a:pPr algn="l" defTabSz="914400">
              <a:buSzPct val="75000"/>
            </a:pPr>
            <a:r>
              <a:rPr lang="en-US" altLang="zh-CN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b="1" kern="1200" baseline="0" dirty="0">
                <a:latin typeface="宋体" panose="02010600030101010101" pitchFamily="2" charset="-122"/>
                <a:ea typeface="宋体" panose="02010600030101010101" pitchFamily="2" charset="-122"/>
              </a:rPr>
              <a:t>导体和绝缘体</a:t>
            </a:r>
            <a:r>
              <a:rPr lang="zh-CN" altLang="en-US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kern="1200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2362200" y="3276600"/>
            <a:ext cx="2743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latin typeface="Times New Roman" panose="02020603050405020304" pitchFamily="18" charset="0"/>
              </a:rPr>
              <a:t>  2</a:t>
            </a:r>
            <a:r>
              <a:rPr lang="zh-CN" altLang="en-US" sz="3200" b="1" dirty="0">
                <a:latin typeface="Times New Roman" panose="02020603050405020304" pitchFamily="18" charset="0"/>
              </a:rPr>
              <a:t>、电阻（</a:t>
            </a:r>
            <a:r>
              <a:rPr lang="en-US" altLang="zh-CN" sz="3200" b="1">
                <a:latin typeface="Times New Roman" panose="02020603050405020304" pitchFamily="18" charset="0"/>
              </a:rPr>
              <a:t>R</a:t>
            </a:r>
            <a:r>
              <a:rPr lang="zh-CN" altLang="en-US" sz="3200" b="1">
                <a:latin typeface="Times New Roman" panose="02020603050405020304" pitchFamily="18" charset="0"/>
              </a:rPr>
              <a:t>）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2293" name="矩形 12292"/>
          <p:cNvSpPr/>
          <p:nvPr/>
        </p:nvSpPr>
        <p:spPr>
          <a:xfrm>
            <a:off x="5919788" y="337661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2294" name="文本框 12293"/>
          <p:cNvSpPr txBox="1"/>
          <p:nvPr/>
        </p:nvSpPr>
        <p:spPr>
          <a:xfrm>
            <a:off x="2667000" y="4267200"/>
            <a:ext cx="4343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宋体" panose="02010600030101010101" pitchFamily="2" charset="-122"/>
              </a:rPr>
              <a:t>什么叫电阻？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2295" name="圆角矩形标注 12294"/>
          <p:cNvSpPr/>
          <p:nvPr/>
        </p:nvSpPr>
        <p:spPr>
          <a:xfrm>
            <a:off x="6477000" y="3886200"/>
            <a:ext cx="3886200" cy="1981200"/>
          </a:xfrm>
          <a:prstGeom prst="wedgeRoundRectCallout">
            <a:avLst>
              <a:gd name="adj1" fmla="val -79903"/>
              <a:gd name="adj2" fmla="val -1690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>
              <a:buClr>
                <a:schemeClr val="bg1"/>
              </a:buClr>
            </a:pPr>
            <a:r>
              <a:rPr lang="en-US" altLang="zh-CN" sz="2400" b="1" dirty="0">
                <a:latin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宋体" panose="02010600030101010101" pitchFamily="2" charset="-122"/>
              </a:rPr>
              <a:t>导体对电流的阻碍作用叫做电阻。不同的导体电阻一般是不同的。</a:t>
            </a:r>
            <a:r>
              <a:rPr lang="zh-CN" altLang="en-US" sz="2400" b="1" dirty="0">
                <a:latin typeface="Arial" panose="020B0604020202020204" pitchFamily="34" charset="0"/>
              </a:rPr>
              <a:t>电阻是导体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本身</a:t>
            </a:r>
            <a:r>
              <a:rPr lang="zh-CN" altLang="en-US" sz="2400" b="1" dirty="0">
                <a:latin typeface="Arial" panose="020B0604020202020204" pitchFamily="34" charset="0"/>
              </a:rPr>
              <a:t>固有的一种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属性</a:t>
            </a:r>
            <a:r>
              <a:rPr lang="zh-CN" altLang="en-US" sz="2400" b="1" dirty="0">
                <a:latin typeface="Arial" panose="020B0604020202020204" pitchFamily="34" charset="0"/>
              </a:rPr>
              <a:t>。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pic>
        <p:nvPicPr>
          <p:cNvPr id="12296" name="图片 12295" descr="0200510141533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0" y="1371600"/>
            <a:ext cx="152400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2209800" y="381000"/>
            <a:ext cx="7772400" cy="1143000"/>
          </a:xfrm>
        </p:spPr>
        <p:txBody>
          <a:bodyPr anchor="ctr"/>
          <a:p>
            <a:r>
              <a:rPr lang="zh-CN" altLang="en-US" b="1" dirty="0">
                <a:solidFill>
                  <a:srgbClr val="FF3300"/>
                </a:solidFill>
                <a:ea typeface="黑体" panose="02010609060101010101" pitchFamily="49" charset="-122"/>
              </a:rPr>
              <a:t>欧姆 </a:t>
            </a:r>
            <a:r>
              <a:rPr lang="en-US" altLang="zh-CN" b="1">
                <a:solidFill>
                  <a:srgbClr val="FF3300"/>
                </a:solidFill>
                <a:ea typeface="黑体" panose="02010609060101010101" pitchFamily="49" charset="-122"/>
              </a:rPr>
              <a:t>(1789-1854)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19459" name="文本占位符 19458"/>
          <p:cNvSpPr>
            <a:spLocks noGrp="1"/>
          </p:cNvSpPr>
          <p:nvPr>
            <p:ph type="body" sz="half" idx="1"/>
          </p:nvPr>
        </p:nvSpPr>
        <p:spPr>
          <a:xfrm>
            <a:off x="2133600" y="1752600"/>
            <a:ext cx="4267200" cy="4343400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sz="2200" dirty="0">
                <a:solidFill>
                  <a:schemeClr val="accent2"/>
                </a:solidFill>
                <a:ea typeface="楷体_GB2312" pitchFamily="49" charset="-122"/>
              </a:rPr>
              <a:t>乔治</a:t>
            </a:r>
            <a:r>
              <a:rPr lang="en-US" altLang="zh-CN" sz="220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2200" dirty="0">
                <a:solidFill>
                  <a:schemeClr val="accent2"/>
                </a:solidFill>
                <a:ea typeface="楷体_GB2312" pitchFamily="49" charset="-122"/>
              </a:rPr>
              <a:t>西蒙</a:t>
            </a:r>
            <a:r>
              <a:rPr lang="en-US" altLang="zh-CN" sz="2200">
                <a:solidFill>
                  <a:schemeClr val="accent2"/>
                </a:solidFill>
                <a:latin typeface="Arial" panose="020B0604020202020204" pitchFamily="34" charset="0"/>
                <a:ea typeface="楷体_GB2312" pitchFamily="49" charset="-122"/>
              </a:rPr>
              <a:t>·</a:t>
            </a:r>
            <a:r>
              <a:rPr lang="zh-CN" altLang="en-US" sz="2200" dirty="0">
                <a:solidFill>
                  <a:schemeClr val="accent2"/>
                </a:solidFill>
                <a:ea typeface="楷体_GB2312" pitchFamily="49" charset="-122"/>
              </a:rPr>
              <a:t>欧姆，德国物理学家。</a:t>
            </a:r>
            <a:r>
              <a:rPr lang="en-US" altLang="zh-CN" sz="2200" dirty="0">
                <a:solidFill>
                  <a:schemeClr val="accent2"/>
                </a:solidFill>
                <a:ea typeface="楷体_GB2312" pitchFamily="49" charset="-122"/>
              </a:rPr>
              <a:t>1787</a:t>
            </a:r>
            <a:r>
              <a:rPr lang="zh-CN" altLang="en-US" sz="2200" dirty="0">
                <a:solidFill>
                  <a:schemeClr val="accent2"/>
                </a:solidFill>
                <a:ea typeface="楷体_GB2312" pitchFamily="49" charset="-122"/>
              </a:rPr>
              <a:t>年</a:t>
            </a:r>
            <a:r>
              <a:rPr lang="en-US" altLang="zh-CN" sz="2200" dirty="0">
                <a:solidFill>
                  <a:schemeClr val="accent2"/>
                </a:solidFill>
                <a:ea typeface="楷体_GB2312" pitchFamily="49" charset="-122"/>
              </a:rPr>
              <a:t>3</a:t>
            </a:r>
            <a:r>
              <a:rPr lang="zh-CN" altLang="en-US" sz="2200" dirty="0">
                <a:solidFill>
                  <a:schemeClr val="accent2"/>
                </a:solidFill>
                <a:ea typeface="楷体_GB2312" pitchFamily="49" charset="-122"/>
              </a:rPr>
              <a:t>月</a:t>
            </a:r>
            <a:r>
              <a:rPr lang="en-US" altLang="zh-CN" sz="2200" dirty="0">
                <a:solidFill>
                  <a:schemeClr val="accent2"/>
                </a:solidFill>
                <a:ea typeface="楷体_GB2312" pitchFamily="49" charset="-122"/>
              </a:rPr>
              <a:t>16</a:t>
            </a:r>
            <a:r>
              <a:rPr lang="zh-CN" altLang="en-US" sz="2200" dirty="0">
                <a:solidFill>
                  <a:schemeClr val="accent2"/>
                </a:solidFill>
                <a:ea typeface="楷体_GB2312" pitchFamily="49" charset="-122"/>
              </a:rPr>
              <a:t>日出生于德国埃尔兰根。欧姆是家里七个孩子中的长子，他的父亲是一位熟练的锁匠，爱好哲学和数学。欧姆从小就在父亲的教育下学习数学，这对欧姆以后的发展起了一定的作用。</a:t>
            </a:r>
            <a:endParaRPr lang="zh-CN" altLang="en-US" sz="2200" dirty="0">
              <a:solidFill>
                <a:schemeClr val="accent2"/>
              </a:solidFill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200" dirty="0">
                <a:solidFill>
                  <a:schemeClr val="accent2"/>
                </a:solidFill>
                <a:ea typeface="楷体_GB2312" pitchFamily="49" charset="-122"/>
              </a:rPr>
              <a:t>欧姆在物理学中的主要贡献是发现了欧姆定律。另外，欧姆还发现了电阻与导线的长度及横截面的关系。</a:t>
            </a:r>
            <a:endParaRPr lang="zh-CN" altLang="en-US" sz="2200" dirty="0">
              <a:solidFill>
                <a:schemeClr val="accent2"/>
              </a:solidFill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200" dirty="0">
                <a:solidFill>
                  <a:schemeClr val="accent2"/>
                </a:solidFill>
                <a:ea typeface="楷体_GB2312" pitchFamily="49" charset="-122"/>
              </a:rPr>
              <a:t>为纪念他，电阻的单位“欧姆”，以他的姓氏命名。</a:t>
            </a:r>
            <a:endParaRPr lang="zh-CN" altLang="en-US" sz="2200" dirty="0">
              <a:solidFill>
                <a:schemeClr val="accent2"/>
              </a:solidFill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2200">
              <a:solidFill>
                <a:schemeClr val="accent2"/>
              </a:solidFill>
              <a:ea typeface="楷体_GB2312" pitchFamily="49" charset="-122"/>
            </a:endParaRPr>
          </a:p>
        </p:txBody>
      </p:sp>
      <p:pic>
        <p:nvPicPr>
          <p:cNvPr id="19460" name="联机映像占位符 19459" descr="欧姆"/>
          <p:cNvPicPr>
            <a:picLocks noChangeAspect="1"/>
          </p:cNvPicPr>
          <p:nvPr>
            <p:ph type="clipArt" sz="half" idx="2"/>
          </p:nvPr>
        </p:nvPicPr>
        <p:blipFill>
          <a:blip r:embed="rId1"/>
          <a:stretch>
            <a:fillRect/>
          </a:stretch>
        </p:blipFill>
        <p:spPr>
          <a:xfrm>
            <a:off x="6858000" y="1828800"/>
            <a:ext cx="3276600" cy="44196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8433"/>
          <p:cNvSpPr txBox="1"/>
          <p:nvPr/>
        </p:nvSpPr>
        <p:spPr>
          <a:xfrm>
            <a:off x="3048000" y="381000"/>
            <a:ext cx="6019800" cy="13220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你知道吗</a:t>
            </a:r>
            <a:r>
              <a:rPr lang="zh-CN" altLang="en-US" sz="2400" dirty="0">
                <a:latin typeface="Times New Roman" panose="02020603050405020304" pitchFamily="18" charset="0"/>
              </a:rPr>
              <a:t>    </a:t>
            </a:r>
            <a:endParaRPr lang="zh-CN" altLang="en-US" sz="24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8435" name="文本框 18434"/>
          <p:cNvSpPr txBox="1"/>
          <p:nvPr/>
        </p:nvSpPr>
        <p:spPr>
          <a:xfrm>
            <a:off x="2474913" y="1295400"/>
            <a:ext cx="8193087" cy="51371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             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常见电阻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buClr>
                <a:schemeClr val="bg1"/>
              </a:buClr>
            </a:pPr>
            <a:endParaRPr lang="zh-CN" altLang="en-US" sz="3200" b="1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</a:rPr>
              <a:t>人的双手间（干燥）       </a:t>
            </a:r>
            <a:r>
              <a:rPr lang="en-US" altLang="zh-CN" sz="3600" b="1" dirty="0">
                <a:latin typeface="Times New Roman" panose="02020603050405020304" pitchFamily="18" charset="0"/>
              </a:rPr>
              <a:t>1000—-5000</a:t>
            </a:r>
            <a:r>
              <a:rPr lang="zh-CN" altLang="en-US" sz="3600" b="1" dirty="0">
                <a:latin typeface="Times New Roman" panose="02020603050405020304" pitchFamily="18" charset="0"/>
              </a:rPr>
              <a:t>欧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</a:rPr>
              <a:t>人的双手间（潮湿）        </a:t>
            </a:r>
            <a:r>
              <a:rPr lang="en-US" altLang="zh-CN" sz="3600" b="1" dirty="0">
                <a:latin typeface="Times New Roman" panose="02020603050405020304" pitchFamily="18" charset="0"/>
              </a:rPr>
              <a:t>200—800</a:t>
            </a:r>
            <a:r>
              <a:rPr lang="zh-CN" altLang="en-US" sz="3600" b="1" dirty="0">
                <a:latin typeface="Times New Roman" panose="02020603050405020304" pitchFamily="18" charset="0"/>
              </a:rPr>
              <a:t>欧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</a:rPr>
              <a:t>照明灯泡（工作时）        </a:t>
            </a:r>
            <a:r>
              <a:rPr lang="en-US" altLang="zh-CN" sz="3600" b="1" dirty="0">
                <a:latin typeface="Times New Roman" panose="02020603050405020304" pitchFamily="18" charset="0"/>
              </a:rPr>
              <a:t>100—2000</a:t>
            </a:r>
            <a:r>
              <a:rPr lang="zh-CN" altLang="en-US" sz="3600" b="1" dirty="0">
                <a:latin typeface="Times New Roman" panose="02020603050405020304" pitchFamily="18" charset="0"/>
              </a:rPr>
              <a:t>欧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</a:rPr>
              <a:t>实验用小灯泡                     </a:t>
            </a:r>
            <a:r>
              <a:rPr lang="en-US" altLang="zh-CN" sz="3600" b="1" dirty="0">
                <a:latin typeface="Times New Roman" panose="02020603050405020304" pitchFamily="18" charset="0"/>
              </a:rPr>
              <a:t>5—50</a:t>
            </a:r>
            <a:r>
              <a:rPr lang="zh-CN" altLang="en-US" sz="3600" b="1" dirty="0">
                <a:latin typeface="Times New Roman" panose="02020603050405020304" pitchFamily="18" charset="0"/>
              </a:rPr>
              <a:t>欧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  <a:buClr>
                <a:schemeClr val="bg1"/>
              </a:buClr>
            </a:pPr>
            <a:r>
              <a:rPr lang="zh-CN" altLang="en-US" sz="3600" b="1" dirty="0">
                <a:latin typeface="Times New Roman" panose="02020603050405020304" pitchFamily="18" charset="0"/>
              </a:rPr>
              <a:t>实验用导线（每根）         </a:t>
            </a:r>
            <a:r>
              <a:rPr lang="en-US" altLang="zh-CN" sz="3600" b="1" dirty="0">
                <a:latin typeface="Times New Roman" panose="02020603050405020304" pitchFamily="18" charset="0"/>
              </a:rPr>
              <a:t>0.01—0.10</a:t>
            </a:r>
            <a:r>
              <a:rPr lang="zh-CN" altLang="en-US" sz="3600" b="1" dirty="0">
                <a:latin typeface="Times New Roman" panose="02020603050405020304" pitchFamily="18" charset="0"/>
              </a:rPr>
              <a:t>欧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标题 20481"/>
          <p:cNvSpPr>
            <a:spLocks noGrp="1"/>
          </p:cNvSpPr>
          <p:nvPr>
            <p:ph type="ctrTitle"/>
          </p:nvPr>
        </p:nvSpPr>
        <p:spPr>
          <a:xfrm>
            <a:off x="2057400" y="685800"/>
            <a:ext cx="8305800" cy="3276600"/>
          </a:xfrm>
        </p:spPr>
        <p:txBody>
          <a:bodyPr anchor="ctr"/>
          <a:p>
            <a:pPr algn="l" defTabSz="914400">
              <a:lnSpc>
                <a:spcPct val="140000"/>
              </a:lnSpc>
              <a:buSzPct val="100000"/>
            </a:pPr>
            <a:r>
              <a:rPr lang="en-US" altLang="zh-CN" sz="6600" kern="1200" baseline="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6000" kern="1200" baseline="0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那么，电阻的大小与哪些因素有关呢</a:t>
            </a:r>
            <a:r>
              <a:rPr lang="en-US" altLang="zh-CN" sz="6000" kern="1200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?</a:t>
            </a:r>
            <a:endParaRPr lang="en-US" altLang="zh-CN" sz="6000" kern="1200" baseline="0">
              <a:solidFill>
                <a:schemeClr val="tx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0483" name="图片 20482" descr="BD00028_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152400"/>
            <a:ext cx="1600200" cy="156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20483"/>
          <p:cNvSpPr txBox="1"/>
          <p:nvPr/>
        </p:nvSpPr>
        <p:spPr>
          <a:xfrm>
            <a:off x="6862445" y="4800600"/>
            <a:ext cx="34455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buClr>
                <a:schemeClr val="bg1"/>
              </a:buClr>
            </a:pPr>
            <a:r>
              <a:rPr lang="en-US" altLang="zh-CN" sz="32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先猜想一下。</a:t>
            </a:r>
            <a:endParaRPr lang="zh-CN" altLang="en-US" sz="3200" b="1">
              <a:solidFill>
                <a:srgbClr val="FF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0485" name="图片 20484" descr="3200510141538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048000"/>
            <a:ext cx="1646238" cy="365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21505"/>
          <p:cNvSpPr txBox="1"/>
          <p:nvPr/>
        </p:nvSpPr>
        <p:spPr>
          <a:xfrm>
            <a:off x="1978025" y="902335"/>
            <a:ext cx="311150" cy="583565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b">
            <a:spAutoFit/>
          </a:bodyPr>
          <a:p>
            <a:pPr algn="ctr">
              <a:buClr>
                <a:schemeClr val="bg1"/>
              </a:buClr>
            </a:pPr>
            <a:endParaRPr sz="3200" b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507" name="文本框 21506"/>
          <p:cNvSpPr txBox="1"/>
          <p:nvPr/>
        </p:nvSpPr>
        <p:spPr>
          <a:xfrm>
            <a:off x="2054225" y="1816735"/>
            <a:ext cx="311150" cy="583565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b">
            <a:spAutoFit/>
          </a:bodyPr>
          <a:p>
            <a:pPr algn="ctr">
              <a:buClr>
                <a:schemeClr val="bg1"/>
              </a:buClr>
            </a:pPr>
            <a:endParaRPr sz="3200" b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508" name="文本框 21507"/>
          <p:cNvSpPr txBox="1"/>
          <p:nvPr/>
        </p:nvSpPr>
        <p:spPr>
          <a:xfrm>
            <a:off x="2359025" y="2578735"/>
            <a:ext cx="311150" cy="583565"/>
          </a:xfrm>
          <a:prstGeom prst="rect">
            <a:avLst/>
          </a:prstGeom>
          <a:noFill/>
          <a:ln w="9525">
            <a:noFill/>
          </a:ln>
        </p:spPr>
        <p:txBody>
          <a:bodyPr wrap="none" lIns="92075" tIns="46038" rIns="92075" bIns="46038" anchor="b">
            <a:spAutoFit/>
          </a:bodyPr>
          <a:p>
            <a:pPr algn="ctr">
              <a:buClr>
                <a:schemeClr val="bg1"/>
              </a:buClr>
            </a:pPr>
            <a:endParaRPr sz="3200" b="1" dirty="0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509" name="文本框 21508"/>
          <p:cNvSpPr txBox="1"/>
          <p:nvPr/>
        </p:nvSpPr>
        <p:spPr>
          <a:xfrm>
            <a:off x="1774825" y="1628775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猜想一  导体的电阻可能与导体的</a:t>
            </a:r>
            <a:r>
              <a:rPr lang="zh-CN" altLang="en-US" sz="32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长度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有关</a:t>
            </a:r>
            <a:endParaRPr lang="zh-CN" altLang="en-US" sz="32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1828800" y="2781300"/>
            <a:ext cx="8839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猜想二  导体的电阻可能与导体的</a:t>
            </a:r>
            <a:r>
              <a:rPr lang="zh-CN" altLang="en-US" sz="32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粗细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有关</a:t>
            </a:r>
            <a:endParaRPr lang="zh-CN" altLang="en-US" sz="32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511" name="文本框 21510"/>
          <p:cNvSpPr txBox="1"/>
          <p:nvPr/>
        </p:nvSpPr>
        <p:spPr>
          <a:xfrm>
            <a:off x="1828800" y="4005263"/>
            <a:ext cx="8077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猜想三  导体的电阻可能与导体的</a:t>
            </a:r>
            <a:r>
              <a:rPr lang="zh-CN" altLang="en-US" sz="32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材料</a:t>
            </a:r>
            <a:r>
              <a:rPr lang="zh-CN" altLang="en-US" sz="3200" b="1" dirty="0">
                <a:latin typeface="隶书" pitchFamily="49" charset="-122"/>
                <a:ea typeface="隶书" pitchFamily="49" charset="-122"/>
              </a:rPr>
              <a:t>有关</a:t>
            </a:r>
            <a:endParaRPr lang="zh-CN" altLang="en-US" sz="3200" b="1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21512" name="图片 215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2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3" name="图片 215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6032500"/>
            <a:ext cx="9144000" cy="82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  <p:bldP spid="21511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古瓶荷花">
  <a:themeElements>
    <a:clrScheme name="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F"/>
      </a:accent4>
      <a:accent5>
        <a:srgbClr val="E2F4FF"/>
      </a:accent5>
      <a:accent6>
        <a:srgbClr val="2D89E5"/>
      </a:accent6>
      <a:hlink>
        <a:srgbClr val="CC0066"/>
      </a:hlink>
      <a:folHlink>
        <a:srgbClr val="7D7DA9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F"/>
        </a:accent4>
        <a:accent5>
          <a:srgbClr val="E2F4FF"/>
        </a:accent5>
        <a:accent6>
          <a:srgbClr val="2D89E5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5FAF5"/>
        </a:accent3>
        <a:accent4>
          <a:srgbClr val="006866"/>
        </a:accent4>
        <a:accent5>
          <a:srgbClr val="F1F5F0"/>
        </a:accent5>
        <a:accent6>
          <a:srgbClr val="E589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B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9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E"/>
        </a:accent3>
        <a:accent4>
          <a:srgbClr val="545480"/>
        </a:accent4>
        <a:accent5>
          <a:srgbClr val="FFEDED"/>
        </a:accent5>
        <a:accent6>
          <a:srgbClr val="E589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D"/>
        </a:accent4>
        <a:accent5>
          <a:srgbClr val="E9F7FF"/>
        </a:accent5>
        <a:accent6>
          <a:srgbClr val="E589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DED"/>
        </a:accent3>
        <a:accent4>
          <a:srgbClr val="0057AF"/>
        </a:accent4>
        <a:accent5>
          <a:srgbClr val="FFFFE2"/>
        </a:accent5>
        <a:accent6>
          <a:srgbClr val="008989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22222"/>
        </a:accent4>
        <a:accent5>
          <a:srgbClr val="E1E1EA"/>
        </a:accent5>
        <a:accent6>
          <a:srgbClr val="E5B7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1357</Words>
  <Application>WPS 演示</Application>
  <PresentationFormat>宽屏</PresentationFormat>
  <Paragraphs>215</Paragraphs>
  <Slides>16</Slides>
  <Notes>31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Times New Roman</vt:lpstr>
      <vt:lpstr>楷体_GB2312</vt:lpstr>
      <vt:lpstr>隶书</vt:lpstr>
      <vt:lpstr>方正魏碑简体</vt:lpstr>
      <vt:lpstr>新宋体</vt:lpstr>
      <vt:lpstr>Office 主题</vt:lpstr>
      <vt:lpstr>Watermark</vt:lpstr>
      <vt:lpstr>默认设计模板</vt:lpstr>
      <vt:lpstr>诗情画意</vt:lpstr>
      <vt:lpstr>古瓶荷花</vt:lpstr>
      <vt:lpstr>MSPhotoEd.3</vt:lpstr>
      <vt:lpstr>PowerPoint 演示文稿</vt:lpstr>
      <vt:lpstr>       常用的导线通常是用铜或铝做的，特别重要的用电设备的导线还要用昂贵的银来做。钢铁也是导体，又多又便宜，那么，为什么不用钢铁来做导线呢？ </vt:lpstr>
      <vt:lpstr>PowerPoint 演示文稿</vt:lpstr>
      <vt:lpstr> 把不同的导体连入电路中，观察灯泡的发光情况。 </vt:lpstr>
      <vt:lpstr>电阻</vt:lpstr>
      <vt:lpstr>欧姆 (1789-1854) </vt:lpstr>
      <vt:lpstr>PowerPoint 演示文稿</vt:lpstr>
      <vt:lpstr>       那么，电阻的大小与哪些因素有关呢?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terms:created xsi:type="dcterms:W3CDTF">2018-03-01T02:03:00Z</dcterms:created>
  <dcterms:modified xsi:type="dcterms:W3CDTF">2018-05-19T23:44:22Z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