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41" r:id="rId4"/>
    <p:sldId id="345" r:id="rId5"/>
    <p:sldId id="348" r:id="rId6"/>
    <p:sldId id="346" r:id="rId7"/>
    <p:sldId id="373" r:id="rId8"/>
    <p:sldId id="374" r:id="rId9"/>
    <p:sldId id="378" r:id="rId10"/>
    <p:sldId id="375" r:id="rId11"/>
    <p:sldId id="376" r:id="rId12"/>
    <p:sldId id="377" r:id="rId13"/>
    <p:sldId id="305" r:id="rId14"/>
    <p:sldId id="306" r:id="rId15"/>
    <p:sldId id="381" r:id="rId16"/>
    <p:sldId id="311" r:id="rId17"/>
    <p:sldId id="310" r:id="rId18"/>
    <p:sldId id="309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9900"/>
    <a:srgbClr val="006666"/>
    <a:srgbClr val="05160A"/>
    <a:srgbClr val="FF00FF"/>
    <a:srgbClr val="FFFF00"/>
    <a:srgbClr val="0F0F00"/>
    <a:srgbClr val="070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7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40839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200"/>
            </a:lvl1pPr>
            <a:lvl2pPr marL="457200" lvl="1" indent="0" algn="ctr">
              <a:buNone/>
              <a:defRPr sz="2800">
                <a:solidFill>
                  <a:schemeClr val="tx1"/>
                </a:solidFill>
              </a:defRPr>
            </a:lvl2pPr>
            <a:lvl3pPr marL="914400" lvl="2" indent="0" algn="ctr">
              <a:buNone/>
              <a:defRPr sz="2800">
                <a:solidFill>
                  <a:schemeClr val="tx1"/>
                </a:solidFill>
              </a:defRPr>
            </a:lvl3pPr>
            <a:lvl4pPr marL="1371600" lvl="3" indent="0" algn="ctr">
              <a:buNone/>
              <a:defRPr sz="2800">
                <a:solidFill>
                  <a:schemeClr val="tx1"/>
                </a:solidFill>
              </a:defRPr>
            </a:lvl4pPr>
            <a:lvl5pPr marL="1828800" lvl="4" indent="0" algn="ctr">
              <a:buNone/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372" y="13716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2057400" y="381000"/>
            <a:ext cx="64008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077200" cy="464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26670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1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148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1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71628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oleObject" Target="../embeddings/oleObject5.bin"/><Relationship Id="rId7" Type="http://schemas.openxmlformats.org/officeDocument/2006/relationships/image" Target="../media/image16.png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3.xml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wmf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14-图片-27 滑动变阻器"/>
          <p:cNvPicPr>
            <a:picLocks noChangeAspect="1"/>
          </p:cNvPicPr>
          <p:nvPr/>
        </p:nvPicPr>
        <p:blipFill>
          <a:blip r:embed="rId1">
            <a:clrChange>
              <a:clrFrom>
                <a:srgbClr val="639B9C"/>
              </a:clrFrom>
              <a:clrTo>
                <a:srgbClr val="639B9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863" y="3429000"/>
            <a:ext cx="4175125" cy="199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电阻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88" y="3286125"/>
            <a:ext cx="1957387" cy="2465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2700338" y="1773238"/>
            <a:ext cx="4002087" cy="109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四  变阻器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                   </a:t>
            </a:r>
            <a:r>
              <a:rPr lang="zh-CN" altLang="en-US" dirty="0">
                <a:solidFill>
                  <a:srgbClr val="FFFF00"/>
                </a:solidFill>
              </a:rPr>
              <a:t>常见的变阻器</a:t>
            </a:r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15363" name="图片 15362" descr="电阻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838" y="4005263"/>
            <a:ext cx="1670050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14-图片-27 滑动变阻器"/>
          <p:cNvPicPr>
            <a:picLocks noChangeAspect="1"/>
          </p:cNvPicPr>
          <p:nvPr/>
        </p:nvPicPr>
        <p:blipFill>
          <a:blip r:embed="rId2">
            <a:clrChange>
              <a:clrFrom>
                <a:srgbClr val="639B9C"/>
              </a:clrFrom>
              <a:clrTo>
                <a:srgbClr val="639B9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025" y="4365625"/>
            <a:ext cx="3167063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2eb3d7df5b1740aabbe984a440dc5f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263" y="1701800"/>
            <a:ext cx="1798637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 descr="1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4075" y="1701800"/>
            <a:ext cx="1768475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2987675" y="909638"/>
            <a:ext cx="3811588" cy="685800"/>
          </a:xfrm>
          <a:ln/>
        </p:spPr>
        <p:txBody>
          <a:bodyPr vert="horz" wrap="square" anchor="ctr"/>
          <a:p>
            <a:pPr eaLnBrk="1" hangingPunct="1"/>
            <a:r>
              <a:rPr lang="zh-CN" altLang="en-US" sz="4400" b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知识要点</a:t>
            </a:r>
            <a:endParaRPr lang="zh-CN" altLang="en-US" sz="4400" b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body"/>
          </p:nvPr>
        </p:nvSpPr>
        <p:spPr>
          <a:xfrm>
            <a:off x="1260475" y="1773238"/>
            <a:ext cx="7707313" cy="3505200"/>
          </a:xfrm>
          <a:ln/>
        </p:spPr>
        <p:txBody>
          <a:bodyPr vert="horz" wrap="square" anchor="t"/>
          <a:p>
            <a:pPr eaLnBrk="1" hangingPunct="1">
              <a:lnSpc>
                <a:spcPct val="90000"/>
              </a:lnSpc>
            </a:pPr>
            <a:endParaRPr lang="en-US" altLang="zh-CN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：变阻器的结构、符号和结构示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   意图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：变阻器的原理和作用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：变阻器的连接方法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：变阻器的使用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971550" y="765175"/>
            <a:ext cx="1441450" cy="1052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2051050" y="404813"/>
            <a:ext cx="4562475" cy="685800"/>
          </a:xfrm>
          <a:ln/>
        </p:spPr>
        <p:txBody>
          <a:bodyPr vert="horz" wrap="square" anchor="ctr"/>
          <a:p>
            <a:pPr eaLnBrk="1" hangingPunct="1"/>
            <a:r>
              <a:rPr lang="zh-CN" altLang="en-US" sz="4400" b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反馈练习</a:t>
            </a:r>
            <a:endParaRPr lang="zh-CN" altLang="en-US" sz="4400" b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0" y="1270000"/>
            <a:ext cx="8839200" cy="3276600"/>
          </a:xfrm>
          <a:ln/>
        </p:spPr>
        <p:txBody>
          <a:bodyPr vert="horz" wrap="square" anchor="t"/>
          <a:p>
            <a:pPr eaLnBrk="1" hangingPunct="1">
              <a:buNone/>
            </a:pPr>
            <a:r>
              <a:rPr lang="en-US" altLang="zh-CN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zh-CN" altLang="en-US" sz="2800" b="1" dirty="0">
                <a:solidFill>
                  <a:srgbClr val="006666"/>
                </a:solidFill>
                <a:latin typeface="方正姚体" pitchFamily="2" charset="-122"/>
                <a:ea typeface="方正姚体" pitchFamily="2" charset="-122"/>
              </a:rPr>
              <a:t>1、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滑动变阻器的铭牌上标有</a:t>
            </a:r>
            <a:r>
              <a:rPr lang="zh-CN" altLang="en-US" sz="2800" b="1" dirty="0">
                <a:ea typeface="方正姚体" pitchFamily="2" charset="-122"/>
              </a:rPr>
              <a:t>“</a:t>
            </a:r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30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欧、</a:t>
            </a:r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安</a:t>
            </a:r>
            <a:r>
              <a:rPr lang="zh-CN" altLang="en-US" sz="2800" b="1" dirty="0">
                <a:ea typeface="方正姚体" pitchFamily="2" charset="-122"/>
              </a:rPr>
              <a:t>”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的字样，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      它表示该滑动变阻器的（        ）为</a:t>
            </a:r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30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欧，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      允许通过的 （        ）为</a:t>
            </a:r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安。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4932363" y="1844675"/>
            <a:ext cx="1944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最大阻值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3419475" y="23495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最大电流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468313" y="2852738"/>
            <a:ext cx="8424862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006666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009900"/>
                </a:solidFill>
                <a:latin typeface="Arial" panose="020B0604020202020204" pitchFamily="34" charset="0"/>
              </a:rPr>
              <a:t>2、</a:t>
            </a:r>
            <a:r>
              <a:rPr lang="zh-CN" altLang="en-US" sz="28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当把图中滑动变阻器的滑片向左移动时，连入</a:t>
            </a:r>
            <a:endParaRPr lang="zh-CN" altLang="en-US" sz="2800" b="1" dirty="0">
              <a:solidFill>
                <a:srgbClr val="0099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   电路的电阻变（   ），</a:t>
            </a:r>
            <a:endParaRPr lang="zh-CN" altLang="en-US" sz="2800" b="1" dirty="0">
              <a:solidFill>
                <a:srgbClr val="0099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   电路中的电流变（   ）</a:t>
            </a:r>
            <a:endParaRPr lang="zh-CN" altLang="en-US" sz="2800" b="1" dirty="0">
              <a:solidFill>
                <a:srgbClr val="0099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   灯泡的亮度变（   ）</a:t>
            </a:r>
            <a:endParaRPr lang="zh-CN" altLang="en-US" sz="2800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pic>
        <p:nvPicPr>
          <p:cNvPr id="17415" name="图片 17414" descr="裁剪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3789363"/>
            <a:ext cx="3316288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文本框 17415"/>
          <p:cNvSpPr txBox="1"/>
          <p:nvPr/>
        </p:nvSpPr>
        <p:spPr>
          <a:xfrm>
            <a:off x="3563938" y="3502025"/>
            <a:ext cx="3095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3924300" y="3933825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7418" name="Text Box 16"/>
          <p:cNvSpPr txBox="1"/>
          <p:nvPr/>
        </p:nvSpPr>
        <p:spPr>
          <a:xfrm>
            <a:off x="3492500" y="4510088"/>
            <a:ext cx="609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亮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3563938" y="3502025"/>
            <a:ext cx="5381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小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4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4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4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4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74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539750" y="765175"/>
            <a:ext cx="8950325" cy="1627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3、如图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14-1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所示，当滑动变阻器滑片向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   右移动时，下列说法正确的是   （     ）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187450" y="1844675"/>
            <a:ext cx="4708525" cy="4186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、连入电路的电阻变小，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电路中的电流变大。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、连入电路中的电阻变小，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电路中电流变小。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、连入电路的电阻变大，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电路中的电流变小。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、连入电路的电阻变大，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电路中电流变大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18436" name="Picture 4" descr="푃AÜ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2709863"/>
            <a:ext cx="3168650" cy="326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6661150" y="1341438"/>
            <a:ext cx="4762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0000CC"/>
                </a:solidFill>
                <a:latin typeface="Arial Black" panose="020B0A04020102020204" pitchFamily="34" charset="0"/>
              </a:rPr>
              <a:t>C</a:t>
            </a:r>
            <a:endParaRPr lang="en-US" altLang="zh-CN" sz="3200" b="1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3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5437188" y="4581525"/>
            <a:ext cx="1982787" cy="1201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4"/>
          <p:cNvPicPr>
            <a:picLocks noChangeAspect="1"/>
          </p:cNvPicPr>
          <p:nvPr/>
        </p:nvPicPr>
        <p:blipFill>
          <a:blip r:embed="rId2">
            <a:lum contrast="42000"/>
          </a:blip>
          <a:srcRect l="6999" t="59332" r="83000" b="24667"/>
          <a:stretch>
            <a:fillRect/>
          </a:stretch>
        </p:blipFill>
        <p:spPr>
          <a:xfrm>
            <a:off x="4860925" y="2925763"/>
            <a:ext cx="1123950" cy="1312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5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2628900" y="4797425"/>
            <a:ext cx="1163638" cy="88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6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6516688" y="2852738"/>
            <a:ext cx="1111250" cy="98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 Box 7"/>
          <p:cNvSpPr txBox="1"/>
          <p:nvPr/>
        </p:nvSpPr>
        <p:spPr>
          <a:xfrm>
            <a:off x="5940425" y="5373688"/>
            <a:ext cx="3603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Text Box 8"/>
          <p:cNvSpPr txBox="1"/>
          <p:nvPr/>
        </p:nvSpPr>
        <p:spPr>
          <a:xfrm>
            <a:off x="6588125" y="5373688"/>
            <a:ext cx="3603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Text Box 9"/>
          <p:cNvSpPr txBox="1"/>
          <p:nvPr/>
        </p:nvSpPr>
        <p:spPr>
          <a:xfrm>
            <a:off x="5292725" y="4510088"/>
            <a:ext cx="371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Text Box 10"/>
          <p:cNvSpPr txBox="1"/>
          <p:nvPr/>
        </p:nvSpPr>
        <p:spPr>
          <a:xfrm>
            <a:off x="7092950" y="4437063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Text Box 11"/>
          <p:cNvSpPr/>
          <p:nvPr>
            <p:ph type="body"/>
          </p:nvPr>
        </p:nvSpPr>
        <p:spPr>
          <a:xfrm>
            <a:off x="541338" y="1054100"/>
            <a:ext cx="8496300" cy="1800225"/>
          </a:xfrm>
          <a:ln/>
        </p:spPr>
        <p:txBody>
          <a:bodyPr vert="horz" wrap="square" anchor="t"/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en-US" altLang="zh-CN" sz="800" b="1">
                <a:solidFill>
                  <a:schemeClr val="hlink"/>
                </a:solidFill>
              </a:rPr>
              <a:t>        </a:t>
            </a:r>
            <a:r>
              <a:rPr lang="en-US" altLang="zh-CN" sz="2000" b="1">
                <a:solidFill>
                  <a:schemeClr val="hlink"/>
                </a:solidFill>
              </a:rPr>
              <a:t> </a:t>
            </a:r>
            <a:r>
              <a:rPr lang="zh-CN" altLang="en-US" sz="2800" b="1" dirty="0"/>
              <a:t>4.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要使变阻器的滑片向右运动时电流表的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   读数减小，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M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N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应与变阻器上哪两个接线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   柱相连？有几种接法？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467" name="Text Box 12"/>
          <p:cNvSpPr txBox="1"/>
          <p:nvPr/>
        </p:nvSpPr>
        <p:spPr>
          <a:xfrm>
            <a:off x="6229350" y="4941888"/>
            <a:ext cx="533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8" name="Text Box 13"/>
          <p:cNvSpPr txBox="1"/>
          <p:nvPr/>
        </p:nvSpPr>
        <p:spPr>
          <a:xfrm>
            <a:off x="4429125" y="4797425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M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sp>
        <p:nvSpPr>
          <p:cNvPr id="19469" name="Text Box 14"/>
          <p:cNvSpPr txBox="1"/>
          <p:nvPr/>
        </p:nvSpPr>
        <p:spPr>
          <a:xfrm>
            <a:off x="7813675" y="4725988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N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pic>
        <p:nvPicPr>
          <p:cNvPr id="19470" name="Picture 15"/>
          <p:cNvPicPr>
            <a:picLocks noChangeAspect="1"/>
          </p:cNvPicPr>
          <p:nvPr/>
        </p:nvPicPr>
        <p:blipFill>
          <a:blip r:embed="rId5"/>
          <a:srcRect l="18001" t="31334" r="64999" b="40666"/>
          <a:stretch>
            <a:fillRect/>
          </a:stretch>
        </p:blipFill>
        <p:spPr>
          <a:xfrm>
            <a:off x="2667000" y="3141663"/>
            <a:ext cx="1241425" cy="129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1" name="Freeform 16"/>
          <p:cNvSpPr/>
          <p:nvPr/>
        </p:nvSpPr>
        <p:spPr>
          <a:xfrm>
            <a:off x="2916238" y="3141663"/>
            <a:ext cx="2293937" cy="935037"/>
          </a:xfrm>
          <a:custGeom>
            <a:avLst/>
            <a:gdLst/>
            <a:ahLst/>
            <a:cxnLst>
              <a:cxn ang="0">
                <a:pos x="2147483647" y="584676250"/>
              </a:cxn>
              <a:cxn ang="0">
                <a:pos x="2147483647" y="100806250"/>
              </a:cxn>
              <a:cxn ang="0">
                <a:pos x="2147483647" y="100806250"/>
              </a:cxn>
              <a:cxn ang="0">
                <a:pos x="483870000" y="705643750"/>
              </a:cxn>
              <a:cxn ang="0">
                <a:pos x="604837500" y="2147483647"/>
              </a:cxn>
            </a:cxnLst>
            <a:pathLst>
              <a:path w="2080" h="904">
                <a:moveTo>
                  <a:pt x="2064" y="232"/>
                </a:moveTo>
                <a:cubicBezTo>
                  <a:pt x="2072" y="152"/>
                  <a:pt x="2080" y="72"/>
                  <a:pt x="1968" y="40"/>
                </a:cubicBezTo>
                <a:cubicBezTo>
                  <a:pt x="1856" y="8"/>
                  <a:pt x="1688" y="0"/>
                  <a:pt x="1392" y="40"/>
                </a:cubicBezTo>
                <a:cubicBezTo>
                  <a:pt x="1096" y="80"/>
                  <a:pt x="384" y="136"/>
                  <a:pt x="192" y="280"/>
                </a:cubicBezTo>
                <a:cubicBezTo>
                  <a:pt x="0" y="424"/>
                  <a:pt x="232" y="800"/>
                  <a:pt x="240" y="90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2" name="Freeform 17"/>
          <p:cNvSpPr/>
          <p:nvPr/>
        </p:nvSpPr>
        <p:spPr>
          <a:xfrm>
            <a:off x="2628900" y="3933825"/>
            <a:ext cx="330200" cy="1676400"/>
          </a:xfrm>
          <a:custGeom>
            <a:avLst/>
            <a:gdLst/>
            <a:ahLst/>
            <a:cxnLst>
              <a:cxn ang="0">
                <a:pos x="524192500" y="0"/>
              </a:cxn>
              <a:cxn ang="0">
                <a:pos x="40322500" y="1330642500"/>
              </a:cxn>
              <a:cxn ang="0">
                <a:pos x="282257500" y="2147483647"/>
              </a:cxn>
            </a:cxnLst>
            <a:pathLst>
              <a:path w="208" h="1056">
                <a:moveTo>
                  <a:pt x="208" y="0"/>
                </a:moveTo>
                <a:cubicBezTo>
                  <a:pt x="120" y="176"/>
                  <a:pt x="32" y="352"/>
                  <a:pt x="16" y="528"/>
                </a:cubicBezTo>
                <a:cubicBezTo>
                  <a:pt x="0" y="704"/>
                  <a:pt x="96" y="968"/>
                  <a:pt x="112" y="10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3" name="Freeform 18"/>
          <p:cNvSpPr/>
          <p:nvPr/>
        </p:nvSpPr>
        <p:spPr>
          <a:xfrm>
            <a:off x="3636963" y="5518150"/>
            <a:ext cx="11811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2577500" y="0"/>
              </a:cxn>
              <a:cxn ang="0">
                <a:pos x="1814512500" y="0"/>
              </a:cxn>
            </a:cxnLst>
            <a:pathLst>
              <a:path w="744" h="1">
                <a:moveTo>
                  <a:pt x="0" y="0"/>
                </a:moveTo>
                <a:cubicBezTo>
                  <a:pt x="252" y="0"/>
                  <a:pt x="504" y="0"/>
                  <a:pt x="624" y="0"/>
                </a:cubicBezTo>
                <a:cubicBezTo>
                  <a:pt x="744" y="0"/>
                  <a:pt x="704" y="0"/>
                  <a:pt x="720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4" name="Freeform 19"/>
          <p:cNvSpPr/>
          <p:nvPr/>
        </p:nvSpPr>
        <p:spPr>
          <a:xfrm>
            <a:off x="5797550" y="3070225"/>
            <a:ext cx="1079500" cy="576263"/>
          </a:xfrm>
          <a:custGeom>
            <a:avLst/>
            <a:gdLst/>
            <a:ahLst/>
            <a:cxnLst>
              <a:cxn ang="0">
                <a:pos x="0" y="181451250"/>
              </a:cxn>
              <a:cxn ang="0">
                <a:pos x="1572577500" y="60483750"/>
              </a:cxn>
              <a:cxn ang="0">
                <a:pos x="2147483647" y="544353750"/>
              </a:cxn>
              <a:cxn ang="0">
                <a:pos x="2147483647" y="1512093750"/>
              </a:cxn>
            </a:cxnLst>
            <a:pathLst>
              <a:path w="1184" h="600">
                <a:moveTo>
                  <a:pt x="0" y="72"/>
                </a:moveTo>
                <a:cubicBezTo>
                  <a:pt x="220" y="36"/>
                  <a:pt x="440" y="0"/>
                  <a:pt x="624" y="24"/>
                </a:cubicBezTo>
                <a:cubicBezTo>
                  <a:pt x="808" y="48"/>
                  <a:pt x="1024" y="120"/>
                  <a:pt x="1104" y="216"/>
                </a:cubicBezTo>
                <a:cubicBezTo>
                  <a:pt x="1184" y="312"/>
                  <a:pt x="1104" y="536"/>
                  <a:pt x="1104" y="60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5" name="Freeform 20"/>
          <p:cNvSpPr/>
          <p:nvPr/>
        </p:nvSpPr>
        <p:spPr>
          <a:xfrm>
            <a:off x="7524750" y="3573463"/>
            <a:ext cx="215900" cy="1436687"/>
          </a:xfrm>
          <a:custGeom>
            <a:avLst/>
            <a:gdLst/>
            <a:ahLst/>
            <a:cxnLst>
              <a:cxn ang="0">
                <a:pos x="0" y="221773750"/>
              </a:cxn>
              <a:cxn ang="0">
                <a:pos x="1209675000" y="221773750"/>
              </a:cxn>
              <a:cxn ang="0">
                <a:pos x="1451610000" y="1552416250"/>
              </a:cxn>
              <a:cxn ang="0">
                <a:pos x="1330642500" y="2147483647"/>
              </a:cxn>
              <a:cxn ang="0">
                <a:pos x="1330642500" y="2147483647"/>
              </a:cxn>
            </a:cxnLst>
            <a:pathLst>
              <a:path w="584" h="1048">
                <a:moveTo>
                  <a:pt x="0" y="88"/>
                </a:moveTo>
                <a:cubicBezTo>
                  <a:pt x="192" y="44"/>
                  <a:pt x="384" y="0"/>
                  <a:pt x="480" y="88"/>
                </a:cubicBezTo>
                <a:cubicBezTo>
                  <a:pt x="576" y="176"/>
                  <a:pt x="568" y="480"/>
                  <a:pt x="576" y="616"/>
                </a:cubicBezTo>
                <a:cubicBezTo>
                  <a:pt x="584" y="752"/>
                  <a:pt x="536" y="832"/>
                  <a:pt x="528" y="904"/>
                </a:cubicBezTo>
                <a:cubicBezTo>
                  <a:pt x="520" y="976"/>
                  <a:pt x="528" y="1024"/>
                  <a:pt x="528" y="104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6" name="Oval 21"/>
          <p:cNvSpPr/>
          <p:nvPr/>
        </p:nvSpPr>
        <p:spPr>
          <a:xfrm>
            <a:off x="7597775" y="487045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7" name="Oval 22"/>
          <p:cNvSpPr/>
          <p:nvPr/>
        </p:nvSpPr>
        <p:spPr>
          <a:xfrm>
            <a:off x="4645025" y="5445125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type="body"/>
          </p:nvPr>
        </p:nvSpPr>
        <p:spPr>
          <a:xfrm>
            <a:off x="533400" y="2057400"/>
            <a:ext cx="7772400" cy="4114800"/>
          </a:xfrm>
          <a:ln/>
        </p:spPr>
        <p:txBody>
          <a:bodyPr vert="horz" wrap="square" anchor="t"/>
          <a:p>
            <a:pPr eaLnBrk="1" hangingPunct="1"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pic>
        <p:nvPicPr>
          <p:cNvPr id="20483" name="Picture 4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1620838" y="3357563"/>
            <a:ext cx="19812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Freeform 5"/>
          <p:cNvSpPr/>
          <p:nvPr/>
        </p:nvSpPr>
        <p:spPr>
          <a:xfrm>
            <a:off x="1044575" y="3286125"/>
            <a:ext cx="685800" cy="304800"/>
          </a:xfrm>
          <a:custGeom>
            <a:avLst/>
            <a:gdLst/>
            <a:ahLst/>
            <a:cxnLst>
              <a:cxn ang="0">
                <a:pos x="1088707500" y="483870000"/>
              </a:cxn>
              <a:cxn ang="0">
                <a:pos x="846772500" y="0"/>
              </a:cxn>
              <a:cxn ang="0">
                <a:pos x="0" y="483870000"/>
              </a:cxn>
            </a:cxnLst>
            <a:pathLst>
              <a:path w="432" h="192">
                <a:moveTo>
                  <a:pt x="432" y="192"/>
                </a:moveTo>
                <a:cubicBezTo>
                  <a:pt x="420" y="96"/>
                  <a:pt x="408" y="0"/>
                  <a:pt x="336" y="0"/>
                </a:cubicBezTo>
                <a:cubicBezTo>
                  <a:pt x="264" y="0"/>
                  <a:pt x="56" y="160"/>
                  <a:pt x="0" y="19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5" name="Freeform 6"/>
          <p:cNvSpPr/>
          <p:nvPr/>
        </p:nvSpPr>
        <p:spPr>
          <a:xfrm>
            <a:off x="2916238" y="3933825"/>
            <a:ext cx="355600" cy="685800"/>
          </a:xfrm>
          <a:custGeom>
            <a:avLst/>
            <a:gdLst/>
            <a:ahLst/>
            <a:cxnLst>
              <a:cxn ang="0">
                <a:pos x="80645000" y="0"/>
              </a:cxn>
              <a:cxn ang="0">
                <a:pos x="80645000" y="725805000"/>
              </a:cxn>
              <a:cxn ang="0">
                <a:pos x="564515000" y="1088707500"/>
              </a:cxn>
            </a:cxnLst>
            <a:pathLst>
              <a:path w="224" h="432">
                <a:moveTo>
                  <a:pt x="32" y="0"/>
                </a:moveTo>
                <a:cubicBezTo>
                  <a:pt x="16" y="108"/>
                  <a:pt x="0" y="216"/>
                  <a:pt x="32" y="288"/>
                </a:cubicBezTo>
                <a:cubicBezTo>
                  <a:pt x="64" y="360"/>
                  <a:pt x="200" y="408"/>
                  <a:pt x="224" y="43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0486" name="Picture 7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5219700" y="4870450"/>
            <a:ext cx="19812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Freeform 8"/>
          <p:cNvSpPr/>
          <p:nvPr/>
        </p:nvSpPr>
        <p:spPr>
          <a:xfrm>
            <a:off x="7092950" y="4725988"/>
            <a:ext cx="457200" cy="254000"/>
          </a:xfrm>
          <a:custGeom>
            <a:avLst/>
            <a:gdLst/>
            <a:ahLst/>
            <a:cxnLst>
              <a:cxn ang="0">
                <a:pos x="0" y="403225000"/>
              </a:cxn>
              <a:cxn ang="0">
                <a:pos x="241935000" y="40322500"/>
              </a:cxn>
              <a:cxn ang="0">
                <a:pos x="725805000" y="161290000"/>
              </a:cxn>
            </a:cxnLst>
            <a:pathLst>
              <a:path w="288" h="160">
                <a:moveTo>
                  <a:pt x="0" y="160"/>
                </a:moveTo>
                <a:cubicBezTo>
                  <a:pt x="24" y="96"/>
                  <a:pt x="48" y="32"/>
                  <a:pt x="96" y="16"/>
                </a:cubicBezTo>
                <a:cubicBezTo>
                  <a:pt x="144" y="0"/>
                  <a:pt x="256" y="56"/>
                  <a:pt x="288" y="64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8" name="Freeform 9"/>
          <p:cNvSpPr/>
          <p:nvPr/>
        </p:nvSpPr>
        <p:spPr>
          <a:xfrm>
            <a:off x="4645025" y="4797425"/>
            <a:ext cx="685800" cy="304800"/>
          </a:xfrm>
          <a:custGeom>
            <a:avLst/>
            <a:gdLst/>
            <a:ahLst/>
            <a:cxnLst>
              <a:cxn ang="0">
                <a:pos x="1088707500" y="483870000"/>
              </a:cxn>
              <a:cxn ang="0">
                <a:pos x="846772500" y="0"/>
              </a:cxn>
              <a:cxn ang="0">
                <a:pos x="0" y="483870000"/>
              </a:cxn>
            </a:cxnLst>
            <a:pathLst>
              <a:path w="432" h="192">
                <a:moveTo>
                  <a:pt x="432" y="192"/>
                </a:moveTo>
                <a:cubicBezTo>
                  <a:pt x="420" y="96"/>
                  <a:pt x="408" y="0"/>
                  <a:pt x="336" y="0"/>
                </a:cubicBezTo>
                <a:cubicBezTo>
                  <a:pt x="264" y="0"/>
                  <a:pt x="56" y="160"/>
                  <a:pt x="0" y="19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0489" name="Picture 10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1692275" y="4941888"/>
            <a:ext cx="19812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Freeform 11"/>
          <p:cNvSpPr/>
          <p:nvPr/>
        </p:nvSpPr>
        <p:spPr>
          <a:xfrm>
            <a:off x="3563938" y="4797425"/>
            <a:ext cx="457200" cy="254000"/>
          </a:xfrm>
          <a:custGeom>
            <a:avLst/>
            <a:gdLst/>
            <a:ahLst/>
            <a:cxnLst>
              <a:cxn ang="0">
                <a:pos x="0" y="403225000"/>
              </a:cxn>
              <a:cxn ang="0">
                <a:pos x="241935000" y="40322500"/>
              </a:cxn>
              <a:cxn ang="0">
                <a:pos x="725805000" y="161290000"/>
              </a:cxn>
            </a:cxnLst>
            <a:pathLst>
              <a:path w="288" h="160">
                <a:moveTo>
                  <a:pt x="0" y="160"/>
                </a:moveTo>
                <a:cubicBezTo>
                  <a:pt x="24" y="96"/>
                  <a:pt x="48" y="32"/>
                  <a:pt x="96" y="16"/>
                </a:cubicBezTo>
                <a:cubicBezTo>
                  <a:pt x="144" y="0"/>
                  <a:pt x="256" y="56"/>
                  <a:pt x="288" y="64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1" name="Freeform 12"/>
          <p:cNvSpPr/>
          <p:nvPr/>
        </p:nvSpPr>
        <p:spPr>
          <a:xfrm>
            <a:off x="1908175" y="5589588"/>
            <a:ext cx="508000" cy="546100"/>
          </a:xfrm>
          <a:custGeom>
            <a:avLst/>
            <a:gdLst/>
            <a:ahLst/>
            <a:cxnLst>
              <a:cxn ang="0">
                <a:pos x="483870000" y="0"/>
              </a:cxn>
              <a:cxn ang="0">
                <a:pos x="725805000" y="725805000"/>
              </a:cxn>
              <a:cxn ang="0">
                <a:pos x="0" y="846772500"/>
              </a:cxn>
            </a:cxnLst>
            <a:pathLst>
              <a:path w="320" h="344">
                <a:moveTo>
                  <a:pt x="192" y="0"/>
                </a:moveTo>
                <a:cubicBezTo>
                  <a:pt x="256" y="116"/>
                  <a:pt x="320" y="232"/>
                  <a:pt x="288" y="288"/>
                </a:cubicBezTo>
                <a:cubicBezTo>
                  <a:pt x="256" y="344"/>
                  <a:pt x="48" y="328"/>
                  <a:pt x="0" y="336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0492" name="Picture 13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5076825" y="3286125"/>
            <a:ext cx="19812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3" name="Freeform 14"/>
          <p:cNvSpPr/>
          <p:nvPr/>
        </p:nvSpPr>
        <p:spPr>
          <a:xfrm>
            <a:off x="5364163" y="4005263"/>
            <a:ext cx="508000" cy="546100"/>
          </a:xfrm>
          <a:custGeom>
            <a:avLst/>
            <a:gdLst/>
            <a:ahLst/>
            <a:cxnLst>
              <a:cxn ang="0">
                <a:pos x="483870000" y="0"/>
              </a:cxn>
              <a:cxn ang="0">
                <a:pos x="725805000" y="725805000"/>
              </a:cxn>
              <a:cxn ang="0">
                <a:pos x="0" y="846772500"/>
              </a:cxn>
            </a:cxnLst>
            <a:pathLst>
              <a:path w="320" h="344">
                <a:moveTo>
                  <a:pt x="192" y="0"/>
                </a:moveTo>
                <a:cubicBezTo>
                  <a:pt x="256" y="116"/>
                  <a:pt x="320" y="232"/>
                  <a:pt x="288" y="288"/>
                </a:cubicBezTo>
                <a:cubicBezTo>
                  <a:pt x="256" y="344"/>
                  <a:pt x="48" y="328"/>
                  <a:pt x="0" y="336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4" name="Freeform 15"/>
          <p:cNvSpPr/>
          <p:nvPr/>
        </p:nvSpPr>
        <p:spPr>
          <a:xfrm>
            <a:off x="6372225" y="3933825"/>
            <a:ext cx="355600" cy="685800"/>
          </a:xfrm>
          <a:custGeom>
            <a:avLst/>
            <a:gdLst/>
            <a:ahLst/>
            <a:cxnLst>
              <a:cxn ang="0">
                <a:pos x="80645000" y="0"/>
              </a:cxn>
              <a:cxn ang="0">
                <a:pos x="80645000" y="725805000"/>
              </a:cxn>
              <a:cxn ang="0">
                <a:pos x="564515000" y="1088707500"/>
              </a:cxn>
            </a:cxnLst>
            <a:pathLst>
              <a:path w="224" h="432">
                <a:moveTo>
                  <a:pt x="32" y="0"/>
                </a:moveTo>
                <a:cubicBezTo>
                  <a:pt x="16" y="108"/>
                  <a:pt x="0" y="216"/>
                  <a:pt x="32" y="288"/>
                </a:cubicBezTo>
                <a:cubicBezTo>
                  <a:pt x="64" y="360"/>
                  <a:pt x="200" y="408"/>
                  <a:pt x="224" y="43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5" name="Text Box 16"/>
          <p:cNvSpPr txBox="1"/>
          <p:nvPr/>
        </p:nvSpPr>
        <p:spPr>
          <a:xfrm>
            <a:off x="684213" y="981075"/>
            <a:ext cx="7696200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2800" b="1" dirty="0">
                <a:solidFill>
                  <a:srgbClr val="006666"/>
                </a:solidFill>
                <a:latin typeface="Tahoma" panose="020B0604030504040204" pitchFamily="34" charset="0"/>
              </a:rPr>
              <a:t>5.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以下四种接法中，接法错误，不起电阻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 作用，并造成电路中电流过大的是（   ）；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 只起定值电阻作用，而不能改变电路中电流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 大小的（   ）。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96" name="Text Box 17"/>
          <p:cNvSpPr txBox="1"/>
          <p:nvPr/>
        </p:nvSpPr>
        <p:spPr>
          <a:xfrm>
            <a:off x="2339975" y="4365625"/>
            <a:ext cx="5048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ahoma" panose="020B0604030504040204" pitchFamily="34" charset="0"/>
              </a:rPr>
              <a:t>A</a:t>
            </a:r>
            <a:endParaRPr lang="en-US" altLang="zh-CN" sz="2800" b="1">
              <a:latin typeface="Tahoma" panose="020B0604030504040204" pitchFamily="34" charset="0"/>
            </a:endParaRPr>
          </a:p>
        </p:txBody>
      </p:sp>
      <p:sp>
        <p:nvSpPr>
          <p:cNvPr id="20497" name="Text Box 18"/>
          <p:cNvSpPr txBox="1"/>
          <p:nvPr/>
        </p:nvSpPr>
        <p:spPr>
          <a:xfrm>
            <a:off x="5940425" y="4292600"/>
            <a:ext cx="496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ahoma" panose="020B0604030504040204" pitchFamily="34" charset="0"/>
              </a:rPr>
              <a:t>B</a:t>
            </a:r>
            <a:endParaRPr lang="en-US" altLang="zh-CN" sz="2800" b="1">
              <a:latin typeface="Tahoma" panose="020B0604030504040204" pitchFamily="34" charset="0"/>
            </a:endParaRPr>
          </a:p>
        </p:txBody>
      </p:sp>
      <p:sp>
        <p:nvSpPr>
          <p:cNvPr id="20498" name="Text Box 19"/>
          <p:cNvSpPr txBox="1"/>
          <p:nvPr/>
        </p:nvSpPr>
        <p:spPr>
          <a:xfrm>
            <a:off x="2413000" y="5876925"/>
            <a:ext cx="498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ahoma" panose="020B0604030504040204" pitchFamily="34" charset="0"/>
              </a:rPr>
              <a:t>C</a:t>
            </a:r>
            <a:endParaRPr lang="en-US" altLang="zh-CN" sz="2800" b="1">
              <a:latin typeface="Tahoma" panose="020B0604030504040204" pitchFamily="34" charset="0"/>
            </a:endParaRPr>
          </a:p>
        </p:txBody>
      </p:sp>
      <p:sp>
        <p:nvSpPr>
          <p:cNvPr id="20499" name="Text Box 20"/>
          <p:cNvSpPr txBox="1"/>
          <p:nvPr/>
        </p:nvSpPr>
        <p:spPr>
          <a:xfrm>
            <a:off x="5940425" y="5734050"/>
            <a:ext cx="5016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ahoma" panose="020B0604030504040204" pitchFamily="34" charset="0"/>
              </a:rPr>
              <a:t>D</a:t>
            </a:r>
            <a:endParaRPr lang="en-US" altLang="zh-CN" sz="2800" b="1">
              <a:latin typeface="Tahoma" panose="020B0604030504040204" pitchFamily="34" charset="0"/>
            </a:endParaRPr>
          </a:p>
        </p:txBody>
      </p:sp>
      <p:sp>
        <p:nvSpPr>
          <p:cNvPr id="20500" name="Text Box 21"/>
          <p:cNvSpPr txBox="1"/>
          <p:nvPr/>
        </p:nvSpPr>
        <p:spPr>
          <a:xfrm>
            <a:off x="6804025" y="14128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ahoma" panose="020B0604030504040204" pitchFamily="34" charset="0"/>
              </a:rPr>
              <a:t>D</a:t>
            </a:r>
            <a:endParaRPr lang="en-US" altLang="zh-CN" sz="3200" b="1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20501" name="Text Box 22"/>
          <p:cNvSpPr txBox="1"/>
          <p:nvPr/>
        </p:nvSpPr>
        <p:spPr>
          <a:xfrm>
            <a:off x="2555875" y="2492375"/>
            <a:ext cx="577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ahoma" panose="020B0604030504040204" pitchFamily="34" charset="0"/>
              </a:rPr>
              <a:t>B</a:t>
            </a:r>
            <a:endParaRPr lang="en-US" altLang="zh-CN" sz="3200" b="1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0" grpId="0" bldLvl="0" build="allAtOnce"/>
      <p:bldP spid="205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3"/>
          <p:cNvSpPr>
            <a:spLocks noGrp="1"/>
          </p:cNvSpPr>
          <p:nvPr>
            <p:ph type="body"/>
          </p:nvPr>
        </p:nvSpPr>
        <p:spPr>
          <a:xfrm>
            <a:off x="762000" y="990600"/>
            <a:ext cx="7772400" cy="2667000"/>
          </a:xfrm>
          <a:ln/>
        </p:spPr>
        <p:txBody>
          <a:bodyPr vert="horz" wrap="square" anchor="t"/>
          <a:p>
            <a:pPr eaLnBrk="1" hangingPunct="1">
              <a:buNone/>
            </a:pPr>
            <a:r>
              <a:rPr lang="en-US" altLang="zh-CN" sz="3600"/>
              <a:t>         </a:t>
            </a:r>
            <a:endParaRPr lang="en-US" altLang="zh-CN" sz="3600"/>
          </a:p>
        </p:txBody>
      </p:sp>
      <p:pic>
        <p:nvPicPr>
          <p:cNvPr id="21507" name="Picture 4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5292725" y="4725988"/>
            <a:ext cx="1746250" cy="103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5"/>
          <p:cNvPicPr>
            <a:picLocks noChangeAspect="1"/>
          </p:cNvPicPr>
          <p:nvPr/>
        </p:nvPicPr>
        <p:blipFill>
          <a:blip r:embed="rId2">
            <a:lum contrast="42000"/>
          </a:blip>
          <a:srcRect l="6999" t="59332" r="83000" b="24667"/>
          <a:stretch>
            <a:fillRect/>
          </a:stretch>
        </p:blipFill>
        <p:spPr>
          <a:xfrm>
            <a:off x="2124075" y="2925763"/>
            <a:ext cx="1087438" cy="1258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6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4068763" y="2852738"/>
            <a:ext cx="1077912" cy="909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7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6229350" y="3286125"/>
            <a:ext cx="1033463" cy="93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Text Box 8"/>
          <p:cNvSpPr txBox="1"/>
          <p:nvPr/>
        </p:nvSpPr>
        <p:spPr>
          <a:xfrm>
            <a:off x="5580063" y="5661025"/>
            <a:ext cx="3667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A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sp>
        <p:nvSpPr>
          <p:cNvPr id="21512" name="Text Box 9"/>
          <p:cNvSpPr txBox="1"/>
          <p:nvPr/>
        </p:nvSpPr>
        <p:spPr>
          <a:xfrm>
            <a:off x="6300788" y="5661025"/>
            <a:ext cx="455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B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sp>
        <p:nvSpPr>
          <p:cNvPr id="21513" name="Text Box 10"/>
          <p:cNvSpPr txBox="1"/>
          <p:nvPr/>
        </p:nvSpPr>
        <p:spPr>
          <a:xfrm>
            <a:off x="5148263" y="4581525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C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sp>
        <p:nvSpPr>
          <p:cNvPr id="21514" name="Text Box 11"/>
          <p:cNvSpPr txBox="1"/>
          <p:nvPr/>
        </p:nvSpPr>
        <p:spPr>
          <a:xfrm>
            <a:off x="6445250" y="4510088"/>
            <a:ext cx="4333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FF"/>
                </a:solidFill>
                <a:latin typeface="Tahoma" panose="020B0604030504040204" pitchFamily="34" charset="0"/>
              </a:rPr>
              <a:t>D</a:t>
            </a:r>
            <a:endParaRPr lang="en-US" altLang="zh-CN" sz="2400" b="1">
              <a:solidFill>
                <a:srgbClr val="FF00FF"/>
              </a:solidFill>
              <a:latin typeface="Tahoma" panose="020B0604030504040204" pitchFamily="34" charset="0"/>
            </a:endParaRPr>
          </a:p>
        </p:txBody>
      </p:sp>
      <p:sp>
        <p:nvSpPr>
          <p:cNvPr id="21515" name="Text Box 13"/>
          <p:cNvSpPr txBox="1"/>
          <p:nvPr/>
        </p:nvSpPr>
        <p:spPr>
          <a:xfrm>
            <a:off x="612775" y="981075"/>
            <a:ext cx="7391400" cy="132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accent2"/>
                </a:solidFill>
                <a:latin typeface="Tahoma" panose="020B0604030504040204" pitchFamily="34" charset="0"/>
              </a:rPr>
              <a:t>   </a:t>
            </a:r>
            <a:r>
              <a:rPr lang="zh-CN" altLang="en-US" sz="2800" dirty="0">
                <a:solidFill>
                  <a:srgbClr val="006666"/>
                </a:solidFill>
                <a:latin typeface="Tahoma" panose="020B0604030504040204" pitchFamily="34" charset="0"/>
              </a:rPr>
              <a:t>6.</a:t>
            </a:r>
            <a:r>
              <a:rPr lang="zh-CN" altLang="en-US" sz="2800" b="1" dirty="0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用笔画线将开关</a:t>
            </a:r>
            <a:r>
              <a:rPr lang="en-US" altLang="zh-CN" sz="28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S</a:t>
            </a:r>
            <a:r>
              <a:rPr lang="zh-CN" altLang="en-US" sz="2800" b="1" dirty="0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与滑动变阻器连接起来，</a:t>
            </a:r>
            <a:endParaRPr lang="zh-CN" altLang="en-US" sz="2800" b="1" dirty="0">
              <a:solidFill>
                <a:srgbClr val="006666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   要求滑片</a:t>
            </a:r>
            <a:r>
              <a:rPr lang="en-US" altLang="zh-CN" sz="28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P</a:t>
            </a:r>
            <a:r>
              <a:rPr lang="zh-CN" altLang="en-US" sz="2800" b="1" dirty="0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向右移动时，电流表的示数变大。</a:t>
            </a:r>
            <a:endParaRPr lang="zh-CN" altLang="en-US" sz="2800" b="1" dirty="0">
              <a:solidFill>
                <a:srgbClr val="006666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1516" name="Picture 14"/>
          <p:cNvPicPr>
            <a:picLocks noChangeAspect="1"/>
          </p:cNvPicPr>
          <p:nvPr/>
        </p:nvPicPr>
        <p:blipFill>
          <a:blip r:embed="rId5"/>
          <a:srcRect l="18001" t="31334" r="64999" b="40666"/>
          <a:stretch>
            <a:fillRect/>
          </a:stretch>
        </p:blipFill>
        <p:spPr>
          <a:xfrm>
            <a:off x="2771775" y="4292600"/>
            <a:ext cx="1343025" cy="140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7" name="Freeform 15"/>
          <p:cNvSpPr/>
          <p:nvPr/>
        </p:nvSpPr>
        <p:spPr>
          <a:xfrm>
            <a:off x="1479550" y="3357563"/>
            <a:ext cx="1654175" cy="1800225"/>
          </a:xfrm>
          <a:custGeom>
            <a:avLst/>
            <a:gdLst/>
            <a:ahLst/>
            <a:cxnLst>
              <a:cxn ang="0">
                <a:pos x="1733867500" y="0"/>
              </a:cxn>
              <a:cxn ang="0">
                <a:pos x="282257500" y="846772500"/>
              </a:cxn>
              <a:cxn ang="0">
                <a:pos x="40322500" y="2147483647"/>
              </a:cxn>
              <a:cxn ang="0">
                <a:pos x="524192500" y="2147483647"/>
              </a:cxn>
              <a:cxn ang="0">
                <a:pos x="2147483647" y="2147483647"/>
              </a:cxn>
            </a:cxnLst>
            <a:pathLst>
              <a:path w="1216" h="1536">
                <a:moveTo>
                  <a:pt x="688" y="0"/>
                </a:moveTo>
                <a:cubicBezTo>
                  <a:pt x="456" y="92"/>
                  <a:pt x="224" y="184"/>
                  <a:pt x="112" y="336"/>
                </a:cubicBezTo>
                <a:cubicBezTo>
                  <a:pt x="0" y="488"/>
                  <a:pt x="0" y="752"/>
                  <a:pt x="16" y="912"/>
                </a:cubicBezTo>
                <a:cubicBezTo>
                  <a:pt x="32" y="1072"/>
                  <a:pt x="8" y="1192"/>
                  <a:pt x="208" y="1296"/>
                </a:cubicBezTo>
                <a:cubicBezTo>
                  <a:pt x="408" y="1400"/>
                  <a:pt x="1048" y="1496"/>
                  <a:pt x="1216" y="1536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8" name="Freeform 16"/>
          <p:cNvSpPr/>
          <p:nvPr/>
        </p:nvSpPr>
        <p:spPr>
          <a:xfrm>
            <a:off x="2989263" y="2997200"/>
            <a:ext cx="1223962" cy="576263"/>
          </a:xfrm>
          <a:custGeom>
            <a:avLst/>
            <a:gdLst/>
            <a:ahLst/>
            <a:cxnLst>
              <a:cxn ang="0">
                <a:pos x="0" y="262096250"/>
              </a:cxn>
              <a:cxn ang="0">
                <a:pos x="1451610000" y="141128750"/>
              </a:cxn>
              <a:cxn ang="0">
                <a:pos x="2147483647" y="1108868750"/>
              </a:cxn>
            </a:cxnLst>
            <a:pathLst>
              <a:path w="1248" h="440">
                <a:moveTo>
                  <a:pt x="0" y="104"/>
                </a:moveTo>
                <a:cubicBezTo>
                  <a:pt x="184" y="52"/>
                  <a:pt x="368" y="0"/>
                  <a:pt x="576" y="56"/>
                </a:cubicBezTo>
                <a:cubicBezTo>
                  <a:pt x="784" y="112"/>
                  <a:pt x="1136" y="376"/>
                  <a:pt x="1248" y="44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9" name="Freeform 17"/>
          <p:cNvSpPr/>
          <p:nvPr/>
        </p:nvSpPr>
        <p:spPr>
          <a:xfrm>
            <a:off x="5076825" y="3286125"/>
            <a:ext cx="1439863" cy="792163"/>
          </a:xfrm>
          <a:custGeom>
            <a:avLst/>
            <a:gdLst/>
            <a:ahLst/>
            <a:cxnLst>
              <a:cxn ang="0">
                <a:pos x="0" y="443547500"/>
              </a:cxn>
              <a:cxn ang="0">
                <a:pos x="1209675000" y="80645000"/>
              </a:cxn>
              <a:cxn ang="0">
                <a:pos x="2147483647" y="927417500"/>
              </a:cxn>
            </a:cxnLst>
            <a:pathLst>
              <a:path w="1008" h="368">
                <a:moveTo>
                  <a:pt x="0" y="176"/>
                </a:moveTo>
                <a:cubicBezTo>
                  <a:pt x="156" y="88"/>
                  <a:pt x="312" y="0"/>
                  <a:pt x="480" y="32"/>
                </a:cubicBezTo>
                <a:cubicBezTo>
                  <a:pt x="648" y="64"/>
                  <a:pt x="920" y="312"/>
                  <a:pt x="1008" y="36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0" name="Freeform 18"/>
          <p:cNvSpPr/>
          <p:nvPr/>
        </p:nvSpPr>
        <p:spPr>
          <a:xfrm rot="-12300000" flipV="1">
            <a:off x="3503613" y="4754563"/>
            <a:ext cx="2239962" cy="1576387"/>
          </a:xfrm>
          <a:custGeom>
            <a:avLst/>
            <a:gdLst/>
            <a:ahLst/>
            <a:cxnLst>
              <a:cxn ang="0">
                <a:pos x="0" y="1088707500"/>
              </a:cxn>
              <a:cxn ang="0">
                <a:pos x="1572577500" y="1451610000"/>
              </a:cxn>
              <a:cxn ang="0">
                <a:pos x="2147483647" y="846772500"/>
              </a:cxn>
              <a:cxn ang="0">
                <a:pos x="2147483647" y="0"/>
              </a:cxn>
            </a:cxnLst>
            <a:pathLst>
              <a:path w="1440" h="592">
                <a:moveTo>
                  <a:pt x="0" y="432"/>
                </a:moveTo>
                <a:cubicBezTo>
                  <a:pt x="204" y="512"/>
                  <a:pt x="408" y="592"/>
                  <a:pt x="624" y="576"/>
                </a:cubicBezTo>
                <a:cubicBezTo>
                  <a:pt x="840" y="560"/>
                  <a:pt x="1160" y="432"/>
                  <a:pt x="1296" y="336"/>
                </a:cubicBezTo>
                <a:cubicBezTo>
                  <a:pt x="1432" y="240"/>
                  <a:pt x="1416" y="56"/>
                  <a:pt x="1440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  <a:ln/>
        </p:spPr>
        <p:txBody>
          <a:bodyPr/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         </a:t>
            </a:r>
            <a:r>
              <a:rPr lang="zh-CN" altLang="en-US" sz="4400" b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思考问题</a:t>
            </a:r>
            <a:endParaRPr lang="zh-CN" altLang="en-US" sz="4400" b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7171" name="Picture 3"/>
          <p:cNvPicPr>
            <a:picLocks noChangeAspect="1"/>
          </p:cNvPicPr>
          <p:nvPr/>
        </p:nvPicPr>
        <p:blipFill>
          <a:blip r:embed="rId1">
            <a:lum contrast="24000"/>
          </a:blip>
          <a:srcRect l="3000" t="22000" r="73000" b="23334"/>
          <a:stretch>
            <a:fillRect/>
          </a:stretch>
        </p:blipFill>
        <p:spPr>
          <a:xfrm>
            <a:off x="828675" y="3502025"/>
            <a:ext cx="316706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2"/>
          <p:cNvPicPr>
            <a:picLocks noChangeAspect="1"/>
          </p:cNvPicPr>
          <p:nvPr/>
        </p:nvPicPr>
        <p:blipFill>
          <a:blip r:embed="rId2">
            <a:lum contrast="24000"/>
          </a:blip>
          <a:srcRect l="36000" t="38000" r="25999" b="20667"/>
          <a:stretch>
            <a:fillRect/>
          </a:stretch>
        </p:blipFill>
        <p:spPr>
          <a:xfrm>
            <a:off x="4645025" y="3502025"/>
            <a:ext cx="3670300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1331913" y="1628775"/>
            <a:ext cx="67881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ahoma" panose="020B0604030504040204" pitchFamily="34" charset="0"/>
                <a:ea typeface="方正姚体" pitchFamily="2" charset="-122"/>
              </a:rPr>
              <a:t>     台灯和收音机是采用什么方法使其亮度和音量发生变化的？</a:t>
            </a:r>
            <a:endParaRPr lang="zh-CN" altLang="en-US" sz="3200" b="1" dirty="0">
              <a:solidFill>
                <a:srgbClr val="FFFF00"/>
              </a:solidFill>
              <a:latin typeface="Tahoma" panose="020B060403050404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835150" y="260350"/>
            <a:ext cx="54006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 滑动变阻器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684213" y="2565400"/>
          <a:ext cx="74676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781800" imgH="3695700" progId="Paint.Picture">
                  <p:embed/>
                </p:oleObj>
              </mc:Choice>
              <mc:Fallback>
                <p:oleObj name="" r:id="rId1" imgW="6781800" imgH="36957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4213" y="2565400"/>
                        <a:ext cx="7467600" cy="4070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Line 5"/>
          <p:cNvSpPr/>
          <p:nvPr/>
        </p:nvSpPr>
        <p:spPr>
          <a:xfrm flipH="1">
            <a:off x="5257800" y="4648200"/>
            <a:ext cx="609600" cy="990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7" name="Text Box 6"/>
          <p:cNvSpPr txBox="1"/>
          <p:nvPr/>
        </p:nvSpPr>
        <p:spPr>
          <a:xfrm>
            <a:off x="3276600" y="5715000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表面涂有绝缘层的电阻丝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Line 7"/>
          <p:cNvSpPr/>
          <p:nvPr/>
        </p:nvSpPr>
        <p:spPr>
          <a:xfrm flipV="1">
            <a:off x="2590800" y="3352800"/>
            <a:ext cx="0" cy="10668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9" name="Text Box 8"/>
          <p:cNvSpPr txBox="1"/>
          <p:nvPr/>
        </p:nvSpPr>
        <p:spPr>
          <a:xfrm>
            <a:off x="2286000" y="2819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瓷管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Line 9"/>
          <p:cNvSpPr/>
          <p:nvPr/>
        </p:nvSpPr>
        <p:spPr>
          <a:xfrm flipV="1">
            <a:off x="4343400" y="2819400"/>
            <a:ext cx="0" cy="11430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1" name="Line 11"/>
          <p:cNvSpPr/>
          <p:nvPr/>
        </p:nvSpPr>
        <p:spPr>
          <a:xfrm flipV="1">
            <a:off x="6324600" y="2895600"/>
            <a:ext cx="0" cy="609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2" name="Text Box 12"/>
          <p:cNvSpPr txBox="1"/>
          <p:nvPr/>
        </p:nvSpPr>
        <p:spPr>
          <a:xfrm>
            <a:off x="5791200" y="243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金属杆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3" name="Line 13"/>
          <p:cNvSpPr/>
          <p:nvPr/>
        </p:nvSpPr>
        <p:spPr>
          <a:xfrm flipV="1">
            <a:off x="7543800" y="3962400"/>
            <a:ext cx="381000" cy="228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4" name="Text Box 14"/>
          <p:cNvSpPr txBox="1"/>
          <p:nvPr/>
        </p:nvSpPr>
        <p:spPr>
          <a:xfrm>
            <a:off x="7848600" y="3657600"/>
            <a:ext cx="549275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支架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971550" y="1268413"/>
            <a:ext cx="5616575" cy="1535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1.概念：改变电阻大小的仪器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2.构造：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6" name="文本框 8205"/>
          <p:cNvSpPr txBox="1"/>
          <p:nvPr/>
        </p:nvSpPr>
        <p:spPr>
          <a:xfrm>
            <a:off x="3779838" y="2420938"/>
            <a:ext cx="1236662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金属滑片</a:t>
            </a:r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7" name="文本框 8206"/>
          <p:cNvSpPr txBox="1"/>
          <p:nvPr/>
        </p:nvSpPr>
        <p:spPr>
          <a:xfrm>
            <a:off x="7164388" y="2565400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接线柱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8" name="Line 11"/>
          <p:cNvSpPr/>
          <p:nvPr/>
        </p:nvSpPr>
        <p:spPr>
          <a:xfrm flipV="1">
            <a:off x="7667625" y="2781300"/>
            <a:ext cx="0" cy="609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9" name="文本框 8208"/>
          <p:cNvSpPr txBox="1"/>
          <p:nvPr/>
        </p:nvSpPr>
        <p:spPr>
          <a:xfrm>
            <a:off x="2555875" y="5661025"/>
            <a:ext cx="868363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接线柱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10" name="Line 7"/>
          <p:cNvSpPr/>
          <p:nvPr/>
        </p:nvSpPr>
        <p:spPr>
          <a:xfrm flipH="1" flipV="1">
            <a:off x="2989263" y="5013325"/>
            <a:ext cx="71437" cy="792163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/>
      <p:bldP spid="8199" grpId="0"/>
      <p:bldP spid="8202" grpId="0"/>
      <p:bldP spid="82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3.原理：             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改变接入电路中的电阻线的长度，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  从而改变接入电路中的电阻．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4.电路符号：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5.结构示意图：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None/>
            </a:pP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6.技术参数：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pic>
        <p:nvPicPr>
          <p:cNvPr id="9219" name="图片 9218" descr="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1557338"/>
            <a:ext cx="720725" cy="754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0" name="组合 9219"/>
          <p:cNvGrpSpPr/>
          <p:nvPr/>
        </p:nvGrpSpPr>
        <p:grpSpPr>
          <a:xfrm>
            <a:off x="2916238" y="2492375"/>
            <a:ext cx="2735262" cy="990600"/>
            <a:chOff x="0" y="0"/>
            <a:chExt cx="2360" cy="1440"/>
          </a:xfrm>
        </p:grpSpPr>
        <p:pic>
          <p:nvPicPr>
            <p:cNvPr id="9221" name="图片 92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360" cy="14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9221"/>
            <p:cNvSpPr txBox="1"/>
            <p:nvPr/>
          </p:nvSpPr>
          <p:spPr>
            <a:xfrm>
              <a:off x="1104" y="0"/>
              <a:ext cx="362" cy="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9223" name="Picture 2"/>
          <p:cNvPicPr>
            <a:picLocks noChangeAspect="1"/>
          </p:cNvPicPr>
          <p:nvPr/>
        </p:nvPicPr>
        <p:blipFill>
          <a:blip r:embed="rId3"/>
          <a:srcRect l="3000" t="19333" r="17000" b="35156"/>
          <a:stretch>
            <a:fillRect/>
          </a:stretch>
        </p:blipFill>
        <p:spPr>
          <a:xfrm>
            <a:off x="2843213" y="4149725"/>
            <a:ext cx="2809875" cy="1630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2738" cy="11430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       二、滑动变阻器的应用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pic>
        <p:nvPicPr>
          <p:cNvPr id="10243" name="图片 10242" descr="裁剪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2638425"/>
            <a:ext cx="7580313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684213" y="1341438"/>
            <a:ext cx="8066087" cy="1071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1、作用：通过改变电阻的大小而从改变电路中电</a:t>
            </a:r>
            <a:endParaRPr lang="zh-CN" altLang="en-US" sz="28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   流的大小。</a:t>
            </a:r>
            <a:endParaRPr lang="zh-CN" altLang="en-US" sz="28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 滑动变阻器的接法：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67" name="组合 11266"/>
          <p:cNvGrpSpPr/>
          <p:nvPr/>
        </p:nvGrpSpPr>
        <p:grpSpPr>
          <a:xfrm>
            <a:off x="1260475" y="1628775"/>
            <a:ext cx="2447925" cy="1603375"/>
            <a:chOff x="0" y="0"/>
            <a:chExt cx="2112" cy="1311"/>
          </a:xfrm>
        </p:grpSpPr>
        <p:grpSp>
          <p:nvGrpSpPr>
            <p:cNvPr id="11268" name="组合 11267"/>
            <p:cNvGrpSpPr/>
            <p:nvPr/>
          </p:nvGrpSpPr>
          <p:grpSpPr>
            <a:xfrm>
              <a:off x="0" y="0"/>
              <a:ext cx="2112" cy="877"/>
              <a:chOff x="0" y="0"/>
              <a:chExt cx="4416" cy="2174"/>
            </a:xfrm>
          </p:grpSpPr>
          <p:graphicFrame>
            <p:nvGraphicFramePr>
              <p:cNvPr id="11269" name="Object 8"/>
              <p:cNvGraphicFramePr>
                <a:graphicFrameLocks noChangeAspect="1"/>
              </p:cNvGraphicFramePr>
              <p:nvPr/>
            </p:nvGraphicFramePr>
            <p:xfrm>
              <a:off x="0" y="0"/>
              <a:ext cx="4416" cy="20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1" imgW="5400675" imgH="2514600" progId="Paint.Picture">
                      <p:embed/>
                    </p:oleObj>
                  </mc:Choice>
                  <mc:Fallback>
                    <p:oleObj name="" r:id="rId1" imgW="5400675" imgH="2514600" progId="Paint.Picture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4416" cy="205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70" name="Freeform 9"/>
              <p:cNvSpPr/>
              <p:nvPr/>
            </p:nvSpPr>
            <p:spPr>
              <a:xfrm>
                <a:off x="0" y="148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1" name="Freeform 10"/>
              <p:cNvSpPr/>
              <p:nvPr/>
            </p:nvSpPr>
            <p:spPr>
              <a:xfrm flipH="1">
                <a:off x="3888" y="294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72" name="Text Box 11"/>
            <p:cNvSpPr txBox="1"/>
            <p:nvPr/>
          </p:nvSpPr>
          <p:spPr>
            <a:xfrm>
              <a:off x="864" y="863"/>
              <a:ext cx="575" cy="4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A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273" name="组合 11272"/>
          <p:cNvGrpSpPr/>
          <p:nvPr/>
        </p:nvGrpSpPr>
        <p:grpSpPr>
          <a:xfrm>
            <a:off x="1260475" y="3357563"/>
            <a:ext cx="2447925" cy="1608137"/>
            <a:chOff x="0" y="0"/>
            <a:chExt cx="1968" cy="1425"/>
          </a:xfrm>
        </p:grpSpPr>
        <p:grpSp>
          <p:nvGrpSpPr>
            <p:cNvPr id="11274" name="组合 11273"/>
            <p:cNvGrpSpPr/>
            <p:nvPr/>
          </p:nvGrpSpPr>
          <p:grpSpPr>
            <a:xfrm>
              <a:off x="0" y="0"/>
              <a:ext cx="1968" cy="957"/>
              <a:chOff x="0" y="0"/>
              <a:chExt cx="4371" cy="2126"/>
            </a:xfrm>
          </p:grpSpPr>
          <p:graphicFrame>
            <p:nvGraphicFramePr>
              <p:cNvPr id="11275" name="Object 20"/>
              <p:cNvGraphicFramePr>
                <a:graphicFrameLocks noChangeAspect="1"/>
              </p:cNvGraphicFramePr>
              <p:nvPr/>
            </p:nvGraphicFramePr>
            <p:xfrm>
              <a:off x="0" y="0"/>
              <a:ext cx="4368" cy="19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" r:id="rId3" imgW="5410200" imgH="2505075" progId="Paint.Picture">
                      <p:embed/>
                    </p:oleObj>
                  </mc:Choice>
                  <mc:Fallback>
                    <p:oleObj name="" r:id="rId3" imgW="5410200" imgH="2505075" progId="Paint.Picture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4368" cy="197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76" name="Freeform 21"/>
              <p:cNvSpPr/>
              <p:nvPr/>
            </p:nvSpPr>
            <p:spPr>
              <a:xfrm>
                <a:off x="0" y="1440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7" name="Freeform 22"/>
              <p:cNvSpPr/>
              <p:nvPr/>
            </p:nvSpPr>
            <p:spPr>
              <a:xfrm flipH="1">
                <a:off x="3882" y="1440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78" name="Text Box 23"/>
            <p:cNvSpPr txBox="1"/>
            <p:nvPr/>
          </p:nvSpPr>
          <p:spPr>
            <a:xfrm>
              <a:off x="768" y="911"/>
              <a:ext cx="720" cy="5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C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279" name="组合 11278"/>
          <p:cNvGrpSpPr/>
          <p:nvPr/>
        </p:nvGrpSpPr>
        <p:grpSpPr>
          <a:xfrm>
            <a:off x="1260475" y="4797425"/>
            <a:ext cx="2447925" cy="1927225"/>
            <a:chOff x="0" y="0"/>
            <a:chExt cx="1815" cy="1541"/>
          </a:xfrm>
        </p:grpSpPr>
        <p:grpSp>
          <p:nvGrpSpPr>
            <p:cNvPr id="11280" name="组合 11279"/>
            <p:cNvGrpSpPr/>
            <p:nvPr/>
          </p:nvGrpSpPr>
          <p:grpSpPr>
            <a:xfrm>
              <a:off x="0" y="0"/>
              <a:ext cx="1815" cy="997"/>
              <a:chOff x="0" y="0"/>
              <a:chExt cx="2585" cy="1241"/>
            </a:xfrm>
          </p:grpSpPr>
          <p:pic>
            <p:nvPicPr>
              <p:cNvPr id="11281" name="Picture 3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27"/>
                <a:ext cx="2585" cy="10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82" name="Freeform 33"/>
              <p:cNvSpPr/>
              <p:nvPr/>
            </p:nvSpPr>
            <p:spPr>
              <a:xfrm>
                <a:off x="45" y="907"/>
                <a:ext cx="282" cy="333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28" y="45"/>
                  </a:cxn>
                  <a:cxn ang="0">
                    <a:pos x="102" y="72"/>
                  </a:cxn>
                  <a:cxn ang="0">
                    <a:pos x="125" y="112"/>
                  </a:cxn>
                  <a:cxn ang="0">
                    <a:pos x="151" y="108"/>
                  </a:cxn>
                  <a:cxn ang="0">
                    <a:pos x="144" y="94"/>
                  </a:cxn>
                  <a:cxn ang="0">
                    <a:pos x="132" y="90"/>
                  </a:cxn>
                  <a:cxn ang="0">
                    <a:pos x="109" y="99"/>
                  </a:cxn>
                  <a:cxn ang="0">
                    <a:pos x="87" y="108"/>
                  </a:cxn>
                  <a:cxn ang="0">
                    <a:pos x="64" y="157"/>
                  </a:cxn>
                  <a:cxn ang="0">
                    <a:pos x="87" y="192"/>
                  </a:cxn>
                  <a:cxn ang="0">
                    <a:pos x="102" y="175"/>
                  </a:cxn>
                  <a:cxn ang="0">
                    <a:pos x="91" y="170"/>
                  </a:cxn>
                  <a:cxn ang="0">
                    <a:pos x="30" y="179"/>
                  </a:cxn>
                  <a:cxn ang="0">
                    <a:pos x="12" y="197"/>
                  </a:cxn>
                  <a:cxn ang="0">
                    <a:pos x="0" y="233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11283" name="Picture 34"/>
              <p:cNvPicPr>
                <a:picLocks noChangeAspect="1"/>
              </p:cNvPicPr>
              <p:nvPr/>
            </p:nvPicPr>
            <p:blipFill>
              <a:blip r:embed="rId5"/>
              <a:srcRect r="1270" b="79750"/>
              <a:stretch>
                <a:fillRect/>
              </a:stretch>
            </p:blipFill>
            <p:spPr>
              <a:xfrm>
                <a:off x="0" y="227"/>
                <a:ext cx="2540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84" name="Freeform 35"/>
              <p:cNvSpPr/>
              <p:nvPr/>
            </p:nvSpPr>
            <p:spPr>
              <a:xfrm flipH="1">
                <a:off x="45" y="0"/>
                <a:ext cx="282" cy="333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28" y="45"/>
                  </a:cxn>
                  <a:cxn ang="0">
                    <a:pos x="102" y="72"/>
                  </a:cxn>
                  <a:cxn ang="0">
                    <a:pos x="125" y="112"/>
                  </a:cxn>
                  <a:cxn ang="0">
                    <a:pos x="151" y="108"/>
                  </a:cxn>
                  <a:cxn ang="0">
                    <a:pos x="144" y="94"/>
                  </a:cxn>
                  <a:cxn ang="0">
                    <a:pos x="132" y="90"/>
                  </a:cxn>
                  <a:cxn ang="0">
                    <a:pos x="109" y="99"/>
                  </a:cxn>
                  <a:cxn ang="0">
                    <a:pos x="87" y="108"/>
                  </a:cxn>
                  <a:cxn ang="0">
                    <a:pos x="64" y="157"/>
                  </a:cxn>
                  <a:cxn ang="0">
                    <a:pos x="87" y="192"/>
                  </a:cxn>
                  <a:cxn ang="0">
                    <a:pos x="102" y="175"/>
                  </a:cxn>
                  <a:cxn ang="0">
                    <a:pos x="91" y="170"/>
                  </a:cxn>
                  <a:cxn ang="0">
                    <a:pos x="30" y="179"/>
                  </a:cxn>
                  <a:cxn ang="0">
                    <a:pos x="12" y="197"/>
                  </a:cxn>
                  <a:cxn ang="0">
                    <a:pos x="0" y="233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85" name="Text Box 36"/>
            <p:cNvSpPr txBox="1"/>
            <p:nvPr/>
          </p:nvSpPr>
          <p:spPr>
            <a:xfrm>
              <a:off x="771" y="1179"/>
              <a:ext cx="454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E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286" name="组合 11285"/>
          <p:cNvGrpSpPr/>
          <p:nvPr/>
        </p:nvGrpSpPr>
        <p:grpSpPr>
          <a:xfrm>
            <a:off x="5292725" y="1630363"/>
            <a:ext cx="2378075" cy="1593850"/>
            <a:chOff x="0" y="0"/>
            <a:chExt cx="1872" cy="1367"/>
          </a:xfrm>
        </p:grpSpPr>
        <p:grpSp>
          <p:nvGrpSpPr>
            <p:cNvPr id="11287" name="组合 11286"/>
            <p:cNvGrpSpPr/>
            <p:nvPr/>
          </p:nvGrpSpPr>
          <p:grpSpPr>
            <a:xfrm>
              <a:off x="0" y="0"/>
              <a:ext cx="1872" cy="944"/>
              <a:chOff x="0" y="0"/>
              <a:chExt cx="4377" cy="2208"/>
            </a:xfrm>
          </p:grpSpPr>
          <p:graphicFrame>
            <p:nvGraphicFramePr>
              <p:cNvPr id="11288" name="Object 14"/>
              <p:cNvGraphicFramePr>
                <a:graphicFrameLocks noChangeAspect="1"/>
              </p:cNvGraphicFramePr>
              <p:nvPr/>
            </p:nvGraphicFramePr>
            <p:xfrm>
              <a:off x="0" y="0"/>
              <a:ext cx="4368" cy="209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6" imgW="5410200" imgH="2600325" progId="Paint.Picture">
                      <p:embed/>
                    </p:oleObj>
                  </mc:Choice>
                  <mc:Fallback>
                    <p:oleObj name="" r:id="rId6" imgW="5410200" imgH="2600325" progId="Paint.Picture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4368" cy="209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89" name="Freeform 15"/>
              <p:cNvSpPr/>
              <p:nvPr/>
            </p:nvSpPr>
            <p:spPr>
              <a:xfrm flipH="1">
                <a:off x="3888" y="32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0" name="Freeform 16"/>
              <p:cNvSpPr/>
              <p:nvPr/>
            </p:nvSpPr>
            <p:spPr>
              <a:xfrm flipH="1">
                <a:off x="3882" y="1522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91" name="Text Box 17"/>
            <p:cNvSpPr txBox="1"/>
            <p:nvPr/>
          </p:nvSpPr>
          <p:spPr>
            <a:xfrm>
              <a:off x="624" y="913"/>
              <a:ext cx="720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  </a:t>
              </a:r>
              <a:r>
                <a:rPr lang="en-US" altLang="zh-CN" sz="3200" b="1">
                  <a:latin typeface="Times New Roman" panose="02020603050405020304" pitchFamily="18" charset="0"/>
                </a:rPr>
                <a:t>B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292" name="组合 11291"/>
          <p:cNvGrpSpPr/>
          <p:nvPr/>
        </p:nvGrpSpPr>
        <p:grpSpPr>
          <a:xfrm>
            <a:off x="5292725" y="3357563"/>
            <a:ext cx="2519363" cy="1539875"/>
            <a:chOff x="0" y="0"/>
            <a:chExt cx="1793" cy="1205"/>
          </a:xfrm>
        </p:grpSpPr>
        <p:grpSp>
          <p:nvGrpSpPr>
            <p:cNvPr id="11293" name="组合 11292"/>
            <p:cNvGrpSpPr/>
            <p:nvPr/>
          </p:nvGrpSpPr>
          <p:grpSpPr>
            <a:xfrm>
              <a:off x="0" y="0"/>
              <a:ext cx="1793" cy="836"/>
              <a:chOff x="0" y="0"/>
              <a:chExt cx="4377" cy="2041"/>
            </a:xfrm>
          </p:grpSpPr>
          <p:graphicFrame>
            <p:nvGraphicFramePr>
              <p:cNvPr id="11294" name="Object 26"/>
              <p:cNvGraphicFramePr>
                <a:graphicFrameLocks noChangeAspect="1"/>
              </p:cNvGraphicFramePr>
              <p:nvPr/>
            </p:nvGraphicFramePr>
            <p:xfrm>
              <a:off x="48" y="0"/>
              <a:ext cx="4320" cy="204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8" imgW="5400675" imgH="2562225" progId="Paint.Picture">
                      <p:embed/>
                    </p:oleObj>
                  </mc:Choice>
                  <mc:Fallback>
                    <p:oleObj name="" r:id="rId8" imgW="5400675" imgH="2562225" progId="Paint.Picture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48" y="0"/>
                            <a:ext cx="4320" cy="204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95" name="Freeform 27"/>
              <p:cNvSpPr/>
              <p:nvPr/>
            </p:nvSpPr>
            <p:spPr>
              <a:xfrm>
                <a:off x="0" y="265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6" name="Freeform 28"/>
              <p:cNvSpPr/>
              <p:nvPr/>
            </p:nvSpPr>
            <p:spPr>
              <a:xfrm flipH="1">
                <a:off x="3888" y="271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97" name="Text Box 29"/>
            <p:cNvSpPr txBox="1"/>
            <p:nvPr/>
          </p:nvSpPr>
          <p:spPr>
            <a:xfrm>
              <a:off x="720" y="818"/>
              <a:ext cx="72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D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298" name="组合 11297"/>
          <p:cNvGrpSpPr/>
          <p:nvPr/>
        </p:nvGrpSpPr>
        <p:grpSpPr>
          <a:xfrm>
            <a:off x="5364163" y="5157788"/>
            <a:ext cx="2506662" cy="1366837"/>
            <a:chOff x="0" y="0"/>
            <a:chExt cx="2208" cy="1424"/>
          </a:xfrm>
        </p:grpSpPr>
        <p:grpSp>
          <p:nvGrpSpPr>
            <p:cNvPr id="11299" name="组合 11298"/>
            <p:cNvGrpSpPr/>
            <p:nvPr/>
          </p:nvGrpSpPr>
          <p:grpSpPr>
            <a:xfrm>
              <a:off x="0" y="0"/>
              <a:ext cx="2208" cy="1098"/>
              <a:chOff x="0" y="0"/>
              <a:chExt cx="4371" cy="2174"/>
            </a:xfrm>
          </p:grpSpPr>
          <p:graphicFrame>
            <p:nvGraphicFramePr>
              <p:cNvPr id="11300" name="Object 40"/>
              <p:cNvGraphicFramePr>
                <a:graphicFrameLocks noChangeAspect="1"/>
              </p:cNvGraphicFramePr>
              <p:nvPr/>
            </p:nvGraphicFramePr>
            <p:xfrm>
              <a:off x="0" y="0"/>
              <a:ext cx="4368" cy="20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1" name="" r:id="rId10" imgW="5429250" imgH="2543175" progId="Paint.Picture">
                      <p:embed/>
                    </p:oleObj>
                  </mc:Choice>
                  <mc:Fallback>
                    <p:oleObj name="" r:id="rId10" imgW="5429250" imgH="2543175" progId="Paint.Picture">
                      <p:embed/>
                      <p:pic>
                        <p:nvPicPr>
                          <p:cNvPr id="0" name="图片 3080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4368" cy="206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301" name="Freeform 41"/>
              <p:cNvSpPr/>
              <p:nvPr/>
            </p:nvSpPr>
            <p:spPr>
              <a:xfrm flipH="1">
                <a:off x="3882" y="148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302" name="Freeform 42"/>
              <p:cNvSpPr/>
              <p:nvPr/>
            </p:nvSpPr>
            <p:spPr>
              <a:xfrm>
                <a:off x="0" y="28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303" name="Text Box 43"/>
            <p:cNvSpPr txBox="1"/>
            <p:nvPr/>
          </p:nvSpPr>
          <p:spPr>
            <a:xfrm>
              <a:off x="907" y="1045"/>
              <a:ext cx="453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F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1304" name="文本框 11303"/>
          <p:cNvSpPr txBox="1"/>
          <p:nvPr/>
        </p:nvSpPr>
        <p:spPr>
          <a:xfrm>
            <a:off x="2916238" y="2565400"/>
            <a:ext cx="5889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05" name="文本框 11304"/>
          <p:cNvSpPr txBox="1"/>
          <p:nvPr/>
        </p:nvSpPr>
        <p:spPr>
          <a:xfrm>
            <a:off x="6948488" y="2565400"/>
            <a:ext cx="5889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06" name="文本框 11305"/>
          <p:cNvSpPr txBox="1"/>
          <p:nvPr/>
        </p:nvSpPr>
        <p:spPr>
          <a:xfrm>
            <a:off x="3419475" y="4437063"/>
            <a:ext cx="311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en-US" altLang="x-none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07" name="文本框 11306"/>
          <p:cNvSpPr txBox="1"/>
          <p:nvPr/>
        </p:nvSpPr>
        <p:spPr>
          <a:xfrm>
            <a:off x="2987675" y="602138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08" name="文本框 11307"/>
          <p:cNvSpPr txBox="1"/>
          <p:nvPr/>
        </p:nvSpPr>
        <p:spPr>
          <a:xfrm>
            <a:off x="6877050" y="6021388"/>
            <a:ext cx="5889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09" name="文本框 11308"/>
          <p:cNvSpPr txBox="1"/>
          <p:nvPr/>
        </p:nvSpPr>
        <p:spPr>
          <a:xfrm>
            <a:off x="2844800" y="4292600"/>
            <a:ext cx="5889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310" name="文本框 11309"/>
          <p:cNvSpPr txBox="1"/>
          <p:nvPr/>
        </p:nvSpPr>
        <p:spPr>
          <a:xfrm>
            <a:off x="6877050" y="4292600"/>
            <a:ext cx="5889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0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3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3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3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3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3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3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30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30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30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        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3、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滑动变阻器的使用方法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612775" y="1485900"/>
            <a:ext cx="8137525" cy="2613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ahoma" panose="020B0604030504040204" pitchFamily="34" charset="0"/>
              </a:rPr>
              <a:t>  （</a:t>
            </a:r>
            <a:r>
              <a:rPr lang="en-US" altLang="zh-CN" sz="2800" b="1">
                <a:latin typeface="Tahoma" panose="020B0604030504040204" pitchFamily="34" charset="0"/>
              </a:rPr>
              <a:t>1</a:t>
            </a:r>
            <a:r>
              <a:rPr lang="zh-CN" altLang="en-US" sz="2800" b="1" dirty="0">
                <a:latin typeface="Tahoma" panose="020B0604030504040204" pitchFamily="34" charset="0"/>
              </a:rPr>
              <a:t>）、一般要把串联在电路中</a:t>
            </a:r>
            <a:endParaRPr lang="zh-CN" altLang="en-US" sz="2800" b="1" dirty="0">
              <a:latin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ahoma" panose="020B0604030504040204" pitchFamily="34" charset="0"/>
              </a:rPr>
              <a:t>   （</a:t>
            </a:r>
            <a:r>
              <a:rPr lang="en-US" altLang="zh-CN" sz="2800" b="1">
                <a:latin typeface="Tahoma" panose="020B0604030504040204" pitchFamily="34" charset="0"/>
              </a:rPr>
              <a:t>2</a:t>
            </a:r>
            <a:r>
              <a:rPr lang="zh-CN" altLang="en-US" sz="2800" b="1" dirty="0">
                <a:latin typeface="Tahoma" panose="020B0604030504040204" pitchFamily="34" charset="0"/>
              </a:rPr>
              <a:t>）、</a:t>
            </a:r>
            <a:r>
              <a:rPr lang="zh-CN" altLang="en-US" sz="2800" b="1" dirty="0">
                <a:latin typeface="Times New Roman" panose="02020603050405020304" pitchFamily="18" charset="0"/>
              </a:rPr>
              <a:t>一上一下搭配好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ahoma" panose="020B0604030504040204" pitchFamily="34" charset="0"/>
              </a:rPr>
              <a:t>   （</a:t>
            </a:r>
            <a:r>
              <a:rPr lang="en-US" altLang="zh-CN" sz="2800" b="1">
                <a:latin typeface="Tahoma" panose="020B0604030504040204" pitchFamily="34" charset="0"/>
              </a:rPr>
              <a:t>3</a:t>
            </a:r>
            <a:r>
              <a:rPr lang="zh-CN" altLang="en-US" sz="2800" b="1" dirty="0">
                <a:latin typeface="Tahoma" panose="020B0604030504040204" pitchFamily="34" charset="0"/>
              </a:rPr>
              <a:t>）、使用前应将滑片放在阻值最大位置</a:t>
            </a:r>
            <a:endParaRPr lang="zh-CN" altLang="en-US" sz="2800" b="1" dirty="0">
              <a:latin typeface="Tahoma" panose="020B0604030504040204" pitchFamily="34" charset="0"/>
            </a:endParaRPr>
          </a:p>
          <a:p>
            <a:endParaRPr lang="zh-CN" altLang="en-US" sz="2800" b="1" dirty="0">
              <a:latin typeface="Tahoma" panose="020B060403050404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三、旋盘式变阻箱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13315" name="图片 13314" descr="电阻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133600"/>
            <a:ext cx="268922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2133600"/>
            <a:ext cx="3529013" cy="3503613"/>
          </a:xfrm>
          <a:prstGeom prst="rect">
            <a:avLst/>
          </a:prstGeom>
          <a:solidFill>
            <a:srgbClr val="71DFD2"/>
          </a:solidFill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684213" y="333375"/>
            <a:ext cx="7653337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旋盘式变阻箱的读数</a:t>
            </a:r>
            <a:endParaRPr lang="zh-CN" altLang="en-US" b="1" dirty="0">
              <a:solidFill>
                <a:srgbClr val="99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14339" name="Picture 3" descr="msotw9_temp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773238"/>
            <a:ext cx="3797300" cy="4760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/>
        </p:nvSpPr>
        <p:spPr>
          <a:xfrm>
            <a:off x="5868988" y="566102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阻值：</a:t>
            </a:r>
            <a:r>
              <a:rPr lang="en-US" altLang="zh-CN" sz="3200" b="1">
                <a:solidFill>
                  <a:srgbClr val="FFFF00"/>
                </a:solidFill>
                <a:latin typeface="Times New Roman" panose="02020603050405020304" pitchFamily="18" charset="0"/>
              </a:rPr>
              <a:t>427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欧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5580063" y="1773238"/>
            <a:ext cx="3168650" cy="374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读数方法：</a:t>
            </a:r>
            <a:endParaRPr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1、盘下三角符号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对应的数字乘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以相应的倍数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2、把各盘表示的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数值相加记得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结果。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theme/theme1.xml><?xml version="1.0" encoding="utf-8"?>
<a:theme xmlns:a="http://schemas.openxmlformats.org/drawingml/2006/main" name="绿色辉光设计模板">
  <a:themeElements>
    <a:clrScheme name="">
      <a:dk1>
        <a:srgbClr val="006600"/>
      </a:dk1>
      <a:lt1>
        <a:srgbClr val="FFFFCC"/>
      </a:lt1>
      <a:dk2>
        <a:srgbClr val="3C7C5E"/>
      </a:dk2>
      <a:lt2>
        <a:srgbClr val="5C1F00"/>
      </a:lt2>
      <a:accent1>
        <a:srgbClr val="19B357"/>
      </a:accent1>
      <a:accent2>
        <a:srgbClr val="BE7960"/>
      </a:accent2>
      <a:accent3>
        <a:srgbClr val="FFFFE2"/>
      </a:accent3>
      <a:accent4>
        <a:srgbClr val="005700"/>
      </a:accent4>
      <a:accent5>
        <a:srgbClr val="AAD5B5"/>
      </a:accent5>
      <a:accent6>
        <a:srgbClr val="AA6C55"/>
      </a:accent6>
      <a:hlink>
        <a:srgbClr val="FFFF99"/>
      </a:hlink>
      <a:folHlink>
        <a:srgbClr val="F4EE00"/>
      </a:folHlink>
    </a:clrScheme>
    <a:fontScheme name="">
      <a:majorFont>
        <a:latin typeface="华文彩云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27272"/>
        </a:accent6>
        <a:hlink>
          <a:srgbClr val="4D4D4D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66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E2"/>
        </a:accent5>
        <a:accent6>
          <a:srgbClr val="7EB1E5"/>
        </a:accent6>
        <a:hlink>
          <a:srgbClr val="00CC66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27440"/>
        </a:dk2>
        <a:lt2>
          <a:srgbClr val="808080"/>
        </a:lt2>
        <a:accent1>
          <a:srgbClr val="E6F3DD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0F8EB"/>
        </a:accent5>
        <a:accent6>
          <a:srgbClr val="005B89"/>
        </a:accent6>
        <a:hlink>
          <a:srgbClr val="32CE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9966"/>
        </a:dk1>
        <a:lt1>
          <a:srgbClr val="FFFFFF"/>
        </a:lt1>
        <a:dk2>
          <a:srgbClr val="006666"/>
        </a:dk2>
        <a:lt2>
          <a:srgbClr val="808080"/>
        </a:lt2>
        <a:accent1>
          <a:srgbClr val="CCFFCC"/>
        </a:accent1>
        <a:accent2>
          <a:srgbClr val="5DD95D"/>
        </a:accent2>
        <a:accent3>
          <a:srgbClr val="FFFFFF"/>
        </a:accent3>
        <a:accent4>
          <a:srgbClr val="2A8357"/>
        </a:accent4>
        <a:accent5>
          <a:srgbClr val="E2FFE2"/>
        </a:accent5>
        <a:accent6>
          <a:srgbClr val="53C253"/>
        </a:accent6>
        <a:hlink>
          <a:srgbClr val="3333CC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F5F5F"/>
        </a:dk1>
        <a:lt1>
          <a:srgbClr val="FFFFD9"/>
        </a:lt1>
        <a:dk2>
          <a:srgbClr val="4D4D4D"/>
        </a:dk2>
        <a:lt2>
          <a:srgbClr val="777777"/>
        </a:lt2>
        <a:accent1>
          <a:srgbClr val="FFFFF7"/>
        </a:accent1>
        <a:accent2>
          <a:srgbClr val="01CB61"/>
        </a:accent2>
        <a:accent3>
          <a:srgbClr val="FFFFE9"/>
        </a:accent3>
        <a:accent4>
          <a:srgbClr val="515151"/>
        </a:accent4>
        <a:accent5>
          <a:srgbClr val="FFFFFA"/>
        </a:accent5>
        <a:accent6>
          <a:srgbClr val="00B656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DDDDDD"/>
        </a:lt1>
        <a:dk2>
          <a:srgbClr val="22B45A"/>
        </a:dk2>
        <a:lt2>
          <a:srgbClr val="003366"/>
        </a:lt2>
        <a:accent1>
          <a:srgbClr val="99CCFF"/>
        </a:accent1>
        <a:accent2>
          <a:srgbClr val="00B000"/>
        </a:accent2>
        <a:accent3>
          <a:srgbClr val="EBEBEB"/>
        </a:accent3>
        <a:accent4>
          <a:srgbClr val="2A2A00"/>
        </a:accent4>
        <a:accent5>
          <a:srgbClr val="CAE2FF"/>
        </a:accent5>
        <a:accent6>
          <a:srgbClr val="009D00"/>
        </a:accent6>
        <a:hlink>
          <a:srgbClr val="CCFF99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EAEAEA"/>
        </a:lt1>
        <a:dk2>
          <a:srgbClr val="1C5845"/>
        </a:dk2>
        <a:lt2>
          <a:srgbClr val="336699"/>
        </a:lt2>
        <a:accent1>
          <a:srgbClr val="3CA263"/>
        </a:accent1>
        <a:accent2>
          <a:srgbClr val="468A4B"/>
        </a:accent2>
        <a:accent3>
          <a:srgbClr val="F2F2F2"/>
        </a:accent3>
        <a:accent4>
          <a:srgbClr val="2A2A2A"/>
        </a:accent4>
        <a:accent5>
          <a:srgbClr val="AFCEB8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00"/>
        </a:dk1>
        <a:lt1>
          <a:srgbClr val="686B5D"/>
        </a:lt1>
        <a:dk2>
          <a:srgbClr val="135947"/>
        </a:dk2>
        <a:lt2>
          <a:srgbClr val="777777"/>
        </a:lt2>
        <a:accent1>
          <a:srgbClr val="A7A79B"/>
        </a:accent1>
        <a:accent2>
          <a:srgbClr val="5FC95F"/>
        </a:accent2>
        <a:accent3>
          <a:srgbClr val="B9BAB6"/>
        </a:accent3>
        <a:accent4>
          <a:srgbClr val="2A5700"/>
        </a:accent4>
        <a:accent5>
          <a:srgbClr val="D0D0CB"/>
        </a:accent5>
        <a:accent6>
          <a:srgbClr val="55B455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00CC66"/>
        </a:lt1>
        <a:dk2>
          <a:srgbClr val="00B839"/>
        </a:dk2>
        <a:lt2>
          <a:srgbClr val="3E3E5C"/>
        </a:lt2>
        <a:accent1>
          <a:srgbClr val="2EB257"/>
        </a:accent1>
        <a:accent2>
          <a:srgbClr val="6666FF"/>
        </a:accent2>
        <a:accent3>
          <a:srgbClr val="AAE2B9"/>
        </a:accent3>
        <a:accent4>
          <a:srgbClr val="005700"/>
        </a:accent4>
        <a:accent5>
          <a:srgbClr val="ACD5B5"/>
        </a:accent5>
        <a:accent6>
          <a:srgbClr val="5B5BE5"/>
        </a:accent6>
        <a:hlink>
          <a:srgbClr val="E9E4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00"/>
        </a:dk1>
        <a:lt1>
          <a:srgbClr val="AF8553"/>
        </a:lt1>
        <a:dk2>
          <a:srgbClr val="477335"/>
        </a:dk2>
        <a:lt2>
          <a:srgbClr val="2D2015"/>
        </a:lt2>
        <a:accent1>
          <a:srgbClr val="AAAA8C"/>
        </a:accent1>
        <a:accent2>
          <a:srgbClr val="1DA146"/>
        </a:accent2>
        <a:accent3>
          <a:srgbClr val="D3C3B4"/>
        </a:accent3>
        <a:accent4>
          <a:srgbClr val="2A5700"/>
        </a:accent4>
        <a:accent5>
          <a:srgbClr val="D1D1C5"/>
        </a:accent5>
        <a:accent6>
          <a:srgbClr val="19903E"/>
        </a:accent6>
        <a:hlink>
          <a:srgbClr val="FFEA4B"/>
        </a:hlink>
        <a:folHlink>
          <a:srgbClr val="3F4A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008080"/>
        </a:lt1>
        <a:dk2>
          <a:srgbClr val="019552"/>
        </a:dk2>
        <a:lt2>
          <a:srgbClr val="005A58"/>
        </a:lt2>
        <a:accent1>
          <a:srgbClr val="5FA15D"/>
        </a:accent1>
        <a:accent2>
          <a:srgbClr val="D7D45D"/>
        </a:accent2>
        <a:accent3>
          <a:srgbClr val="AAC1C1"/>
        </a:accent3>
        <a:accent4>
          <a:srgbClr val="005700"/>
        </a:accent4>
        <a:accent5>
          <a:srgbClr val="B7CDB6"/>
        </a:accent5>
        <a:accent6>
          <a:srgbClr val="C1BE53"/>
        </a:accent6>
        <a:hlink>
          <a:srgbClr val="A3E57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FFFFCC"/>
        </a:lt1>
        <a:dk2>
          <a:srgbClr val="3C7C5E"/>
        </a:dk2>
        <a:lt2>
          <a:srgbClr val="5C1F00"/>
        </a:lt2>
        <a:accent1>
          <a:srgbClr val="19B357"/>
        </a:accent1>
        <a:accent2>
          <a:srgbClr val="BE7960"/>
        </a:accent2>
        <a:accent3>
          <a:srgbClr val="FFFFE2"/>
        </a:accent3>
        <a:accent4>
          <a:srgbClr val="005700"/>
        </a:accent4>
        <a:accent5>
          <a:srgbClr val="AAD5B5"/>
        </a:accent5>
        <a:accent6>
          <a:srgbClr val="AA6C55"/>
        </a:accent6>
        <a:hlink>
          <a:srgbClr val="FFFF99"/>
        </a:hlink>
        <a:folHlink>
          <a:srgbClr val="F4E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简约商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WPS 演示</Application>
  <PresentationFormat>在屏幕上显示</PresentationFormat>
  <Paragraphs>186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Wingdings</vt:lpstr>
      <vt:lpstr>华文彩云</vt:lpstr>
      <vt:lpstr>Calibri</vt:lpstr>
      <vt:lpstr>微软雅黑</vt:lpstr>
      <vt:lpstr>华文新魏</vt:lpstr>
      <vt:lpstr>方正姚体</vt:lpstr>
      <vt:lpstr>Tahoma</vt:lpstr>
      <vt:lpstr>Times New Roman</vt:lpstr>
      <vt:lpstr>黑体</vt:lpstr>
      <vt:lpstr>华文中宋</vt:lpstr>
      <vt:lpstr>Arial Black</vt:lpstr>
      <vt:lpstr>Arial Unicode MS</vt:lpstr>
      <vt:lpstr>绿色辉光设计模板</vt:lpstr>
      <vt:lpstr>简约商务模板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2006-12-24T10:23:57Z</dcterms:created>
  <dcterms:modified xsi:type="dcterms:W3CDTF">2018-05-19T23:54:21Z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