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41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0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59200" y="1219200"/>
            <a:ext cx="82296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89133" y="5105400"/>
            <a:ext cx="5486400" cy="946150"/>
          </a:xfrm>
        </p:spPr>
        <p:txBody>
          <a:bodyPr/>
          <a:lstStyle>
            <a:lvl1pPr marL="0" indent="0">
              <a:buFontTx/>
              <a:buNone/>
              <a:defRPr sz="2800" i="1">
                <a:ea typeface="幼圆" pitchFamily="49" charset="-122"/>
              </a:defRPr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400800"/>
            <a:ext cx="2540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solidFill>
                <a:schemeClr val="tx1"/>
              </a:solidFill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600" y="6400800"/>
            <a:ext cx="5791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solidFill>
                <a:schemeClr val="tx1"/>
              </a:solidFill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400800"/>
            <a:ext cx="2540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eaLnBrk="1" fontAlgn="base" hangingPunct="1"/>
            <a:fld id="{9A0DB2DC-4C9A-4742-B13C-FB6460FD3503}" type="slidenum">
              <a:rPr lang="en-US" altLang="zh-CN" sz="1200" b="1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85200" y="381000"/>
            <a:ext cx="2692400" cy="56388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0" y="381000"/>
            <a:ext cx="7874000" cy="56388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371600"/>
            <a:ext cx="5283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94400" y="1371600"/>
            <a:ext cx="5283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3200" y="381000"/>
            <a:ext cx="8534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fontAlgn="base"/>
            <a:r>
              <a:rPr lang="zh-CN" altLang="en-US" strike="noStrike" noProof="1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508000" y="1371600"/>
            <a:ext cx="10769600" cy="4648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0" y="6248400"/>
            <a:ext cx="172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b="1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864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b="1" smtClean="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50400" y="6248400"/>
            <a:ext cx="172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200" b="1" strike="noStrike" noProof="1">
                <a:latin typeface="Arial" pitchFamily="34" charset="0"/>
                <a:ea typeface="宋体" pitchFamily="2" charset="-122"/>
                <a:cs typeface="+mn-ea"/>
              </a:rPr>
            </a:fld>
            <a:endParaRPr lang="en-US" altLang="zh-CN" sz="1200" b="1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oleObject" Target="../embeddings/oleObject6.bin"/><Relationship Id="rId2" Type="http://schemas.openxmlformats.org/officeDocument/2006/relationships/image" Target="../media/image17.png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1.png"/><Relationship Id="rId3" Type="http://schemas.openxmlformats.org/officeDocument/2006/relationships/oleObject" Target="../embeddings/oleObject9.bin"/><Relationship Id="rId2" Type="http://schemas.openxmlformats.org/officeDocument/2006/relationships/image" Target="../media/image20.png"/><Relationship Id="rId1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20845;-4&#12289;&#29992;&#28369;&#21160;&#21464;&#38459;&#22120;&#25913;&#21464;&#30005;&#27969;.flv" TargetMode="Externa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7.png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6.png"/><Relationship Id="rId1" Type="http://schemas.openxmlformats.org/officeDocument/2006/relationships/oleObject" Target="../embeddings/oleObject12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r?u=http://qxdz.hqew.com/File/PImages/10701010000/45188DNk5rS.jpg&amp;f=http://qxdz.hqew.com/Stock/StockDetail_Q_SID_E_45188.html&amp;c=baidu" TargetMode="Externa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15.bin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image" Target="../media/image42.png"/><Relationship Id="rId7" Type="http://schemas.openxmlformats.org/officeDocument/2006/relationships/oleObject" Target="../embeddings/oleObject20.bin"/><Relationship Id="rId6" Type="http://schemas.openxmlformats.org/officeDocument/2006/relationships/image" Target="../media/image41.png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Relationship Id="rId3" Type="http://schemas.openxmlformats.org/officeDocument/2006/relationships/image" Target="../media/image40.png"/><Relationship Id="rId2" Type="http://schemas.openxmlformats.org/officeDocument/2006/relationships/oleObject" Target="../embeddings/oleObject17.bin"/><Relationship Id="rId15" Type="http://schemas.openxmlformats.org/officeDocument/2006/relationships/vmlDrawing" Target="../drawings/vmlDrawing9.v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44.png"/><Relationship Id="rId12" Type="http://schemas.openxmlformats.org/officeDocument/2006/relationships/oleObject" Target="../embeddings/oleObject23.bin"/><Relationship Id="rId11" Type="http://schemas.openxmlformats.org/officeDocument/2006/relationships/image" Target="../media/image43.png"/><Relationship Id="rId10" Type="http://schemas.openxmlformats.org/officeDocument/2006/relationships/oleObject" Target="../embeddings/oleObject22.bin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4.png"/><Relationship Id="rId7" Type="http://schemas.openxmlformats.org/officeDocument/2006/relationships/oleObject" Target="../embeddings/oleObject27.bin"/><Relationship Id="rId6" Type="http://schemas.openxmlformats.org/officeDocument/2006/relationships/image" Target="../media/image43.png"/><Relationship Id="rId5" Type="http://schemas.openxmlformats.org/officeDocument/2006/relationships/oleObject" Target="../embeddings/oleObject26.bin"/><Relationship Id="rId4" Type="http://schemas.openxmlformats.org/officeDocument/2006/relationships/image" Target="../media/image42.png"/><Relationship Id="rId3" Type="http://schemas.openxmlformats.org/officeDocument/2006/relationships/oleObject" Target="../embeddings/oleObject25.bin"/><Relationship Id="rId2" Type="http://schemas.openxmlformats.org/officeDocument/2006/relationships/image" Target="../media/image40.png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2.xml"/><Relationship Id="rId10" Type="http://schemas.openxmlformats.org/officeDocument/2006/relationships/oleObject" Target="../embeddings/oleObject28.bin"/><Relationship Id="rId1" Type="http://schemas.openxmlformats.org/officeDocument/2006/relationships/oleObject" Target="../embeddings/oleObject24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wmf"/><Relationship Id="rId1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0.png"/><Relationship Id="rId2" Type="http://schemas.openxmlformats.org/officeDocument/2006/relationships/image" Target="../media/image22.png"/><Relationship Id="rId1" Type="http://schemas.openxmlformats.org/officeDocument/2006/relationships/oleObject" Target="../embeddings/oleObject29.bin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13.png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oleObject" Target="../embeddings/oleObject4.bin"/><Relationship Id="rId2" Type="http://schemas.openxmlformats.org/officeDocument/2006/relationships/image" Target="../media/image17.png"/><Relationship Id="rId1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WordArt 7"/>
          <p:cNvSpPr>
            <a:spLocks noTextEdit="1"/>
          </p:cNvSpPr>
          <p:nvPr/>
        </p:nvSpPr>
        <p:spPr>
          <a:xfrm>
            <a:off x="4079875" y="2852738"/>
            <a:ext cx="4465638" cy="1944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四  变阻器</a:t>
            </a:r>
            <a:endParaRPr lang="zh-CN" altLang="en-US" sz="5400" b="1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3075" name="Text Box 8"/>
          <p:cNvSpPr txBox="1"/>
          <p:nvPr/>
        </p:nvSpPr>
        <p:spPr>
          <a:xfrm>
            <a:off x="3919538" y="1576388"/>
            <a:ext cx="460248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第十六章    电压  电阻</a:t>
            </a:r>
            <a:endParaRPr lang="zh-CN" altLang="en-US" sz="3600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pSp>
        <p:nvGrpSpPr>
          <p:cNvPr id="12289" name="Group 2"/>
          <p:cNvGrpSpPr/>
          <p:nvPr/>
        </p:nvGrpSpPr>
        <p:grpSpPr>
          <a:xfrm>
            <a:off x="6248400" y="533400"/>
            <a:ext cx="4267200" cy="3048000"/>
            <a:chOff x="120" y="144"/>
            <a:chExt cx="2688" cy="1920"/>
          </a:xfrm>
        </p:grpSpPr>
        <p:graphicFrame>
          <p:nvGraphicFramePr>
            <p:cNvPr id="12290" name="Object 3"/>
            <p:cNvGraphicFramePr>
              <a:graphicFrameLocks noChangeAspect="1"/>
            </p:cNvGraphicFramePr>
            <p:nvPr/>
          </p:nvGraphicFramePr>
          <p:xfrm>
            <a:off x="120" y="144"/>
            <a:ext cx="2688" cy="16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1" imgW="3381375" imgH="2085975" progId="Paint.Picture">
                    <p:embed/>
                  </p:oleObj>
                </mc:Choice>
                <mc:Fallback>
                  <p:oleObj name="" r:id="rId1" imgW="3381375" imgH="2085975" progId="Paint.Picture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120" y="144"/>
                          <a:ext cx="2688" cy="165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68" name="Text Box 4"/>
            <p:cNvSpPr txBox="1">
              <a:spLocks noChangeArrowheads="1"/>
            </p:cNvSpPr>
            <p:nvPr/>
          </p:nvSpPr>
          <p:spPr bwMode="auto">
            <a:xfrm>
              <a:off x="1296" y="1776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itchFamily="18" charset="0"/>
                  <a:ea typeface="宋体" pitchFamily="2" charset="-122"/>
                  <a:cs typeface="+mn-cs"/>
                </a:rPr>
                <a:t>(D)</a:t>
              </a:r>
            </a:p>
          </p:txBody>
        </p:sp>
      </p:grpSp>
      <p:grpSp>
        <p:nvGrpSpPr>
          <p:cNvPr id="12292" name="Group 5"/>
          <p:cNvGrpSpPr/>
          <p:nvPr/>
        </p:nvGrpSpPr>
        <p:grpSpPr>
          <a:xfrm>
            <a:off x="1695450" y="533400"/>
            <a:ext cx="4419600" cy="3043238"/>
            <a:chOff x="2856" y="135"/>
            <a:chExt cx="2784" cy="1917"/>
          </a:xfrm>
        </p:grpSpPr>
        <p:graphicFrame>
          <p:nvGraphicFramePr>
            <p:cNvPr id="12293" name="Object 6"/>
            <p:cNvGraphicFramePr>
              <a:graphicFrameLocks noChangeAspect="1"/>
            </p:cNvGraphicFramePr>
            <p:nvPr/>
          </p:nvGraphicFramePr>
          <p:xfrm>
            <a:off x="2856" y="135"/>
            <a:ext cx="2784" cy="16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3" imgW="3362325" imgH="2009775" progId="Paint.Picture">
                    <p:embed/>
                  </p:oleObj>
                </mc:Choice>
                <mc:Fallback>
                  <p:oleObj name="" r:id="rId3" imgW="3362325" imgH="2009775" progId="Paint.Picture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2856" y="135"/>
                          <a:ext cx="2784" cy="166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1" name="Text Box 7"/>
            <p:cNvSpPr txBox="1">
              <a:spLocks noChangeArrowheads="1"/>
            </p:cNvSpPr>
            <p:nvPr/>
          </p:nvSpPr>
          <p:spPr bwMode="auto">
            <a:xfrm>
              <a:off x="4068" y="176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itchFamily="18" charset="0"/>
                  <a:ea typeface="宋体" pitchFamily="2" charset="-122"/>
                  <a:cs typeface="+mn-cs"/>
                </a:rPr>
                <a:t>(C)</a:t>
              </a:r>
            </a:p>
          </p:txBody>
        </p:sp>
      </p:grp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2286000" y="3733800"/>
            <a:ext cx="7620000" cy="173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        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当</a:t>
            </a:r>
            <a:r>
              <a:rPr kumimoji="1" lang="en-US" altLang="zh-CN" sz="36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M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向右移动时，接入电路中的铅笔心长度变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_______ 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，电流表的示数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_______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，灯的亮度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_______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。</a:t>
            </a:r>
          </a:p>
        </p:txBody>
      </p:sp>
      <p:sp>
        <p:nvSpPr>
          <p:cNvPr id="36873" name="Text Box 9"/>
          <p:cNvSpPr txBox="1"/>
          <p:nvPr/>
        </p:nvSpPr>
        <p:spPr>
          <a:xfrm>
            <a:off x="5562600" y="4191000"/>
            <a:ext cx="76200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长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6874" name="Text Box 10"/>
          <p:cNvSpPr txBox="1"/>
          <p:nvPr/>
        </p:nvSpPr>
        <p:spPr>
          <a:xfrm>
            <a:off x="2971800" y="4724400"/>
            <a:ext cx="167640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变小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6875" name="Text Box 11"/>
          <p:cNvSpPr txBox="1"/>
          <p:nvPr/>
        </p:nvSpPr>
        <p:spPr>
          <a:xfrm>
            <a:off x="6934200" y="4762500"/>
            <a:ext cx="175260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变暗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bldLvl="0" animBg="1"/>
      <p:bldP spid="36873" grpId="0"/>
      <p:bldP spid="36874" grpId="0"/>
      <p:bldP spid="368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287713" y="476250"/>
            <a:ext cx="6858000" cy="207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思考问题（</a:t>
            </a:r>
            <a:r>
              <a:rPr kumimoji="1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2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）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itchFamily="18" charset="0"/>
              <a:ea typeface="黑体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黑体" pitchFamily="49" charset="-122"/>
                <a:cs typeface="+mn-cs"/>
              </a:rPr>
              <a:t>         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黑体" pitchFamily="49" charset="-122"/>
                <a:cs typeface="+mn-cs"/>
              </a:rPr>
              <a:t>这个实验中，引起电流变化的原因是什么？</a:t>
            </a:r>
          </a:p>
        </p:txBody>
      </p:sp>
      <p:grpSp>
        <p:nvGrpSpPr>
          <p:cNvPr id="37891" name="Group 3"/>
          <p:cNvGrpSpPr/>
          <p:nvPr/>
        </p:nvGrpSpPr>
        <p:grpSpPr>
          <a:xfrm>
            <a:off x="2640013" y="3429000"/>
            <a:ext cx="4827587" cy="2209800"/>
            <a:chOff x="912" y="2160"/>
            <a:chExt cx="2832" cy="1392"/>
          </a:xfrm>
        </p:grpSpPr>
        <p:sp>
          <p:nvSpPr>
            <p:cNvPr id="13315" name="AutoShape 4"/>
            <p:cNvSpPr/>
            <p:nvPr/>
          </p:nvSpPr>
          <p:spPr>
            <a:xfrm>
              <a:off x="912" y="2160"/>
              <a:ext cx="2832" cy="1392"/>
            </a:xfrm>
            <a:prstGeom prst="wedgeEllipseCallout">
              <a:avLst>
                <a:gd name="adj1" fmla="val 69491"/>
                <a:gd name="adj2" fmla="val -890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algn="ctr"/>
              <a:endParaRPr lang="zh-CN" altLang="zh-CN" sz="2400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7893" name="Text Box 5"/>
            <p:cNvSpPr txBox="1">
              <a:spLocks noChangeArrowheads="1"/>
            </p:cNvSpPr>
            <p:nvPr/>
          </p:nvSpPr>
          <p:spPr bwMode="auto">
            <a:xfrm>
              <a:off x="1200" y="2256"/>
              <a:ext cx="2400" cy="10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itchFamily="18" charset="0"/>
                  <a:ea typeface="宋体" pitchFamily="2" charset="-122"/>
                  <a:cs typeface="+mn-cs"/>
                </a:rPr>
                <a:t>用笔心来改变接入电路中的电阻有怎样的缺点呢？</a:t>
              </a:r>
            </a:p>
          </p:txBody>
        </p:sp>
      </p:grpSp>
      <p:graphicFrame>
        <p:nvGraphicFramePr>
          <p:cNvPr id="13317" name="Object 6"/>
          <p:cNvGraphicFramePr>
            <a:graphicFrameLocks noChangeAspect="1"/>
          </p:cNvGraphicFramePr>
          <p:nvPr/>
        </p:nvGraphicFramePr>
        <p:xfrm>
          <a:off x="7372350" y="3048000"/>
          <a:ext cx="3295650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3295650" imgH="3810000" progId="Paint.Picture">
                  <p:embed/>
                </p:oleObj>
              </mc:Choice>
              <mc:Fallback>
                <p:oleObj name="" r:id="rId1" imgW="3295650" imgH="3810000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7372350" y="3048000"/>
                        <a:ext cx="3295650" cy="381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4" name="Group 2"/>
          <p:cNvGrpSpPr/>
          <p:nvPr/>
        </p:nvGrpSpPr>
        <p:grpSpPr>
          <a:xfrm>
            <a:off x="2362200" y="817563"/>
            <a:ext cx="3581400" cy="2611437"/>
            <a:chOff x="480" y="192"/>
            <a:chExt cx="2256" cy="1645"/>
          </a:xfrm>
        </p:grpSpPr>
        <p:graphicFrame>
          <p:nvGraphicFramePr>
            <p:cNvPr id="14338" name="Object 3"/>
            <p:cNvGraphicFramePr>
              <a:graphicFrameLocks noChangeAspect="1"/>
            </p:cNvGraphicFramePr>
            <p:nvPr/>
          </p:nvGraphicFramePr>
          <p:xfrm>
            <a:off x="480" y="192"/>
            <a:ext cx="2256" cy="16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" imgW="1933575" imgH="1409700" progId="Paint.Picture">
                    <p:embed/>
                  </p:oleObj>
                </mc:Choice>
                <mc:Fallback>
                  <p:oleObj name="" r:id="rId1" imgW="1933575" imgH="1409700" progId="Paint.Picture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480" y="192"/>
                          <a:ext cx="2256" cy="164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39" name="Text Box 4"/>
            <p:cNvSpPr txBox="1"/>
            <p:nvPr/>
          </p:nvSpPr>
          <p:spPr>
            <a:xfrm>
              <a:off x="1056" y="1536"/>
              <a:ext cx="1200" cy="28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滑动变阻器</a:t>
              </a:r>
              <a:endPara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endParaRPr>
            </a:p>
          </p:txBody>
        </p:sp>
      </p:grpSp>
      <p:grpSp>
        <p:nvGrpSpPr>
          <p:cNvPr id="38917" name="Group 5"/>
          <p:cNvGrpSpPr/>
          <p:nvPr/>
        </p:nvGrpSpPr>
        <p:grpSpPr>
          <a:xfrm>
            <a:off x="6019800" y="817563"/>
            <a:ext cx="3962400" cy="2608262"/>
            <a:chOff x="2784" y="192"/>
            <a:chExt cx="2496" cy="1643"/>
          </a:xfrm>
        </p:grpSpPr>
        <p:graphicFrame>
          <p:nvGraphicFramePr>
            <p:cNvPr id="14341" name="Object 6"/>
            <p:cNvGraphicFramePr>
              <a:graphicFrameLocks noChangeAspect="1"/>
            </p:cNvGraphicFramePr>
            <p:nvPr/>
          </p:nvGraphicFramePr>
          <p:xfrm>
            <a:off x="2784" y="192"/>
            <a:ext cx="2496" cy="16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3" imgW="2143125" imgH="1409700" progId="Paint.Picture">
                    <p:embed/>
                  </p:oleObj>
                </mc:Choice>
                <mc:Fallback>
                  <p:oleObj name="" r:id="rId3" imgW="2143125" imgH="1409700" progId="Paint.Picture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2784" y="192"/>
                          <a:ext cx="2496" cy="16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42" name="Text Box 7"/>
            <p:cNvSpPr txBox="1"/>
            <p:nvPr/>
          </p:nvSpPr>
          <p:spPr>
            <a:xfrm>
              <a:off x="3168" y="1536"/>
              <a:ext cx="720" cy="28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电阻箱</a:t>
              </a:r>
              <a:endPara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endParaRPr>
            </a:p>
          </p:txBody>
        </p:sp>
      </p:grpSp>
      <p:grpSp>
        <p:nvGrpSpPr>
          <p:cNvPr id="38920" name="Group 8"/>
          <p:cNvGrpSpPr/>
          <p:nvPr/>
        </p:nvGrpSpPr>
        <p:grpSpPr>
          <a:xfrm>
            <a:off x="4343400" y="3810000"/>
            <a:ext cx="3505200" cy="2590800"/>
            <a:chOff x="1872" y="2496"/>
            <a:chExt cx="2208" cy="1632"/>
          </a:xfrm>
        </p:grpSpPr>
        <p:graphicFrame>
          <p:nvGraphicFramePr>
            <p:cNvPr id="14344" name="Object 9"/>
            <p:cNvGraphicFramePr>
              <a:graphicFrameLocks noChangeAspect="1"/>
            </p:cNvGraphicFramePr>
            <p:nvPr/>
          </p:nvGraphicFramePr>
          <p:xfrm>
            <a:off x="1872" y="2496"/>
            <a:ext cx="2208" cy="16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5" name="" r:id="rId5" imgW="1895475" imgH="1390650" progId="Paint.Picture">
                    <p:embed/>
                  </p:oleObj>
                </mc:Choice>
                <mc:Fallback>
                  <p:oleObj name="" r:id="rId5" imgW="1895475" imgH="1390650" progId="Paint.Picture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1872" y="2496"/>
                          <a:ext cx="2208" cy="16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45" name="Text Box 10"/>
            <p:cNvSpPr txBox="1"/>
            <p:nvPr/>
          </p:nvSpPr>
          <p:spPr>
            <a:xfrm>
              <a:off x="1872" y="3840"/>
              <a:ext cx="768" cy="28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itchFamily="18" charset="0"/>
                  <a:ea typeface="黑体" pitchFamily="2" charset="-122"/>
                </a:rPr>
                <a:t>电位器</a:t>
              </a:r>
              <a:endPara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2"/>
          <p:cNvSpPr txBox="1"/>
          <p:nvPr/>
        </p:nvSpPr>
        <p:spPr>
          <a:xfrm>
            <a:off x="3359150" y="260350"/>
            <a:ext cx="5400675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一 滑动变阻器：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2279650" y="1341438"/>
            <a:ext cx="3124200" cy="70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1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、构造：</a:t>
            </a:r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2438400" y="2514600"/>
          <a:ext cx="7467600" cy="407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6781800" imgH="3695700" progId="Paint.Picture">
                  <p:embed/>
                </p:oleObj>
              </mc:Choice>
              <mc:Fallback>
                <p:oleObj name="" r:id="rId1" imgW="6781800" imgH="3695700" progId="Paint.Picture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2438400" y="2514600"/>
                        <a:ext cx="7467600" cy="4070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41" name="Line 5"/>
          <p:cNvSpPr/>
          <p:nvPr/>
        </p:nvSpPr>
        <p:spPr>
          <a:xfrm flipH="1">
            <a:off x="6781800" y="4648200"/>
            <a:ext cx="609600" cy="9906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4800600" y="5715000"/>
            <a:ext cx="3657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表面涂有绝缘层的电阻丝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9943" name="Line 7"/>
          <p:cNvSpPr/>
          <p:nvPr/>
        </p:nvSpPr>
        <p:spPr>
          <a:xfrm flipV="1">
            <a:off x="4114800" y="3352800"/>
            <a:ext cx="0" cy="10668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44" name="Text Box 8"/>
          <p:cNvSpPr txBox="1"/>
          <p:nvPr/>
        </p:nvSpPr>
        <p:spPr>
          <a:xfrm>
            <a:off x="3810000" y="2819400"/>
            <a:ext cx="1143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瓷管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9945" name="Line 9"/>
          <p:cNvSpPr/>
          <p:nvPr/>
        </p:nvSpPr>
        <p:spPr>
          <a:xfrm flipV="1">
            <a:off x="5867400" y="2819400"/>
            <a:ext cx="0" cy="11430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46" name="Text Box 10"/>
          <p:cNvSpPr txBox="1"/>
          <p:nvPr/>
        </p:nvSpPr>
        <p:spPr>
          <a:xfrm>
            <a:off x="5181600" y="2438400"/>
            <a:ext cx="16002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金属滑片</a:t>
            </a:r>
            <a:r>
              <a:rPr lang="en-US" altLang="zh-CN" sz="2400" b="1" i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P</a:t>
            </a:r>
            <a:endParaRPr lang="en-US" altLang="zh-CN" sz="2400" b="1" i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9947" name="Line 11"/>
          <p:cNvSpPr/>
          <p:nvPr/>
        </p:nvSpPr>
        <p:spPr>
          <a:xfrm flipV="1">
            <a:off x="7848600" y="2895600"/>
            <a:ext cx="0" cy="6096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48" name="Text Box 12"/>
          <p:cNvSpPr txBox="1"/>
          <p:nvPr/>
        </p:nvSpPr>
        <p:spPr>
          <a:xfrm>
            <a:off x="7315200" y="2438400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金属杆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9949" name="Line 13"/>
          <p:cNvSpPr/>
          <p:nvPr/>
        </p:nvSpPr>
        <p:spPr>
          <a:xfrm flipV="1">
            <a:off x="9067800" y="3962400"/>
            <a:ext cx="381000" cy="22860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50" name="Text Box 14"/>
          <p:cNvSpPr txBox="1"/>
          <p:nvPr/>
        </p:nvSpPr>
        <p:spPr>
          <a:xfrm>
            <a:off x="9373235" y="3657600"/>
            <a:ext cx="548640" cy="10668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支架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ldLvl="0" animBg="1"/>
      <p:bldP spid="39942" grpId="0"/>
      <p:bldP spid="39944" grpId="0"/>
      <p:bldP spid="39946" grpId="0"/>
      <p:bldP spid="39948" grpId="0"/>
      <p:bldP spid="399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Group 2"/>
          <p:cNvGrpSpPr/>
          <p:nvPr/>
        </p:nvGrpSpPr>
        <p:grpSpPr>
          <a:xfrm>
            <a:off x="6600825" y="2205038"/>
            <a:ext cx="3671888" cy="2592387"/>
            <a:chOff x="3408" y="2832"/>
            <a:chExt cx="1584" cy="1316"/>
          </a:xfrm>
        </p:grpSpPr>
        <p:pic>
          <p:nvPicPr>
            <p:cNvPr id="16386" name="Picture 3" descr="图4-30（b） 滑动变阻器结构示意图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3408" y="2832"/>
              <a:ext cx="1584" cy="827"/>
            </a:xfrm>
            <a:prstGeom prst="rect">
              <a:avLst/>
            </a:prstGeom>
            <a:noFill/>
            <a:ln w="25400">
              <a:noFill/>
              <a:miter/>
            </a:ln>
          </p:spPr>
        </p:pic>
        <p:sp>
          <p:nvSpPr>
            <p:cNvPr id="79876" name="Text Box 4"/>
            <p:cNvSpPr txBox="1">
              <a:spLocks noChangeArrowheads="1"/>
            </p:cNvSpPr>
            <p:nvPr/>
          </p:nvSpPr>
          <p:spPr bwMode="auto">
            <a:xfrm>
              <a:off x="4130" y="3823"/>
              <a:ext cx="116" cy="325"/>
            </a:xfrm>
            <a:prstGeom prst="rect">
              <a:avLst/>
            </a:prstGeom>
            <a:noFill/>
            <a:ln w="25400">
              <a:noFill/>
              <a:miter lim="800000"/>
            </a:ln>
            <a:effectLst/>
          </p:spPr>
          <p:txBody>
            <a:bodyPr lIns="92075" tIns="46038" rIns="92075" bIns="46038" anchor="b">
              <a:spAutoFit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charset="0"/>
                <a:ea typeface="宋体" pitchFamily="2" charset="-122"/>
                <a:cs typeface="+mn-cs"/>
              </a:endParaRPr>
            </a:p>
          </p:txBody>
        </p:sp>
      </p:grpSp>
      <p:pic>
        <p:nvPicPr>
          <p:cNvPr id="16388" name="Picture 7" descr="BZQJG0"/>
          <p:cNvPicPr preferRelativeResize="0"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66988" y="3887788"/>
            <a:ext cx="3457575" cy="21336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6389" name="Line 8"/>
          <p:cNvSpPr/>
          <p:nvPr/>
        </p:nvSpPr>
        <p:spPr>
          <a:xfrm flipH="1" flipV="1">
            <a:off x="3216275" y="3716338"/>
            <a:ext cx="73025" cy="866775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90" name="Line 9"/>
          <p:cNvSpPr/>
          <p:nvPr/>
        </p:nvSpPr>
        <p:spPr>
          <a:xfrm flipH="1">
            <a:off x="4008438" y="5086350"/>
            <a:ext cx="0" cy="107950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91" name="Line 10"/>
          <p:cNvSpPr/>
          <p:nvPr/>
        </p:nvSpPr>
        <p:spPr>
          <a:xfrm flipV="1">
            <a:off x="5087938" y="3716338"/>
            <a:ext cx="503237" cy="5762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92" name="Line 11"/>
          <p:cNvSpPr/>
          <p:nvPr/>
        </p:nvSpPr>
        <p:spPr>
          <a:xfrm flipH="1" flipV="1">
            <a:off x="4151313" y="3716338"/>
            <a:ext cx="215900" cy="433387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93" name="Line 12"/>
          <p:cNvSpPr/>
          <p:nvPr/>
        </p:nvSpPr>
        <p:spPr>
          <a:xfrm flipV="1">
            <a:off x="5519738" y="5589588"/>
            <a:ext cx="144462" cy="5762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394" name="Rectangle 17"/>
          <p:cNvSpPr/>
          <p:nvPr/>
        </p:nvSpPr>
        <p:spPr>
          <a:xfrm>
            <a:off x="3575050" y="3178175"/>
            <a:ext cx="1512888" cy="457200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algn="ctr"/>
            <a:r>
              <a:rPr lang="zh-CN" altLang="en-US" sz="2400" b="1" dirty="0">
                <a:latin typeface="Arial" pitchFamily="34" charset="0"/>
                <a:ea typeface="黑体" pitchFamily="2" charset="-122"/>
              </a:rPr>
              <a:t>滑动触头</a:t>
            </a:r>
            <a:endParaRPr lang="zh-CN" altLang="en-US" sz="2400" b="1" dirty="0">
              <a:latin typeface="Arial" pitchFamily="34" charset="0"/>
              <a:ea typeface="黑体" pitchFamily="2" charset="-122"/>
            </a:endParaRPr>
          </a:p>
        </p:txBody>
      </p:sp>
      <p:sp>
        <p:nvSpPr>
          <p:cNvPr id="16395" name="Rectangle 18"/>
          <p:cNvSpPr/>
          <p:nvPr/>
        </p:nvSpPr>
        <p:spPr>
          <a:xfrm>
            <a:off x="5375275" y="3178175"/>
            <a:ext cx="1150938" cy="457200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latin typeface="Arial" pitchFamily="34" charset="0"/>
                <a:ea typeface="黑体" pitchFamily="2" charset="-122"/>
              </a:rPr>
              <a:t>金属棒</a:t>
            </a:r>
            <a:endParaRPr lang="zh-CN" altLang="en-US" sz="2400" b="1" dirty="0">
              <a:latin typeface="Arial" pitchFamily="34" charset="0"/>
              <a:ea typeface="黑体" pitchFamily="2" charset="-122"/>
            </a:endParaRPr>
          </a:p>
        </p:txBody>
      </p:sp>
      <p:sp>
        <p:nvSpPr>
          <p:cNvPr id="16396" name="Rectangle 19"/>
          <p:cNvSpPr/>
          <p:nvPr/>
        </p:nvSpPr>
        <p:spPr>
          <a:xfrm>
            <a:off x="5159375" y="6202363"/>
            <a:ext cx="863600" cy="457200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latin typeface="Arial" pitchFamily="34" charset="0"/>
                <a:ea typeface="黑体" pitchFamily="2" charset="-122"/>
              </a:rPr>
              <a:t>支架</a:t>
            </a:r>
            <a:endParaRPr lang="zh-CN" altLang="en-US" sz="2400" b="1" dirty="0">
              <a:latin typeface="Arial" pitchFamily="34" charset="0"/>
              <a:ea typeface="黑体" pitchFamily="2" charset="-122"/>
            </a:endParaRPr>
          </a:p>
        </p:txBody>
      </p:sp>
      <p:sp>
        <p:nvSpPr>
          <p:cNvPr id="16397" name="Rectangle 20"/>
          <p:cNvSpPr/>
          <p:nvPr/>
        </p:nvSpPr>
        <p:spPr>
          <a:xfrm>
            <a:off x="2424113" y="3178175"/>
            <a:ext cx="865187" cy="457200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latin typeface="Arial" pitchFamily="34" charset="0"/>
                <a:ea typeface="黑体" pitchFamily="2" charset="-122"/>
              </a:rPr>
              <a:t>瓷筒</a:t>
            </a:r>
            <a:endParaRPr lang="zh-CN" altLang="en-US" sz="2400" b="1" dirty="0">
              <a:latin typeface="Arial" pitchFamily="34" charset="0"/>
              <a:ea typeface="黑体" pitchFamily="2" charset="-122"/>
            </a:endParaRPr>
          </a:p>
        </p:txBody>
      </p:sp>
      <p:sp>
        <p:nvSpPr>
          <p:cNvPr id="16398" name="Rectangle 21"/>
          <p:cNvSpPr/>
          <p:nvPr/>
        </p:nvSpPr>
        <p:spPr>
          <a:xfrm>
            <a:off x="3575050" y="6237288"/>
            <a:ext cx="865188" cy="457200"/>
          </a:xfrm>
          <a:prstGeom prst="rect">
            <a:avLst/>
          </a:prstGeom>
          <a:noFill/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/>
            <a:r>
              <a:rPr lang="zh-CN" altLang="en-US" sz="2400" b="1" dirty="0">
                <a:latin typeface="Arial" pitchFamily="34" charset="0"/>
                <a:ea typeface="黑体" pitchFamily="2" charset="-122"/>
              </a:rPr>
              <a:t>线圈</a:t>
            </a:r>
            <a:endParaRPr lang="zh-CN" altLang="en-US" sz="2400" b="1" dirty="0">
              <a:latin typeface="Arial" pitchFamily="34" charset="0"/>
              <a:ea typeface="黑体" pitchFamily="2" charset="-122"/>
            </a:endParaRPr>
          </a:p>
        </p:txBody>
      </p:sp>
      <p:sp>
        <p:nvSpPr>
          <p:cNvPr id="16399" name="Text Box 24"/>
          <p:cNvSpPr txBox="1"/>
          <p:nvPr/>
        </p:nvSpPr>
        <p:spPr>
          <a:xfrm>
            <a:off x="1847850" y="4508500"/>
            <a:ext cx="647700" cy="118872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实物图</a:t>
            </a:r>
            <a:endParaRPr lang="zh-CN" altLang="en-US" sz="2400" b="1" dirty="0">
              <a:solidFill>
                <a:srgbClr val="FF0000"/>
              </a:solidFill>
              <a:latin typeface="Arial" pitchFamily="34" charset="0"/>
              <a:ea typeface="黑体" pitchFamily="2" charset="-122"/>
            </a:endParaRPr>
          </a:p>
        </p:txBody>
      </p:sp>
      <p:grpSp>
        <p:nvGrpSpPr>
          <p:cNvPr id="16400" name="Group 30"/>
          <p:cNvGrpSpPr/>
          <p:nvPr/>
        </p:nvGrpSpPr>
        <p:grpSpPr>
          <a:xfrm flipH="1">
            <a:off x="7104063" y="4638184"/>
            <a:ext cx="3105179" cy="1092691"/>
            <a:chOff x="860" y="2891"/>
            <a:chExt cx="1300" cy="997"/>
          </a:xfrm>
        </p:grpSpPr>
        <p:sp>
          <p:nvSpPr>
            <p:cNvPr id="79903" name="Text Box 31"/>
            <p:cNvSpPr txBox="1">
              <a:spLocks noChangeArrowheads="1"/>
            </p:cNvSpPr>
            <p:nvPr/>
          </p:nvSpPr>
          <p:spPr bwMode="auto">
            <a:xfrm>
              <a:off x="860" y="2891"/>
              <a:ext cx="130" cy="584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lIns="92075" tIns="46038" rIns="92075" bIns="46038" anchor="b">
              <a:spAutoFit/>
            </a:bodyPr>
            <a:lstStyle/>
            <a:p>
              <a:pPr marL="0" marR="0" lvl="0" indent="0" algn="ctr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charset="0"/>
                <a:ea typeface="宋体" pitchFamily="2" charset="-122"/>
                <a:cs typeface="+mn-cs"/>
              </a:endParaRPr>
            </a:p>
          </p:txBody>
        </p:sp>
        <p:grpSp>
          <p:nvGrpSpPr>
            <p:cNvPr id="16402" name="Group 32"/>
            <p:cNvGrpSpPr/>
            <p:nvPr/>
          </p:nvGrpSpPr>
          <p:grpSpPr>
            <a:xfrm>
              <a:off x="864" y="3456"/>
              <a:ext cx="1296" cy="432"/>
              <a:chOff x="2640" y="3216"/>
              <a:chExt cx="1776" cy="768"/>
            </a:xfrm>
          </p:grpSpPr>
          <p:sp>
            <p:nvSpPr>
              <p:cNvPr id="16403" name="Line 33"/>
              <p:cNvSpPr/>
              <p:nvPr/>
            </p:nvSpPr>
            <p:spPr>
              <a:xfrm>
                <a:off x="2640" y="3840"/>
                <a:ext cx="624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404" name="Rectangle 34"/>
              <p:cNvSpPr/>
              <p:nvPr/>
            </p:nvSpPr>
            <p:spPr>
              <a:xfrm>
                <a:off x="3264" y="3696"/>
                <a:ext cx="480" cy="288"/>
              </a:xfrm>
              <a:prstGeom prst="rect">
                <a:avLst/>
              </a:prstGeom>
              <a:noFill/>
              <a:ln w="349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2075" tIns="46038" rIns="92075" bIns="46038" anchor="ctr"/>
              <a:p>
                <a:pPr lvl="0" algn="ctr">
                  <a:spcBef>
                    <a:spcPct val="20000"/>
                  </a:spcBef>
                </a:pPr>
                <a:endParaRPr lang="zh-CN" altLang="zh-CN" sz="2800" dirty="0">
                  <a:solidFill>
                    <a:srgbClr val="0000FF"/>
                  </a:solidFill>
                  <a:latin typeface="Arial" pitchFamily="34" charset="0"/>
                  <a:ea typeface="华文隶书" pitchFamily="2" charset="-122"/>
                </a:endParaRPr>
              </a:p>
            </p:txBody>
          </p:sp>
          <p:sp>
            <p:nvSpPr>
              <p:cNvPr id="16405" name="Line 35"/>
              <p:cNvSpPr/>
              <p:nvPr/>
            </p:nvSpPr>
            <p:spPr>
              <a:xfrm>
                <a:off x="3744" y="3840"/>
                <a:ext cx="672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406" name="Line 36"/>
              <p:cNvSpPr/>
              <p:nvPr/>
            </p:nvSpPr>
            <p:spPr>
              <a:xfrm>
                <a:off x="3504" y="3216"/>
                <a:ext cx="0" cy="432"/>
              </a:xfrm>
              <a:prstGeom prst="line">
                <a:avLst/>
              </a:prstGeom>
              <a:ln w="349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6407" name="Line 37"/>
              <p:cNvSpPr/>
              <p:nvPr/>
            </p:nvSpPr>
            <p:spPr>
              <a:xfrm>
                <a:off x="3504" y="3216"/>
                <a:ext cx="672" cy="0"/>
              </a:xfrm>
              <a:prstGeom prst="line">
                <a:avLst/>
              </a:prstGeom>
              <a:ln w="349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6408" name="Rectangle 42"/>
          <p:cNvSpPr/>
          <p:nvPr/>
        </p:nvSpPr>
        <p:spPr>
          <a:xfrm>
            <a:off x="8616950" y="1700213"/>
            <a:ext cx="1584325" cy="79216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ctr"/>
          <a:p>
            <a:pPr lvl="0" algn="ctr">
              <a:spcBef>
                <a:spcPct val="20000"/>
              </a:spcBef>
            </a:pPr>
            <a:endParaRPr lang="zh-CN" altLang="zh-CN" sz="2800" dirty="0">
              <a:solidFill>
                <a:srgbClr val="0000FF"/>
              </a:solidFill>
              <a:latin typeface="Arial" pitchFamily="34" charset="0"/>
              <a:ea typeface="华文隶书" pitchFamily="2" charset="-122"/>
            </a:endParaRPr>
          </a:p>
        </p:txBody>
      </p:sp>
      <p:sp>
        <p:nvSpPr>
          <p:cNvPr id="16409" name="WordArt 33"/>
          <p:cNvSpPr>
            <a:spLocks noTextEdit="1"/>
          </p:cNvSpPr>
          <p:nvPr/>
        </p:nvSpPr>
        <p:spPr>
          <a:xfrm>
            <a:off x="1774825" y="188913"/>
            <a:ext cx="30861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0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charset="0"/>
                <a:ea typeface="宋体" charset="0"/>
              </a:rPr>
              <a:t>二、变阻器</a:t>
            </a:r>
            <a:endParaRPr lang="zh-CN" altLang="en-US" sz="40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16410" name="Text Box 34"/>
          <p:cNvSpPr txBox="1"/>
          <p:nvPr/>
        </p:nvSpPr>
        <p:spPr>
          <a:xfrm>
            <a:off x="1774825" y="1397000"/>
            <a:ext cx="201612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）、原理：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411" name="Text Box 35"/>
          <p:cNvSpPr txBox="1"/>
          <p:nvPr/>
        </p:nvSpPr>
        <p:spPr>
          <a:xfrm>
            <a:off x="1774825" y="2205038"/>
            <a:ext cx="208915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）、结构：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412" name="Rectangle 36"/>
          <p:cNvSpPr/>
          <p:nvPr/>
        </p:nvSpPr>
        <p:spPr>
          <a:xfrm>
            <a:off x="1774825" y="836613"/>
            <a:ext cx="286956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</a:rPr>
              <a:t>、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  <a:hlinkClick r:id="rId3" action="ppaction://hlinkfile"/>
              </a:rPr>
              <a:t>滑动变阻器</a:t>
            </a:r>
            <a:r>
              <a:rPr lang="zh-CN" altLang="en-US" sz="2800" b="1" dirty="0">
                <a:latin typeface="Arial" pitchFamily="34" charset="0"/>
                <a:ea typeface="宋体" pitchFamily="2" charset="-122"/>
              </a:rPr>
              <a:t>：</a:t>
            </a:r>
            <a:endParaRPr lang="zh-CN" altLang="en-US" sz="2800" b="1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6413" name="Rectangle 37"/>
          <p:cNvSpPr/>
          <p:nvPr/>
        </p:nvSpPr>
        <p:spPr>
          <a:xfrm>
            <a:off x="3792538" y="1341438"/>
            <a:ext cx="6840537" cy="9448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靠改变接入电路的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电阻丝的有效长度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来改变电阻大小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.</a:t>
            </a:r>
            <a:endParaRPr lang="en-US" altLang="zh-CN" sz="28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414" name="Text Box 38"/>
          <p:cNvSpPr txBox="1"/>
          <p:nvPr/>
        </p:nvSpPr>
        <p:spPr>
          <a:xfrm>
            <a:off x="7464425" y="4221163"/>
            <a:ext cx="19446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结构示意图</a:t>
            </a:r>
            <a:endParaRPr lang="zh-CN" altLang="en-US" sz="2400" b="1" dirty="0">
              <a:solidFill>
                <a:srgbClr val="FF0000"/>
              </a:solidFill>
              <a:latin typeface="Arial" pitchFamily="34" charset="0"/>
              <a:ea typeface="黑体" pitchFamily="2" charset="-122"/>
            </a:endParaRPr>
          </a:p>
        </p:txBody>
      </p:sp>
      <p:sp>
        <p:nvSpPr>
          <p:cNvPr id="16415" name="Text Box 39"/>
          <p:cNvSpPr txBox="1"/>
          <p:nvPr/>
        </p:nvSpPr>
        <p:spPr>
          <a:xfrm>
            <a:off x="7751763" y="6165850"/>
            <a:ext cx="12239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符号</a:t>
            </a:r>
            <a:endParaRPr lang="zh-CN" altLang="en-US" sz="2400" b="1" dirty="0">
              <a:solidFill>
                <a:srgbClr val="FF0000"/>
              </a:solidFill>
              <a:latin typeface="Arial" pitchFamily="34" charset="0"/>
              <a:ea typeface="黑体" pitchFamily="2" charset="-122"/>
            </a:endParaRPr>
          </a:p>
        </p:txBody>
      </p:sp>
    </p:spTree>
  </p:cSld>
  <p:clrMapOvr>
    <a:masterClrMapping/>
  </p:clrMapOvr>
  <p:transition spd="slow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3432175" y="260350"/>
            <a:ext cx="4897438" cy="70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2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、结构示意图：</a:t>
            </a:r>
          </a:p>
        </p:txBody>
      </p:sp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2895600" y="1219200"/>
          <a:ext cx="5181600" cy="2406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2809875" imgH="1304925" progId="Paint.Picture">
                  <p:embed/>
                </p:oleObj>
              </mc:Choice>
              <mc:Fallback>
                <p:oleObj name="" r:id="rId1" imgW="2809875" imgH="1304925" progId="Paint.Picture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2895600" y="1219200"/>
                        <a:ext cx="5181600" cy="2406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135188" y="3860800"/>
            <a:ext cx="3816350" cy="70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3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、电路符号：</a:t>
            </a:r>
          </a:p>
        </p:txBody>
      </p:sp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3124200" y="4724400"/>
          <a:ext cx="3048000" cy="157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1885950" imgH="971550" progId="Paint.Picture">
                  <p:embed/>
                </p:oleObj>
              </mc:Choice>
              <mc:Fallback>
                <p:oleObj name="" r:id="rId3" imgW="1885950" imgH="971550" progId="Paint.Picture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3124200" y="4724400"/>
                        <a:ext cx="3048000" cy="1571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6" name="Object 6"/>
          <p:cNvGraphicFramePr>
            <a:graphicFrameLocks noChangeAspect="1"/>
          </p:cNvGraphicFramePr>
          <p:nvPr/>
        </p:nvGraphicFramePr>
        <p:xfrm>
          <a:off x="6629400" y="4724400"/>
          <a:ext cx="3000375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5" imgW="3000375" imgH="1533525" progId="Paint.Picture">
                  <p:embed/>
                </p:oleObj>
              </mc:Choice>
              <mc:Fallback>
                <p:oleObj name="" r:id="rId5" imgW="3000375" imgH="1533525" progId="Paint.Picture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>
                      <a:xfrm>
                        <a:off x="6629400" y="4724400"/>
                        <a:ext cx="3000375" cy="1533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 animBg="1"/>
      <p:bldP spid="4096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/>
          <p:cNvPicPr>
            <a:picLocks noChangeAspect="1"/>
          </p:cNvPicPr>
          <p:nvPr/>
        </p:nvPicPr>
        <p:blipFill>
          <a:blip r:embed="rId1"/>
          <a:srcRect l="3000" t="19333" r="17000" b="35156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75" name="Text Box 47"/>
          <p:cNvSpPr txBox="1">
            <a:spLocks noChangeArrowheads="1"/>
          </p:cNvSpPr>
          <p:nvPr>
            <p:ph type="body"/>
          </p:nvPr>
        </p:nvSpPr>
        <p:spPr>
          <a:xfrm>
            <a:off x="2063750" y="2133600"/>
            <a:ext cx="7272338" cy="576263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spcBef>
                <a:spcPct val="0"/>
              </a:spcBef>
              <a:buNone/>
            </a:pPr>
            <a:r>
              <a:rPr lang="zh-CN" altLang="en-US" sz="44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滑动变阻器上的</a:t>
            </a:r>
            <a:r>
              <a:rPr lang="zh-CN" altLang="en-US" sz="44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ea typeface="黑体" pitchFamily="2" charset="-122"/>
              </a:rPr>
              <a:t>“</a:t>
            </a:r>
            <a:r>
              <a:rPr lang="en-US" altLang="zh-CN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20</a:t>
            </a:r>
            <a:r>
              <a:rPr lang="en-US" altLang="zh-CN" sz="4400" strike="noStrike" noProof="1">
                <a:latin typeface="黑体" pitchFamily="2" charset="-122"/>
                <a:ea typeface="黑体" pitchFamily="2" charset="-122"/>
              </a:rPr>
              <a:t>Ω</a:t>
            </a:r>
            <a:r>
              <a:rPr lang="en-US" altLang="zh-CN" sz="4400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1A</a:t>
            </a:r>
            <a:r>
              <a:rPr lang="en-US" altLang="zh-CN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ea typeface="黑体" pitchFamily="2" charset="-122"/>
              </a:rPr>
              <a:t>”</a:t>
            </a:r>
            <a:r>
              <a:rPr lang="zh-CN" altLang="en-US" sz="4400" b="1" strike="noStrike" noProof="1" dirty="0">
                <a:effectLst>
                  <a:outerShdw blurRad="38100" dist="38100" dir="2700000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表示什么意思</a:t>
            </a:r>
            <a:r>
              <a:rPr lang="en-US" altLang="zh-CN" sz="44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黑体" pitchFamily="2" charset="-122"/>
                <a:ea typeface="黑体" pitchFamily="2" charset="-122"/>
              </a:rPr>
              <a:t>?</a:t>
            </a:r>
            <a:endParaRPr lang="en-US" altLang="zh-CN" sz="4400" b="1" strike="noStrike" noProof="1">
              <a:effectLst>
                <a:outerShdw blurRad="38100" dist="38100" dir="2700000">
                  <a:srgbClr val="FFFFFF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8176" name="Rectangle 48"/>
          <p:cNvSpPr/>
          <p:nvPr/>
        </p:nvSpPr>
        <p:spPr>
          <a:xfrm>
            <a:off x="2566988" y="4365625"/>
            <a:ext cx="7200900" cy="17856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2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该滑动变阻器的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最大电阻值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20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欧姆</a:t>
            </a:r>
            <a:endParaRPr lang="zh-CN" altLang="en-US" sz="32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lvl="0">
              <a:spcBef>
                <a:spcPct val="2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该滑动变阻器所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允许通过的最大电流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lang="en-US" altLang="zh-CN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安培</a:t>
            </a:r>
            <a:endParaRPr lang="zh-CN" altLang="en-US" sz="36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459" name="文本框 51207"/>
          <p:cNvSpPr txBox="1"/>
          <p:nvPr/>
        </p:nvSpPr>
        <p:spPr>
          <a:xfrm>
            <a:off x="3051175" y="1327150"/>
            <a:ext cx="429768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滑动变阻器铭牌含义</a:t>
            </a:r>
            <a:endParaRPr lang="zh-CN" altLang="en-US" sz="3600" b="1" dirty="0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8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8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8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8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75" grpId="0"/>
      <p:bldP spid="481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p>
            <a:pPr lvl="0" eaLnBrk="1" fontAlgn="base" hangingPunct="1"/>
            <a:r>
              <a:rPr lang="zh-CN" altLang="en-US" sz="4800" b="0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思考问题（</a:t>
            </a:r>
            <a:r>
              <a:rPr lang="en-US" altLang="zh-CN" sz="4800" b="0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4800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）</a:t>
            </a:r>
            <a:endParaRPr lang="zh-CN" altLang="en-US" sz="4800" strike="noStrike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1981200" y="2205038"/>
            <a:ext cx="8686800" cy="2895600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>
                <a:solidFill>
                  <a:srgbClr val="FF0000"/>
                </a:solidFill>
              </a:rPr>
              <a:t>       </a:t>
            </a:r>
            <a:endParaRPr lang="en-US" altLang="zh-CN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zh-CN">
                <a:solidFill>
                  <a:srgbClr val="FF0000"/>
                </a:solidFill>
              </a:rPr>
              <a:t>       </a:t>
            </a:r>
            <a:r>
              <a:rPr lang="zh-CN" altLang="en-US" sz="44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变阻器是根据什么原理制成的？在电路中的作用是什么？</a:t>
            </a:r>
            <a:endParaRPr lang="zh-CN" altLang="en-US" sz="44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581400" y="381000"/>
            <a:ext cx="4937125" cy="685800"/>
          </a:xfr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/>
            <a:r>
              <a:rPr lang="zh-CN" altLang="en-US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变阻器的原理和作用</a:t>
            </a:r>
            <a:endParaRPr lang="zh-CN" altLang="en-US" b="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方正姚体" pitchFamily="2" charset="-122"/>
            </a:endParaRPr>
          </a:p>
        </p:txBody>
      </p:sp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2286000" y="2667000"/>
            <a:ext cx="7772400" cy="2971800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作用：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通过改变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电阻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的大小而改变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电流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的大小</a:t>
            </a: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原理：</a:t>
            </a:r>
            <a:r>
              <a:rPr lang="zh-CN" altLang="en-US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通过改变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接入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电路中电阻线的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长度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          去改变电阻</a:t>
            </a: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buNone/>
            </a:pPr>
            <a:endParaRPr lang="en-US" altLang="zh-CN" b="1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charRg st="2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5">
                                            <p:txEl>
                                              <p:charRg st="2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charRg st="2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Text Box 2"/>
          <p:cNvSpPr txBox="1"/>
          <p:nvPr/>
        </p:nvSpPr>
        <p:spPr>
          <a:xfrm>
            <a:off x="2063750" y="1265238"/>
            <a:ext cx="24479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、电阻器：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591175" y="2274888"/>
            <a:ext cx="2590800" cy="433387"/>
            <a:chOff x="2064" y="2027"/>
            <a:chExt cx="1632" cy="273"/>
          </a:xfrm>
        </p:grpSpPr>
        <p:sp>
          <p:nvSpPr>
            <p:cNvPr id="4099" name="Rectangle 4"/>
            <p:cNvSpPr/>
            <p:nvPr/>
          </p:nvSpPr>
          <p:spPr>
            <a:xfrm>
              <a:off x="2608" y="2027"/>
              <a:ext cx="544" cy="273"/>
            </a:xfrm>
            <a:prstGeom prst="rect">
              <a:avLst/>
            </a:prstGeom>
            <a:noFill/>
            <a:ln w="508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00" name="Line 5"/>
            <p:cNvSpPr/>
            <p:nvPr/>
          </p:nvSpPr>
          <p:spPr>
            <a:xfrm>
              <a:off x="2064" y="2160"/>
              <a:ext cx="544" cy="3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101" name="Line 6"/>
            <p:cNvSpPr/>
            <p:nvPr/>
          </p:nvSpPr>
          <p:spPr>
            <a:xfrm>
              <a:off x="3152" y="2157"/>
              <a:ext cx="544" cy="3"/>
            </a:xfrm>
            <a:prstGeom prst="line">
              <a:avLst/>
            </a:prstGeom>
            <a:ln w="508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103" name="Rectangle 7"/>
          <p:cNvSpPr/>
          <p:nvPr/>
        </p:nvSpPr>
        <p:spPr>
          <a:xfrm>
            <a:off x="2495550" y="2205038"/>
            <a:ext cx="2494280" cy="518160"/>
          </a:xfrm>
          <a:prstGeom prst="rect">
            <a:avLst/>
          </a:prstGeom>
          <a:noFill/>
          <a:ln w="38100">
            <a:noFill/>
            <a:miter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电阻的符号是</a:t>
            </a:r>
            <a:r>
              <a:rPr lang="en-US" altLang="zh-CN" sz="2800" b="1">
                <a:latin typeface="黑体" pitchFamily="2" charset="-122"/>
                <a:ea typeface="黑体" pitchFamily="2" charset="-122"/>
              </a:rPr>
              <a:t>:</a:t>
            </a:r>
            <a:endParaRPr lang="en-US" altLang="zh-CN" sz="2800" b="1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" name="Picture 9" descr="45188DNk5rS">
            <a:hlinkClick r:id="rId1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631950" y="3251200"/>
            <a:ext cx="4392613" cy="35623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104" name="Picture 10" descr="电阻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96000" y="3284538"/>
            <a:ext cx="4498975" cy="35020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109" name="Rectangle 13"/>
          <p:cNvSpPr/>
          <p:nvPr/>
        </p:nvSpPr>
        <p:spPr>
          <a:xfrm>
            <a:off x="4352925" y="1265238"/>
            <a:ext cx="627888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具有一定阻值的元件（定值电阻）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106" name="WordArt 14"/>
          <p:cNvSpPr>
            <a:spLocks noTextEdit="1"/>
          </p:cNvSpPr>
          <p:nvPr/>
        </p:nvSpPr>
        <p:spPr>
          <a:xfrm>
            <a:off x="1774825" y="260350"/>
            <a:ext cx="30861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0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charset="0"/>
                <a:ea typeface="宋体" charset="0"/>
              </a:rPr>
              <a:t>一、电阻器</a:t>
            </a:r>
            <a:endParaRPr lang="zh-CN" altLang="en-US" sz="40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 Box 2"/>
          <p:cNvSpPr txBox="1"/>
          <p:nvPr/>
        </p:nvSpPr>
        <p:spPr>
          <a:xfrm>
            <a:off x="2208213" y="1828800"/>
            <a:ext cx="7848600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有四个接线柱的滑动变阻器，把它接在电路中，每次接两个接线柱，有几种接法？是否每种接法都可变电阻？</a:t>
            </a:r>
            <a:endParaRPr lang="zh-CN" altLang="en-US" sz="2800" b="1" dirty="0">
              <a:solidFill>
                <a:srgbClr val="00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2530" name="Line 3"/>
          <p:cNvSpPr/>
          <p:nvPr/>
        </p:nvSpPr>
        <p:spPr>
          <a:xfrm>
            <a:off x="1828800" y="1219200"/>
            <a:ext cx="4643438" cy="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531" name="WordArt 4"/>
          <p:cNvSpPr>
            <a:spLocks noTextEdit="1"/>
          </p:cNvSpPr>
          <p:nvPr/>
        </p:nvSpPr>
        <p:spPr>
          <a:xfrm>
            <a:off x="2209800" y="304800"/>
            <a:ext cx="4343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miter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charset="0"/>
                <a:ea typeface="宋体" charset="0"/>
              </a:rPr>
              <a:t>想一想，议一议：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miter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charset="0"/>
              <a:ea typeface="宋体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4724400" y="3581400"/>
            <a:ext cx="3505200" cy="2379663"/>
            <a:chOff x="2880" y="1296"/>
            <a:chExt cx="2208" cy="1499"/>
          </a:xfrm>
        </p:grpSpPr>
        <p:graphicFrame>
          <p:nvGraphicFramePr>
            <p:cNvPr id="22533" name="Object 6"/>
            <p:cNvGraphicFramePr/>
            <p:nvPr/>
          </p:nvGraphicFramePr>
          <p:xfrm>
            <a:off x="2880" y="1536"/>
            <a:ext cx="2208" cy="1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1" imgW="3959860" imgH="2258695" progId="Flash.Movie">
                    <p:embed/>
                  </p:oleObj>
                </mc:Choice>
                <mc:Fallback>
                  <p:oleObj name="" r:id="rId1" imgW="3959860" imgH="2258695" progId="Flash.Movie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2880" y="1536"/>
                          <a:ext cx="2208" cy="12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534" name="Object 7"/>
            <p:cNvGraphicFramePr/>
            <p:nvPr/>
          </p:nvGraphicFramePr>
          <p:xfrm>
            <a:off x="4032" y="1296"/>
            <a:ext cx="579" cy="8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1" name="" r:id="rId3" imgW="918845" imgH="1413510" progId="Flash.Movie">
                    <p:embed/>
                  </p:oleObj>
                </mc:Choice>
                <mc:Fallback>
                  <p:oleObj name="" r:id="rId3" imgW="918845" imgH="1413510" progId="Flash.Movie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4032" y="1296"/>
                          <a:ext cx="579" cy="8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287713" y="0"/>
            <a:ext cx="5691188" cy="1143000"/>
          </a:xfr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/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思考问题（</a:t>
            </a:r>
            <a:r>
              <a:rPr lang="en-US" altLang="zh-CN" sz="4800" b="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）</a:t>
            </a:r>
            <a:endParaRPr lang="zh-CN" altLang="en-US" sz="4800" b="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3554" name="Rectangle 3"/>
          <p:cNvSpPr>
            <a:spLocks noGrp="1"/>
          </p:cNvSpPr>
          <p:nvPr>
            <p:ph idx="1"/>
          </p:nvPr>
        </p:nvSpPr>
        <p:spPr>
          <a:xfrm>
            <a:off x="1524000" y="1125538"/>
            <a:ext cx="8748713" cy="1295400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3600" b="1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36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滑动变阻器有四个接线柱 ，但是连入电路中只要其中两个接线柱，那么如何连接呢？</a:t>
            </a:r>
            <a:endParaRPr lang="zh-CN" altLang="en-US" sz="3600" b="1" dirty="0">
              <a:solidFill>
                <a:schemeClr val="accent2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3555" name="Picture 4"/>
          <p:cNvPicPr>
            <a:picLocks noChangeAspect="1"/>
          </p:cNvPicPr>
          <p:nvPr/>
        </p:nvPicPr>
        <p:blipFill>
          <a:blip r:embed="rId1">
            <a:lum contrast="54000"/>
          </a:blip>
          <a:srcRect l="5000" t="62000" r="81000" b="27333"/>
          <a:stretch>
            <a:fillRect/>
          </a:stretch>
        </p:blipFill>
        <p:spPr>
          <a:xfrm>
            <a:off x="6858000" y="5029200"/>
            <a:ext cx="2286000" cy="1600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3556" name="Picture 5"/>
          <p:cNvPicPr>
            <a:picLocks noChangeAspect="1"/>
          </p:cNvPicPr>
          <p:nvPr/>
        </p:nvPicPr>
        <p:blipFill>
          <a:blip r:embed="rId2">
            <a:lum contrast="41999"/>
          </a:blip>
          <a:srcRect l="6999" t="59332" r="83000" b="24667"/>
          <a:stretch>
            <a:fillRect/>
          </a:stretch>
        </p:blipFill>
        <p:spPr>
          <a:xfrm>
            <a:off x="5867400" y="3124200"/>
            <a:ext cx="1371600" cy="1524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3557" name="Picture 6"/>
          <p:cNvPicPr>
            <a:picLocks noChangeAspect="1"/>
          </p:cNvPicPr>
          <p:nvPr/>
        </p:nvPicPr>
        <p:blipFill>
          <a:blip r:embed="rId3">
            <a:lum contrast="100000"/>
          </a:blip>
          <a:srcRect l="9000" t="64667" r="85001" b="28667"/>
          <a:stretch>
            <a:fillRect/>
          </a:stretch>
        </p:blipFill>
        <p:spPr>
          <a:xfrm>
            <a:off x="3733800" y="5334000"/>
            <a:ext cx="1447800" cy="1219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3558" name="Picture 7"/>
          <p:cNvPicPr>
            <a:picLocks noChangeAspect="1"/>
          </p:cNvPicPr>
          <p:nvPr/>
        </p:nvPicPr>
        <p:blipFill>
          <a:blip r:embed="rId4">
            <a:lum contrast="96000"/>
          </a:blip>
          <a:srcRect l="7001" t="62000" r="84000" b="27333"/>
          <a:stretch>
            <a:fillRect/>
          </a:stretch>
        </p:blipFill>
        <p:spPr>
          <a:xfrm>
            <a:off x="8458200" y="3352800"/>
            <a:ext cx="1676400" cy="1143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3559" name="Text Box 8"/>
          <p:cNvSpPr txBox="1"/>
          <p:nvPr/>
        </p:nvSpPr>
        <p:spPr>
          <a:xfrm>
            <a:off x="7162800" y="5867400"/>
            <a:ext cx="6858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3560" name="Text Box 9"/>
          <p:cNvSpPr txBox="1"/>
          <p:nvPr/>
        </p:nvSpPr>
        <p:spPr>
          <a:xfrm>
            <a:off x="8229600" y="5867400"/>
            <a:ext cx="7620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3561" name="Text Box 10"/>
          <p:cNvSpPr txBox="1"/>
          <p:nvPr/>
        </p:nvSpPr>
        <p:spPr>
          <a:xfrm>
            <a:off x="6705600" y="5029200"/>
            <a:ext cx="7620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23562" name="Text Box 11"/>
          <p:cNvSpPr txBox="1"/>
          <p:nvPr/>
        </p:nvSpPr>
        <p:spPr>
          <a:xfrm>
            <a:off x="8839200" y="4953000"/>
            <a:ext cx="6096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D</a:t>
            </a:r>
            <a:endParaRPr lang="en-US" altLang="zh-CN" sz="3200" b="1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pic>
        <p:nvPicPr>
          <p:cNvPr id="23563" name="Picture 12"/>
          <p:cNvPicPr>
            <a:picLocks noChangeAspect="1"/>
          </p:cNvPicPr>
          <p:nvPr/>
        </p:nvPicPr>
        <p:blipFill>
          <a:blip r:embed="rId5"/>
          <a:srcRect l="18001" t="31334" r="64999" b="40666"/>
          <a:stretch>
            <a:fillRect/>
          </a:stretch>
        </p:blipFill>
        <p:spPr>
          <a:xfrm>
            <a:off x="2362200" y="3429000"/>
            <a:ext cx="1752600" cy="1828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3564" name="Freeform 13"/>
          <p:cNvSpPr/>
          <p:nvPr/>
        </p:nvSpPr>
        <p:spPr>
          <a:xfrm>
            <a:off x="2279650" y="3068638"/>
            <a:ext cx="3898900" cy="1498600"/>
          </a:xfrm>
          <a:custGeom>
            <a:avLst/>
            <a:gdLst/>
            <a:ahLst/>
            <a:cxnLst>
              <a:cxn ang="0">
                <a:pos x="2147483647" y="806450000"/>
              </a:cxn>
              <a:cxn ang="0">
                <a:pos x="2147483647" y="80645000"/>
              </a:cxn>
              <a:cxn ang="0">
                <a:pos x="624998750" y="322580000"/>
              </a:cxn>
              <a:cxn ang="0">
                <a:pos x="20161250" y="1774190000"/>
              </a:cxn>
              <a:cxn ang="0">
                <a:pos x="745966250" y="2147483647"/>
              </a:cxn>
            </a:cxnLst>
            <a:pathLst>
              <a:path w="2456" h="944">
                <a:moveTo>
                  <a:pt x="2456" y="320"/>
                </a:moveTo>
                <a:cubicBezTo>
                  <a:pt x="1968" y="192"/>
                  <a:pt x="1480" y="64"/>
                  <a:pt x="1112" y="32"/>
                </a:cubicBezTo>
                <a:cubicBezTo>
                  <a:pt x="744" y="0"/>
                  <a:pt x="432" y="16"/>
                  <a:pt x="248" y="128"/>
                </a:cubicBezTo>
                <a:cubicBezTo>
                  <a:pt x="64" y="240"/>
                  <a:pt x="0" y="568"/>
                  <a:pt x="8" y="704"/>
                </a:cubicBezTo>
                <a:cubicBezTo>
                  <a:pt x="16" y="840"/>
                  <a:pt x="248" y="904"/>
                  <a:pt x="296" y="944"/>
                </a:cubicBezTo>
              </a:path>
            </a:pathLst>
          </a:custGeom>
          <a:noFill/>
          <a:ln w="5715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5" name="Freeform 14"/>
          <p:cNvSpPr/>
          <p:nvPr/>
        </p:nvSpPr>
        <p:spPr>
          <a:xfrm>
            <a:off x="3187700" y="4572000"/>
            <a:ext cx="698500" cy="1752600"/>
          </a:xfrm>
          <a:custGeom>
            <a:avLst/>
            <a:gdLst/>
            <a:ahLst/>
            <a:cxnLst>
              <a:cxn ang="0">
                <a:pos x="262096250" y="0"/>
              </a:cxn>
              <a:cxn ang="0">
                <a:pos x="141128750" y="1209675000"/>
              </a:cxn>
              <a:cxn ang="0">
                <a:pos x="1108868750" y="2147483647"/>
              </a:cxn>
            </a:cxnLst>
            <a:pathLst>
              <a:path w="440" h="1104">
                <a:moveTo>
                  <a:pt x="104" y="0"/>
                </a:moveTo>
                <a:cubicBezTo>
                  <a:pt x="52" y="148"/>
                  <a:pt x="0" y="296"/>
                  <a:pt x="56" y="480"/>
                </a:cubicBezTo>
                <a:cubicBezTo>
                  <a:pt x="112" y="664"/>
                  <a:pt x="376" y="1000"/>
                  <a:pt x="440" y="1104"/>
                </a:cubicBezTo>
              </a:path>
            </a:pathLst>
          </a:custGeom>
          <a:noFill/>
          <a:ln w="5715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6" name="Freeform 15"/>
          <p:cNvSpPr/>
          <p:nvPr/>
        </p:nvSpPr>
        <p:spPr>
          <a:xfrm>
            <a:off x="5029200" y="6324600"/>
            <a:ext cx="9144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51610000" y="0"/>
              </a:cxn>
            </a:cxnLst>
            <a:pathLst>
              <a:path w="576" h="1">
                <a:moveTo>
                  <a:pt x="0" y="0"/>
                </a:moveTo>
                <a:cubicBezTo>
                  <a:pt x="240" y="0"/>
                  <a:pt x="480" y="0"/>
                  <a:pt x="576" y="0"/>
                </a:cubicBezTo>
              </a:path>
            </a:pathLst>
          </a:custGeom>
          <a:noFill/>
          <a:ln w="5715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7" name="Freeform 16"/>
          <p:cNvSpPr/>
          <p:nvPr/>
        </p:nvSpPr>
        <p:spPr>
          <a:xfrm>
            <a:off x="6934200" y="3352800"/>
            <a:ext cx="1905000" cy="838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72577500" y="604837500"/>
              </a:cxn>
              <a:cxn ang="0">
                <a:pos x="2147483647" y="1330642500"/>
              </a:cxn>
            </a:cxnLst>
            <a:pathLst>
              <a:path w="1200" h="528">
                <a:moveTo>
                  <a:pt x="0" y="0"/>
                </a:moveTo>
                <a:cubicBezTo>
                  <a:pt x="212" y="76"/>
                  <a:pt x="424" y="152"/>
                  <a:pt x="624" y="240"/>
                </a:cubicBezTo>
                <a:cubicBezTo>
                  <a:pt x="824" y="328"/>
                  <a:pt x="1104" y="480"/>
                  <a:pt x="1200" y="528"/>
                </a:cubicBezTo>
              </a:path>
            </a:pathLst>
          </a:custGeom>
          <a:noFill/>
          <a:ln w="5715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8" name="Freeform 17"/>
          <p:cNvSpPr/>
          <p:nvPr/>
        </p:nvSpPr>
        <p:spPr>
          <a:xfrm>
            <a:off x="9525000" y="4191000"/>
            <a:ext cx="812800" cy="1943100"/>
          </a:xfrm>
          <a:custGeom>
            <a:avLst/>
            <a:gdLst/>
            <a:ahLst/>
            <a:cxnLst>
              <a:cxn ang="0">
                <a:pos x="725805000" y="0"/>
              </a:cxn>
              <a:cxn ang="0">
                <a:pos x="1209675000" y="483870000"/>
              </a:cxn>
              <a:cxn ang="0">
                <a:pos x="1088707500" y="2147483647"/>
              </a:cxn>
              <a:cxn ang="0">
                <a:pos x="0" y="2147483647"/>
              </a:cxn>
            </a:cxnLst>
            <a:pathLst>
              <a:path w="512" h="1224">
                <a:moveTo>
                  <a:pt x="288" y="0"/>
                </a:moveTo>
                <a:cubicBezTo>
                  <a:pt x="372" y="8"/>
                  <a:pt x="456" y="16"/>
                  <a:pt x="480" y="192"/>
                </a:cubicBezTo>
                <a:cubicBezTo>
                  <a:pt x="504" y="368"/>
                  <a:pt x="512" y="888"/>
                  <a:pt x="432" y="1056"/>
                </a:cubicBezTo>
                <a:cubicBezTo>
                  <a:pt x="352" y="1224"/>
                  <a:pt x="72" y="1176"/>
                  <a:pt x="0" y="1200"/>
                </a:cubicBezTo>
              </a:path>
            </a:pathLst>
          </a:custGeom>
          <a:noFill/>
          <a:ln w="5715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569" name="Oval 18"/>
          <p:cNvSpPr/>
          <p:nvPr/>
        </p:nvSpPr>
        <p:spPr>
          <a:xfrm>
            <a:off x="9296400" y="59436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570" name="Oval 19"/>
          <p:cNvSpPr/>
          <p:nvPr/>
        </p:nvSpPr>
        <p:spPr>
          <a:xfrm>
            <a:off x="5943600" y="61722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 Box 4"/>
          <p:cNvSpPr txBox="1"/>
          <p:nvPr/>
        </p:nvSpPr>
        <p:spPr>
          <a:xfrm>
            <a:off x="2136775" y="404813"/>
            <a:ext cx="755967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方法一：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将</a:t>
            </a:r>
            <a:r>
              <a:rPr lang="en-US" altLang="zh-CN" sz="3200" b="1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C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、</a:t>
            </a:r>
            <a:r>
              <a:rPr lang="en-US" altLang="zh-CN" sz="3200" b="1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D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接入电路</a:t>
            </a:r>
            <a:endParaRPr lang="zh-CN" altLang="en-US" sz="3200" b="1" dirty="0">
              <a:solidFill>
                <a:srgbClr val="0000FF"/>
              </a:solidFill>
              <a:latin typeface="Arial" pitchFamily="34" charset="0"/>
              <a:ea typeface="黑体" pitchFamily="2" charset="-122"/>
            </a:endParaRPr>
          </a:p>
        </p:txBody>
      </p:sp>
      <p:grpSp>
        <p:nvGrpSpPr>
          <p:cNvPr id="24578" name="Group 5"/>
          <p:cNvGrpSpPr/>
          <p:nvPr/>
        </p:nvGrpSpPr>
        <p:grpSpPr>
          <a:xfrm>
            <a:off x="3432175" y="2205038"/>
            <a:ext cx="3884613" cy="1658937"/>
            <a:chOff x="624" y="2688"/>
            <a:chExt cx="2447" cy="795"/>
          </a:xfrm>
        </p:grpSpPr>
        <p:sp>
          <p:nvSpPr>
            <p:cNvPr id="24579" name="Line 6"/>
            <p:cNvSpPr/>
            <p:nvPr/>
          </p:nvSpPr>
          <p:spPr>
            <a:xfrm>
              <a:off x="2400" y="3216"/>
              <a:ext cx="48" cy="144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4580" name="Group 7"/>
            <p:cNvGrpSpPr/>
            <p:nvPr/>
          </p:nvGrpSpPr>
          <p:grpSpPr>
            <a:xfrm>
              <a:off x="624" y="2688"/>
              <a:ext cx="2447" cy="795"/>
              <a:chOff x="720" y="3120"/>
              <a:chExt cx="2447" cy="795"/>
            </a:xfrm>
          </p:grpSpPr>
          <p:grpSp>
            <p:nvGrpSpPr>
              <p:cNvPr id="24581" name="Group 8"/>
              <p:cNvGrpSpPr/>
              <p:nvPr/>
            </p:nvGrpSpPr>
            <p:grpSpPr>
              <a:xfrm>
                <a:off x="720" y="3120"/>
                <a:ext cx="2447" cy="795"/>
                <a:chOff x="432" y="3072"/>
                <a:chExt cx="2447" cy="795"/>
              </a:xfrm>
            </p:grpSpPr>
            <p:grpSp>
              <p:nvGrpSpPr>
                <p:cNvPr id="24582" name="Group 9"/>
                <p:cNvGrpSpPr/>
                <p:nvPr/>
              </p:nvGrpSpPr>
              <p:grpSpPr>
                <a:xfrm>
                  <a:off x="768" y="3600"/>
                  <a:ext cx="1776" cy="240"/>
                  <a:chOff x="768" y="3600"/>
                  <a:chExt cx="1776" cy="240"/>
                </a:xfrm>
              </p:grpSpPr>
              <p:sp>
                <p:nvSpPr>
                  <p:cNvPr id="24583" name="Line 10"/>
                  <p:cNvSpPr/>
                  <p:nvPr/>
                </p:nvSpPr>
                <p:spPr>
                  <a:xfrm flipV="1">
                    <a:off x="1008" y="3600"/>
                    <a:ext cx="48" cy="144"/>
                  </a:xfrm>
                  <a:prstGeom prst="line">
                    <a:avLst/>
                  </a:prstGeom>
                  <a:ln w="381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grpSp>
                <p:nvGrpSpPr>
                  <p:cNvPr id="24584" name="Group 11"/>
                  <p:cNvGrpSpPr/>
                  <p:nvPr/>
                </p:nvGrpSpPr>
                <p:grpSpPr>
                  <a:xfrm>
                    <a:off x="768" y="3600"/>
                    <a:ext cx="1776" cy="240"/>
                    <a:chOff x="768" y="3600"/>
                    <a:chExt cx="1776" cy="240"/>
                  </a:xfrm>
                </p:grpSpPr>
                <p:sp>
                  <p:nvSpPr>
                    <p:cNvPr id="24585" name="Line 12"/>
                    <p:cNvSpPr/>
                    <p:nvPr/>
                  </p:nvSpPr>
                  <p:spPr>
                    <a:xfrm>
                      <a:off x="768" y="3744"/>
                      <a:ext cx="240" cy="0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grpSp>
                  <p:nvGrpSpPr>
                    <p:cNvPr id="24586" name="Group 13"/>
                    <p:cNvGrpSpPr/>
                    <p:nvPr/>
                  </p:nvGrpSpPr>
                  <p:grpSpPr>
                    <a:xfrm>
                      <a:off x="1056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4587" name="Line 14"/>
                      <p:cNvSpPr/>
                      <p:nvPr/>
                    </p:nvSpPr>
                    <p:spPr>
                      <a:xfrm>
                        <a:off x="1152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24588" name="Group 15"/>
                      <p:cNvGrpSpPr/>
                      <p:nvPr/>
                    </p:nvGrpSpPr>
                    <p:grpSpPr>
                      <a:xfrm>
                        <a:off x="1056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24589" name="Line 16"/>
                        <p:cNvSpPr/>
                        <p:nvPr/>
                      </p:nvSpPr>
                      <p:spPr>
                        <a:xfrm>
                          <a:off x="1056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4590" name="Line 17"/>
                        <p:cNvSpPr/>
                        <p:nvPr/>
                      </p:nvSpPr>
                      <p:spPr>
                        <a:xfrm flipV="1">
                          <a:off x="1104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4591" name="Line 18"/>
                        <p:cNvSpPr/>
                        <p:nvPr/>
                      </p:nvSpPr>
                      <p:spPr>
                        <a:xfrm flipV="1">
                          <a:off x="1200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4592" name="Group 19"/>
                    <p:cNvGrpSpPr/>
                    <p:nvPr/>
                  </p:nvGrpSpPr>
                  <p:grpSpPr>
                    <a:xfrm>
                      <a:off x="1248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4593" name="Line 20"/>
                      <p:cNvSpPr/>
                      <p:nvPr/>
                    </p:nvSpPr>
                    <p:spPr>
                      <a:xfrm>
                        <a:off x="1152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24594" name="Group 21"/>
                      <p:cNvGrpSpPr/>
                      <p:nvPr/>
                    </p:nvGrpSpPr>
                    <p:grpSpPr>
                      <a:xfrm>
                        <a:off x="1056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24595" name="Line 22"/>
                        <p:cNvSpPr/>
                        <p:nvPr/>
                      </p:nvSpPr>
                      <p:spPr>
                        <a:xfrm>
                          <a:off x="1056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4596" name="Line 23"/>
                        <p:cNvSpPr/>
                        <p:nvPr/>
                      </p:nvSpPr>
                      <p:spPr>
                        <a:xfrm flipV="1">
                          <a:off x="1104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4597" name="Line 24"/>
                        <p:cNvSpPr/>
                        <p:nvPr/>
                      </p:nvSpPr>
                      <p:spPr>
                        <a:xfrm flipV="1">
                          <a:off x="1200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4598" name="Group 25"/>
                    <p:cNvGrpSpPr/>
                    <p:nvPr/>
                  </p:nvGrpSpPr>
                  <p:grpSpPr>
                    <a:xfrm>
                      <a:off x="1440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4599" name="Line 26"/>
                      <p:cNvSpPr/>
                      <p:nvPr/>
                    </p:nvSpPr>
                    <p:spPr>
                      <a:xfrm>
                        <a:off x="1152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24600" name="Group 27"/>
                      <p:cNvGrpSpPr/>
                      <p:nvPr/>
                    </p:nvGrpSpPr>
                    <p:grpSpPr>
                      <a:xfrm>
                        <a:off x="1056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24601" name="Line 28"/>
                        <p:cNvSpPr/>
                        <p:nvPr/>
                      </p:nvSpPr>
                      <p:spPr>
                        <a:xfrm>
                          <a:off x="1056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4602" name="Line 29"/>
                        <p:cNvSpPr/>
                        <p:nvPr/>
                      </p:nvSpPr>
                      <p:spPr>
                        <a:xfrm flipV="1">
                          <a:off x="1104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4603" name="Line 30"/>
                        <p:cNvSpPr/>
                        <p:nvPr/>
                      </p:nvSpPr>
                      <p:spPr>
                        <a:xfrm flipV="1">
                          <a:off x="1200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4604" name="Group 31"/>
                    <p:cNvGrpSpPr/>
                    <p:nvPr/>
                  </p:nvGrpSpPr>
                  <p:grpSpPr>
                    <a:xfrm>
                      <a:off x="1632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4605" name="Line 32"/>
                      <p:cNvSpPr/>
                      <p:nvPr/>
                    </p:nvSpPr>
                    <p:spPr>
                      <a:xfrm>
                        <a:off x="1152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24606" name="Group 33"/>
                      <p:cNvGrpSpPr/>
                      <p:nvPr/>
                    </p:nvGrpSpPr>
                    <p:grpSpPr>
                      <a:xfrm>
                        <a:off x="1056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24607" name="Line 34"/>
                        <p:cNvSpPr/>
                        <p:nvPr/>
                      </p:nvSpPr>
                      <p:spPr>
                        <a:xfrm>
                          <a:off x="1056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4608" name="Line 35"/>
                        <p:cNvSpPr/>
                        <p:nvPr/>
                      </p:nvSpPr>
                      <p:spPr>
                        <a:xfrm flipV="1">
                          <a:off x="1104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4609" name="Line 36"/>
                        <p:cNvSpPr/>
                        <p:nvPr/>
                      </p:nvSpPr>
                      <p:spPr>
                        <a:xfrm flipV="1">
                          <a:off x="1200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4610" name="Group 37"/>
                    <p:cNvGrpSpPr/>
                    <p:nvPr/>
                  </p:nvGrpSpPr>
                  <p:grpSpPr>
                    <a:xfrm>
                      <a:off x="2016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4611" name="Line 38"/>
                      <p:cNvSpPr/>
                      <p:nvPr/>
                    </p:nvSpPr>
                    <p:spPr>
                      <a:xfrm>
                        <a:off x="1152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24612" name="Group 39"/>
                      <p:cNvGrpSpPr/>
                      <p:nvPr/>
                    </p:nvGrpSpPr>
                    <p:grpSpPr>
                      <a:xfrm>
                        <a:off x="1056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24613" name="Line 40"/>
                        <p:cNvSpPr/>
                        <p:nvPr/>
                      </p:nvSpPr>
                      <p:spPr>
                        <a:xfrm>
                          <a:off x="1056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4614" name="Line 41"/>
                        <p:cNvSpPr/>
                        <p:nvPr/>
                      </p:nvSpPr>
                      <p:spPr>
                        <a:xfrm flipV="1">
                          <a:off x="1104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4615" name="Line 42"/>
                        <p:cNvSpPr/>
                        <p:nvPr/>
                      </p:nvSpPr>
                      <p:spPr>
                        <a:xfrm flipV="1">
                          <a:off x="1200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24616" name="Line 43"/>
                    <p:cNvSpPr/>
                    <p:nvPr/>
                  </p:nvSpPr>
                  <p:spPr>
                    <a:xfrm>
                      <a:off x="2256" y="3744"/>
                      <a:ext cx="288" cy="0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</p:grpSp>
            <p:grpSp>
              <p:nvGrpSpPr>
                <p:cNvPr id="24617" name="Group 44"/>
                <p:cNvGrpSpPr/>
                <p:nvPr/>
              </p:nvGrpSpPr>
              <p:grpSpPr>
                <a:xfrm>
                  <a:off x="432" y="3072"/>
                  <a:ext cx="2447" cy="795"/>
                  <a:chOff x="432" y="3072"/>
                  <a:chExt cx="2447" cy="795"/>
                </a:xfrm>
              </p:grpSpPr>
              <p:grpSp>
                <p:nvGrpSpPr>
                  <p:cNvPr id="24618" name="Group 45"/>
                  <p:cNvGrpSpPr/>
                  <p:nvPr/>
                </p:nvGrpSpPr>
                <p:grpSpPr>
                  <a:xfrm>
                    <a:off x="1824" y="3600"/>
                    <a:ext cx="192" cy="240"/>
                    <a:chOff x="1056" y="3600"/>
                    <a:chExt cx="192" cy="240"/>
                  </a:xfrm>
                </p:grpSpPr>
                <p:sp>
                  <p:nvSpPr>
                    <p:cNvPr id="24619" name="Line 46"/>
                    <p:cNvSpPr/>
                    <p:nvPr/>
                  </p:nvSpPr>
                  <p:spPr>
                    <a:xfrm>
                      <a:off x="1152" y="3600"/>
                      <a:ext cx="48" cy="240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grpSp>
                  <p:nvGrpSpPr>
                    <p:cNvPr id="24620" name="Group 47"/>
                    <p:cNvGrpSpPr/>
                    <p:nvPr/>
                  </p:nvGrpSpPr>
                  <p:grpSpPr>
                    <a:xfrm>
                      <a:off x="1056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4621" name="Line 48"/>
                      <p:cNvSpPr/>
                      <p:nvPr/>
                    </p:nvSpPr>
                    <p:spPr>
                      <a:xfrm>
                        <a:off x="1056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24622" name="Line 49"/>
                      <p:cNvSpPr/>
                      <p:nvPr/>
                    </p:nvSpPr>
                    <p:spPr>
                      <a:xfrm flipV="1">
                        <a:off x="1104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24623" name="Line 50"/>
                      <p:cNvSpPr/>
                      <p:nvPr/>
                    </p:nvSpPr>
                    <p:spPr>
                      <a:xfrm flipV="1">
                        <a:off x="1200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</p:grpSp>
              </p:grpSp>
              <p:sp>
                <p:nvSpPr>
                  <p:cNvPr id="24624" name="Line 51"/>
                  <p:cNvSpPr/>
                  <p:nvPr/>
                </p:nvSpPr>
                <p:spPr>
                  <a:xfrm>
                    <a:off x="768" y="3312"/>
                    <a:ext cx="1776" cy="0"/>
                  </a:xfrm>
                  <a:prstGeom prst="line">
                    <a:avLst/>
                  </a:prstGeom>
                  <a:ln w="38100" cap="sq" cmpd="dbl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4625" name="Line 52"/>
                  <p:cNvSpPr/>
                  <p:nvPr/>
                </p:nvSpPr>
                <p:spPr>
                  <a:xfrm>
                    <a:off x="1632" y="3312"/>
                    <a:ext cx="0" cy="288"/>
                  </a:xfrm>
                  <a:prstGeom prst="line">
                    <a:avLst/>
                  </a:prstGeom>
                  <a:ln w="381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arrow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grpSp>
                <p:nvGrpSpPr>
                  <p:cNvPr id="24626" name="Group 53"/>
                  <p:cNvGrpSpPr/>
                  <p:nvPr/>
                </p:nvGrpSpPr>
                <p:grpSpPr>
                  <a:xfrm>
                    <a:off x="2496" y="3216"/>
                    <a:ext cx="192" cy="192"/>
                    <a:chOff x="3072" y="3360"/>
                    <a:chExt cx="192" cy="192"/>
                  </a:xfrm>
                </p:grpSpPr>
                <p:sp>
                  <p:nvSpPr>
                    <p:cNvPr id="24627" name="Oval 54"/>
                    <p:cNvSpPr/>
                    <p:nvPr/>
                  </p:nvSpPr>
                  <p:spPr>
                    <a:xfrm>
                      <a:off x="3120" y="3360"/>
                      <a:ext cx="96" cy="144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none" anchor="ctr"/>
                    <a:p>
                      <a:pPr lvl="0"/>
                      <a:endParaRPr lang="zh-CN" altLang="en-US" dirty="0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4628" name="Line 55"/>
                    <p:cNvSpPr/>
                    <p:nvPr/>
                  </p:nvSpPr>
                  <p:spPr>
                    <a:xfrm flipH="1">
                      <a:off x="3072" y="3360"/>
                      <a:ext cx="192" cy="192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24629" name="Group 56"/>
                  <p:cNvGrpSpPr/>
                  <p:nvPr/>
                </p:nvGrpSpPr>
                <p:grpSpPr>
                  <a:xfrm>
                    <a:off x="624" y="3216"/>
                    <a:ext cx="192" cy="192"/>
                    <a:chOff x="3072" y="3360"/>
                    <a:chExt cx="192" cy="192"/>
                  </a:xfrm>
                </p:grpSpPr>
                <p:sp>
                  <p:nvSpPr>
                    <p:cNvPr id="24630" name="Oval 57"/>
                    <p:cNvSpPr/>
                    <p:nvPr/>
                  </p:nvSpPr>
                  <p:spPr>
                    <a:xfrm>
                      <a:off x="3120" y="3360"/>
                      <a:ext cx="96" cy="144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none" anchor="ctr"/>
                    <a:p>
                      <a:pPr lvl="0"/>
                      <a:endParaRPr lang="zh-CN" altLang="en-US" dirty="0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4631" name="Line 58"/>
                    <p:cNvSpPr/>
                    <p:nvPr/>
                  </p:nvSpPr>
                  <p:spPr>
                    <a:xfrm flipH="1">
                      <a:off x="3072" y="3360"/>
                      <a:ext cx="192" cy="192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24632" name="Group 59"/>
                  <p:cNvGrpSpPr/>
                  <p:nvPr/>
                </p:nvGrpSpPr>
                <p:grpSpPr>
                  <a:xfrm>
                    <a:off x="624" y="3648"/>
                    <a:ext cx="192" cy="192"/>
                    <a:chOff x="3072" y="3360"/>
                    <a:chExt cx="192" cy="192"/>
                  </a:xfrm>
                </p:grpSpPr>
                <p:sp>
                  <p:nvSpPr>
                    <p:cNvPr id="24633" name="Oval 60"/>
                    <p:cNvSpPr/>
                    <p:nvPr/>
                  </p:nvSpPr>
                  <p:spPr>
                    <a:xfrm>
                      <a:off x="3120" y="3360"/>
                      <a:ext cx="96" cy="144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none" anchor="ctr"/>
                    <a:p>
                      <a:pPr lvl="0"/>
                      <a:endParaRPr lang="zh-CN" altLang="en-US" dirty="0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4634" name="Line 61"/>
                    <p:cNvSpPr/>
                    <p:nvPr/>
                  </p:nvSpPr>
                  <p:spPr>
                    <a:xfrm flipH="1">
                      <a:off x="3072" y="3360"/>
                      <a:ext cx="192" cy="192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24635" name="Group 62"/>
                  <p:cNvGrpSpPr/>
                  <p:nvPr/>
                </p:nvGrpSpPr>
                <p:grpSpPr>
                  <a:xfrm>
                    <a:off x="2496" y="3648"/>
                    <a:ext cx="192" cy="192"/>
                    <a:chOff x="3072" y="3360"/>
                    <a:chExt cx="192" cy="192"/>
                  </a:xfrm>
                </p:grpSpPr>
                <p:sp>
                  <p:nvSpPr>
                    <p:cNvPr id="24636" name="Oval 63"/>
                    <p:cNvSpPr/>
                    <p:nvPr/>
                  </p:nvSpPr>
                  <p:spPr>
                    <a:xfrm>
                      <a:off x="3120" y="3360"/>
                      <a:ext cx="96" cy="144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none" anchor="ctr"/>
                    <a:p>
                      <a:pPr lvl="0"/>
                      <a:endParaRPr lang="zh-CN" altLang="en-US" dirty="0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4637" name="Line 64"/>
                    <p:cNvSpPr/>
                    <p:nvPr/>
                  </p:nvSpPr>
                  <p:spPr>
                    <a:xfrm flipH="1">
                      <a:off x="3072" y="3360"/>
                      <a:ext cx="192" cy="192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sp>
                <p:nvSpPr>
                  <p:cNvPr id="24638" name="Rectangle 65"/>
                  <p:cNvSpPr/>
                  <p:nvPr/>
                </p:nvSpPr>
                <p:spPr>
                  <a:xfrm>
                    <a:off x="432" y="3600"/>
                    <a:ext cx="254" cy="21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latin typeface="Times New Roman" pitchFamily="18" charset="0"/>
                        <a:ea typeface="宋体" pitchFamily="2" charset="-122"/>
                      </a:rPr>
                      <a:t>A</a:t>
                    </a:r>
                    <a:endParaRPr lang="en-US" altLang="zh-CN" sz="2400" b="1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4639" name="Rectangle 66"/>
                  <p:cNvSpPr/>
                  <p:nvPr/>
                </p:nvSpPr>
                <p:spPr>
                  <a:xfrm>
                    <a:off x="2636" y="3648"/>
                    <a:ext cx="243" cy="21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latin typeface="Times New Roman" pitchFamily="18" charset="0"/>
                        <a:ea typeface="宋体" pitchFamily="2" charset="-122"/>
                      </a:rPr>
                      <a:t>B</a:t>
                    </a:r>
                    <a:endParaRPr lang="en-US" altLang="zh-CN" sz="2400" b="1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4640" name="Rectangle 67"/>
                  <p:cNvSpPr/>
                  <p:nvPr/>
                </p:nvSpPr>
                <p:spPr>
                  <a:xfrm>
                    <a:off x="432" y="3072"/>
                    <a:ext cx="254" cy="21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latin typeface="Times New Roman" pitchFamily="18" charset="0"/>
                        <a:ea typeface="宋体" pitchFamily="2" charset="-122"/>
                      </a:rPr>
                      <a:t>C</a:t>
                    </a:r>
                    <a:endParaRPr lang="en-US" altLang="zh-CN" sz="2400" b="1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4641" name="Rectangle 68"/>
                  <p:cNvSpPr/>
                  <p:nvPr/>
                </p:nvSpPr>
                <p:spPr>
                  <a:xfrm>
                    <a:off x="2625" y="3072"/>
                    <a:ext cx="254" cy="21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latin typeface="Times New Roman" pitchFamily="18" charset="0"/>
                        <a:ea typeface="宋体" pitchFamily="2" charset="-122"/>
                      </a:rPr>
                      <a:t>D</a:t>
                    </a:r>
                    <a:endParaRPr lang="en-US" altLang="zh-CN" sz="2400" b="1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24642" name="Rectangle 69"/>
              <p:cNvSpPr/>
              <p:nvPr/>
            </p:nvSpPr>
            <p:spPr>
              <a:xfrm>
                <a:off x="1632" y="3360"/>
                <a:ext cx="233" cy="219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anchor="t">
                <a:spAutoFit/>
              </a:bodyPr>
              <a:p>
                <a:pPr lvl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P</a:t>
                </a:r>
                <a:endParaRPr lang="en-US" altLang="zh-CN" sz="2400" b="1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</p:grpSp>
      <p:sp>
        <p:nvSpPr>
          <p:cNvPr id="24643" name="Freeform 76"/>
          <p:cNvSpPr/>
          <p:nvPr/>
        </p:nvSpPr>
        <p:spPr>
          <a:xfrm flipH="1" flipV="1">
            <a:off x="2782888" y="1844675"/>
            <a:ext cx="1081087" cy="7921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72563750" y="249548805"/>
              </a:cxn>
              <a:cxn ang="0">
                <a:pos x="772563750" y="622502323"/>
              </a:cxn>
              <a:cxn ang="0">
                <a:pos x="1528322964" y="745904972"/>
              </a:cxn>
              <a:cxn ang="0">
                <a:pos x="2147483647" y="1118858550"/>
              </a:cxn>
            </a:cxnLst>
            <a:pathLst>
              <a:path w="136" h="408">
                <a:moveTo>
                  <a:pt x="0" y="0"/>
                </a:moveTo>
                <a:cubicBezTo>
                  <a:pt x="19" y="26"/>
                  <a:pt x="38" y="53"/>
                  <a:pt x="46" y="91"/>
                </a:cubicBezTo>
                <a:cubicBezTo>
                  <a:pt x="54" y="129"/>
                  <a:pt x="39" y="197"/>
                  <a:pt x="46" y="227"/>
                </a:cubicBezTo>
                <a:cubicBezTo>
                  <a:pt x="53" y="257"/>
                  <a:pt x="76" y="242"/>
                  <a:pt x="91" y="272"/>
                </a:cubicBezTo>
                <a:cubicBezTo>
                  <a:pt x="106" y="302"/>
                  <a:pt x="129" y="385"/>
                  <a:pt x="136" y="408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644" name="Freeform 76"/>
          <p:cNvSpPr/>
          <p:nvPr/>
        </p:nvSpPr>
        <p:spPr>
          <a:xfrm flipH="1">
            <a:off x="7032625" y="1700213"/>
            <a:ext cx="1150938" cy="7191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22480501" y="226544006"/>
              </a:cxn>
              <a:cxn ang="0">
                <a:pos x="822480501" y="565116589"/>
              </a:cxn>
              <a:cxn ang="0">
                <a:pos x="1627070694" y="677143295"/>
              </a:cxn>
              <a:cxn ang="0">
                <a:pos x="2147483647" y="1015715933"/>
              </a:cxn>
            </a:cxnLst>
            <a:pathLst>
              <a:path w="136" h="408">
                <a:moveTo>
                  <a:pt x="0" y="0"/>
                </a:moveTo>
                <a:cubicBezTo>
                  <a:pt x="19" y="26"/>
                  <a:pt x="38" y="53"/>
                  <a:pt x="46" y="91"/>
                </a:cubicBezTo>
                <a:cubicBezTo>
                  <a:pt x="54" y="129"/>
                  <a:pt x="39" y="197"/>
                  <a:pt x="46" y="227"/>
                </a:cubicBezTo>
                <a:cubicBezTo>
                  <a:pt x="53" y="257"/>
                  <a:pt x="76" y="242"/>
                  <a:pt x="91" y="272"/>
                </a:cubicBezTo>
                <a:cubicBezTo>
                  <a:pt x="106" y="302"/>
                  <a:pt x="129" y="385"/>
                  <a:pt x="136" y="408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631" name="Line 95"/>
          <p:cNvSpPr/>
          <p:nvPr/>
        </p:nvSpPr>
        <p:spPr>
          <a:xfrm>
            <a:off x="4008438" y="2708275"/>
            <a:ext cx="266382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841" name="Text Box 73"/>
          <p:cNvSpPr txBox="1"/>
          <p:nvPr/>
        </p:nvSpPr>
        <p:spPr>
          <a:xfrm>
            <a:off x="3000375" y="4937125"/>
            <a:ext cx="5903913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itchFamily="34" charset="0"/>
                <a:ea typeface="黑体" pitchFamily="2" charset="-122"/>
              </a:rPr>
              <a:t>相当于</a:t>
            </a:r>
            <a:r>
              <a:rPr lang="zh-CN" altLang="en-US" sz="3200" b="1" dirty="0">
                <a:solidFill>
                  <a:srgbClr val="FF66CC"/>
                </a:solidFill>
                <a:latin typeface="Arial" pitchFamily="34" charset="0"/>
                <a:ea typeface="黑体" pitchFamily="2" charset="-122"/>
              </a:rPr>
              <a:t>导线</a:t>
            </a:r>
            <a:r>
              <a:rPr lang="zh-CN" altLang="en-US" sz="3200" b="1" dirty="0">
                <a:latin typeface="Arial" pitchFamily="34" charset="0"/>
                <a:ea typeface="黑体" pitchFamily="2" charset="-122"/>
              </a:rPr>
              <a:t>，电阻不变且最小</a:t>
            </a:r>
            <a:endParaRPr lang="zh-CN" altLang="en-US" sz="3200" b="1" dirty="0">
              <a:latin typeface="Arial" pitchFamily="34" charset="0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2"/>
          <p:cNvSpPr txBox="1"/>
          <p:nvPr/>
        </p:nvSpPr>
        <p:spPr>
          <a:xfrm>
            <a:off x="2136775" y="404813"/>
            <a:ext cx="755967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方法二：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将</a:t>
            </a:r>
            <a:r>
              <a:rPr lang="en-US" altLang="zh-CN" sz="3200" b="1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A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、</a:t>
            </a:r>
            <a:r>
              <a:rPr lang="en-US" altLang="zh-CN" sz="3200" b="1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B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接入电路</a:t>
            </a:r>
            <a:endParaRPr lang="zh-CN" altLang="en-US" sz="3200" b="1" dirty="0">
              <a:solidFill>
                <a:srgbClr val="0000FF"/>
              </a:solidFill>
              <a:latin typeface="Arial" pitchFamily="34" charset="0"/>
              <a:ea typeface="黑体" pitchFamily="2" charset="-122"/>
            </a:endParaRPr>
          </a:p>
        </p:txBody>
      </p:sp>
      <p:grpSp>
        <p:nvGrpSpPr>
          <p:cNvPr id="25602" name="Group 3"/>
          <p:cNvGrpSpPr/>
          <p:nvPr/>
        </p:nvGrpSpPr>
        <p:grpSpPr>
          <a:xfrm>
            <a:off x="3432175" y="2205038"/>
            <a:ext cx="3884613" cy="1658937"/>
            <a:chOff x="624" y="2688"/>
            <a:chExt cx="2447" cy="795"/>
          </a:xfrm>
        </p:grpSpPr>
        <p:sp>
          <p:nvSpPr>
            <p:cNvPr id="25603" name="Line 4"/>
            <p:cNvSpPr/>
            <p:nvPr/>
          </p:nvSpPr>
          <p:spPr>
            <a:xfrm>
              <a:off x="2400" y="3216"/>
              <a:ext cx="48" cy="144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5604" name="Group 5"/>
            <p:cNvGrpSpPr/>
            <p:nvPr/>
          </p:nvGrpSpPr>
          <p:grpSpPr>
            <a:xfrm>
              <a:off x="624" y="2688"/>
              <a:ext cx="2447" cy="795"/>
              <a:chOff x="720" y="3120"/>
              <a:chExt cx="2447" cy="795"/>
            </a:xfrm>
          </p:grpSpPr>
          <p:grpSp>
            <p:nvGrpSpPr>
              <p:cNvPr id="25605" name="Group 6"/>
              <p:cNvGrpSpPr/>
              <p:nvPr/>
            </p:nvGrpSpPr>
            <p:grpSpPr>
              <a:xfrm>
                <a:off x="720" y="3120"/>
                <a:ext cx="2447" cy="795"/>
                <a:chOff x="432" y="3072"/>
                <a:chExt cx="2447" cy="795"/>
              </a:xfrm>
            </p:grpSpPr>
            <p:grpSp>
              <p:nvGrpSpPr>
                <p:cNvPr id="25606" name="Group 7"/>
                <p:cNvGrpSpPr/>
                <p:nvPr/>
              </p:nvGrpSpPr>
              <p:grpSpPr>
                <a:xfrm>
                  <a:off x="768" y="3600"/>
                  <a:ext cx="1776" cy="240"/>
                  <a:chOff x="768" y="3600"/>
                  <a:chExt cx="1776" cy="240"/>
                </a:xfrm>
              </p:grpSpPr>
              <p:sp>
                <p:nvSpPr>
                  <p:cNvPr id="25607" name="Line 8"/>
                  <p:cNvSpPr/>
                  <p:nvPr/>
                </p:nvSpPr>
                <p:spPr>
                  <a:xfrm flipV="1">
                    <a:off x="1008" y="3600"/>
                    <a:ext cx="48" cy="144"/>
                  </a:xfrm>
                  <a:prstGeom prst="line">
                    <a:avLst/>
                  </a:prstGeom>
                  <a:ln w="381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grpSp>
                <p:nvGrpSpPr>
                  <p:cNvPr id="25608" name="Group 9"/>
                  <p:cNvGrpSpPr/>
                  <p:nvPr/>
                </p:nvGrpSpPr>
                <p:grpSpPr>
                  <a:xfrm>
                    <a:off x="768" y="3600"/>
                    <a:ext cx="1776" cy="240"/>
                    <a:chOff x="768" y="3600"/>
                    <a:chExt cx="1776" cy="240"/>
                  </a:xfrm>
                </p:grpSpPr>
                <p:sp>
                  <p:nvSpPr>
                    <p:cNvPr id="25609" name="Line 10"/>
                    <p:cNvSpPr/>
                    <p:nvPr/>
                  </p:nvSpPr>
                  <p:spPr>
                    <a:xfrm>
                      <a:off x="768" y="3744"/>
                      <a:ext cx="240" cy="0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grpSp>
                  <p:nvGrpSpPr>
                    <p:cNvPr id="25610" name="Group 11"/>
                    <p:cNvGrpSpPr/>
                    <p:nvPr/>
                  </p:nvGrpSpPr>
                  <p:grpSpPr>
                    <a:xfrm>
                      <a:off x="1056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5611" name="Line 12"/>
                      <p:cNvSpPr/>
                      <p:nvPr/>
                    </p:nvSpPr>
                    <p:spPr>
                      <a:xfrm>
                        <a:off x="1152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25612" name="Group 13"/>
                      <p:cNvGrpSpPr/>
                      <p:nvPr/>
                    </p:nvGrpSpPr>
                    <p:grpSpPr>
                      <a:xfrm>
                        <a:off x="1056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25613" name="Line 14"/>
                        <p:cNvSpPr/>
                        <p:nvPr/>
                      </p:nvSpPr>
                      <p:spPr>
                        <a:xfrm>
                          <a:off x="1056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5614" name="Line 15"/>
                        <p:cNvSpPr/>
                        <p:nvPr/>
                      </p:nvSpPr>
                      <p:spPr>
                        <a:xfrm flipV="1">
                          <a:off x="1104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5615" name="Line 16"/>
                        <p:cNvSpPr/>
                        <p:nvPr/>
                      </p:nvSpPr>
                      <p:spPr>
                        <a:xfrm flipV="1">
                          <a:off x="1200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5616" name="Group 17"/>
                    <p:cNvGrpSpPr/>
                    <p:nvPr/>
                  </p:nvGrpSpPr>
                  <p:grpSpPr>
                    <a:xfrm>
                      <a:off x="1248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5617" name="Line 18"/>
                      <p:cNvSpPr/>
                      <p:nvPr/>
                    </p:nvSpPr>
                    <p:spPr>
                      <a:xfrm>
                        <a:off x="1152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25618" name="Group 19"/>
                      <p:cNvGrpSpPr/>
                      <p:nvPr/>
                    </p:nvGrpSpPr>
                    <p:grpSpPr>
                      <a:xfrm>
                        <a:off x="1056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25619" name="Line 20"/>
                        <p:cNvSpPr/>
                        <p:nvPr/>
                      </p:nvSpPr>
                      <p:spPr>
                        <a:xfrm>
                          <a:off x="1056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5620" name="Line 21"/>
                        <p:cNvSpPr/>
                        <p:nvPr/>
                      </p:nvSpPr>
                      <p:spPr>
                        <a:xfrm flipV="1">
                          <a:off x="1104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5621" name="Line 22"/>
                        <p:cNvSpPr/>
                        <p:nvPr/>
                      </p:nvSpPr>
                      <p:spPr>
                        <a:xfrm flipV="1">
                          <a:off x="1200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5622" name="Group 23"/>
                    <p:cNvGrpSpPr/>
                    <p:nvPr/>
                  </p:nvGrpSpPr>
                  <p:grpSpPr>
                    <a:xfrm>
                      <a:off x="1440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5623" name="Line 24"/>
                      <p:cNvSpPr/>
                      <p:nvPr/>
                    </p:nvSpPr>
                    <p:spPr>
                      <a:xfrm>
                        <a:off x="1152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25624" name="Group 25"/>
                      <p:cNvGrpSpPr/>
                      <p:nvPr/>
                    </p:nvGrpSpPr>
                    <p:grpSpPr>
                      <a:xfrm>
                        <a:off x="1056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25625" name="Line 26"/>
                        <p:cNvSpPr/>
                        <p:nvPr/>
                      </p:nvSpPr>
                      <p:spPr>
                        <a:xfrm>
                          <a:off x="1056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5626" name="Line 27"/>
                        <p:cNvSpPr/>
                        <p:nvPr/>
                      </p:nvSpPr>
                      <p:spPr>
                        <a:xfrm flipV="1">
                          <a:off x="1104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5627" name="Line 28"/>
                        <p:cNvSpPr/>
                        <p:nvPr/>
                      </p:nvSpPr>
                      <p:spPr>
                        <a:xfrm flipV="1">
                          <a:off x="1200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5628" name="Group 29"/>
                    <p:cNvGrpSpPr/>
                    <p:nvPr/>
                  </p:nvGrpSpPr>
                  <p:grpSpPr>
                    <a:xfrm>
                      <a:off x="1632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5629" name="Line 30"/>
                      <p:cNvSpPr/>
                      <p:nvPr/>
                    </p:nvSpPr>
                    <p:spPr>
                      <a:xfrm>
                        <a:off x="1152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25630" name="Group 31"/>
                      <p:cNvGrpSpPr/>
                      <p:nvPr/>
                    </p:nvGrpSpPr>
                    <p:grpSpPr>
                      <a:xfrm>
                        <a:off x="1056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25631" name="Line 32"/>
                        <p:cNvSpPr/>
                        <p:nvPr/>
                      </p:nvSpPr>
                      <p:spPr>
                        <a:xfrm>
                          <a:off x="1056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5632" name="Line 33"/>
                        <p:cNvSpPr/>
                        <p:nvPr/>
                      </p:nvSpPr>
                      <p:spPr>
                        <a:xfrm flipV="1">
                          <a:off x="1104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5633" name="Line 34"/>
                        <p:cNvSpPr/>
                        <p:nvPr/>
                      </p:nvSpPr>
                      <p:spPr>
                        <a:xfrm flipV="1">
                          <a:off x="1200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5634" name="Group 35"/>
                    <p:cNvGrpSpPr/>
                    <p:nvPr/>
                  </p:nvGrpSpPr>
                  <p:grpSpPr>
                    <a:xfrm>
                      <a:off x="2016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5635" name="Line 36"/>
                      <p:cNvSpPr/>
                      <p:nvPr/>
                    </p:nvSpPr>
                    <p:spPr>
                      <a:xfrm>
                        <a:off x="1152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25636" name="Group 37"/>
                      <p:cNvGrpSpPr/>
                      <p:nvPr/>
                    </p:nvGrpSpPr>
                    <p:grpSpPr>
                      <a:xfrm>
                        <a:off x="1056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25637" name="Line 38"/>
                        <p:cNvSpPr/>
                        <p:nvPr/>
                      </p:nvSpPr>
                      <p:spPr>
                        <a:xfrm>
                          <a:off x="1056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5638" name="Line 39"/>
                        <p:cNvSpPr/>
                        <p:nvPr/>
                      </p:nvSpPr>
                      <p:spPr>
                        <a:xfrm flipV="1">
                          <a:off x="1104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25639" name="Line 40"/>
                        <p:cNvSpPr/>
                        <p:nvPr/>
                      </p:nvSpPr>
                      <p:spPr>
                        <a:xfrm flipV="1">
                          <a:off x="1200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tx1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25640" name="Line 41"/>
                    <p:cNvSpPr/>
                    <p:nvPr/>
                  </p:nvSpPr>
                  <p:spPr>
                    <a:xfrm>
                      <a:off x="2256" y="3744"/>
                      <a:ext cx="288" cy="0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</p:grpSp>
            <p:grpSp>
              <p:nvGrpSpPr>
                <p:cNvPr id="25641" name="Group 42"/>
                <p:cNvGrpSpPr/>
                <p:nvPr/>
              </p:nvGrpSpPr>
              <p:grpSpPr>
                <a:xfrm>
                  <a:off x="432" y="3072"/>
                  <a:ext cx="2447" cy="795"/>
                  <a:chOff x="432" y="3072"/>
                  <a:chExt cx="2447" cy="795"/>
                </a:xfrm>
              </p:grpSpPr>
              <p:grpSp>
                <p:nvGrpSpPr>
                  <p:cNvPr id="25642" name="Group 43"/>
                  <p:cNvGrpSpPr/>
                  <p:nvPr/>
                </p:nvGrpSpPr>
                <p:grpSpPr>
                  <a:xfrm>
                    <a:off x="1824" y="3600"/>
                    <a:ext cx="192" cy="240"/>
                    <a:chOff x="1056" y="3600"/>
                    <a:chExt cx="192" cy="240"/>
                  </a:xfrm>
                </p:grpSpPr>
                <p:sp>
                  <p:nvSpPr>
                    <p:cNvPr id="25643" name="Line 44"/>
                    <p:cNvSpPr/>
                    <p:nvPr/>
                  </p:nvSpPr>
                  <p:spPr>
                    <a:xfrm>
                      <a:off x="1152" y="3600"/>
                      <a:ext cx="48" cy="240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grpSp>
                  <p:nvGrpSpPr>
                    <p:cNvPr id="25644" name="Group 45"/>
                    <p:cNvGrpSpPr/>
                    <p:nvPr/>
                  </p:nvGrpSpPr>
                  <p:grpSpPr>
                    <a:xfrm>
                      <a:off x="1056" y="3600"/>
                      <a:ext cx="192" cy="240"/>
                      <a:chOff x="1056" y="3600"/>
                      <a:chExt cx="192" cy="240"/>
                    </a:xfrm>
                  </p:grpSpPr>
                  <p:sp>
                    <p:nvSpPr>
                      <p:cNvPr id="25645" name="Line 46"/>
                      <p:cNvSpPr/>
                      <p:nvPr/>
                    </p:nvSpPr>
                    <p:spPr>
                      <a:xfrm>
                        <a:off x="1056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25646" name="Line 47"/>
                      <p:cNvSpPr/>
                      <p:nvPr/>
                    </p:nvSpPr>
                    <p:spPr>
                      <a:xfrm flipV="1">
                        <a:off x="1104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25647" name="Line 48"/>
                      <p:cNvSpPr/>
                      <p:nvPr/>
                    </p:nvSpPr>
                    <p:spPr>
                      <a:xfrm flipV="1">
                        <a:off x="1200" y="3600"/>
                        <a:ext cx="48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tx1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</p:grpSp>
              </p:grpSp>
              <p:sp>
                <p:nvSpPr>
                  <p:cNvPr id="25648" name="Line 49"/>
                  <p:cNvSpPr/>
                  <p:nvPr/>
                </p:nvSpPr>
                <p:spPr>
                  <a:xfrm>
                    <a:off x="768" y="3312"/>
                    <a:ext cx="1776" cy="0"/>
                  </a:xfrm>
                  <a:prstGeom prst="line">
                    <a:avLst/>
                  </a:prstGeom>
                  <a:ln w="38100" cap="sq" cmpd="dbl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5649" name="Line 50"/>
                  <p:cNvSpPr/>
                  <p:nvPr/>
                </p:nvSpPr>
                <p:spPr>
                  <a:xfrm>
                    <a:off x="1632" y="3312"/>
                    <a:ext cx="0" cy="288"/>
                  </a:xfrm>
                  <a:prstGeom prst="line">
                    <a:avLst/>
                  </a:prstGeom>
                  <a:ln w="381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arrow" w="med" len="med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grpSp>
                <p:nvGrpSpPr>
                  <p:cNvPr id="25650" name="Group 51"/>
                  <p:cNvGrpSpPr/>
                  <p:nvPr/>
                </p:nvGrpSpPr>
                <p:grpSpPr>
                  <a:xfrm>
                    <a:off x="2496" y="3216"/>
                    <a:ext cx="192" cy="192"/>
                    <a:chOff x="3072" y="3360"/>
                    <a:chExt cx="192" cy="192"/>
                  </a:xfrm>
                </p:grpSpPr>
                <p:sp>
                  <p:nvSpPr>
                    <p:cNvPr id="25651" name="Oval 52"/>
                    <p:cNvSpPr/>
                    <p:nvPr/>
                  </p:nvSpPr>
                  <p:spPr>
                    <a:xfrm>
                      <a:off x="3120" y="3360"/>
                      <a:ext cx="96" cy="144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none" anchor="ctr"/>
                    <a:p>
                      <a:pPr lvl="0"/>
                      <a:endParaRPr lang="zh-CN" altLang="en-US" dirty="0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5652" name="Line 53"/>
                    <p:cNvSpPr/>
                    <p:nvPr/>
                  </p:nvSpPr>
                  <p:spPr>
                    <a:xfrm flipH="1">
                      <a:off x="3072" y="3360"/>
                      <a:ext cx="192" cy="192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25653" name="Group 54"/>
                  <p:cNvGrpSpPr/>
                  <p:nvPr/>
                </p:nvGrpSpPr>
                <p:grpSpPr>
                  <a:xfrm>
                    <a:off x="624" y="3216"/>
                    <a:ext cx="192" cy="192"/>
                    <a:chOff x="3072" y="3360"/>
                    <a:chExt cx="192" cy="192"/>
                  </a:xfrm>
                </p:grpSpPr>
                <p:sp>
                  <p:nvSpPr>
                    <p:cNvPr id="25654" name="Oval 55"/>
                    <p:cNvSpPr/>
                    <p:nvPr/>
                  </p:nvSpPr>
                  <p:spPr>
                    <a:xfrm>
                      <a:off x="3120" y="3360"/>
                      <a:ext cx="96" cy="144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none" anchor="ctr"/>
                    <a:p>
                      <a:pPr lvl="0"/>
                      <a:endParaRPr lang="zh-CN" altLang="en-US" dirty="0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5655" name="Line 56"/>
                    <p:cNvSpPr/>
                    <p:nvPr/>
                  </p:nvSpPr>
                  <p:spPr>
                    <a:xfrm flipH="1">
                      <a:off x="3072" y="3360"/>
                      <a:ext cx="192" cy="192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25656" name="Group 57"/>
                  <p:cNvGrpSpPr/>
                  <p:nvPr/>
                </p:nvGrpSpPr>
                <p:grpSpPr>
                  <a:xfrm>
                    <a:off x="624" y="3648"/>
                    <a:ext cx="192" cy="192"/>
                    <a:chOff x="3072" y="3360"/>
                    <a:chExt cx="192" cy="192"/>
                  </a:xfrm>
                </p:grpSpPr>
                <p:sp>
                  <p:nvSpPr>
                    <p:cNvPr id="25657" name="Oval 58"/>
                    <p:cNvSpPr/>
                    <p:nvPr/>
                  </p:nvSpPr>
                  <p:spPr>
                    <a:xfrm>
                      <a:off x="3120" y="3360"/>
                      <a:ext cx="96" cy="144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none" anchor="ctr"/>
                    <a:p>
                      <a:pPr lvl="0"/>
                      <a:endParaRPr lang="zh-CN" altLang="en-US" dirty="0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5658" name="Line 59"/>
                    <p:cNvSpPr/>
                    <p:nvPr/>
                  </p:nvSpPr>
                  <p:spPr>
                    <a:xfrm flipH="1">
                      <a:off x="3072" y="3360"/>
                      <a:ext cx="192" cy="192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25659" name="Group 60"/>
                  <p:cNvGrpSpPr/>
                  <p:nvPr/>
                </p:nvGrpSpPr>
                <p:grpSpPr>
                  <a:xfrm>
                    <a:off x="2496" y="3648"/>
                    <a:ext cx="192" cy="192"/>
                    <a:chOff x="3072" y="3360"/>
                    <a:chExt cx="192" cy="192"/>
                  </a:xfrm>
                </p:grpSpPr>
                <p:sp>
                  <p:nvSpPr>
                    <p:cNvPr id="25660" name="Oval 61"/>
                    <p:cNvSpPr/>
                    <p:nvPr/>
                  </p:nvSpPr>
                  <p:spPr>
                    <a:xfrm>
                      <a:off x="3120" y="3360"/>
                      <a:ext cx="96" cy="144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none" anchor="ctr"/>
                    <a:p>
                      <a:pPr lvl="0"/>
                      <a:endParaRPr lang="zh-CN" altLang="en-US" dirty="0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  <p:sp>
                  <p:nvSpPr>
                    <p:cNvPr id="25661" name="Line 62"/>
                    <p:cNvSpPr/>
                    <p:nvPr/>
                  </p:nvSpPr>
                  <p:spPr>
                    <a:xfrm flipH="1">
                      <a:off x="3072" y="3360"/>
                      <a:ext cx="192" cy="192"/>
                    </a:xfrm>
                    <a:prstGeom prst="line">
                      <a:avLst/>
                    </a:prstGeom>
                    <a:ln w="38100" cap="sq" cmpd="sng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sp>
                <p:nvSpPr>
                  <p:cNvPr id="25662" name="Rectangle 63"/>
                  <p:cNvSpPr/>
                  <p:nvPr/>
                </p:nvSpPr>
                <p:spPr>
                  <a:xfrm>
                    <a:off x="432" y="3600"/>
                    <a:ext cx="254" cy="21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latin typeface="Times New Roman" pitchFamily="18" charset="0"/>
                        <a:ea typeface="宋体" pitchFamily="2" charset="-122"/>
                      </a:rPr>
                      <a:t>A</a:t>
                    </a:r>
                    <a:endParaRPr lang="en-US" altLang="zh-CN" sz="2400" b="1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5663" name="Rectangle 64"/>
                  <p:cNvSpPr/>
                  <p:nvPr/>
                </p:nvSpPr>
                <p:spPr>
                  <a:xfrm>
                    <a:off x="2636" y="3648"/>
                    <a:ext cx="243" cy="21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latin typeface="Times New Roman" pitchFamily="18" charset="0"/>
                        <a:ea typeface="宋体" pitchFamily="2" charset="-122"/>
                      </a:rPr>
                      <a:t>B</a:t>
                    </a:r>
                    <a:endParaRPr lang="en-US" altLang="zh-CN" sz="2400" b="1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5664" name="Rectangle 65"/>
                  <p:cNvSpPr/>
                  <p:nvPr/>
                </p:nvSpPr>
                <p:spPr>
                  <a:xfrm>
                    <a:off x="432" y="3072"/>
                    <a:ext cx="254" cy="21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latin typeface="Times New Roman" pitchFamily="18" charset="0"/>
                        <a:ea typeface="宋体" pitchFamily="2" charset="-122"/>
                      </a:rPr>
                      <a:t>C</a:t>
                    </a:r>
                    <a:endParaRPr lang="en-US" altLang="zh-CN" sz="2400" b="1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25665" name="Rectangle 66"/>
                  <p:cNvSpPr/>
                  <p:nvPr/>
                </p:nvSpPr>
                <p:spPr>
                  <a:xfrm>
                    <a:off x="2625" y="3072"/>
                    <a:ext cx="254" cy="21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latin typeface="Times New Roman" pitchFamily="18" charset="0"/>
                        <a:ea typeface="宋体" pitchFamily="2" charset="-122"/>
                      </a:rPr>
                      <a:t>D</a:t>
                    </a:r>
                    <a:endParaRPr lang="en-US" altLang="zh-CN" sz="2400" b="1"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25666" name="Rectangle 67"/>
              <p:cNvSpPr/>
              <p:nvPr/>
            </p:nvSpPr>
            <p:spPr>
              <a:xfrm>
                <a:off x="1632" y="3360"/>
                <a:ext cx="233" cy="219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anchor="t">
                <a:spAutoFit/>
              </a:bodyPr>
              <a:p>
                <a:pPr lvl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P</a:t>
                </a:r>
                <a:endParaRPr lang="en-US" altLang="zh-CN" sz="2400" b="1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</p:grpSp>
      <p:sp>
        <p:nvSpPr>
          <p:cNvPr id="25667" name="Freeform 75"/>
          <p:cNvSpPr/>
          <p:nvPr/>
        </p:nvSpPr>
        <p:spPr>
          <a:xfrm flipH="1">
            <a:off x="2640013" y="3789363"/>
            <a:ext cx="1079500" cy="5032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51065577" y="99136464"/>
              </a:cxn>
              <a:cxn ang="0">
                <a:pos x="1351065577" y="247296585"/>
              </a:cxn>
              <a:cxn ang="0">
                <a:pos x="2147483647" y="296319008"/>
              </a:cxn>
              <a:cxn ang="0">
                <a:pos x="2147483647" y="444479168"/>
              </a:cxn>
            </a:cxnLst>
            <a:pathLst>
              <a:path w="136" h="408">
                <a:moveTo>
                  <a:pt x="0" y="0"/>
                </a:moveTo>
                <a:cubicBezTo>
                  <a:pt x="19" y="26"/>
                  <a:pt x="38" y="53"/>
                  <a:pt x="46" y="91"/>
                </a:cubicBezTo>
                <a:cubicBezTo>
                  <a:pt x="54" y="129"/>
                  <a:pt x="39" y="197"/>
                  <a:pt x="46" y="227"/>
                </a:cubicBezTo>
                <a:cubicBezTo>
                  <a:pt x="53" y="257"/>
                  <a:pt x="76" y="242"/>
                  <a:pt x="91" y="272"/>
                </a:cubicBezTo>
                <a:cubicBezTo>
                  <a:pt x="106" y="302"/>
                  <a:pt x="129" y="385"/>
                  <a:pt x="136" y="408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68" name="Freeform 75"/>
          <p:cNvSpPr/>
          <p:nvPr/>
        </p:nvSpPr>
        <p:spPr>
          <a:xfrm>
            <a:off x="6888163" y="3716338"/>
            <a:ext cx="1295400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21278693" y="99449297"/>
              </a:cxn>
              <a:cxn ang="0">
                <a:pos x="1621278693" y="248076947"/>
              </a:cxn>
              <a:cxn ang="0">
                <a:pos x="2147483647" y="297254064"/>
              </a:cxn>
              <a:cxn ang="0">
                <a:pos x="2147483647" y="445881753"/>
              </a:cxn>
            </a:cxnLst>
            <a:pathLst>
              <a:path w="136" h="408">
                <a:moveTo>
                  <a:pt x="0" y="0"/>
                </a:moveTo>
                <a:cubicBezTo>
                  <a:pt x="19" y="26"/>
                  <a:pt x="38" y="53"/>
                  <a:pt x="46" y="91"/>
                </a:cubicBezTo>
                <a:cubicBezTo>
                  <a:pt x="54" y="129"/>
                  <a:pt x="39" y="197"/>
                  <a:pt x="46" y="227"/>
                </a:cubicBezTo>
                <a:cubicBezTo>
                  <a:pt x="53" y="257"/>
                  <a:pt x="76" y="242"/>
                  <a:pt x="91" y="272"/>
                </a:cubicBezTo>
                <a:cubicBezTo>
                  <a:pt x="106" y="302"/>
                  <a:pt x="129" y="385"/>
                  <a:pt x="136" y="408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54" name="Text Box 70"/>
          <p:cNvSpPr txBox="1"/>
          <p:nvPr/>
        </p:nvSpPr>
        <p:spPr>
          <a:xfrm>
            <a:off x="2713038" y="5084763"/>
            <a:ext cx="6551612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itchFamily="34" charset="0"/>
                <a:ea typeface="黑体" pitchFamily="2" charset="-122"/>
              </a:rPr>
              <a:t>相当于</a:t>
            </a:r>
            <a:r>
              <a:rPr lang="zh-CN" altLang="en-US" sz="32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定值电阻</a:t>
            </a:r>
            <a:r>
              <a:rPr lang="zh-CN" altLang="en-US" sz="3200" b="1" dirty="0">
                <a:latin typeface="Arial" pitchFamily="34" charset="0"/>
                <a:ea typeface="黑体" pitchFamily="2" charset="-122"/>
              </a:rPr>
              <a:t>，电阻不变且最大</a:t>
            </a:r>
            <a:endParaRPr lang="zh-CN" altLang="en-US" sz="3200" b="1" dirty="0">
              <a:latin typeface="Arial" pitchFamily="34" charset="0"/>
              <a:ea typeface="黑体" pitchFamily="2" charset="-122"/>
            </a:endParaRPr>
          </a:p>
        </p:txBody>
      </p:sp>
      <p:sp>
        <p:nvSpPr>
          <p:cNvPr id="65631" name="Line 95"/>
          <p:cNvSpPr/>
          <p:nvPr/>
        </p:nvSpPr>
        <p:spPr>
          <a:xfrm>
            <a:off x="4079875" y="3573463"/>
            <a:ext cx="2592388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5" name="Group 2"/>
          <p:cNvGrpSpPr/>
          <p:nvPr/>
        </p:nvGrpSpPr>
        <p:grpSpPr>
          <a:xfrm>
            <a:off x="1847850" y="3213100"/>
            <a:ext cx="3733800" cy="1360488"/>
            <a:chOff x="2688" y="2230"/>
            <a:chExt cx="2352" cy="857"/>
          </a:xfrm>
        </p:grpSpPr>
        <p:grpSp>
          <p:nvGrpSpPr>
            <p:cNvPr id="26626" name="Group 3"/>
            <p:cNvGrpSpPr/>
            <p:nvPr/>
          </p:nvGrpSpPr>
          <p:grpSpPr>
            <a:xfrm>
              <a:off x="2688" y="2230"/>
              <a:ext cx="2352" cy="857"/>
              <a:chOff x="1776" y="2746"/>
              <a:chExt cx="2352" cy="857"/>
            </a:xfrm>
          </p:grpSpPr>
          <p:sp>
            <p:nvSpPr>
              <p:cNvPr id="26627" name="AutoShape 4"/>
              <p:cNvSpPr/>
              <p:nvPr/>
            </p:nvSpPr>
            <p:spPr>
              <a:xfrm>
                <a:off x="3633" y="2986"/>
                <a:ext cx="67" cy="79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28" name="AutoShape 5"/>
              <p:cNvSpPr/>
              <p:nvPr/>
            </p:nvSpPr>
            <p:spPr>
              <a:xfrm>
                <a:off x="2240" y="2986"/>
                <a:ext cx="67" cy="79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29" name="Line 6"/>
              <p:cNvSpPr/>
              <p:nvPr/>
            </p:nvSpPr>
            <p:spPr>
              <a:xfrm>
                <a:off x="2307" y="3013"/>
                <a:ext cx="607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0" name="Line 7"/>
              <p:cNvSpPr/>
              <p:nvPr/>
            </p:nvSpPr>
            <p:spPr>
              <a:xfrm>
                <a:off x="2914" y="3013"/>
                <a:ext cx="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1" name="AutoShape 8"/>
              <p:cNvSpPr/>
              <p:nvPr/>
            </p:nvSpPr>
            <p:spPr>
              <a:xfrm>
                <a:off x="2240" y="3372"/>
                <a:ext cx="67" cy="78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rgbClr val="4415D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2" name="Line 9"/>
              <p:cNvSpPr/>
              <p:nvPr/>
            </p:nvSpPr>
            <p:spPr>
              <a:xfrm>
                <a:off x="2307" y="3398"/>
                <a:ext cx="179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3" name="Line 10"/>
              <p:cNvSpPr/>
              <p:nvPr/>
            </p:nvSpPr>
            <p:spPr>
              <a:xfrm flipV="1">
                <a:off x="2486" y="3242"/>
                <a:ext cx="69" cy="156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4" name="Line 11"/>
              <p:cNvSpPr/>
              <p:nvPr/>
            </p:nvSpPr>
            <p:spPr>
              <a:xfrm>
                <a:off x="2555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5" name="Line 12"/>
              <p:cNvSpPr/>
              <p:nvPr/>
            </p:nvSpPr>
            <p:spPr>
              <a:xfrm flipV="1">
                <a:off x="2644" y="3242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6" name="Line 13"/>
              <p:cNvSpPr/>
              <p:nvPr/>
            </p:nvSpPr>
            <p:spPr>
              <a:xfrm>
                <a:off x="2734" y="3242"/>
                <a:ext cx="91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7" name="Line 14"/>
              <p:cNvSpPr/>
              <p:nvPr/>
            </p:nvSpPr>
            <p:spPr>
              <a:xfrm flipV="1">
                <a:off x="2825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8" name="Line 15"/>
              <p:cNvSpPr/>
              <p:nvPr/>
            </p:nvSpPr>
            <p:spPr>
              <a:xfrm>
                <a:off x="2914" y="3242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39" name="Line 16"/>
              <p:cNvSpPr/>
              <p:nvPr/>
            </p:nvSpPr>
            <p:spPr>
              <a:xfrm flipV="1">
                <a:off x="3004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0" name="Line 17"/>
              <p:cNvSpPr/>
              <p:nvPr/>
            </p:nvSpPr>
            <p:spPr>
              <a:xfrm>
                <a:off x="3071" y="3268"/>
                <a:ext cx="0" cy="0"/>
              </a:xfrm>
              <a:prstGeom prst="line">
                <a:avLst/>
              </a:prstGeom>
              <a:ln w="9525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1" name="Line 18"/>
              <p:cNvSpPr/>
              <p:nvPr/>
            </p:nvSpPr>
            <p:spPr>
              <a:xfrm>
                <a:off x="3093" y="3242"/>
                <a:ext cx="91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2" name="Line 19"/>
              <p:cNvSpPr/>
              <p:nvPr/>
            </p:nvSpPr>
            <p:spPr>
              <a:xfrm flipV="1">
                <a:off x="3184" y="3242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3" name="Line 20"/>
              <p:cNvSpPr/>
              <p:nvPr/>
            </p:nvSpPr>
            <p:spPr>
              <a:xfrm>
                <a:off x="3274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4" name="Line 21"/>
              <p:cNvSpPr/>
              <p:nvPr/>
            </p:nvSpPr>
            <p:spPr>
              <a:xfrm flipV="1">
                <a:off x="3363" y="3372"/>
                <a:ext cx="67" cy="15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5" name="Line 22"/>
              <p:cNvSpPr/>
              <p:nvPr/>
            </p:nvSpPr>
            <p:spPr>
              <a:xfrm>
                <a:off x="3430" y="3372"/>
                <a:ext cx="203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6" name="AutoShape 23"/>
              <p:cNvSpPr/>
              <p:nvPr/>
            </p:nvSpPr>
            <p:spPr>
              <a:xfrm>
                <a:off x="3633" y="3346"/>
                <a:ext cx="67" cy="78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7" name="Line 24"/>
              <p:cNvSpPr/>
              <p:nvPr/>
            </p:nvSpPr>
            <p:spPr>
              <a:xfrm>
                <a:off x="2914" y="3013"/>
                <a:ext cx="719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48" name="Text Box 25"/>
              <p:cNvSpPr txBox="1"/>
              <p:nvPr/>
            </p:nvSpPr>
            <p:spPr>
              <a:xfrm>
                <a:off x="1776" y="3136"/>
                <a:ext cx="246" cy="403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A</a:t>
                </a:r>
                <a:endParaRPr lang="en-US" altLang="zh-CN" sz="36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6649" name="Text Box 26"/>
              <p:cNvSpPr txBox="1"/>
              <p:nvPr/>
            </p:nvSpPr>
            <p:spPr>
              <a:xfrm>
                <a:off x="3746" y="3200"/>
                <a:ext cx="382" cy="403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B</a:t>
                </a:r>
                <a:endParaRPr lang="en-US" altLang="zh-CN" sz="24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6650" name="Text Box 27"/>
              <p:cNvSpPr txBox="1"/>
              <p:nvPr/>
            </p:nvSpPr>
            <p:spPr>
              <a:xfrm>
                <a:off x="1836" y="2746"/>
                <a:ext cx="359" cy="365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C</a:t>
                </a:r>
                <a:endParaRPr lang="en-US" altLang="zh-CN" sz="32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6651" name="Text Box 28"/>
              <p:cNvSpPr txBox="1"/>
              <p:nvPr/>
            </p:nvSpPr>
            <p:spPr>
              <a:xfrm>
                <a:off x="3746" y="2746"/>
                <a:ext cx="270" cy="365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D</a:t>
                </a:r>
                <a:endParaRPr lang="en-US" altLang="zh-CN" sz="32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26652" name="Text Box 29"/>
            <p:cNvSpPr txBox="1"/>
            <p:nvPr/>
          </p:nvSpPr>
          <p:spPr>
            <a:xfrm>
              <a:off x="3504" y="2448"/>
              <a:ext cx="336" cy="32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hlink"/>
                  </a:solidFill>
                  <a:latin typeface="Times New Roman" pitchFamily="18" charset="0"/>
                  <a:ea typeface="宋体" pitchFamily="2" charset="-122"/>
                </a:rPr>
                <a:t>P</a:t>
              </a:r>
              <a:endParaRPr lang="en-US" altLang="zh-CN" sz="2800" b="1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4" name="Group 30"/>
          <p:cNvGrpSpPr/>
          <p:nvPr/>
        </p:nvGrpSpPr>
        <p:grpSpPr>
          <a:xfrm>
            <a:off x="1847850" y="4005263"/>
            <a:ext cx="1757363" cy="987425"/>
            <a:chOff x="2712" y="2714"/>
            <a:chExt cx="1107" cy="622"/>
          </a:xfrm>
        </p:grpSpPr>
        <p:sp>
          <p:nvSpPr>
            <p:cNvPr id="26654" name="Line 31"/>
            <p:cNvSpPr/>
            <p:nvPr/>
          </p:nvSpPr>
          <p:spPr>
            <a:xfrm>
              <a:off x="3219" y="2870"/>
              <a:ext cx="179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655" name="Line 32"/>
            <p:cNvSpPr/>
            <p:nvPr/>
          </p:nvSpPr>
          <p:spPr>
            <a:xfrm flipV="1">
              <a:off x="3398" y="2714"/>
              <a:ext cx="69" cy="156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656" name="Line 33"/>
            <p:cNvSpPr/>
            <p:nvPr/>
          </p:nvSpPr>
          <p:spPr>
            <a:xfrm>
              <a:off x="3467" y="2714"/>
              <a:ext cx="89" cy="287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657" name="Line 34"/>
            <p:cNvSpPr/>
            <p:nvPr/>
          </p:nvSpPr>
          <p:spPr>
            <a:xfrm flipV="1">
              <a:off x="3556" y="2714"/>
              <a:ext cx="90" cy="287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658" name="Line 35"/>
            <p:cNvSpPr/>
            <p:nvPr/>
          </p:nvSpPr>
          <p:spPr>
            <a:xfrm>
              <a:off x="3646" y="2714"/>
              <a:ext cx="91" cy="287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659" name="Line 36"/>
            <p:cNvSpPr/>
            <p:nvPr/>
          </p:nvSpPr>
          <p:spPr>
            <a:xfrm flipV="1">
              <a:off x="3737" y="2736"/>
              <a:ext cx="82" cy="265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660" name="AutoShape 37"/>
            <p:cNvSpPr/>
            <p:nvPr/>
          </p:nvSpPr>
          <p:spPr>
            <a:xfrm>
              <a:off x="3153" y="2806"/>
              <a:ext cx="111" cy="122"/>
            </a:xfrm>
            <a:prstGeom prst="flowChartConnector">
              <a:avLst/>
            </a:prstGeom>
            <a:gradFill rotWithShape="0">
              <a:gsLst>
                <a:gs pos="0">
                  <a:srgbClr val="003B00"/>
                </a:gs>
                <a:gs pos="100000">
                  <a:srgbClr val="008000"/>
                </a:gs>
              </a:gsLst>
              <a:path path="shape">
                <a:fillToRect l="50000" t="50000" r="50000" b="50000"/>
              </a:path>
              <a:tileRect/>
            </a:gradFill>
            <a:ln w="57150">
              <a:noFill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6661" name="Group 38"/>
            <p:cNvGrpSpPr/>
            <p:nvPr/>
          </p:nvGrpSpPr>
          <p:grpSpPr>
            <a:xfrm>
              <a:off x="2712" y="2880"/>
              <a:ext cx="504" cy="456"/>
              <a:chOff x="1896" y="2304"/>
              <a:chExt cx="504" cy="456"/>
            </a:xfrm>
          </p:grpSpPr>
          <p:sp>
            <p:nvSpPr>
              <p:cNvPr id="26662" name="Freeform 39"/>
              <p:cNvSpPr/>
              <p:nvPr/>
            </p:nvSpPr>
            <p:spPr>
              <a:xfrm>
                <a:off x="1896" y="2304"/>
                <a:ext cx="504" cy="456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264" y="180"/>
                  </a:cxn>
                  <a:cxn ang="0">
                    <a:pos x="0" y="456"/>
                  </a:cxn>
                </a:cxnLst>
                <a:pathLst>
                  <a:path w="504" h="456">
                    <a:moveTo>
                      <a:pt x="504" y="0"/>
                    </a:moveTo>
                    <a:cubicBezTo>
                      <a:pt x="464" y="30"/>
                      <a:pt x="348" y="104"/>
                      <a:pt x="264" y="180"/>
                    </a:cubicBezTo>
                    <a:cubicBezTo>
                      <a:pt x="180" y="256"/>
                      <a:pt x="55" y="399"/>
                      <a:pt x="0" y="456"/>
                    </a:cubicBezTo>
                  </a:path>
                </a:pathLst>
              </a:custGeom>
              <a:noFill/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6663" name="Line 40"/>
              <p:cNvSpPr/>
              <p:nvPr/>
            </p:nvSpPr>
            <p:spPr>
              <a:xfrm flipH="1">
                <a:off x="2016" y="2496"/>
                <a:ext cx="144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64" name="Line 41"/>
              <p:cNvSpPr/>
              <p:nvPr/>
            </p:nvSpPr>
            <p:spPr>
              <a:xfrm>
                <a:off x="2160" y="2496"/>
                <a:ext cx="0" cy="144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pic>
        <p:nvPicPr>
          <p:cNvPr id="26665" name="Picture 42" descr="AD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774825" y="908050"/>
            <a:ext cx="3384550" cy="23764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8955" name="Text Box 43"/>
          <p:cNvSpPr txBox="1"/>
          <p:nvPr/>
        </p:nvSpPr>
        <p:spPr>
          <a:xfrm>
            <a:off x="3216275" y="4941888"/>
            <a:ext cx="5113338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接入电路的有效电阻丝为</a:t>
            </a:r>
            <a:r>
              <a:rPr lang="en-US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AP</a:t>
            </a:r>
            <a:endParaRPr lang="en-US" altLang="zh-CN" sz="28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6" name="Group 44"/>
          <p:cNvGrpSpPr/>
          <p:nvPr/>
        </p:nvGrpSpPr>
        <p:grpSpPr>
          <a:xfrm>
            <a:off x="3575050" y="2924175"/>
            <a:ext cx="2095500" cy="1104900"/>
            <a:chOff x="3804" y="2052"/>
            <a:chExt cx="1320" cy="696"/>
          </a:xfrm>
        </p:grpSpPr>
        <p:grpSp>
          <p:nvGrpSpPr>
            <p:cNvPr id="26668" name="Group 45"/>
            <p:cNvGrpSpPr/>
            <p:nvPr/>
          </p:nvGrpSpPr>
          <p:grpSpPr>
            <a:xfrm>
              <a:off x="3804" y="2052"/>
              <a:ext cx="1320" cy="528"/>
              <a:chOff x="3792" y="2064"/>
              <a:chExt cx="1320" cy="528"/>
            </a:xfrm>
          </p:grpSpPr>
          <p:sp>
            <p:nvSpPr>
              <p:cNvPr id="26669" name="AutoShape 46"/>
              <p:cNvSpPr/>
              <p:nvPr/>
            </p:nvSpPr>
            <p:spPr>
              <a:xfrm>
                <a:off x="4533" y="2448"/>
                <a:ext cx="111" cy="122"/>
              </a:xfrm>
              <a:prstGeom prst="flowChartConnector">
                <a:avLst/>
              </a:prstGeom>
              <a:gradFill rotWithShape="0">
                <a:gsLst>
                  <a:gs pos="0">
                    <a:srgbClr val="003B00"/>
                  </a:gs>
                  <a:gs pos="100000">
                    <a:srgbClr val="008000"/>
                  </a:gs>
                </a:gsLst>
                <a:path path="shape">
                  <a:fillToRect l="50000" t="50000" r="50000" b="50000"/>
                </a:path>
                <a:tileRect/>
              </a:gradFill>
              <a:ln w="57150">
                <a:noFill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70" name="Line 47"/>
              <p:cNvSpPr/>
              <p:nvPr/>
            </p:nvSpPr>
            <p:spPr>
              <a:xfrm>
                <a:off x="3792" y="2497"/>
                <a:ext cx="741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71" name="Line 48"/>
              <p:cNvSpPr/>
              <p:nvPr/>
            </p:nvSpPr>
            <p:spPr>
              <a:xfrm flipH="1" flipV="1">
                <a:off x="4032" y="2400"/>
                <a:ext cx="192" cy="96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72" name="Line 49"/>
              <p:cNvSpPr/>
              <p:nvPr/>
            </p:nvSpPr>
            <p:spPr>
              <a:xfrm flipH="1">
                <a:off x="4032" y="2496"/>
                <a:ext cx="192" cy="96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grpSp>
            <p:nvGrpSpPr>
              <p:cNvPr id="26673" name="Group 50"/>
              <p:cNvGrpSpPr/>
              <p:nvPr/>
            </p:nvGrpSpPr>
            <p:grpSpPr>
              <a:xfrm>
                <a:off x="4608" y="2064"/>
                <a:ext cx="504" cy="456"/>
                <a:chOff x="1896" y="2304"/>
                <a:chExt cx="504" cy="456"/>
              </a:xfrm>
            </p:grpSpPr>
            <p:sp>
              <p:nvSpPr>
                <p:cNvPr id="26674" name="Freeform 51"/>
                <p:cNvSpPr/>
                <p:nvPr/>
              </p:nvSpPr>
              <p:spPr>
                <a:xfrm>
                  <a:off x="1896" y="2304"/>
                  <a:ext cx="504" cy="456"/>
                </a:xfrm>
                <a:custGeom>
                  <a:avLst/>
                  <a:gdLst/>
                  <a:ahLst/>
                  <a:cxnLst>
                    <a:cxn ang="0">
                      <a:pos x="504" y="0"/>
                    </a:cxn>
                    <a:cxn ang="0">
                      <a:pos x="264" y="180"/>
                    </a:cxn>
                    <a:cxn ang="0">
                      <a:pos x="0" y="456"/>
                    </a:cxn>
                  </a:cxnLst>
                  <a:pathLst>
                    <a:path w="504" h="456">
                      <a:moveTo>
                        <a:pt x="504" y="0"/>
                      </a:moveTo>
                      <a:cubicBezTo>
                        <a:pt x="464" y="30"/>
                        <a:pt x="348" y="104"/>
                        <a:pt x="264" y="180"/>
                      </a:cubicBezTo>
                      <a:cubicBezTo>
                        <a:pt x="180" y="256"/>
                        <a:pt x="55" y="399"/>
                        <a:pt x="0" y="456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FF33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6675" name="Line 52"/>
                <p:cNvSpPr/>
                <p:nvPr/>
              </p:nvSpPr>
              <p:spPr>
                <a:xfrm flipH="1">
                  <a:off x="2016" y="2496"/>
                  <a:ext cx="144" cy="0"/>
                </a:xfrm>
                <a:prstGeom prst="line">
                  <a:avLst/>
                </a:prstGeom>
                <a:ln w="57150" cap="flat" cmpd="sng">
                  <a:solidFill>
                    <a:srgbClr val="FF33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6676" name="Line 53"/>
                <p:cNvSpPr/>
                <p:nvPr/>
              </p:nvSpPr>
              <p:spPr>
                <a:xfrm>
                  <a:off x="2160" y="2496"/>
                  <a:ext cx="0" cy="144"/>
                </a:xfrm>
                <a:prstGeom prst="line">
                  <a:avLst/>
                </a:prstGeom>
                <a:ln w="57150" cap="flat" cmpd="sng">
                  <a:solidFill>
                    <a:srgbClr val="FF33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26677" name="Line 54"/>
            <p:cNvSpPr/>
            <p:nvPr/>
          </p:nvSpPr>
          <p:spPr>
            <a:xfrm>
              <a:off x="3840" y="2460"/>
              <a:ext cx="0" cy="288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6678" name="Text Box 59"/>
          <p:cNvSpPr txBox="1"/>
          <p:nvPr/>
        </p:nvSpPr>
        <p:spPr>
          <a:xfrm>
            <a:off x="2063750" y="188913"/>
            <a:ext cx="626427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方法三：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将</a:t>
            </a:r>
            <a:r>
              <a:rPr lang="en-US" altLang="zh-CN" sz="3200" b="1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AD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或</a:t>
            </a:r>
            <a:r>
              <a:rPr lang="en-US" altLang="zh-CN" sz="3200" b="1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AC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接入电路</a:t>
            </a:r>
            <a:endParaRPr lang="zh-CN" altLang="en-US" sz="3200" b="1" dirty="0">
              <a:solidFill>
                <a:srgbClr val="0000FF"/>
              </a:solidFill>
              <a:latin typeface="Arial" pitchFamily="34" charset="0"/>
              <a:ea typeface="黑体" pitchFamily="2" charset="-122"/>
            </a:endParaRPr>
          </a:p>
        </p:txBody>
      </p:sp>
      <p:grpSp>
        <p:nvGrpSpPr>
          <p:cNvPr id="26679" name="Group 76"/>
          <p:cNvGrpSpPr/>
          <p:nvPr/>
        </p:nvGrpSpPr>
        <p:grpSpPr>
          <a:xfrm>
            <a:off x="6743700" y="3141663"/>
            <a:ext cx="3457575" cy="1284456"/>
            <a:chOff x="2736" y="2122"/>
            <a:chExt cx="2352" cy="905"/>
          </a:xfrm>
        </p:grpSpPr>
        <p:grpSp>
          <p:nvGrpSpPr>
            <p:cNvPr id="26680" name="Group 77"/>
            <p:cNvGrpSpPr/>
            <p:nvPr/>
          </p:nvGrpSpPr>
          <p:grpSpPr>
            <a:xfrm>
              <a:off x="2736" y="2122"/>
              <a:ext cx="2352" cy="905"/>
              <a:chOff x="1776" y="2746"/>
              <a:chExt cx="2352" cy="905"/>
            </a:xfrm>
          </p:grpSpPr>
          <p:sp>
            <p:nvSpPr>
              <p:cNvPr id="26681" name="AutoShape 78"/>
              <p:cNvSpPr/>
              <p:nvPr/>
            </p:nvSpPr>
            <p:spPr>
              <a:xfrm>
                <a:off x="3633" y="2986"/>
                <a:ext cx="67" cy="79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82" name="AutoShape 79"/>
              <p:cNvSpPr/>
              <p:nvPr/>
            </p:nvSpPr>
            <p:spPr>
              <a:xfrm>
                <a:off x="2240" y="2986"/>
                <a:ext cx="67" cy="79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83" name="Line 80"/>
              <p:cNvSpPr/>
              <p:nvPr/>
            </p:nvSpPr>
            <p:spPr>
              <a:xfrm>
                <a:off x="2307" y="3013"/>
                <a:ext cx="607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84" name="Line 81"/>
              <p:cNvSpPr/>
              <p:nvPr/>
            </p:nvSpPr>
            <p:spPr>
              <a:xfrm>
                <a:off x="2914" y="3013"/>
                <a:ext cx="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85" name="AutoShape 82"/>
              <p:cNvSpPr/>
              <p:nvPr/>
            </p:nvSpPr>
            <p:spPr>
              <a:xfrm>
                <a:off x="2240" y="3372"/>
                <a:ext cx="67" cy="78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rgbClr val="4415D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86" name="Line 83"/>
              <p:cNvSpPr/>
              <p:nvPr/>
            </p:nvSpPr>
            <p:spPr>
              <a:xfrm>
                <a:off x="2307" y="3398"/>
                <a:ext cx="179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87" name="Line 84"/>
              <p:cNvSpPr/>
              <p:nvPr/>
            </p:nvSpPr>
            <p:spPr>
              <a:xfrm flipV="1">
                <a:off x="2486" y="3242"/>
                <a:ext cx="69" cy="156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88" name="Line 85"/>
              <p:cNvSpPr/>
              <p:nvPr/>
            </p:nvSpPr>
            <p:spPr>
              <a:xfrm>
                <a:off x="2555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89" name="Line 86"/>
              <p:cNvSpPr/>
              <p:nvPr/>
            </p:nvSpPr>
            <p:spPr>
              <a:xfrm flipV="1">
                <a:off x="2644" y="3242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90" name="Line 87"/>
              <p:cNvSpPr/>
              <p:nvPr/>
            </p:nvSpPr>
            <p:spPr>
              <a:xfrm>
                <a:off x="2734" y="3242"/>
                <a:ext cx="91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91" name="Line 88"/>
              <p:cNvSpPr/>
              <p:nvPr/>
            </p:nvSpPr>
            <p:spPr>
              <a:xfrm flipV="1">
                <a:off x="2825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92" name="Line 89"/>
              <p:cNvSpPr/>
              <p:nvPr/>
            </p:nvSpPr>
            <p:spPr>
              <a:xfrm>
                <a:off x="2914" y="3242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93" name="Line 90"/>
              <p:cNvSpPr/>
              <p:nvPr/>
            </p:nvSpPr>
            <p:spPr>
              <a:xfrm flipV="1">
                <a:off x="3004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94" name="Line 91"/>
              <p:cNvSpPr/>
              <p:nvPr/>
            </p:nvSpPr>
            <p:spPr>
              <a:xfrm>
                <a:off x="3071" y="3268"/>
                <a:ext cx="0" cy="0"/>
              </a:xfrm>
              <a:prstGeom prst="line">
                <a:avLst/>
              </a:prstGeom>
              <a:ln w="9525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95" name="Line 92"/>
              <p:cNvSpPr/>
              <p:nvPr/>
            </p:nvSpPr>
            <p:spPr>
              <a:xfrm>
                <a:off x="3093" y="3242"/>
                <a:ext cx="91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96" name="Line 93"/>
              <p:cNvSpPr/>
              <p:nvPr/>
            </p:nvSpPr>
            <p:spPr>
              <a:xfrm flipV="1">
                <a:off x="3184" y="3242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97" name="Line 94"/>
              <p:cNvSpPr/>
              <p:nvPr/>
            </p:nvSpPr>
            <p:spPr>
              <a:xfrm>
                <a:off x="3274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98" name="Line 95"/>
              <p:cNvSpPr/>
              <p:nvPr/>
            </p:nvSpPr>
            <p:spPr>
              <a:xfrm flipV="1">
                <a:off x="3363" y="3372"/>
                <a:ext cx="67" cy="15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699" name="Line 96"/>
              <p:cNvSpPr/>
              <p:nvPr/>
            </p:nvSpPr>
            <p:spPr>
              <a:xfrm>
                <a:off x="3430" y="3372"/>
                <a:ext cx="203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700" name="AutoShape 97"/>
              <p:cNvSpPr/>
              <p:nvPr/>
            </p:nvSpPr>
            <p:spPr>
              <a:xfrm>
                <a:off x="3633" y="3346"/>
                <a:ext cx="67" cy="78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701" name="Line 98"/>
              <p:cNvSpPr/>
              <p:nvPr/>
            </p:nvSpPr>
            <p:spPr>
              <a:xfrm>
                <a:off x="2914" y="3013"/>
                <a:ext cx="719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702" name="Text Box 99"/>
              <p:cNvSpPr txBox="1"/>
              <p:nvPr/>
            </p:nvSpPr>
            <p:spPr>
              <a:xfrm>
                <a:off x="1776" y="3136"/>
                <a:ext cx="246" cy="45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A</a:t>
                </a:r>
                <a:endParaRPr lang="en-US" altLang="zh-CN" sz="36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6703" name="Text Box 100"/>
              <p:cNvSpPr txBox="1"/>
              <p:nvPr/>
            </p:nvSpPr>
            <p:spPr>
              <a:xfrm>
                <a:off x="3746" y="3200"/>
                <a:ext cx="382" cy="451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B</a:t>
                </a:r>
                <a:endParaRPr lang="en-US" altLang="zh-CN" sz="24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6704" name="Text Box 101"/>
              <p:cNvSpPr txBox="1"/>
              <p:nvPr/>
            </p:nvSpPr>
            <p:spPr>
              <a:xfrm>
                <a:off x="1836" y="2746"/>
                <a:ext cx="359" cy="408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C</a:t>
                </a:r>
                <a:endParaRPr lang="en-US" altLang="zh-CN" sz="32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6705" name="Text Box 102"/>
              <p:cNvSpPr txBox="1"/>
              <p:nvPr/>
            </p:nvSpPr>
            <p:spPr>
              <a:xfrm>
                <a:off x="3746" y="2746"/>
                <a:ext cx="270" cy="408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D</a:t>
                </a:r>
                <a:endParaRPr lang="en-US" altLang="zh-CN" sz="32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26706" name="Text Box 103"/>
            <p:cNvSpPr txBox="1"/>
            <p:nvPr/>
          </p:nvSpPr>
          <p:spPr>
            <a:xfrm>
              <a:off x="3984" y="2256"/>
              <a:ext cx="384" cy="45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600" b="1">
                  <a:solidFill>
                    <a:srgbClr val="FF3300"/>
                  </a:solidFill>
                  <a:latin typeface="Times New Roman" pitchFamily="18" charset="0"/>
                  <a:ea typeface="宋体" pitchFamily="2" charset="-122"/>
                </a:rPr>
                <a:t>p</a:t>
              </a:r>
              <a:endParaRPr lang="en-US" altLang="zh-CN" sz="36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26707" name="Group 60"/>
          <p:cNvGrpSpPr/>
          <p:nvPr/>
        </p:nvGrpSpPr>
        <p:grpSpPr>
          <a:xfrm>
            <a:off x="6816725" y="836613"/>
            <a:ext cx="3095625" cy="2262187"/>
            <a:chOff x="2208" y="144"/>
            <a:chExt cx="3120" cy="2496"/>
          </a:xfrm>
        </p:grpSpPr>
        <p:pic>
          <p:nvPicPr>
            <p:cNvPr id="26708" name="Picture 61" descr="AC接法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2208" y="144"/>
              <a:ext cx="3120" cy="249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6709" name="Line 62"/>
            <p:cNvSpPr/>
            <p:nvPr/>
          </p:nvSpPr>
          <p:spPr>
            <a:xfrm flipV="1">
              <a:off x="3216" y="720"/>
              <a:ext cx="240" cy="96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710" name="Line 63"/>
            <p:cNvSpPr/>
            <p:nvPr/>
          </p:nvSpPr>
          <p:spPr>
            <a:xfrm>
              <a:off x="3216" y="816"/>
              <a:ext cx="240" cy="144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2" name="Group 64"/>
          <p:cNvGrpSpPr/>
          <p:nvPr/>
        </p:nvGrpSpPr>
        <p:grpSpPr>
          <a:xfrm>
            <a:off x="6605588" y="2714625"/>
            <a:ext cx="1866900" cy="1219200"/>
            <a:chOff x="1392" y="384"/>
            <a:chExt cx="1176" cy="768"/>
          </a:xfrm>
        </p:grpSpPr>
        <p:grpSp>
          <p:nvGrpSpPr>
            <p:cNvPr id="26712" name="Group 65"/>
            <p:cNvGrpSpPr/>
            <p:nvPr/>
          </p:nvGrpSpPr>
          <p:grpSpPr>
            <a:xfrm>
              <a:off x="1392" y="384"/>
              <a:ext cx="1176" cy="576"/>
              <a:chOff x="1392" y="384"/>
              <a:chExt cx="1176" cy="576"/>
            </a:xfrm>
          </p:grpSpPr>
          <p:grpSp>
            <p:nvGrpSpPr>
              <p:cNvPr id="26713" name="Group 66"/>
              <p:cNvGrpSpPr/>
              <p:nvPr/>
            </p:nvGrpSpPr>
            <p:grpSpPr>
              <a:xfrm rot="10800000">
                <a:off x="1849" y="768"/>
                <a:ext cx="719" cy="192"/>
                <a:chOff x="2542" y="768"/>
                <a:chExt cx="719" cy="192"/>
              </a:xfrm>
            </p:grpSpPr>
            <p:sp>
              <p:nvSpPr>
                <p:cNvPr id="26714" name="Line 67"/>
                <p:cNvSpPr/>
                <p:nvPr/>
              </p:nvSpPr>
              <p:spPr>
                <a:xfrm>
                  <a:off x="2542" y="865"/>
                  <a:ext cx="719" cy="0"/>
                </a:xfrm>
                <a:prstGeom prst="line">
                  <a:avLst/>
                </a:prstGeom>
                <a:ln w="5715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6715" name="Line 68"/>
                <p:cNvSpPr/>
                <p:nvPr/>
              </p:nvSpPr>
              <p:spPr>
                <a:xfrm flipH="1" flipV="1">
                  <a:off x="2760" y="768"/>
                  <a:ext cx="192" cy="96"/>
                </a:xfrm>
                <a:prstGeom prst="line">
                  <a:avLst/>
                </a:prstGeom>
                <a:ln w="57150" cap="flat" cmpd="sng">
                  <a:solidFill>
                    <a:srgbClr val="FF33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6716" name="Line 69"/>
                <p:cNvSpPr/>
                <p:nvPr/>
              </p:nvSpPr>
              <p:spPr>
                <a:xfrm flipH="1">
                  <a:off x="2760" y="864"/>
                  <a:ext cx="192" cy="96"/>
                </a:xfrm>
                <a:prstGeom prst="line">
                  <a:avLst/>
                </a:prstGeom>
                <a:ln w="57150" cap="flat" cmpd="sng">
                  <a:solidFill>
                    <a:srgbClr val="FF33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grpSp>
            <p:nvGrpSpPr>
              <p:cNvPr id="26717" name="Group 70"/>
              <p:cNvGrpSpPr/>
              <p:nvPr/>
            </p:nvGrpSpPr>
            <p:grpSpPr>
              <a:xfrm flipH="1">
                <a:off x="1392" y="384"/>
                <a:ext cx="480" cy="456"/>
                <a:chOff x="1896" y="2304"/>
                <a:chExt cx="504" cy="456"/>
              </a:xfrm>
            </p:grpSpPr>
            <p:sp>
              <p:nvSpPr>
                <p:cNvPr id="26718" name="Freeform 71"/>
                <p:cNvSpPr/>
                <p:nvPr/>
              </p:nvSpPr>
              <p:spPr>
                <a:xfrm>
                  <a:off x="1896" y="2304"/>
                  <a:ext cx="504" cy="456"/>
                </a:xfrm>
                <a:custGeom>
                  <a:avLst/>
                  <a:gdLst/>
                  <a:ahLst/>
                  <a:cxnLst>
                    <a:cxn ang="0">
                      <a:pos x="504" y="0"/>
                    </a:cxn>
                    <a:cxn ang="0">
                      <a:pos x="264" y="180"/>
                    </a:cxn>
                    <a:cxn ang="0">
                      <a:pos x="0" y="456"/>
                    </a:cxn>
                  </a:cxnLst>
                  <a:pathLst>
                    <a:path w="504" h="456">
                      <a:moveTo>
                        <a:pt x="504" y="0"/>
                      </a:moveTo>
                      <a:cubicBezTo>
                        <a:pt x="464" y="30"/>
                        <a:pt x="348" y="104"/>
                        <a:pt x="264" y="180"/>
                      </a:cubicBezTo>
                      <a:cubicBezTo>
                        <a:pt x="180" y="256"/>
                        <a:pt x="55" y="399"/>
                        <a:pt x="0" y="456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FF33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6719" name="Line 72"/>
                <p:cNvSpPr/>
                <p:nvPr/>
              </p:nvSpPr>
              <p:spPr>
                <a:xfrm flipH="1">
                  <a:off x="2016" y="2496"/>
                  <a:ext cx="144" cy="0"/>
                </a:xfrm>
                <a:prstGeom prst="line">
                  <a:avLst/>
                </a:prstGeom>
                <a:ln w="57150" cap="flat" cmpd="sng">
                  <a:solidFill>
                    <a:srgbClr val="FF33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26720" name="Line 73"/>
                <p:cNvSpPr/>
                <p:nvPr/>
              </p:nvSpPr>
              <p:spPr>
                <a:xfrm>
                  <a:off x="2160" y="2496"/>
                  <a:ext cx="0" cy="144"/>
                </a:xfrm>
                <a:prstGeom prst="line">
                  <a:avLst/>
                </a:prstGeom>
                <a:ln w="57150" cap="flat" cmpd="sng">
                  <a:solidFill>
                    <a:srgbClr val="FF33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26721" name="AutoShape 74"/>
              <p:cNvSpPr/>
              <p:nvPr/>
            </p:nvSpPr>
            <p:spPr>
              <a:xfrm>
                <a:off x="1809" y="780"/>
                <a:ext cx="111" cy="122"/>
              </a:xfrm>
              <a:prstGeom prst="flowChartConnector">
                <a:avLst/>
              </a:prstGeom>
              <a:gradFill rotWithShape="0">
                <a:gsLst>
                  <a:gs pos="0">
                    <a:srgbClr val="003B00"/>
                  </a:gs>
                  <a:gs pos="100000">
                    <a:srgbClr val="008000"/>
                  </a:gs>
                </a:gsLst>
                <a:path path="shape">
                  <a:fillToRect l="50000" t="50000" r="50000" b="50000"/>
                </a:path>
                <a:tileRect/>
              </a:gradFill>
              <a:ln w="57150">
                <a:noFill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26722" name="Line 75"/>
            <p:cNvSpPr/>
            <p:nvPr/>
          </p:nvSpPr>
          <p:spPr>
            <a:xfrm>
              <a:off x="2544" y="864"/>
              <a:ext cx="0" cy="288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16" name="Group 104"/>
          <p:cNvGrpSpPr/>
          <p:nvPr/>
        </p:nvGrpSpPr>
        <p:grpSpPr>
          <a:xfrm>
            <a:off x="6672263" y="3810000"/>
            <a:ext cx="1768475" cy="987425"/>
            <a:chOff x="1440" y="1082"/>
            <a:chExt cx="1114" cy="622"/>
          </a:xfrm>
        </p:grpSpPr>
        <p:sp>
          <p:nvSpPr>
            <p:cNvPr id="26724" name="Line 105"/>
            <p:cNvSpPr/>
            <p:nvPr/>
          </p:nvSpPr>
          <p:spPr>
            <a:xfrm>
              <a:off x="1947" y="1238"/>
              <a:ext cx="179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725" name="Line 106"/>
            <p:cNvSpPr/>
            <p:nvPr/>
          </p:nvSpPr>
          <p:spPr>
            <a:xfrm flipV="1">
              <a:off x="2126" y="1082"/>
              <a:ext cx="69" cy="156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726" name="Line 107"/>
            <p:cNvSpPr/>
            <p:nvPr/>
          </p:nvSpPr>
          <p:spPr>
            <a:xfrm>
              <a:off x="2195" y="1082"/>
              <a:ext cx="89" cy="287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727" name="Line 108"/>
            <p:cNvSpPr/>
            <p:nvPr/>
          </p:nvSpPr>
          <p:spPr>
            <a:xfrm flipV="1">
              <a:off x="2284" y="1082"/>
              <a:ext cx="90" cy="287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728" name="Line 109"/>
            <p:cNvSpPr/>
            <p:nvPr/>
          </p:nvSpPr>
          <p:spPr>
            <a:xfrm>
              <a:off x="2374" y="1082"/>
              <a:ext cx="91" cy="287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729" name="Line 110"/>
            <p:cNvSpPr/>
            <p:nvPr/>
          </p:nvSpPr>
          <p:spPr>
            <a:xfrm flipV="1">
              <a:off x="2465" y="1082"/>
              <a:ext cx="89" cy="287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730" name="AutoShape 111"/>
            <p:cNvSpPr/>
            <p:nvPr/>
          </p:nvSpPr>
          <p:spPr>
            <a:xfrm>
              <a:off x="1881" y="1174"/>
              <a:ext cx="111" cy="122"/>
            </a:xfrm>
            <a:prstGeom prst="flowChartConnector">
              <a:avLst/>
            </a:prstGeom>
            <a:gradFill rotWithShape="0">
              <a:gsLst>
                <a:gs pos="0">
                  <a:srgbClr val="003B00"/>
                </a:gs>
                <a:gs pos="100000">
                  <a:srgbClr val="008000"/>
                </a:gs>
              </a:gsLst>
              <a:path path="shape">
                <a:fillToRect l="50000" t="50000" r="50000" b="50000"/>
              </a:path>
              <a:tileRect/>
            </a:gradFill>
            <a:ln w="57150">
              <a:noFill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26731" name="Group 112"/>
            <p:cNvGrpSpPr/>
            <p:nvPr/>
          </p:nvGrpSpPr>
          <p:grpSpPr>
            <a:xfrm>
              <a:off x="1440" y="1248"/>
              <a:ext cx="504" cy="456"/>
              <a:chOff x="1896" y="2304"/>
              <a:chExt cx="504" cy="456"/>
            </a:xfrm>
          </p:grpSpPr>
          <p:sp>
            <p:nvSpPr>
              <p:cNvPr id="26732" name="Freeform 113"/>
              <p:cNvSpPr/>
              <p:nvPr/>
            </p:nvSpPr>
            <p:spPr>
              <a:xfrm>
                <a:off x="1896" y="2304"/>
                <a:ext cx="504" cy="456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264" y="180"/>
                  </a:cxn>
                  <a:cxn ang="0">
                    <a:pos x="0" y="456"/>
                  </a:cxn>
                </a:cxnLst>
                <a:pathLst>
                  <a:path w="504" h="456">
                    <a:moveTo>
                      <a:pt x="504" y="0"/>
                    </a:moveTo>
                    <a:cubicBezTo>
                      <a:pt x="464" y="30"/>
                      <a:pt x="348" y="104"/>
                      <a:pt x="264" y="180"/>
                    </a:cubicBezTo>
                    <a:cubicBezTo>
                      <a:pt x="180" y="256"/>
                      <a:pt x="55" y="399"/>
                      <a:pt x="0" y="456"/>
                    </a:cubicBezTo>
                  </a:path>
                </a:pathLst>
              </a:custGeom>
              <a:noFill/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6733" name="Line 114"/>
              <p:cNvSpPr/>
              <p:nvPr/>
            </p:nvSpPr>
            <p:spPr>
              <a:xfrm flipH="1">
                <a:off x="2016" y="2496"/>
                <a:ext cx="144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6734" name="Line 115"/>
              <p:cNvSpPr/>
              <p:nvPr/>
            </p:nvSpPr>
            <p:spPr>
              <a:xfrm>
                <a:off x="2160" y="2496"/>
                <a:ext cx="0" cy="144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39028" name="Text Box 116"/>
          <p:cNvSpPr txBox="1"/>
          <p:nvPr/>
        </p:nvSpPr>
        <p:spPr>
          <a:xfrm>
            <a:off x="3214688" y="5805488"/>
            <a:ext cx="496887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向右移动滑动变阻器电阻将？</a:t>
            </a:r>
            <a:endParaRPr lang="zh-CN" altLang="en-US" sz="2800" b="1" u="sng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9029" name="Text Box 117"/>
          <p:cNvSpPr txBox="1"/>
          <p:nvPr/>
        </p:nvSpPr>
        <p:spPr>
          <a:xfrm>
            <a:off x="8040688" y="5805488"/>
            <a:ext cx="1296987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变大</a:t>
            </a:r>
            <a:endParaRPr lang="zh-CN" altLang="en-US" sz="2800" b="1" dirty="0">
              <a:solidFill>
                <a:srgbClr val="FF0000"/>
              </a:solidFill>
              <a:latin typeface="Arial" pitchFamily="34" charset="0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9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55" grpId="0"/>
      <p:bldP spid="39028" grpId="0"/>
      <p:bldP spid="390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6082" name="Group 2"/>
          <p:cNvGraphicFramePr>
            <a:graphicFrameLocks noGrp="1"/>
          </p:cNvGraphicFramePr>
          <p:nvPr/>
        </p:nvGraphicFramePr>
        <p:xfrm>
          <a:off x="1703388" y="2420938"/>
          <a:ext cx="8153400" cy="4057650"/>
        </p:xfrm>
        <a:graphic>
          <a:graphicData uri="http://schemas.openxmlformats.org/drawingml/2006/table">
            <a:tbl>
              <a:tblPr/>
              <a:tblGrid>
                <a:gridCol w="1369695"/>
                <a:gridCol w="1800225"/>
                <a:gridCol w="1440180"/>
                <a:gridCol w="2014220"/>
                <a:gridCol w="1529080"/>
              </a:tblGrid>
              <a:tr h="39624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连入电路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的接线柱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滑片向左滑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接入电路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中的示意图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接入电路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中的符号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接入电路的阻值变化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灯的亮度变化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  <a:tc vMerge="1">
                  <a:tcPr/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A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A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B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B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A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、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136" name="Text Box 56"/>
          <p:cNvSpPr txBox="1"/>
          <p:nvPr/>
        </p:nvSpPr>
        <p:spPr>
          <a:xfrm>
            <a:off x="3287713" y="3284538"/>
            <a:ext cx="1524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AP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、变小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37" name="Text Box 57"/>
          <p:cNvSpPr txBox="1"/>
          <p:nvPr/>
        </p:nvSpPr>
        <p:spPr>
          <a:xfrm>
            <a:off x="5087938" y="3357563"/>
            <a:ext cx="10795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变亮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46138" name="Group 58"/>
          <p:cNvGrpSpPr/>
          <p:nvPr/>
        </p:nvGrpSpPr>
        <p:grpSpPr>
          <a:xfrm>
            <a:off x="8686800" y="3411538"/>
            <a:ext cx="1143000" cy="381000"/>
            <a:chOff x="4416" y="1152"/>
            <a:chExt cx="720" cy="240"/>
          </a:xfrm>
        </p:grpSpPr>
        <p:sp>
          <p:nvSpPr>
            <p:cNvPr id="27706" name="Rectangle 59"/>
            <p:cNvSpPr/>
            <p:nvPr/>
          </p:nvSpPr>
          <p:spPr>
            <a:xfrm>
              <a:off x="4608" y="1248"/>
              <a:ext cx="384" cy="14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07" name="Line 60"/>
            <p:cNvSpPr/>
            <p:nvPr/>
          </p:nvSpPr>
          <p:spPr>
            <a:xfrm>
              <a:off x="4800" y="1164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sm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08" name="Line 61"/>
            <p:cNvSpPr/>
            <p:nvPr/>
          </p:nvSpPr>
          <p:spPr>
            <a:xfrm>
              <a:off x="4800" y="1152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09" name="Line 62"/>
            <p:cNvSpPr/>
            <p:nvPr/>
          </p:nvSpPr>
          <p:spPr>
            <a:xfrm>
              <a:off x="4416" y="1320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6143" name="Text Box 63"/>
          <p:cNvSpPr txBox="1"/>
          <p:nvPr/>
        </p:nvSpPr>
        <p:spPr>
          <a:xfrm>
            <a:off x="3143250" y="3860800"/>
            <a:ext cx="1524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AP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、变小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44" name="Text Box 64"/>
          <p:cNvSpPr txBox="1"/>
          <p:nvPr/>
        </p:nvSpPr>
        <p:spPr>
          <a:xfrm>
            <a:off x="5016500" y="3860800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变亮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46145" name="Group 65"/>
          <p:cNvGrpSpPr/>
          <p:nvPr/>
        </p:nvGrpSpPr>
        <p:grpSpPr>
          <a:xfrm>
            <a:off x="8686800" y="3962400"/>
            <a:ext cx="914400" cy="381000"/>
            <a:chOff x="4512" y="1632"/>
            <a:chExt cx="576" cy="240"/>
          </a:xfrm>
        </p:grpSpPr>
        <p:sp>
          <p:nvSpPr>
            <p:cNvPr id="27713" name="Rectangle 66"/>
            <p:cNvSpPr/>
            <p:nvPr/>
          </p:nvSpPr>
          <p:spPr>
            <a:xfrm>
              <a:off x="4704" y="1728"/>
              <a:ext cx="384" cy="14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14" name="Line 67"/>
            <p:cNvSpPr/>
            <p:nvPr/>
          </p:nvSpPr>
          <p:spPr>
            <a:xfrm>
              <a:off x="4896" y="1644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sm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15" name="Line 68"/>
            <p:cNvSpPr/>
            <p:nvPr/>
          </p:nvSpPr>
          <p:spPr>
            <a:xfrm>
              <a:off x="4560" y="1632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16" name="Line 69"/>
            <p:cNvSpPr/>
            <p:nvPr/>
          </p:nvSpPr>
          <p:spPr>
            <a:xfrm>
              <a:off x="4512" y="1800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6150" name="Text Box 70"/>
          <p:cNvSpPr txBox="1"/>
          <p:nvPr/>
        </p:nvSpPr>
        <p:spPr>
          <a:xfrm>
            <a:off x="3216275" y="4365625"/>
            <a:ext cx="1524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BP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、变大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51" name="Text Box 71"/>
          <p:cNvSpPr txBox="1"/>
          <p:nvPr/>
        </p:nvSpPr>
        <p:spPr>
          <a:xfrm>
            <a:off x="5016500" y="4365625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变暗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46152" name="Group 72"/>
          <p:cNvGrpSpPr/>
          <p:nvPr/>
        </p:nvGrpSpPr>
        <p:grpSpPr>
          <a:xfrm>
            <a:off x="8686800" y="4495800"/>
            <a:ext cx="1143000" cy="381000"/>
            <a:chOff x="4416" y="1152"/>
            <a:chExt cx="720" cy="240"/>
          </a:xfrm>
        </p:grpSpPr>
        <p:sp>
          <p:nvSpPr>
            <p:cNvPr id="27720" name="Rectangle 73"/>
            <p:cNvSpPr/>
            <p:nvPr/>
          </p:nvSpPr>
          <p:spPr>
            <a:xfrm>
              <a:off x="4608" y="1248"/>
              <a:ext cx="384" cy="14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21" name="Line 74"/>
            <p:cNvSpPr/>
            <p:nvPr/>
          </p:nvSpPr>
          <p:spPr>
            <a:xfrm>
              <a:off x="4800" y="1164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sm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22" name="Line 75"/>
            <p:cNvSpPr/>
            <p:nvPr/>
          </p:nvSpPr>
          <p:spPr>
            <a:xfrm>
              <a:off x="4800" y="1152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23" name="Line 76"/>
            <p:cNvSpPr/>
            <p:nvPr/>
          </p:nvSpPr>
          <p:spPr>
            <a:xfrm>
              <a:off x="4416" y="1320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6157" name="Text Box 77"/>
          <p:cNvSpPr txBox="1"/>
          <p:nvPr/>
        </p:nvSpPr>
        <p:spPr>
          <a:xfrm>
            <a:off x="3216275" y="4868863"/>
            <a:ext cx="1524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BP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、变大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58" name="Text Box 78"/>
          <p:cNvSpPr txBox="1"/>
          <p:nvPr/>
        </p:nvSpPr>
        <p:spPr>
          <a:xfrm>
            <a:off x="5016500" y="4941888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变暗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46159" name="Group 79"/>
          <p:cNvGrpSpPr/>
          <p:nvPr/>
        </p:nvGrpSpPr>
        <p:grpSpPr>
          <a:xfrm>
            <a:off x="8686800" y="5029200"/>
            <a:ext cx="914400" cy="381000"/>
            <a:chOff x="4512" y="1632"/>
            <a:chExt cx="576" cy="240"/>
          </a:xfrm>
        </p:grpSpPr>
        <p:sp>
          <p:nvSpPr>
            <p:cNvPr id="27727" name="Rectangle 80"/>
            <p:cNvSpPr/>
            <p:nvPr/>
          </p:nvSpPr>
          <p:spPr>
            <a:xfrm>
              <a:off x="4704" y="1728"/>
              <a:ext cx="384" cy="14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28" name="Line 81"/>
            <p:cNvSpPr/>
            <p:nvPr/>
          </p:nvSpPr>
          <p:spPr>
            <a:xfrm>
              <a:off x="4896" y="1644"/>
              <a:ext cx="0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sm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29" name="Line 82"/>
            <p:cNvSpPr/>
            <p:nvPr/>
          </p:nvSpPr>
          <p:spPr>
            <a:xfrm>
              <a:off x="4560" y="1632"/>
              <a:ext cx="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30" name="Line 83"/>
            <p:cNvSpPr/>
            <p:nvPr/>
          </p:nvSpPr>
          <p:spPr>
            <a:xfrm>
              <a:off x="4512" y="1800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6164" name="Text Box 84"/>
          <p:cNvSpPr txBox="1"/>
          <p:nvPr/>
        </p:nvSpPr>
        <p:spPr>
          <a:xfrm>
            <a:off x="3143250" y="5445125"/>
            <a:ext cx="16002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AB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、不变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65" name="Text Box 85"/>
          <p:cNvSpPr txBox="1"/>
          <p:nvPr/>
        </p:nvSpPr>
        <p:spPr>
          <a:xfrm>
            <a:off x="5087938" y="5445125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不变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46166" name="Group 86"/>
          <p:cNvGrpSpPr/>
          <p:nvPr/>
        </p:nvGrpSpPr>
        <p:grpSpPr>
          <a:xfrm>
            <a:off x="8686800" y="5638800"/>
            <a:ext cx="1219200" cy="228600"/>
            <a:chOff x="4560" y="3216"/>
            <a:chExt cx="768" cy="144"/>
          </a:xfrm>
        </p:grpSpPr>
        <p:sp>
          <p:nvSpPr>
            <p:cNvPr id="27734" name="Rectangle 87"/>
            <p:cNvSpPr/>
            <p:nvPr/>
          </p:nvSpPr>
          <p:spPr>
            <a:xfrm>
              <a:off x="4752" y="3216"/>
              <a:ext cx="384" cy="14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35" name="Line 88"/>
            <p:cNvSpPr/>
            <p:nvPr/>
          </p:nvSpPr>
          <p:spPr>
            <a:xfrm>
              <a:off x="4560" y="3288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7736" name="Line 89"/>
            <p:cNvSpPr/>
            <p:nvPr/>
          </p:nvSpPr>
          <p:spPr>
            <a:xfrm>
              <a:off x="5136" y="3288"/>
              <a:ext cx="1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6170" name="Text Box 90"/>
          <p:cNvSpPr txBox="1"/>
          <p:nvPr/>
        </p:nvSpPr>
        <p:spPr>
          <a:xfrm>
            <a:off x="3143250" y="6021388"/>
            <a:ext cx="1752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CD</a:t>
            </a: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、不变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71" name="Text Box 91"/>
          <p:cNvSpPr txBox="1"/>
          <p:nvPr/>
        </p:nvSpPr>
        <p:spPr>
          <a:xfrm>
            <a:off x="5016500" y="5949950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  <a:ea typeface="宋体" pitchFamily="2" charset="-122"/>
              </a:rPr>
              <a:t>不变</a:t>
            </a:r>
            <a:endParaRPr lang="zh-CN" altLang="en-US" sz="24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6172" name="Line 92"/>
          <p:cNvSpPr/>
          <p:nvPr/>
        </p:nvSpPr>
        <p:spPr>
          <a:xfrm flipV="1">
            <a:off x="8763000" y="6324600"/>
            <a:ext cx="990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7740" name="Group 93"/>
          <p:cNvGrpSpPr/>
          <p:nvPr/>
        </p:nvGrpSpPr>
        <p:grpSpPr>
          <a:xfrm>
            <a:off x="4079875" y="188913"/>
            <a:ext cx="4419600" cy="1989137"/>
            <a:chOff x="1584" y="144"/>
            <a:chExt cx="2784" cy="1421"/>
          </a:xfrm>
        </p:grpSpPr>
        <p:pic>
          <p:nvPicPr>
            <p:cNvPr id="27741" name="Picture 94" descr="变组器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632" y="144"/>
              <a:ext cx="2448" cy="1421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7742" name="Text Box 95"/>
            <p:cNvSpPr txBox="1"/>
            <p:nvPr/>
          </p:nvSpPr>
          <p:spPr>
            <a:xfrm>
              <a:off x="2208" y="961"/>
              <a:ext cx="336" cy="32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5050"/>
                  </a:solidFill>
                  <a:latin typeface="Times New Roman" pitchFamily="18" charset="0"/>
                  <a:ea typeface="宋体" pitchFamily="2" charset="-122"/>
                </a:rPr>
                <a:t>A</a:t>
              </a:r>
              <a:endParaRPr lang="en-US" altLang="zh-CN" sz="2400" b="1">
                <a:solidFill>
                  <a:srgbClr val="FF505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743" name="Text Box 96"/>
            <p:cNvSpPr txBox="1"/>
            <p:nvPr/>
          </p:nvSpPr>
          <p:spPr>
            <a:xfrm>
              <a:off x="3216" y="1008"/>
              <a:ext cx="336" cy="32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5050"/>
                  </a:solidFill>
                  <a:latin typeface="Times New Roman" pitchFamily="18" charset="0"/>
                  <a:ea typeface="宋体" pitchFamily="2" charset="-122"/>
                </a:rPr>
                <a:t>B</a:t>
              </a:r>
              <a:endParaRPr lang="en-US" altLang="zh-CN" sz="2400" b="1">
                <a:solidFill>
                  <a:srgbClr val="FF505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744" name="Text Box 97"/>
            <p:cNvSpPr txBox="1"/>
            <p:nvPr/>
          </p:nvSpPr>
          <p:spPr>
            <a:xfrm>
              <a:off x="4032" y="336"/>
              <a:ext cx="336" cy="32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5050"/>
                  </a:solidFill>
                  <a:latin typeface="Times New Roman" pitchFamily="18" charset="0"/>
                  <a:ea typeface="宋体" pitchFamily="2" charset="-122"/>
                </a:rPr>
                <a:t>D</a:t>
              </a:r>
              <a:endParaRPr lang="en-US" altLang="zh-CN" sz="2400" b="1">
                <a:solidFill>
                  <a:srgbClr val="FF505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745" name="Text Box 98"/>
            <p:cNvSpPr txBox="1"/>
            <p:nvPr/>
          </p:nvSpPr>
          <p:spPr>
            <a:xfrm>
              <a:off x="1584" y="384"/>
              <a:ext cx="336" cy="32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400" b="1">
                  <a:solidFill>
                    <a:srgbClr val="FF5050"/>
                  </a:solidFill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2400" b="1">
                <a:solidFill>
                  <a:srgbClr val="FF505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27746" name="Text Box 99"/>
            <p:cNvSpPr txBox="1"/>
            <p:nvPr/>
          </p:nvSpPr>
          <p:spPr>
            <a:xfrm>
              <a:off x="2426" y="255"/>
              <a:ext cx="227" cy="37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rPr>
                <a:t>P</a:t>
              </a:r>
              <a:endParaRPr lang="en-US" altLang="zh-CN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46180" name="Group 100"/>
          <p:cNvGrpSpPr/>
          <p:nvPr/>
        </p:nvGrpSpPr>
        <p:grpSpPr>
          <a:xfrm>
            <a:off x="6456363" y="3284538"/>
            <a:ext cx="1655762" cy="360362"/>
            <a:chOff x="816" y="1680"/>
            <a:chExt cx="4416" cy="2174"/>
          </a:xfrm>
        </p:grpSpPr>
        <p:graphicFrame>
          <p:nvGraphicFramePr>
            <p:cNvPr id="27748" name="Object 101"/>
            <p:cNvGraphicFramePr>
              <a:graphicFrameLocks noChangeAspect="1"/>
            </p:cNvGraphicFramePr>
            <p:nvPr/>
          </p:nvGraphicFramePr>
          <p:xfrm>
            <a:off x="816" y="1680"/>
            <a:ext cx="4416" cy="20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2" name="" r:id="rId2" imgW="5400675" imgH="2514600" progId="Paint.Picture">
                    <p:embed/>
                  </p:oleObj>
                </mc:Choice>
                <mc:Fallback>
                  <p:oleObj name="" r:id="rId2" imgW="5400675" imgH="2514600" progId="Paint.Picture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816" y="1680"/>
                          <a:ext cx="4416" cy="20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49" name="Freeform 102"/>
            <p:cNvSpPr/>
            <p:nvPr/>
          </p:nvSpPr>
          <p:spPr>
            <a:xfrm>
              <a:off x="816" y="3168"/>
              <a:ext cx="489" cy="686"/>
            </a:xfrm>
            <a:custGeom>
              <a:avLst/>
              <a:gdLst/>
              <a:ahLst/>
              <a:cxnLst>
                <a:cxn ang="0">
                  <a:pos x="545" y="0"/>
                </a:cxn>
                <a:cxn ang="0">
                  <a:pos x="385" y="192"/>
                </a:cxn>
                <a:cxn ang="0">
                  <a:pos x="306" y="306"/>
                </a:cxn>
                <a:cxn ang="0">
                  <a:pos x="374" y="476"/>
                </a:cxn>
                <a:cxn ang="0">
                  <a:pos x="454" y="457"/>
                </a:cxn>
                <a:cxn ang="0">
                  <a:pos x="432" y="399"/>
                </a:cxn>
                <a:cxn ang="0">
                  <a:pos x="397" y="380"/>
                </a:cxn>
                <a:cxn ang="0">
                  <a:pos x="329" y="418"/>
                </a:cxn>
                <a:cxn ang="0">
                  <a:pos x="262" y="457"/>
                </a:cxn>
                <a:cxn ang="0">
                  <a:pos x="194" y="664"/>
                </a:cxn>
                <a:cxn ang="0">
                  <a:pos x="262" y="816"/>
                </a:cxn>
                <a:cxn ang="0">
                  <a:pos x="306" y="742"/>
                </a:cxn>
                <a:cxn ang="0">
                  <a:pos x="273" y="723"/>
                </a:cxn>
                <a:cxn ang="0">
                  <a:pos x="90" y="760"/>
                </a:cxn>
                <a:cxn ang="0">
                  <a:pos x="35" y="837"/>
                </a:cxn>
                <a:cxn ang="0">
                  <a:pos x="0" y="989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2540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750" name="Freeform 103"/>
            <p:cNvSpPr/>
            <p:nvPr/>
          </p:nvSpPr>
          <p:spPr>
            <a:xfrm flipH="1">
              <a:off x="4704" y="1974"/>
              <a:ext cx="489" cy="686"/>
            </a:xfrm>
            <a:custGeom>
              <a:avLst/>
              <a:gdLst/>
              <a:ahLst/>
              <a:cxnLst>
                <a:cxn ang="0">
                  <a:pos x="545" y="0"/>
                </a:cxn>
                <a:cxn ang="0">
                  <a:pos x="385" y="192"/>
                </a:cxn>
                <a:cxn ang="0">
                  <a:pos x="306" y="306"/>
                </a:cxn>
                <a:cxn ang="0">
                  <a:pos x="374" y="476"/>
                </a:cxn>
                <a:cxn ang="0">
                  <a:pos x="454" y="457"/>
                </a:cxn>
                <a:cxn ang="0">
                  <a:pos x="432" y="399"/>
                </a:cxn>
                <a:cxn ang="0">
                  <a:pos x="397" y="380"/>
                </a:cxn>
                <a:cxn ang="0">
                  <a:pos x="329" y="418"/>
                </a:cxn>
                <a:cxn ang="0">
                  <a:pos x="262" y="457"/>
                </a:cxn>
                <a:cxn ang="0">
                  <a:pos x="194" y="664"/>
                </a:cxn>
                <a:cxn ang="0">
                  <a:pos x="262" y="816"/>
                </a:cxn>
                <a:cxn ang="0">
                  <a:pos x="306" y="742"/>
                </a:cxn>
                <a:cxn ang="0">
                  <a:pos x="273" y="723"/>
                </a:cxn>
                <a:cxn ang="0">
                  <a:pos x="90" y="760"/>
                </a:cxn>
                <a:cxn ang="0">
                  <a:pos x="35" y="837"/>
                </a:cxn>
                <a:cxn ang="0">
                  <a:pos x="0" y="989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2540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6184" name="Group 104"/>
          <p:cNvGrpSpPr/>
          <p:nvPr/>
        </p:nvGrpSpPr>
        <p:grpSpPr>
          <a:xfrm>
            <a:off x="6456363" y="3860800"/>
            <a:ext cx="1655762" cy="433388"/>
            <a:chOff x="2109" y="2568"/>
            <a:chExt cx="2585" cy="1241"/>
          </a:xfrm>
        </p:grpSpPr>
        <p:graphicFrame>
          <p:nvGraphicFramePr>
            <p:cNvPr id="27752" name="Object 105"/>
            <p:cNvGraphicFramePr>
              <a:graphicFrameLocks noChangeAspect="1"/>
            </p:cNvGraphicFramePr>
            <p:nvPr/>
          </p:nvGraphicFramePr>
          <p:xfrm>
            <a:off x="2109" y="2795"/>
            <a:ext cx="2585" cy="10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4" imgW="5400675" imgH="2514600" progId="Paint.Picture">
                    <p:embed/>
                  </p:oleObj>
                </mc:Choice>
                <mc:Fallback>
                  <p:oleObj name="" r:id="rId4" imgW="5400675" imgH="2514600" progId="Paint.Picture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2109" y="2795"/>
                          <a:ext cx="2585" cy="10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53" name="Freeform 106"/>
            <p:cNvSpPr/>
            <p:nvPr/>
          </p:nvSpPr>
          <p:spPr>
            <a:xfrm>
              <a:off x="2154" y="3475"/>
              <a:ext cx="282" cy="333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28" y="45"/>
                </a:cxn>
                <a:cxn ang="0">
                  <a:pos x="102" y="72"/>
                </a:cxn>
                <a:cxn ang="0">
                  <a:pos x="125" y="112"/>
                </a:cxn>
                <a:cxn ang="0">
                  <a:pos x="151" y="108"/>
                </a:cxn>
                <a:cxn ang="0">
                  <a:pos x="144" y="94"/>
                </a:cxn>
                <a:cxn ang="0">
                  <a:pos x="132" y="90"/>
                </a:cxn>
                <a:cxn ang="0">
                  <a:pos x="109" y="99"/>
                </a:cxn>
                <a:cxn ang="0">
                  <a:pos x="87" y="108"/>
                </a:cxn>
                <a:cxn ang="0">
                  <a:pos x="64" y="157"/>
                </a:cxn>
                <a:cxn ang="0">
                  <a:pos x="87" y="192"/>
                </a:cxn>
                <a:cxn ang="0">
                  <a:pos x="102" y="175"/>
                </a:cxn>
                <a:cxn ang="0">
                  <a:pos x="91" y="170"/>
                </a:cxn>
                <a:cxn ang="0">
                  <a:pos x="30" y="179"/>
                </a:cxn>
                <a:cxn ang="0">
                  <a:pos x="12" y="197"/>
                </a:cxn>
                <a:cxn ang="0">
                  <a:pos x="0" y="233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1905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aphicFrame>
          <p:nvGraphicFramePr>
            <p:cNvPr id="27754" name="Object 107"/>
            <p:cNvGraphicFramePr>
              <a:graphicFrameLocks noChangeAspect="1"/>
            </p:cNvGraphicFramePr>
            <p:nvPr/>
          </p:nvGraphicFramePr>
          <p:xfrm>
            <a:off x="2109" y="2795"/>
            <a:ext cx="2540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5" imgW="5429250" imgH="2543175" progId="Paint.Picture">
                    <p:embed/>
                  </p:oleObj>
                </mc:Choice>
                <mc:Fallback>
                  <p:oleObj name="" r:id="rId5" imgW="5429250" imgH="2543175" progId="Paint.Picture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6"/>
                        <a:srcRect r="1270" b="79750"/>
                        <a:stretch>
                          <a:fillRect/>
                        </a:stretch>
                      </p:blipFill>
                      <p:spPr>
                        <a:xfrm>
                          <a:off x="2109" y="2795"/>
                          <a:ext cx="2540" cy="2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55" name="Freeform 108"/>
            <p:cNvSpPr/>
            <p:nvPr/>
          </p:nvSpPr>
          <p:spPr>
            <a:xfrm flipH="1">
              <a:off x="2154" y="2568"/>
              <a:ext cx="282" cy="333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28" y="45"/>
                </a:cxn>
                <a:cxn ang="0">
                  <a:pos x="102" y="72"/>
                </a:cxn>
                <a:cxn ang="0">
                  <a:pos x="125" y="112"/>
                </a:cxn>
                <a:cxn ang="0">
                  <a:pos x="151" y="108"/>
                </a:cxn>
                <a:cxn ang="0">
                  <a:pos x="144" y="94"/>
                </a:cxn>
                <a:cxn ang="0">
                  <a:pos x="132" y="90"/>
                </a:cxn>
                <a:cxn ang="0">
                  <a:pos x="109" y="99"/>
                </a:cxn>
                <a:cxn ang="0">
                  <a:pos x="87" y="108"/>
                </a:cxn>
                <a:cxn ang="0">
                  <a:pos x="64" y="157"/>
                </a:cxn>
                <a:cxn ang="0">
                  <a:pos x="87" y="192"/>
                </a:cxn>
                <a:cxn ang="0">
                  <a:pos x="102" y="175"/>
                </a:cxn>
                <a:cxn ang="0">
                  <a:pos x="91" y="170"/>
                </a:cxn>
                <a:cxn ang="0">
                  <a:pos x="30" y="179"/>
                </a:cxn>
                <a:cxn ang="0">
                  <a:pos x="12" y="197"/>
                </a:cxn>
                <a:cxn ang="0">
                  <a:pos x="0" y="233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1905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6189" name="Group 109"/>
          <p:cNvGrpSpPr/>
          <p:nvPr/>
        </p:nvGrpSpPr>
        <p:grpSpPr>
          <a:xfrm>
            <a:off x="6456363" y="4437063"/>
            <a:ext cx="1584325" cy="358775"/>
            <a:chOff x="816" y="1646"/>
            <a:chExt cx="4377" cy="2208"/>
          </a:xfrm>
        </p:grpSpPr>
        <p:graphicFrame>
          <p:nvGraphicFramePr>
            <p:cNvPr id="27757" name="Object 110"/>
            <p:cNvGraphicFramePr>
              <a:graphicFrameLocks noChangeAspect="1"/>
            </p:cNvGraphicFramePr>
            <p:nvPr/>
          </p:nvGraphicFramePr>
          <p:xfrm>
            <a:off x="816" y="1646"/>
            <a:ext cx="4368" cy="20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7" imgW="5410200" imgH="2600325" progId="Paint.Picture">
                    <p:embed/>
                  </p:oleObj>
                </mc:Choice>
                <mc:Fallback>
                  <p:oleObj name="" r:id="rId7" imgW="5410200" imgH="2600325" progId="Paint.Picture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816" y="1646"/>
                          <a:ext cx="4368" cy="209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58" name="Freeform 111"/>
            <p:cNvSpPr/>
            <p:nvPr/>
          </p:nvSpPr>
          <p:spPr>
            <a:xfrm flipH="1">
              <a:off x="4704" y="1974"/>
              <a:ext cx="489" cy="686"/>
            </a:xfrm>
            <a:custGeom>
              <a:avLst/>
              <a:gdLst/>
              <a:ahLst/>
              <a:cxnLst>
                <a:cxn ang="0">
                  <a:pos x="545" y="0"/>
                </a:cxn>
                <a:cxn ang="0">
                  <a:pos x="385" y="192"/>
                </a:cxn>
                <a:cxn ang="0">
                  <a:pos x="306" y="306"/>
                </a:cxn>
                <a:cxn ang="0">
                  <a:pos x="374" y="476"/>
                </a:cxn>
                <a:cxn ang="0">
                  <a:pos x="454" y="457"/>
                </a:cxn>
                <a:cxn ang="0">
                  <a:pos x="432" y="399"/>
                </a:cxn>
                <a:cxn ang="0">
                  <a:pos x="397" y="380"/>
                </a:cxn>
                <a:cxn ang="0">
                  <a:pos x="329" y="418"/>
                </a:cxn>
                <a:cxn ang="0">
                  <a:pos x="262" y="457"/>
                </a:cxn>
                <a:cxn ang="0">
                  <a:pos x="194" y="664"/>
                </a:cxn>
                <a:cxn ang="0">
                  <a:pos x="262" y="816"/>
                </a:cxn>
                <a:cxn ang="0">
                  <a:pos x="306" y="742"/>
                </a:cxn>
                <a:cxn ang="0">
                  <a:pos x="273" y="723"/>
                </a:cxn>
                <a:cxn ang="0">
                  <a:pos x="90" y="760"/>
                </a:cxn>
                <a:cxn ang="0">
                  <a:pos x="35" y="837"/>
                </a:cxn>
                <a:cxn ang="0">
                  <a:pos x="0" y="989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1905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759" name="Freeform 112"/>
            <p:cNvSpPr/>
            <p:nvPr/>
          </p:nvSpPr>
          <p:spPr>
            <a:xfrm flipH="1">
              <a:off x="4698" y="3168"/>
              <a:ext cx="489" cy="686"/>
            </a:xfrm>
            <a:custGeom>
              <a:avLst/>
              <a:gdLst/>
              <a:ahLst/>
              <a:cxnLst>
                <a:cxn ang="0">
                  <a:pos x="545" y="0"/>
                </a:cxn>
                <a:cxn ang="0">
                  <a:pos x="385" y="192"/>
                </a:cxn>
                <a:cxn ang="0">
                  <a:pos x="306" y="306"/>
                </a:cxn>
                <a:cxn ang="0">
                  <a:pos x="374" y="476"/>
                </a:cxn>
                <a:cxn ang="0">
                  <a:pos x="454" y="457"/>
                </a:cxn>
                <a:cxn ang="0">
                  <a:pos x="432" y="399"/>
                </a:cxn>
                <a:cxn ang="0">
                  <a:pos x="397" y="380"/>
                </a:cxn>
                <a:cxn ang="0">
                  <a:pos x="329" y="418"/>
                </a:cxn>
                <a:cxn ang="0">
                  <a:pos x="262" y="457"/>
                </a:cxn>
                <a:cxn ang="0">
                  <a:pos x="194" y="664"/>
                </a:cxn>
                <a:cxn ang="0">
                  <a:pos x="262" y="816"/>
                </a:cxn>
                <a:cxn ang="0">
                  <a:pos x="306" y="742"/>
                </a:cxn>
                <a:cxn ang="0">
                  <a:pos x="273" y="723"/>
                </a:cxn>
                <a:cxn ang="0">
                  <a:pos x="90" y="760"/>
                </a:cxn>
                <a:cxn ang="0">
                  <a:pos x="35" y="837"/>
                </a:cxn>
                <a:cxn ang="0">
                  <a:pos x="0" y="989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1905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6193" name="Group 113"/>
          <p:cNvGrpSpPr/>
          <p:nvPr/>
        </p:nvGrpSpPr>
        <p:grpSpPr>
          <a:xfrm>
            <a:off x="6527800" y="4941888"/>
            <a:ext cx="1560513" cy="360362"/>
            <a:chOff x="816" y="1680"/>
            <a:chExt cx="4371" cy="2174"/>
          </a:xfrm>
        </p:grpSpPr>
        <p:graphicFrame>
          <p:nvGraphicFramePr>
            <p:cNvPr id="27761" name="Object 114"/>
            <p:cNvGraphicFramePr>
              <a:graphicFrameLocks noChangeAspect="1"/>
            </p:cNvGraphicFramePr>
            <p:nvPr/>
          </p:nvGraphicFramePr>
          <p:xfrm>
            <a:off x="816" y="1680"/>
            <a:ext cx="4368" cy="20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9" imgW="5429250" imgH="2543175" progId="Paint.Picture">
                    <p:embed/>
                  </p:oleObj>
                </mc:Choice>
                <mc:Fallback>
                  <p:oleObj name="" r:id="rId9" imgW="5429250" imgH="2543175" progId="Paint.Picture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816" y="1680"/>
                          <a:ext cx="4368" cy="20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62" name="Freeform 115"/>
            <p:cNvSpPr/>
            <p:nvPr/>
          </p:nvSpPr>
          <p:spPr>
            <a:xfrm flipH="1">
              <a:off x="4698" y="3168"/>
              <a:ext cx="489" cy="686"/>
            </a:xfrm>
            <a:custGeom>
              <a:avLst/>
              <a:gdLst/>
              <a:ahLst/>
              <a:cxnLst>
                <a:cxn ang="0">
                  <a:pos x="545" y="0"/>
                </a:cxn>
                <a:cxn ang="0">
                  <a:pos x="385" y="192"/>
                </a:cxn>
                <a:cxn ang="0">
                  <a:pos x="306" y="306"/>
                </a:cxn>
                <a:cxn ang="0">
                  <a:pos x="374" y="476"/>
                </a:cxn>
                <a:cxn ang="0">
                  <a:pos x="454" y="457"/>
                </a:cxn>
                <a:cxn ang="0">
                  <a:pos x="432" y="399"/>
                </a:cxn>
                <a:cxn ang="0">
                  <a:pos x="397" y="380"/>
                </a:cxn>
                <a:cxn ang="0">
                  <a:pos x="329" y="418"/>
                </a:cxn>
                <a:cxn ang="0">
                  <a:pos x="262" y="457"/>
                </a:cxn>
                <a:cxn ang="0">
                  <a:pos x="194" y="664"/>
                </a:cxn>
                <a:cxn ang="0">
                  <a:pos x="262" y="816"/>
                </a:cxn>
                <a:cxn ang="0">
                  <a:pos x="306" y="742"/>
                </a:cxn>
                <a:cxn ang="0">
                  <a:pos x="273" y="723"/>
                </a:cxn>
                <a:cxn ang="0">
                  <a:pos x="90" y="760"/>
                </a:cxn>
                <a:cxn ang="0">
                  <a:pos x="35" y="837"/>
                </a:cxn>
                <a:cxn ang="0">
                  <a:pos x="0" y="989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1905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763" name="Freeform 116"/>
            <p:cNvSpPr/>
            <p:nvPr/>
          </p:nvSpPr>
          <p:spPr>
            <a:xfrm>
              <a:off x="816" y="1968"/>
              <a:ext cx="489" cy="686"/>
            </a:xfrm>
            <a:custGeom>
              <a:avLst/>
              <a:gdLst/>
              <a:ahLst/>
              <a:cxnLst>
                <a:cxn ang="0">
                  <a:pos x="545" y="0"/>
                </a:cxn>
                <a:cxn ang="0">
                  <a:pos x="385" y="192"/>
                </a:cxn>
                <a:cxn ang="0">
                  <a:pos x="306" y="306"/>
                </a:cxn>
                <a:cxn ang="0">
                  <a:pos x="374" y="476"/>
                </a:cxn>
                <a:cxn ang="0">
                  <a:pos x="454" y="457"/>
                </a:cxn>
                <a:cxn ang="0">
                  <a:pos x="432" y="399"/>
                </a:cxn>
                <a:cxn ang="0">
                  <a:pos x="397" y="380"/>
                </a:cxn>
                <a:cxn ang="0">
                  <a:pos x="329" y="418"/>
                </a:cxn>
                <a:cxn ang="0">
                  <a:pos x="262" y="457"/>
                </a:cxn>
                <a:cxn ang="0">
                  <a:pos x="194" y="664"/>
                </a:cxn>
                <a:cxn ang="0">
                  <a:pos x="262" y="816"/>
                </a:cxn>
                <a:cxn ang="0">
                  <a:pos x="306" y="742"/>
                </a:cxn>
                <a:cxn ang="0">
                  <a:pos x="273" y="723"/>
                </a:cxn>
                <a:cxn ang="0">
                  <a:pos x="90" y="760"/>
                </a:cxn>
                <a:cxn ang="0">
                  <a:pos x="35" y="837"/>
                </a:cxn>
                <a:cxn ang="0">
                  <a:pos x="0" y="989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1905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6197" name="Group 117"/>
          <p:cNvGrpSpPr/>
          <p:nvPr/>
        </p:nvGrpSpPr>
        <p:grpSpPr>
          <a:xfrm>
            <a:off x="6527800" y="5516563"/>
            <a:ext cx="1512888" cy="360362"/>
            <a:chOff x="816" y="1728"/>
            <a:chExt cx="4371" cy="2126"/>
          </a:xfrm>
        </p:grpSpPr>
        <p:graphicFrame>
          <p:nvGraphicFramePr>
            <p:cNvPr id="27765" name="Object 118"/>
            <p:cNvGraphicFramePr>
              <a:graphicFrameLocks noChangeAspect="1"/>
            </p:cNvGraphicFramePr>
            <p:nvPr/>
          </p:nvGraphicFramePr>
          <p:xfrm>
            <a:off x="816" y="1728"/>
            <a:ext cx="4368" cy="19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10" imgW="5410200" imgH="2505075" progId="Paint.Picture">
                    <p:embed/>
                  </p:oleObj>
                </mc:Choice>
                <mc:Fallback>
                  <p:oleObj name="" r:id="rId10" imgW="5410200" imgH="2505075" progId="Paint.Picture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816" y="1728"/>
                          <a:ext cx="4368" cy="19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66" name="Freeform 119"/>
            <p:cNvSpPr/>
            <p:nvPr/>
          </p:nvSpPr>
          <p:spPr>
            <a:xfrm>
              <a:off x="816" y="3168"/>
              <a:ext cx="489" cy="686"/>
            </a:xfrm>
            <a:custGeom>
              <a:avLst/>
              <a:gdLst/>
              <a:ahLst/>
              <a:cxnLst>
                <a:cxn ang="0">
                  <a:pos x="545" y="0"/>
                </a:cxn>
                <a:cxn ang="0">
                  <a:pos x="385" y="192"/>
                </a:cxn>
                <a:cxn ang="0">
                  <a:pos x="306" y="306"/>
                </a:cxn>
                <a:cxn ang="0">
                  <a:pos x="374" y="476"/>
                </a:cxn>
                <a:cxn ang="0">
                  <a:pos x="454" y="457"/>
                </a:cxn>
                <a:cxn ang="0">
                  <a:pos x="432" y="399"/>
                </a:cxn>
                <a:cxn ang="0">
                  <a:pos x="397" y="380"/>
                </a:cxn>
                <a:cxn ang="0">
                  <a:pos x="329" y="418"/>
                </a:cxn>
                <a:cxn ang="0">
                  <a:pos x="262" y="457"/>
                </a:cxn>
                <a:cxn ang="0">
                  <a:pos x="194" y="664"/>
                </a:cxn>
                <a:cxn ang="0">
                  <a:pos x="262" y="816"/>
                </a:cxn>
                <a:cxn ang="0">
                  <a:pos x="306" y="742"/>
                </a:cxn>
                <a:cxn ang="0">
                  <a:pos x="273" y="723"/>
                </a:cxn>
                <a:cxn ang="0">
                  <a:pos x="90" y="760"/>
                </a:cxn>
                <a:cxn ang="0">
                  <a:pos x="35" y="837"/>
                </a:cxn>
                <a:cxn ang="0">
                  <a:pos x="0" y="989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1905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767" name="Freeform 120"/>
            <p:cNvSpPr/>
            <p:nvPr/>
          </p:nvSpPr>
          <p:spPr>
            <a:xfrm flipH="1">
              <a:off x="4698" y="3168"/>
              <a:ext cx="489" cy="686"/>
            </a:xfrm>
            <a:custGeom>
              <a:avLst/>
              <a:gdLst/>
              <a:ahLst/>
              <a:cxnLst>
                <a:cxn ang="0">
                  <a:pos x="545" y="0"/>
                </a:cxn>
                <a:cxn ang="0">
                  <a:pos x="385" y="192"/>
                </a:cxn>
                <a:cxn ang="0">
                  <a:pos x="306" y="306"/>
                </a:cxn>
                <a:cxn ang="0">
                  <a:pos x="374" y="476"/>
                </a:cxn>
                <a:cxn ang="0">
                  <a:pos x="454" y="457"/>
                </a:cxn>
                <a:cxn ang="0">
                  <a:pos x="432" y="399"/>
                </a:cxn>
                <a:cxn ang="0">
                  <a:pos x="397" y="380"/>
                </a:cxn>
                <a:cxn ang="0">
                  <a:pos x="329" y="418"/>
                </a:cxn>
                <a:cxn ang="0">
                  <a:pos x="262" y="457"/>
                </a:cxn>
                <a:cxn ang="0">
                  <a:pos x="194" y="664"/>
                </a:cxn>
                <a:cxn ang="0">
                  <a:pos x="262" y="816"/>
                </a:cxn>
                <a:cxn ang="0">
                  <a:pos x="306" y="742"/>
                </a:cxn>
                <a:cxn ang="0">
                  <a:pos x="273" y="723"/>
                </a:cxn>
                <a:cxn ang="0">
                  <a:pos x="90" y="760"/>
                </a:cxn>
                <a:cxn ang="0">
                  <a:pos x="35" y="837"/>
                </a:cxn>
                <a:cxn ang="0">
                  <a:pos x="0" y="989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1905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6201" name="Group 121"/>
          <p:cNvGrpSpPr/>
          <p:nvPr/>
        </p:nvGrpSpPr>
        <p:grpSpPr>
          <a:xfrm>
            <a:off x="6600825" y="6021388"/>
            <a:ext cx="1438275" cy="287337"/>
            <a:chOff x="816" y="1703"/>
            <a:chExt cx="4377" cy="2041"/>
          </a:xfrm>
        </p:grpSpPr>
        <p:graphicFrame>
          <p:nvGraphicFramePr>
            <p:cNvPr id="27769" name="Object 122"/>
            <p:cNvGraphicFramePr>
              <a:graphicFrameLocks noChangeAspect="1"/>
            </p:cNvGraphicFramePr>
            <p:nvPr/>
          </p:nvGraphicFramePr>
          <p:xfrm>
            <a:off x="864" y="1703"/>
            <a:ext cx="4320" cy="20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12" imgW="5400675" imgH="2562225" progId="Paint.Picture">
                    <p:embed/>
                  </p:oleObj>
                </mc:Choice>
                <mc:Fallback>
                  <p:oleObj name="" r:id="rId12" imgW="5400675" imgH="2562225" progId="Paint.Picture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864" y="1703"/>
                          <a:ext cx="4320" cy="20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770" name="Freeform 123"/>
            <p:cNvSpPr/>
            <p:nvPr/>
          </p:nvSpPr>
          <p:spPr>
            <a:xfrm>
              <a:off x="816" y="1968"/>
              <a:ext cx="489" cy="686"/>
            </a:xfrm>
            <a:custGeom>
              <a:avLst/>
              <a:gdLst/>
              <a:ahLst/>
              <a:cxnLst>
                <a:cxn ang="0">
                  <a:pos x="545" y="0"/>
                </a:cxn>
                <a:cxn ang="0">
                  <a:pos x="385" y="192"/>
                </a:cxn>
                <a:cxn ang="0">
                  <a:pos x="306" y="306"/>
                </a:cxn>
                <a:cxn ang="0">
                  <a:pos x="374" y="476"/>
                </a:cxn>
                <a:cxn ang="0">
                  <a:pos x="454" y="457"/>
                </a:cxn>
                <a:cxn ang="0">
                  <a:pos x="432" y="399"/>
                </a:cxn>
                <a:cxn ang="0">
                  <a:pos x="397" y="380"/>
                </a:cxn>
                <a:cxn ang="0">
                  <a:pos x="329" y="418"/>
                </a:cxn>
                <a:cxn ang="0">
                  <a:pos x="262" y="457"/>
                </a:cxn>
                <a:cxn ang="0">
                  <a:pos x="194" y="664"/>
                </a:cxn>
                <a:cxn ang="0">
                  <a:pos x="262" y="816"/>
                </a:cxn>
                <a:cxn ang="0">
                  <a:pos x="306" y="742"/>
                </a:cxn>
                <a:cxn ang="0">
                  <a:pos x="273" y="723"/>
                </a:cxn>
                <a:cxn ang="0">
                  <a:pos x="90" y="760"/>
                </a:cxn>
                <a:cxn ang="0">
                  <a:pos x="35" y="837"/>
                </a:cxn>
                <a:cxn ang="0">
                  <a:pos x="0" y="989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1905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771" name="Freeform 124"/>
            <p:cNvSpPr/>
            <p:nvPr/>
          </p:nvSpPr>
          <p:spPr>
            <a:xfrm flipH="1">
              <a:off x="4704" y="1974"/>
              <a:ext cx="489" cy="686"/>
            </a:xfrm>
            <a:custGeom>
              <a:avLst/>
              <a:gdLst/>
              <a:ahLst/>
              <a:cxnLst>
                <a:cxn ang="0">
                  <a:pos x="545" y="0"/>
                </a:cxn>
                <a:cxn ang="0">
                  <a:pos x="385" y="192"/>
                </a:cxn>
                <a:cxn ang="0">
                  <a:pos x="306" y="306"/>
                </a:cxn>
                <a:cxn ang="0">
                  <a:pos x="374" y="476"/>
                </a:cxn>
                <a:cxn ang="0">
                  <a:pos x="454" y="457"/>
                </a:cxn>
                <a:cxn ang="0">
                  <a:pos x="432" y="399"/>
                </a:cxn>
                <a:cxn ang="0">
                  <a:pos x="397" y="380"/>
                </a:cxn>
                <a:cxn ang="0">
                  <a:pos x="329" y="418"/>
                </a:cxn>
                <a:cxn ang="0">
                  <a:pos x="262" y="457"/>
                </a:cxn>
                <a:cxn ang="0">
                  <a:pos x="194" y="664"/>
                </a:cxn>
                <a:cxn ang="0">
                  <a:pos x="262" y="816"/>
                </a:cxn>
                <a:cxn ang="0">
                  <a:pos x="306" y="742"/>
                </a:cxn>
                <a:cxn ang="0">
                  <a:pos x="273" y="723"/>
                </a:cxn>
                <a:cxn ang="0">
                  <a:pos x="90" y="760"/>
                </a:cxn>
                <a:cxn ang="0">
                  <a:pos x="35" y="837"/>
                </a:cxn>
                <a:cxn ang="0">
                  <a:pos x="0" y="989"/>
                </a:cxn>
              </a:cxnLst>
              <a:pathLst>
                <a:path w="439" h="476">
                  <a:moveTo>
                    <a:pt x="439" y="0"/>
                  </a:moveTo>
                  <a:cubicBezTo>
                    <a:pt x="373" y="22"/>
                    <a:pt x="359" y="52"/>
                    <a:pt x="311" y="92"/>
                  </a:cubicBezTo>
                  <a:cubicBezTo>
                    <a:pt x="288" y="111"/>
                    <a:pt x="268" y="125"/>
                    <a:pt x="247" y="147"/>
                  </a:cubicBezTo>
                  <a:cubicBezTo>
                    <a:pt x="256" y="201"/>
                    <a:pt x="252" y="212"/>
                    <a:pt x="302" y="229"/>
                  </a:cubicBezTo>
                  <a:cubicBezTo>
                    <a:pt x="323" y="226"/>
                    <a:pt x="349" y="234"/>
                    <a:pt x="366" y="220"/>
                  </a:cubicBezTo>
                  <a:cubicBezTo>
                    <a:pt x="375" y="213"/>
                    <a:pt x="357" y="199"/>
                    <a:pt x="348" y="192"/>
                  </a:cubicBezTo>
                  <a:cubicBezTo>
                    <a:pt x="340" y="186"/>
                    <a:pt x="329" y="186"/>
                    <a:pt x="320" y="183"/>
                  </a:cubicBezTo>
                  <a:cubicBezTo>
                    <a:pt x="302" y="189"/>
                    <a:pt x="283" y="195"/>
                    <a:pt x="265" y="201"/>
                  </a:cubicBezTo>
                  <a:cubicBezTo>
                    <a:pt x="247" y="207"/>
                    <a:pt x="211" y="220"/>
                    <a:pt x="211" y="220"/>
                  </a:cubicBezTo>
                  <a:cubicBezTo>
                    <a:pt x="185" y="245"/>
                    <a:pt x="168" y="285"/>
                    <a:pt x="156" y="320"/>
                  </a:cubicBezTo>
                  <a:cubicBezTo>
                    <a:pt x="166" y="362"/>
                    <a:pt x="169" y="380"/>
                    <a:pt x="211" y="393"/>
                  </a:cubicBezTo>
                  <a:cubicBezTo>
                    <a:pt x="221" y="390"/>
                    <a:pt x="261" y="384"/>
                    <a:pt x="247" y="357"/>
                  </a:cubicBezTo>
                  <a:cubicBezTo>
                    <a:pt x="243" y="349"/>
                    <a:pt x="229" y="351"/>
                    <a:pt x="220" y="348"/>
                  </a:cubicBezTo>
                  <a:cubicBezTo>
                    <a:pt x="171" y="352"/>
                    <a:pt x="112" y="336"/>
                    <a:pt x="73" y="366"/>
                  </a:cubicBezTo>
                  <a:cubicBezTo>
                    <a:pt x="9" y="416"/>
                    <a:pt x="101" y="376"/>
                    <a:pt x="28" y="403"/>
                  </a:cubicBezTo>
                  <a:cubicBezTo>
                    <a:pt x="20" y="427"/>
                    <a:pt x="18" y="458"/>
                    <a:pt x="0" y="476"/>
                  </a:cubicBezTo>
                </a:path>
              </a:pathLst>
            </a:custGeom>
            <a:noFill/>
            <a:ln w="19050" cap="flat" cmpd="sng">
              <a:solidFill>
                <a:srgbClr val="CC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6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4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36" grpId="0"/>
      <p:bldP spid="46137" grpId="0"/>
      <p:bldP spid="46143" grpId="0"/>
      <p:bldP spid="46144" grpId="0"/>
      <p:bldP spid="46150" grpId="0"/>
      <p:bldP spid="46151" grpId="0"/>
      <p:bldP spid="46157" grpId="0"/>
      <p:bldP spid="46158" grpId="0"/>
      <p:bldP spid="46164" grpId="0"/>
      <p:bldP spid="46165" grpId="0"/>
      <p:bldP spid="46170" grpId="0"/>
      <p:bldP spid="4617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 Box 2"/>
          <p:cNvSpPr txBox="1"/>
          <p:nvPr/>
        </p:nvSpPr>
        <p:spPr>
          <a:xfrm>
            <a:off x="3216275" y="1844675"/>
            <a:ext cx="1225550" cy="9144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√</a:t>
            </a:r>
            <a:endParaRPr lang="en-US" altLang="zh-CN" sz="5400" b="1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47107" name="Text Box 3"/>
          <p:cNvSpPr txBox="1"/>
          <p:nvPr/>
        </p:nvSpPr>
        <p:spPr>
          <a:xfrm>
            <a:off x="8256588" y="1989138"/>
            <a:ext cx="1066800" cy="9144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√</a:t>
            </a:r>
            <a:endParaRPr lang="en-US" altLang="zh-CN" sz="5400" b="1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47108" name="Text Box 4"/>
          <p:cNvSpPr txBox="1"/>
          <p:nvPr/>
        </p:nvSpPr>
        <p:spPr>
          <a:xfrm>
            <a:off x="3359150" y="3789363"/>
            <a:ext cx="1066800" cy="9144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×</a:t>
            </a:r>
            <a:endParaRPr lang="en-US" altLang="zh-CN" sz="5400" b="1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47109" name="Text Box 5"/>
          <p:cNvSpPr txBox="1"/>
          <p:nvPr/>
        </p:nvSpPr>
        <p:spPr>
          <a:xfrm>
            <a:off x="8328025" y="3789363"/>
            <a:ext cx="1066800" cy="9144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×</a:t>
            </a:r>
            <a:endParaRPr lang="en-US" altLang="zh-CN" sz="5400" b="1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grpSp>
        <p:nvGrpSpPr>
          <p:cNvPr id="28677" name="Group 6"/>
          <p:cNvGrpSpPr/>
          <p:nvPr/>
        </p:nvGrpSpPr>
        <p:grpSpPr>
          <a:xfrm>
            <a:off x="1774825" y="1052513"/>
            <a:ext cx="2592388" cy="1695743"/>
            <a:chOff x="768" y="576"/>
            <a:chExt cx="2112" cy="1310"/>
          </a:xfrm>
        </p:grpSpPr>
        <p:grpSp>
          <p:nvGrpSpPr>
            <p:cNvPr id="28678" name="Group 7"/>
            <p:cNvGrpSpPr/>
            <p:nvPr/>
          </p:nvGrpSpPr>
          <p:grpSpPr>
            <a:xfrm>
              <a:off x="768" y="576"/>
              <a:ext cx="2112" cy="877"/>
              <a:chOff x="816" y="1680"/>
              <a:chExt cx="4416" cy="2174"/>
            </a:xfrm>
          </p:grpSpPr>
          <p:graphicFrame>
            <p:nvGraphicFramePr>
              <p:cNvPr id="28679" name="Object 8"/>
              <p:cNvGraphicFramePr>
                <a:graphicFrameLocks noChangeAspect="1"/>
              </p:cNvGraphicFramePr>
              <p:nvPr/>
            </p:nvGraphicFramePr>
            <p:xfrm>
              <a:off x="816" y="1680"/>
              <a:ext cx="4416" cy="20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9" name="" r:id="rId1" imgW="5400675" imgH="2514600" progId="Paint.Picture">
                      <p:embed/>
                    </p:oleObj>
                  </mc:Choice>
                  <mc:Fallback>
                    <p:oleObj name="" r:id="rId1" imgW="5400675" imgH="2514600" progId="Paint.Picture">
                      <p:embed/>
                      <p:pic>
                        <p:nvPicPr>
                          <p:cNvPr id="0" name="图片 3098"/>
                          <p:cNvPicPr/>
                          <p:nvPr/>
                        </p:nvPicPr>
                        <p:blipFill>
                          <a:blip r:embed="rId2"/>
                          <a:srcRect/>
                          <a:stretch>
                            <a:fillRect/>
                          </a:stretch>
                        </p:blipFill>
                        <p:spPr>
                          <a:xfrm>
                            <a:off x="816" y="1680"/>
                            <a:ext cx="4416" cy="205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8680" name="Freeform 9"/>
              <p:cNvSpPr/>
              <p:nvPr/>
            </p:nvSpPr>
            <p:spPr>
              <a:xfrm>
                <a:off x="816" y="316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1" name="Freeform 10"/>
              <p:cNvSpPr/>
              <p:nvPr/>
            </p:nvSpPr>
            <p:spPr>
              <a:xfrm flipH="1">
                <a:off x="4704" y="1974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8682" name="Text Box 11"/>
            <p:cNvSpPr txBox="1"/>
            <p:nvPr/>
          </p:nvSpPr>
          <p:spPr>
            <a:xfrm>
              <a:off x="1632" y="1439"/>
              <a:ext cx="575" cy="44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1">
                  <a:latin typeface="Times New Roman" pitchFamily="18" charset="0"/>
                  <a:ea typeface="宋体" pitchFamily="2" charset="-122"/>
                </a:rPr>
                <a:t>A</a:t>
              </a:r>
              <a:endParaRPr lang="en-US" altLang="zh-CN" sz="3200" b="1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28683" name="Group 12"/>
          <p:cNvGrpSpPr/>
          <p:nvPr/>
        </p:nvGrpSpPr>
        <p:grpSpPr>
          <a:xfrm>
            <a:off x="6527800" y="1052513"/>
            <a:ext cx="2808288" cy="1744973"/>
            <a:chOff x="3312" y="528"/>
            <a:chExt cx="1872" cy="1366"/>
          </a:xfrm>
        </p:grpSpPr>
        <p:grpSp>
          <p:nvGrpSpPr>
            <p:cNvPr id="28684" name="Group 13"/>
            <p:cNvGrpSpPr/>
            <p:nvPr/>
          </p:nvGrpSpPr>
          <p:grpSpPr>
            <a:xfrm>
              <a:off x="3312" y="528"/>
              <a:ext cx="1872" cy="944"/>
              <a:chOff x="816" y="1646"/>
              <a:chExt cx="4377" cy="2208"/>
            </a:xfrm>
          </p:grpSpPr>
          <p:graphicFrame>
            <p:nvGraphicFramePr>
              <p:cNvPr id="28685" name="Object 14"/>
              <p:cNvGraphicFramePr>
                <a:graphicFrameLocks noChangeAspect="1"/>
              </p:cNvGraphicFramePr>
              <p:nvPr/>
            </p:nvGraphicFramePr>
            <p:xfrm>
              <a:off x="816" y="1646"/>
              <a:ext cx="4368" cy="209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0" name="" r:id="rId3" imgW="5410200" imgH="2600325" progId="Paint.Picture">
                      <p:embed/>
                    </p:oleObj>
                  </mc:Choice>
                  <mc:Fallback>
                    <p:oleObj name="" r:id="rId3" imgW="5410200" imgH="2600325" progId="Paint.Picture">
                      <p:embed/>
                      <p:pic>
                        <p:nvPicPr>
                          <p:cNvPr id="0" name="图片 3099"/>
                          <p:cNvPicPr/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>
                          <a:xfrm>
                            <a:off x="816" y="1646"/>
                            <a:ext cx="4368" cy="209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8686" name="Freeform 15"/>
              <p:cNvSpPr/>
              <p:nvPr/>
            </p:nvSpPr>
            <p:spPr>
              <a:xfrm flipH="1">
                <a:off x="4704" y="1974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87" name="Freeform 16"/>
              <p:cNvSpPr/>
              <p:nvPr/>
            </p:nvSpPr>
            <p:spPr>
              <a:xfrm flipH="1">
                <a:off x="4698" y="316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8688" name="Text Box 17"/>
            <p:cNvSpPr txBox="1"/>
            <p:nvPr/>
          </p:nvSpPr>
          <p:spPr>
            <a:xfrm>
              <a:off x="3936" y="1441"/>
              <a:ext cx="720" cy="45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1">
                  <a:latin typeface="Times New Roman" pitchFamily="18" charset="0"/>
                  <a:ea typeface="宋体" pitchFamily="2" charset="-122"/>
                </a:rPr>
                <a:t>B</a:t>
              </a:r>
              <a:endParaRPr lang="en-US" altLang="zh-CN" sz="3200" b="1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28689" name="Group 18"/>
          <p:cNvGrpSpPr/>
          <p:nvPr/>
        </p:nvGrpSpPr>
        <p:grpSpPr>
          <a:xfrm>
            <a:off x="1992313" y="2924175"/>
            <a:ext cx="2447925" cy="1607009"/>
            <a:chOff x="912" y="2256"/>
            <a:chExt cx="1968" cy="1424"/>
          </a:xfrm>
        </p:grpSpPr>
        <p:grpSp>
          <p:nvGrpSpPr>
            <p:cNvPr id="28690" name="Group 19"/>
            <p:cNvGrpSpPr/>
            <p:nvPr/>
          </p:nvGrpSpPr>
          <p:grpSpPr>
            <a:xfrm>
              <a:off x="912" y="2256"/>
              <a:ext cx="1968" cy="957"/>
              <a:chOff x="816" y="1728"/>
              <a:chExt cx="4371" cy="2126"/>
            </a:xfrm>
          </p:grpSpPr>
          <p:graphicFrame>
            <p:nvGraphicFramePr>
              <p:cNvPr id="28691" name="Object 20"/>
              <p:cNvGraphicFramePr>
                <a:graphicFrameLocks noChangeAspect="1"/>
              </p:cNvGraphicFramePr>
              <p:nvPr/>
            </p:nvGraphicFramePr>
            <p:xfrm>
              <a:off x="816" y="1728"/>
              <a:ext cx="4368" cy="197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1" name="" r:id="rId5" imgW="5410200" imgH="2505075" progId="Paint.Picture">
                      <p:embed/>
                    </p:oleObj>
                  </mc:Choice>
                  <mc:Fallback>
                    <p:oleObj name="" r:id="rId5" imgW="5410200" imgH="2505075" progId="Paint.Picture">
                      <p:embed/>
                      <p:pic>
                        <p:nvPicPr>
                          <p:cNvPr id="0" name="图片 3100"/>
                          <p:cNvPicPr/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>
                          <a:xfrm>
                            <a:off x="816" y="1728"/>
                            <a:ext cx="4368" cy="197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8692" name="Freeform 21"/>
              <p:cNvSpPr/>
              <p:nvPr/>
            </p:nvSpPr>
            <p:spPr>
              <a:xfrm>
                <a:off x="816" y="316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93" name="Freeform 22"/>
              <p:cNvSpPr/>
              <p:nvPr/>
            </p:nvSpPr>
            <p:spPr>
              <a:xfrm flipH="1">
                <a:off x="4698" y="316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8694" name="Text Box 23"/>
            <p:cNvSpPr txBox="1"/>
            <p:nvPr/>
          </p:nvSpPr>
          <p:spPr>
            <a:xfrm>
              <a:off x="1680" y="3167"/>
              <a:ext cx="720" cy="51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1">
                  <a:latin typeface="Times New Roman" pitchFamily="18" charset="0"/>
                  <a:ea typeface="宋体" pitchFamily="2" charset="-122"/>
                </a:rPr>
                <a:t>C</a:t>
              </a:r>
              <a:endParaRPr lang="en-US" altLang="zh-CN" sz="3200" b="1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28695" name="Group 24"/>
          <p:cNvGrpSpPr/>
          <p:nvPr/>
        </p:nvGrpSpPr>
        <p:grpSpPr>
          <a:xfrm>
            <a:off x="6672263" y="2852738"/>
            <a:ext cx="2952750" cy="1804987"/>
            <a:chOff x="3360" y="2400"/>
            <a:chExt cx="1793" cy="1205"/>
          </a:xfrm>
        </p:grpSpPr>
        <p:grpSp>
          <p:nvGrpSpPr>
            <p:cNvPr id="28696" name="Group 25"/>
            <p:cNvGrpSpPr/>
            <p:nvPr/>
          </p:nvGrpSpPr>
          <p:grpSpPr>
            <a:xfrm>
              <a:off x="3360" y="2400"/>
              <a:ext cx="1793" cy="836"/>
              <a:chOff x="816" y="1703"/>
              <a:chExt cx="4377" cy="2041"/>
            </a:xfrm>
          </p:grpSpPr>
          <p:graphicFrame>
            <p:nvGraphicFramePr>
              <p:cNvPr id="28697" name="Object 26"/>
              <p:cNvGraphicFramePr>
                <a:graphicFrameLocks noChangeAspect="1"/>
              </p:cNvGraphicFramePr>
              <p:nvPr/>
            </p:nvGraphicFramePr>
            <p:xfrm>
              <a:off x="864" y="1703"/>
              <a:ext cx="4320" cy="204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2" name="" r:id="rId7" imgW="5400675" imgH="2562225" progId="Paint.Picture">
                      <p:embed/>
                    </p:oleObj>
                  </mc:Choice>
                  <mc:Fallback>
                    <p:oleObj name="" r:id="rId7" imgW="5400675" imgH="2562225" progId="Paint.Picture">
                      <p:embed/>
                      <p:pic>
                        <p:nvPicPr>
                          <p:cNvPr id="0" name="图片 3101"/>
                          <p:cNvPicPr/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>
                          <a:xfrm>
                            <a:off x="864" y="1703"/>
                            <a:ext cx="4320" cy="204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8698" name="Freeform 27"/>
              <p:cNvSpPr/>
              <p:nvPr/>
            </p:nvSpPr>
            <p:spPr>
              <a:xfrm>
                <a:off x="816" y="196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699" name="Freeform 28"/>
              <p:cNvSpPr/>
              <p:nvPr/>
            </p:nvSpPr>
            <p:spPr>
              <a:xfrm flipH="1">
                <a:off x="4704" y="1974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8700" name="Text Box 29"/>
            <p:cNvSpPr txBox="1"/>
            <p:nvPr/>
          </p:nvSpPr>
          <p:spPr>
            <a:xfrm>
              <a:off x="4080" y="3218"/>
              <a:ext cx="721" cy="38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3200" b="1">
                  <a:latin typeface="Times New Roman" pitchFamily="18" charset="0"/>
                  <a:ea typeface="宋体" pitchFamily="2" charset="-122"/>
                </a:rPr>
                <a:t>D</a:t>
              </a:r>
              <a:endParaRPr lang="en-US" altLang="zh-CN" sz="3200" b="1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28701" name="Group 30"/>
          <p:cNvGrpSpPr/>
          <p:nvPr/>
        </p:nvGrpSpPr>
        <p:grpSpPr>
          <a:xfrm>
            <a:off x="1919288" y="4437063"/>
            <a:ext cx="2808287" cy="2208366"/>
            <a:chOff x="249" y="2478"/>
            <a:chExt cx="1815" cy="1540"/>
          </a:xfrm>
        </p:grpSpPr>
        <p:grpSp>
          <p:nvGrpSpPr>
            <p:cNvPr id="28702" name="Group 31"/>
            <p:cNvGrpSpPr/>
            <p:nvPr/>
          </p:nvGrpSpPr>
          <p:grpSpPr>
            <a:xfrm>
              <a:off x="249" y="2478"/>
              <a:ext cx="1815" cy="997"/>
              <a:chOff x="2109" y="2568"/>
              <a:chExt cx="2585" cy="1241"/>
            </a:xfrm>
          </p:grpSpPr>
          <p:pic>
            <p:nvPicPr>
              <p:cNvPr id="28703" name="Picture 32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2109" y="2795"/>
                <a:ext cx="2585" cy="101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28704" name="Freeform 33"/>
              <p:cNvSpPr/>
              <p:nvPr/>
            </p:nvSpPr>
            <p:spPr>
              <a:xfrm>
                <a:off x="2154" y="3475"/>
                <a:ext cx="282" cy="333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28" y="45"/>
                  </a:cxn>
                  <a:cxn ang="0">
                    <a:pos x="102" y="72"/>
                  </a:cxn>
                  <a:cxn ang="0">
                    <a:pos x="125" y="112"/>
                  </a:cxn>
                  <a:cxn ang="0">
                    <a:pos x="151" y="108"/>
                  </a:cxn>
                  <a:cxn ang="0">
                    <a:pos x="144" y="94"/>
                  </a:cxn>
                  <a:cxn ang="0">
                    <a:pos x="132" y="90"/>
                  </a:cxn>
                  <a:cxn ang="0">
                    <a:pos x="109" y="99"/>
                  </a:cxn>
                  <a:cxn ang="0">
                    <a:pos x="87" y="108"/>
                  </a:cxn>
                  <a:cxn ang="0">
                    <a:pos x="64" y="157"/>
                  </a:cxn>
                  <a:cxn ang="0">
                    <a:pos x="87" y="192"/>
                  </a:cxn>
                  <a:cxn ang="0">
                    <a:pos x="102" y="175"/>
                  </a:cxn>
                  <a:cxn ang="0">
                    <a:pos x="91" y="170"/>
                  </a:cxn>
                  <a:cxn ang="0">
                    <a:pos x="30" y="179"/>
                  </a:cxn>
                  <a:cxn ang="0">
                    <a:pos x="12" y="197"/>
                  </a:cxn>
                  <a:cxn ang="0">
                    <a:pos x="0" y="233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pic>
            <p:nvPicPr>
              <p:cNvPr id="28705" name="Picture 34"/>
              <p:cNvPicPr>
                <a:picLocks noChangeAspect="1"/>
              </p:cNvPicPr>
              <p:nvPr/>
            </p:nvPicPr>
            <p:blipFill>
              <a:blip r:embed="rId9"/>
              <a:srcRect r="1270" b="79750"/>
              <a:stretch>
                <a:fillRect/>
              </a:stretch>
            </p:blipFill>
            <p:spPr>
              <a:xfrm>
                <a:off x="2109" y="2795"/>
                <a:ext cx="2540" cy="227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28706" name="Freeform 35"/>
              <p:cNvSpPr/>
              <p:nvPr/>
            </p:nvSpPr>
            <p:spPr>
              <a:xfrm flipH="1">
                <a:off x="2154" y="2568"/>
                <a:ext cx="282" cy="333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28" y="45"/>
                  </a:cxn>
                  <a:cxn ang="0">
                    <a:pos x="102" y="72"/>
                  </a:cxn>
                  <a:cxn ang="0">
                    <a:pos x="125" y="112"/>
                  </a:cxn>
                  <a:cxn ang="0">
                    <a:pos x="151" y="108"/>
                  </a:cxn>
                  <a:cxn ang="0">
                    <a:pos x="144" y="94"/>
                  </a:cxn>
                  <a:cxn ang="0">
                    <a:pos x="132" y="90"/>
                  </a:cxn>
                  <a:cxn ang="0">
                    <a:pos x="109" y="99"/>
                  </a:cxn>
                  <a:cxn ang="0">
                    <a:pos x="87" y="108"/>
                  </a:cxn>
                  <a:cxn ang="0">
                    <a:pos x="64" y="157"/>
                  </a:cxn>
                  <a:cxn ang="0">
                    <a:pos x="87" y="192"/>
                  </a:cxn>
                  <a:cxn ang="0">
                    <a:pos x="102" y="175"/>
                  </a:cxn>
                  <a:cxn ang="0">
                    <a:pos x="91" y="170"/>
                  </a:cxn>
                  <a:cxn ang="0">
                    <a:pos x="30" y="179"/>
                  </a:cxn>
                  <a:cxn ang="0">
                    <a:pos x="12" y="197"/>
                  </a:cxn>
                  <a:cxn ang="0">
                    <a:pos x="0" y="233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8707" name="Text Box 36"/>
            <p:cNvSpPr txBox="1"/>
            <p:nvPr/>
          </p:nvSpPr>
          <p:spPr>
            <a:xfrm>
              <a:off x="1020" y="3657"/>
              <a:ext cx="454" cy="36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800" b="1">
                  <a:latin typeface="Times New Roman" pitchFamily="18" charset="0"/>
                  <a:ea typeface="宋体" pitchFamily="2" charset="-122"/>
                </a:rPr>
                <a:t>E</a:t>
              </a:r>
              <a:endParaRPr lang="en-US" altLang="zh-CN" sz="2800" b="1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47141" name="Text Box 37"/>
          <p:cNvSpPr txBox="1"/>
          <p:nvPr/>
        </p:nvSpPr>
        <p:spPr>
          <a:xfrm>
            <a:off x="3432175" y="5589588"/>
            <a:ext cx="1225550" cy="9144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√</a:t>
            </a:r>
            <a:endParaRPr lang="en-US" altLang="zh-CN" sz="5400" b="1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grpSp>
        <p:nvGrpSpPr>
          <p:cNvPr id="28709" name="Group 38"/>
          <p:cNvGrpSpPr/>
          <p:nvPr/>
        </p:nvGrpSpPr>
        <p:grpSpPr>
          <a:xfrm>
            <a:off x="6600825" y="4724400"/>
            <a:ext cx="3097213" cy="1946275"/>
            <a:chOff x="3152" y="2568"/>
            <a:chExt cx="2208" cy="1424"/>
          </a:xfrm>
        </p:grpSpPr>
        <p:grpSp>
          <p:nvGrpSpPr>
            <p:cNvPr id="28710" name="Group 39"/>
            <p:cNvGrpSpPr/>
            <p:nvPr/>
          </p:nvGrpSpPr>
          <p:grpSpPr>
            <a:xfrm>
              <a:off x="3152" y="2568"/>
              <a:ext cx="2208" cy="1098"/>
              <a:chOff x="816" y="1680"/>
              <a:chExt cx="4371" cy="2174"/>
            </a:xfrm>
          </p:grpSpPr>
          <p:graphicFrame>
            <p:nvGraphicFramePr>
              <p:cNvPr id="28711" name="Object 40"/>
              <p:cNvGraphicFramePr>
                <a:graphicFrameLocks noChangeAspect="1"/>
              </p:cNvGraphicFramePr>
              <p:nvPr/>
            </p:nvGraphicFramePr>
            <p:xfrm>
              <a:off x="816" y="1680"/>
              <a:ext cx="4368" cy="206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3" name="" r:id="rId10" imgW="5429250" imgH="2543175" progId="Paint.Picture">
                      <p:embed/>
                    </p:oleObj>
                  </mc:Choice>
                  <mc:Fallback>
                    <p:oleObj name="" r:id="rId10" imgW="5429250" imgH="2543175" progId="Paint.Picture">
                      <p:embed/>
                      <p:pic>
                        <p:nvPicPr>
                          <p:cNvPr id="0" name="图片 3102"/>
                          <p:cNvPicPr/>
                          <p:nvPr/>
                        </p:nvPicPr>
                        <p:blipFill>
                          <a:blip r:embed="rId9"/>
                          <a:srcRect/>
                          <a:stretch>
                            <a:fillRect/>
                          </a:stretch>
                        </p:blipFill>
                        <p:spPr>
                          <a:xfrm>
                            <a:off x="816" y="1680"/>
                            <a:ext cx="4368" cy="206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8712" name="Freeform 41"/>
              <p:cNvSpPr/>
              <p:nvPr/>
            </p:nvSpPr>
            <p:spPr>
              <a:xfrm flipH="1">
                <a:off x="4698" y="316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8713" name="Freeform 42"/>
              <p:cNvSpPr/>
              <p:nvPr/>
            </p:nvSpPr>
            <p:spPr>
              <a:xfrm>
                <a:off x="816" y="1968"/>
                <a:ext cx="489" cy="686"/>
              </a:xfrm>
              <a:custGeom>
                <a:avLst/>
                <a:gdLst/>
                <a:ahLst/>
                <a:cxnLst>
                  <a:cxn ang="0">
                    <a:pos x="545" y="0"/>
                  </a:cxn>
                  <a:cxn ang="0">
                    <a:pos x="385" y="192"/>
                  </a:cxn>
                  <a:cxn ang="0">
                    <a:pos x="306" y="306"/>
                  </a:cxn>
                  <a:cxn ang="0">
                    <a:pos x="374" y="476"/>
                  </a:cxn>
                  <a:cxn ang="0">
                    <a:pos x="454" y="457"/>
                  </a:cxn>
                  <a:cxn ang="0">
                    <a:pos x="432" y="399"/>
                  </a:cxn>
                  <a:cxn ang="0">
                    <a:pos x="397" y="380"/>
                  </a:cxn>
                  <a:cxn ang="0">
                    <a:pos x="329" y="418"/>
                  </a:cxn>
                  <a:cxn ang="0">
                    <a:pos x="262" y="457"/>
                  </a:cxn>
                  <a:cxn ang="0">
                    <a:pos x="194" y="664"/>
                  </a:cxn>
                  <a:cxn ang="0">
                    <a:pos x="262" y="816"/>
                  </a:cxn>
                  <a:cxn ang="0">
                    <a:pos x="306" y="742"/>
                  </a:cxn>
                  <a:cxn ang="0">
                    <a:pos x="273" y="723"/>
                  </a:cxn>
                  <a:cxn ang="0">
                    <a:pos x="90" y="760"/>
                  </a:cxn>
                  <a:cxn ang="0">
                    <a:pos x="35" y="837"/>
                  </a:cxn>
                  <a:cxn ang="0">
                    <a:pos x="0" y="989"/>
                  </a:cxn>
                </a:cxnLst>
                <a:pathLst>
                  <a:path w="439" h="476">
                    <a:moveTo>
                      <a:pt x="439" y="0"/>
                    </a:moveTo>
                    <a:cubicBezTo>
                      <a:pt x="373" y="22"/>
                      <a:pt x="359" y="52"/>
                      <a:pt x="311" y="92"/>
                    </a:cubicBezTo>
                    <a:cubicBezTo>
                      <a:pt x="288" y="111"/>
                      <a:pt x="268" y="125"/>
                      <a:pt x="247" y="147"/>
                    </a:cubicBezTo>
                    <a:cubicBezTo>
                      <a:pt x="256" y="201"/>
                      <a:pt x="252" y="212"/>
                      <a:pt x="302" y="229"/>
                    </a:cubicBezTo>
                    <a:cubicBezTo>
                      <a:pt x="323" y="226"/>
                      <a:pt x="349" y="234"/>
                      <a:pt x="366" y="220"/>
                    </a:cubicBezTo>
                    <a:cubicBezTo>
                      <a:pt x="375" y="213"/>
                      <a:pt x="357" y="199"/>
                      <a:pt x="348" y="192"/>
                    </a:cubicBezTo>
                    <a:cubicBezTo>
                      <a:pt x="340" y="186"/>
                      <a:pt x="329" y="186"/>
                      <a:pt x="320" y="183"/>
                    </a:cubicBezTo>
                    <a:cubicBezTo>
                      <a:pt x="302" y="189"/>
                      <a:pt x="283" y="195"/>
                      <a:pt x="265" y="201"/>
                    </a:cubicBezTo>
                    <a:cubicBezTo>
                      <a:pt x="247" y="207"/>
                      <a:pt x="211" y="220"/>
                      <a:pt x="211" y="220"/>
                    </a:cubicBezTo>
                    <a:cubicBezTo>
                      <a:pt x="185" y="245"/>
                      <a:pt x="168" y="285"/>
                      <a:pt x="156" y="320"/>
                    </a:cubicBezTo>
                    <a:cubicBezTo>
                      <a:pt x="166" y="362"/>
                      <a:pt x="169" y="380"/>
                      <a:pt x="211" y="393"/>
                    </a:cubicBezTo>
                    <a:cubicBezTo>
                      <a:pt x="221" y="390"/>
                      <a:pt x="261" y="384"/>
                      <a:pt x="247" y="357"/>
                    </a:cubicBezTo>
                    <a:cubicBezTo>
                      <a:pt x="243" y="349"/>
                      <a:pt x="229" y="351"/>
                      <a:pt x="220" y="348"/>
                    </a:cubicBezTo>
                    <a:cubicBezTo>
                      <a:pt x="171" y="352"/>
                      <a:pt x="112" y="336"/>
                      <a:pt x="73" y="366"/>
                    </a:cubicBezTo>
                    <a:cubicBezTo>
                      <a:pt x="9" y="416"/>
                      <a:pt x="101" y="376"/>
                      <a:pt x="28" y="403"/>
                    </a:cubicBezTo>
                    <a:cubicBezTo>
                      <a:pt x="20" y="427"/>
                      <a:pt x="18" y="458"/>
                      <a:pt x="0" y="476"/>
                    </a:cubicBezTo>
                  </a:path>
                </a:pathLst>
              </a:custGeom>
              <a:noFill/>
              <a:ln w="76200" cap="flat" cmpd="sng">
                <a:solidFill>
                  <a:srgbClr val="CC339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28714" name="Text Box 43"/>
            <p:cNvSpPr txBox="1"/>
            <p:nvPr/>
          </p:nvSpPr>
          <p:spPr>
            <a:xfrm>
              <a:off x="4059" y="3613"/>
              <a:ext cx="453" cy="379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800" b="1">
                  <a:latin typeface="Times New Roman" pitchFamily="18" charset="0"/>
                  <a:ea typeface="宋体" pitchFamily="2" charset="-122"/>
                </a:rPr>
                <a:t>F</a:t>
              </a:r>
              <a:endParaRPr lang="en-US" altLang="zh-CN" sz="2800" b="1"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47148" name="Text Box 44"/>
          <p:cNvSpPr txBox="1"/>
          <p:nvPr/>
        </p:nvSpPr>
        <p:spPr>
          <a:xfrm>
            <a:off x="8399463" y="5610225"/>
            <a:ext cx="1225550" cy="9144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/>
            <a:r>
              <a:rPr lang="en-US" altLang="zh-CN" sz="5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√</a:t>
            </a:r>
            <a:endParaRPr lang="en-US" altLang="zh-CN" sz="2800" b="1"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/>
      <p:bldP spid="47108" grpId="0"/>
      <p:bldP spid="47109" grpId="0"/>
      <p:bldP spid="47141" grpId="0"/>
      <p:bldP spid="4714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7" name="Group 2"/>
          <p:cNvGrpSpPr/>
          <p:nvPr/>
        </p:nvGrpSpPr>
        <p:grpSpPr>
          <a:xfrm>
            <a:off x="1774825" y="3068638"/>
            <a:ext cx="3529013" cy="1287622"/>
            <a:chOff x="2268" y="2232"/>
            <a:chExt cx="2352" cy="902"/>
          </a:xfrm>
        </p:grpSpPr>
        <p:grpSp>
          <p:nvGrpSpPr>
            <p:cNvPr id="29698" name="Group 3"/>
            <p:cNvGrpSpPr/>
            <p:nvPr/>
          </p:nvGrpSpPr>
          <p:grpSpPr>
            <a:xfrm>
              <a:off x="2268" y="2232"/>
              <a:ext cx="2352" cy="902"/>
              <a:chOff x="2604" y="2424"/>
              <a:chExt cx="2352" cy="902"/>
            </a:xfrm>
          </p:grpSpPr>
          <p:sp>
            <p:nvSpPr>
              <p:cNvPr id="29699" name="AutoShape 4"/>
              <p:cNvSpPr/>
              <p:nvPr/>
            </p:nvSpPr>
            <p:spPr>
              <a:xfrm>
                <a:off x="4461" y="2664"/>
                <a:ext cx="67" cy="79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00" name="AutoShape 5"/>
              <p:cNvSpPr/>
              <p:nvPr/>
            </p:nvSpPr>
            <p:spPr>
              <a:xfrm>
                <a:off x="3068" y="2664"/>
                <a:ext cx="67" cy="79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01" name="Line 6"/>
              <p:cNvSpPr/>
              <p:nvPr/>
            </p:nvSpPr>
            <p:spPr>
              <a:xfrm>
                <a:off x="3135" y="2691"/>
                <a:ext cx="607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02" name="Line 7"/>
              <p:cNvSpPr/>
              <p:nvPr/>
            </p:nvSpPr>
            <p:spPr>
              <a:xfrm>
                <a:off x="3742" y="2691"/>
                <a:ext cx="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03" name="AutoShape 8"/>
              <p:cNvSpPr/>
              <p:nvPr/>
            </p:nvSpPr>
            <p:spPr>
              <a:xfrm>
                <a:off x="3068" y="3050"/>
                <a:ext cx="67" cy="78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rgbClr val="4415D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04" name="Line 9"/>
              <p:cNvSpPr/>
              <p:nvPr/>
            </p:nvSpPr>
            <p:spPr>
              <a:xfrm>
                <a:off x="3135" y="3076"/>
                <a:ext cx="179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05" name="Line 10"/>
              <p:cNvSpPr/>
              <p:nvPr/>
            </p:nvSpPr>
            <p:spPr>
              <a:xfrm flipV="1">
                <a:off x="3314" y="2920"/>
                <a:ext cx="69" cy="156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06" name="Line 11"/>
              <p:cNvSpPr/>
              <p:nvPr/>
            </p:nvSpPr>
            <p:spPr>
              <a:xfrm>
                <a:off x="3383" y="2920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07" name="Line 12"/>
              <p:cNvSpPr/>
              <p:nvPr/>
            </p:nvSpPr>
            <p:spPr>
              <a:xfrm flipV="1">
                <a:off x="3472" y="2920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08" name="Line 13"/>
              <p:cNvSpPr/>
              <p:nvPr/>
            </p:nvSpPr>
            <p:spPr>
              <a:xfrm>
                <a:off x="3562" y="2920"/>
                <a:ext cx="91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09" name="Line 14"/>
              <p:cNvSpPr/>
              <p:nvPr/>
            </p:nvSpPr>
            <p:spPr>
              <a:xfrm flipV="1">
                <a:off x="3653" y="2920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10" name="Line 15"/>
              <p:cNvSpPr/>
              <p:nvPr/>
            </p:nvSpPr>
            <p:spPr>
              <a:xfrm>
                <a:off x="3742" y="2920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11" name="Line 16"/>
              <p:cNvSpPr/>
              <p:nvPr/>
            </p:nvSpPr>
            <p:spPr>
              <a:xfrm flipV="1">
                <a:off x="3832" y="2920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12" name="Line 17"/>
              <p:cNvSpPr/>
              <p:nvPr/>
            </p:nvSpPr>
            <p:spPr>
              <a:xfrm>
                <a:off x="3899" y="2946"/>
                <a:ext cx="0" cy="0"/>
              </a:xfrm>
              <a:prstGeom prst="line">
                <a:avLst/>
              </a:prstGeom>
              <a:ln w="9525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13" name="Line 18"/>
              <p:cNvSpPr/>
              <p:nvPr/>
            </p:nvSpPr>
            <p:spPr>
              <a:xfrm>
                <a:off x="3921" y="2920"/>
                <a:ext cx="91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14" name="Line 19"/>
              <p:cNvSpPr/>
              <p:nvPr/>
            </p:nvSpPr>
            <p:spPr>
              <a:xfrm flipV="1">
                <a:off x="4012" y="2920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15" name="Line 20"/>
              <p:cNvSpPr/>
              <p:nvPr/>
            </p:nvSpPr>
            <p:spPr>
              <a:xfrm>
                <a:off x="4102" y="2920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16" name="Line 21"/>
              <p:cNvSpPr/>
              <p:nvPr/>
            </p:nvSpPr>
            <p:spPr>
              <a:xfrm flipV="1">
                <a:off x="4191" y="3050"/>
                <a:ext cx="67" cy="15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17" name="Line 22"/>
              <p:cNvSpPr/>
              <p:nvPr/>
            </p:nvSpPr>
            <p:spPr>
              <a:xfrm>
                <a:off x="4258" y="3050"/>
                <a:ext cx="203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18" name="AutoShape 23"/>
              <p:cNvSpPr/>
              <p:nvPr/>
            </p:nvSpPr>
            <p:spPr>
              <a:xfrm>
                <a:off x="4461" y="3024"/>
                <a:ext cx="67" cy="78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19" name="Line 24"/>
              <p:cNvSpPr/>
              <p:nvPr/>
            </p:nvSpPr>
            <p:spPr>
              <a:xfrm>
                <a:off x="3742" y="2691"/>
                <a:ext cx="719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20" name="Text Box 25"/>
              <p:cNvSpPr txBox="1"/>
              <p:nvPr/>
            </p:nvSpPr>
            <p:spPr>
              <a:xfrm>
                <a:off x="2604" y="2814"/>
                <a:ext cx="247" cy="448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A</a:t>
                </a:r>
                <a:endParaRPr lang="en-US" altLang="zh-CN" sz="36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9721" name="Text Box 26"/>
              <p:cNvSpPr txBox="1"/>
              <p:nvPr/>
            </p:nvSpPr>
            <p:spPr>
              <a:xfrm>
                <a:off x="4574" y="2878"/>
                <a:ext cx="382" cy="448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B</a:t>
                </a:r>
                <a:endParaRPr lang="en-US" altLang="zh-CN" sz="24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9722" name="Text Box 27"/>
              <p:cNvSpPr txBox="1"/>
              <p:nvPr/>
            </p:nvSpPr>
            <p:spPr>
              <a:xfrm>
                <a:off x="2664" y="2424"/>
                <a:ext cx="359" cy="40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C</a:t>
                </a:r>
                <a:endParaRPr lang="en-US" altLang="zh-CN" sz="32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9723" name="Text Box 28"/>
              <p:cNvSpPr txBox="1"/>
              <p:nvPr/>
            </p:nvSpPr>
            <p:spPr>
              <a:xfrm>
                <a:off x="4574" y="2424"/>
                <a:ext cx="270" cy="40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D</a:t>
                </a:r>
                <a:endParaRPr lang="en-US" altLang="zh-CN" sz="32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29724" name="Text Box 29"/>
            <p:cNvSpPr txBox="1"/>
            <p:nvPr/>
          </p:nvSpPr>
          <p:spPr>
            <a:xfrm>
              <a:off x="3456" y="2497"/>
              <a:ext cx="336" cy="36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hlink"/>
                  </a:solidFill>
                  <a:latin typeface="Times New Roman" pitchFamily="18" charset="0"/>
                  <a:ea typeface="宋体" pitchFamily="2" charset="-122"/>
                </a:rPr>
                <a:t>P</a:t>
              </a:r>
              <a:endParaRPr lang="en-US" altLang="zh-CN" sz="2800" b="1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4" name="Group 30"/>
          <p:cNvGrpSpPr/>
          <p:nvPr/>
        </p:nvGrpSpPr>
        <p:grpSpPr>
          <a:xfrm>
            <a:off x="1774825" y="2708275"/>
            <a:ext cx="1728788" cy="1146175"/>
            <a:chOff x="4368" y="2400"/>
            <a:chExt cx="1176" cy="768"/>
          </a:xfrm>
        </p:grpSpPr>
        <p:grpSp>
          <p:nvGrpSpPr>
            <p:cNvPr id="29726" name="Group 31"/>
            <p:cNvGrpSpPr/>
            <p:nvPr/>
          </p:nvGrpSpPr>
          <p:grpSpPr>
            <a:xfrm rot="10800000">
              <a:off x="4825" y="2784"/>
              <a:ext cx="719" cy="192"/>
              <a:chOff x="2542" y="768"/>
              <a:chExt cx="719" cy="192"/>
            </a:xfrm>
          </p:grpSpPr>
          <p:sp>
            <p:nvSpPr>
              <p:cNvPr id="29727" name="Line 32"/>
              <p:cNvSpPr/>
              <p:nvPr/>
            </p:nvSpPr>
            <p:spPr>
              <a:xfrm>
                <a:off x="2542" y="865"/>
                <a:ext cx="719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28" name="Line 33"/>
              <p:cNvSpPr/>
              <p:nvPr/>
            </p:nvSpPr>
            <p:spPr>
              <a:xfrm flipH="1" flipV="1">
                <a:off x="2760" y="768"/>
                <a:ext cx="192" cy="96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29" name="Line 34"/>
              <p:cNvSpPr/>
              <p:nvPr/>
            </p:nvSpPr>
            <p:spPr>
              <a:xfrm flipH="1">
                <a:off x="2760" y="864"/>
                <a:ext cx="192" cy="96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29730" name="Group 35"/>
            <p:cNvGrpSpPr/>
            <p:nvPr/>
          </p:nvGrpSpPr>
          <p:grpSpPr>
            <a:xfrm flipH="1">
              <a:off x="4368" y="2400"/>
              <a:ext cx="480" cy="456"/>
              <a:chOff x="1896" y="2304"/>
              <a:chExt cx="504" cy="456"/>
            </a:xfrm>
          </p:grpSpPr>
          <p:sp>
            <p:nvSpPr>
              <p:cNvPr id="29731" name="Freeform 36"/>
              <p:cNvSpPr/>
              <p:nvPr/>
            </p:nvSpPr>
            <p:spPr>
              <a:xfrm>
                <a:off x="1896" y="2304"/>
                <a:ext cx="504" cy="456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264" y="180"/>
                  </a:cxn>
                  <a:cxn ang="0">
                    <a:pos x="0" y="456"/>
                  </a:cxn>
                </a:cxnLst>
                <a:pathLst>
                  <a:path w="504" h="456">
                    <a:moveTo>
                      <a:pt x="504" y="0"/>
                    </a:moveTo>
                    <a:cubicBezTo>
                      <a:pt x="464" y="30"/>
                      <a:pt x="348" y="104"/>
                      <a:pt x="264" y="180"/>
                    </a:cubicBezTo>
                    <a:cubicBezTo>
                      <a:pt x="180" y="256"/>
                      <a:pt x="55" y="399"/>
                      <a:pt x="0" y="456"/>
                    </a:cubicBezTo>
                  </a:path>
                </a:pathLst>
              </a:custGeom>
              <a:noFill/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9732" name="Line 37"/>
              <p:cNvSpPr/>
              <p:nvPr/>
            </p:nvSpPr>
            <p:spPr>
              <a:xfrm flipH="1">
                <a:off x="2016" y="2496"/>
                <a:ext cx="144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33" name="Line 38"/>
              <p:cNvSpPr/>
              <p:nvPr/>
            </p:nvSpPr>
            <p:spPr>
              <a:xfrm>
                <a:off x="2160" y="2496"/>
                <a:ext cx="0" cy="144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29734" name="AutoShape 39"/>
            <p:cNvSpPr/>
            <p:nvPr/>
          </p:nvSpPr>
          <p:spPr>
            <a:xfrm>
              <a:off x="4785" y="2796"/>
              <a:ext cx="111" cy="122"/>
            </a:xfrm>
            <a:prstGeom prst="flowChartConnector">
              <a:avLst/>
            </a:prstGeom>
            <a:gradFill rotWithShape="0">
              <a:gsLst>
                <a:gs pos="0">
                  <a:srgbClr val="003B00"/>
                </a:gs>
                <a:gs pos="100000">
                  <a:srgbClr val="008000"/>
                </a:gs>
              </a:gsLst>
              <a:path path="shape">
                <a:fillToRect l="50000" t="50000" r="50000" b="50000"/>
              </a:path>
              <a:tileRect/>
            </a:gradFill>
            <a:ln w="57150">
              <a:noFill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9735" name="Line 40"/>
            <p:cNvSpPr/>
            <p:nvPr/>
          </p:nvSpPr>
          <p:spPr>
            <a:xfrm>
              <a:off x="5520" y="2880"/>
              <a:ext cx="0" cy="288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7" name="Group 42"/>
          <p:cNvGrpSpPr/>
          <p:nvPr/>
        </p:nvGrpSpPr>
        <p:grpSpPr>
          <a:xfrm>
            <a:off x="3503613" y="3860800"/>
            <a:ext cx="1997075" cy="576263"/>
            <a:chOff x="3408" y="3024"/>
            <a:chExt cx="1440" cy="504"/>
          </a:xfrm>
        </p:grpSpPr>
        <p:grpSp>
          <p:nvGrpSpPr>
            <p:cNvPr id="29737" name="Group 43"/>
            <p:cNvGrpSpPr/>
            <p:nvPr/>
          </p:nvGrpSpPr>
          <p:grpSpPr>
            <a:xfrm>
              <a:off x="3408" y="3024"/>
              <a:ext cx="786" cy="287"/>
              <a:chOff x="3538" y="2064"/>
              <a:chExt cx="786" cy="287"/>
            </a:xfrm>
          </p:grpSpPr>
          <p:sp>
            <p:nvSpPr>
              <p:cNvPr id="29738" name="Line 44"/>
              <p:cNvSpPr/>
              <p:nvPr/>
            </p:nvSpPr>
            <p:spPr>
              <a:xfrm>
                <a:off x="3538" y="2064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39" name="Line 45"/>
              <p:cNvSpPr/>
              <p:nvPr/>
            </p:nvSpPr>
            <p:spPr>
              <a:xfrm flipV="1">
                <a:off x="3628" y="2064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40" name="Line 46"/>
              <p:cNvSpPr/>
              <p:nvPr/>
            </p:nvSpPr>
            <p:spPr>
              <a:xfrm>
                <a:off x="3695" y="2090"/>
                <a:ext cx="0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41" name="Line 47"/>
              <p:cNvSpPr/>
              <p:nvPr/>
            </p:nvSpPr>
            <p:spPr>
              <a:xfrm>
                <a:off x="3717" y="2064"/>
                <a:ext cx="91" cy="28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42" name="Line 48"/>
              <p:cNvSpPr/>
              <p:nvPr/>
            </p:nvSpPr>
            <p:spPr>
              <a:xfrm flipV="1">
                <a:off x="3808" y="2064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43" name="Line 49"/>
              <p:cNvSpPr/>
              <p:nvPr/>
            </p:nvSpPr>
            <p:spPr>
              <a:xfrm>
                <a:off x="3898" y="2064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44" name="Line 50"/>
              <p:cNvSpPr/>
              <p:nvPr/>
            </p:nvSpPr>
            <p:spPr>
              <a:xfrm flipV="1">
                <a:off x="3987" y="2194"/>
                <a:ext cx="67" cy="15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45" name="Line 51"/>
              <p:cNvSpPr/>
              <p:nvPr/>
            </p:nvSpPr>
            <p:spPr>
              <a:xfrm>
                <a:off x="4054" y="2194"/>
                <a:ext cx="203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46" name="AutoShape 52"/>
              <p:cNvSpPr/>
              <p:nvPr/>
            </p:nvSpPr>
            <p:spPr>
              <a:xfrm>
                <a:off x="4257" y="2168"/>
                <a:ext cx="67" cy="78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29747" name="Group 53"/>
            <p:cNvGrpSpPr/>
            <p:nvPr/>
          </p:nvGrpSpPr>
          <p:grpSpPr>
            <a:xfrm>
              <a:off x="4176" y="3144"/>
              <a:ext cx="672" cy="384"/>
              <a:chOff x="4176" y="3168"/>
              <a:chExt cx="672" cy="384"/>
            </a:xfrm>
          </p:grpSpPr>
          <p:sp>
            <p:nvSpPr>
              <p:cNvPr id="29748" name="Freeform 54"/>
              <p:cNvSpPr/>
              <p:nvPr/>
            </p:nvSpPr>
            <p:spPr>
              <a:xfrm>
                <a:off x="4176" y="3168"/>
                <a:ext cx="672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6" y="168"/>
                  </a:cxn>
                  <a:cxn ang="0">
                    <a:pos x="672" y="384"/>
                  </a:cxn>
                </a:cxnLst>
                <a:pathLst>
                  <a:path w="672" h="384">
                    <a:moveTo>
                      <a:pt x="0" y="0"/>
                    </a:moveTo>
                    <a:cubicBezTo>
                      <a:pt x="66" y="28"/>
                      <a:pt x="284" y="104"/>
                      <a:pt x="396" y="168"/>
                    </a:cubicBezTo>
                    <a:cubicBezTo>
                      <a:pt x="508" y="232"/>
                      <a:pt x="615" y="339"/>
                      <a:pt x="672" y="384"/>
                    </a:cubicBezTo>
                  </a:path>
                </a:pathLst>
              </a:custGeom>
              <a:noFill/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9749" name="Line 55"/>
              <p:cNvSpPr/>
              <p:nvPr/>
            </p:nvSpPr>
            <p:spPr>
              <a:xfrm>
                <a:off x="4416" y="3264"/>
                <a:ext cx="96" cy="144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50" name="Line 56"/>
              <p:cNvSpPr/>
              <p:nvPr/>
            </p:nvSpPr>
            <p:spPr>
              <a:xfrm flipV="1">
                <a:off x="4416" y="3216"/>
                <a:ext cx="192" cy="48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29751" name="Group 57"/>
          <p:cNvGrpSpPr/>
          <p:nvPr/>
        </p:nvGrpSpPr>
        <p:grpSpPr>
          <a:xfrm>
            <a:off x="1992313" y="908050"/>
            <a:ext cx="3048000" cy="2287588"/>
            <a:chOff x="2304" y="96"/>
            <a:chExt cx="2736" cy="2304"/>
          </a:xfrm>
        </p:grpSpPr>
        <p:pic>
          <p:nvPicPr>
            <p:cNvPr id="29752" name="Picture 58" descr="BC接法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2304" y="96"/>
              <a:ext cx="2736" cy="2304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9753" name="Line 59"/>
            <p:cNvSpPr/>
            <p:nvPr/>
          </p:nvSpPr>
          <p:spPr>
            <a:xfrm flipV="1">
              <a:off x="3024" y="576"/>
              <a:ext cx="240" cy="144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9754" name="Line 60"/>
            <p:cNvSpPr/>
            <p:nvPr/>
          </p:nvSpPr>
          <p:spPr>
            <a:xfrm>
              <a:off x="3024" y="720"/>
              <a:ext cx="240" cy="144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/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29755" name="Text Box 65"/>
          <p:cNvSpPr txBox="1"/>
          <p:nvPr/>
        </p:nvSpPr>
        <p:spPr>
          <a:xfrm>
            <a:off x="2063750" y="188913"/>
            <a:ext cx="626427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方法四：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将</a:t>
            </a:r>
            <a:r>
              <a:rPr lang="en-US" altLang="en-US" sz="3200" b="1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BC或BD</a:t>
            </a:r>
            <a:r>
              <a:rPr lang="zh-CN" altLang="en-US" sz="3200" b="1" dirty="0">
                <a:solidFill>
                  <a:srgbClr val="0000FF"/>
                </a:solidFill>
                <a:latin typeface="Arial" pitchFamily="34" charset="0"/>
                <a:ea typeface="黑体" pitchFamily="2" charset="-122"/>
              </a:rPr>
              <a:t>接入电路</a:t>
            </a:r>
            <a:endParaRPr lang="zh-CN" altLang="en-US" sz="3200" b="1" dirty="0">
              <a:solidFill>
                <a:srgbClr val="0000FF"/>
              </a:solidFill>
              <a:latin typeface="Arial" pitchFamily="34" charset="0"/>
              <a:ea typeface="黑体" pitchFamily="2" charset="-122"/>
            </a:endParaRPr>
          </a:p>
        </p:txBody>
      </p:sp>
      <p:pic>
        <p:nvPicPr>
          <p:cNvPr id="29756" name="Picture 66" descr="BD接法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959600" y="765175"/>
            <a:ext cx="2879725" cy="2303463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29757" name="Group 67"/>
          <p:cNvGrpSpPr/>
          <p:nvPr/>
        </p:nvGrpSpPr>
        <p:grpSpPr>
          <a:xfrm>
            <a:off x="6527800" y="3117850"/>
            <a:ext cx="3455988" cy="1246439"/>
            <a:chOff x="2256" y="2215"/>
            <a:chExt cx="2352" cy="933"/>
          </a:xfrm>
        </p:grpSpPr>
        <p:grpSp>
          <p:nvGrpSpPr>
            <p:cNvPr id="29758" name="Group 68"/>
            <p:cNvGrpSpPr/>
            <p:nvPr/>
          </p:nvGrpSpPr>
          <p:grpSpPr>
            <a:xfrm>
              <a:off x="2256" y="2215"/>
              <a:ext cx="2352" cy="933"/>
              <a:chOff x="1776" y="2746"/>
              <a:chExt cx="2352" cy="933"/>
            </a:xfrm>
          </p:grpSpPr>
          <p:sp>
            <p:nvSpPr>
              <p:cNvPr id="29759" name="AutoShape 69"/>
              <p:cNvSpPr/>
              <p:nvPr/>
            </p:nvSpPr>
            <p:spPr>
              <a:xfrm>
                <a:off x="3633" y="2986"/>
                <a:ext cx="67" cy="79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60" name="AutoShape 70"/>
              <p:cNvSpPr/>
              <p:nvPr/>
            </p:nvSpPr>
            <p:spPr>
              <a:xfrm>
                <a:off x="2240" y="2986"/>
                <a:ext cx="67" cy="79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61" name="Line 71"/>
              <p:cNvSpPr/>
              <p:nvPr/>
            </p:nvSpPr>
            <p:spPr>
              <a:xfrm>
                <a:off x="2307" y="3013"/>
                <a:ext cx="607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62" name="Line 72"/>
              <p:cNvSpPr/>
              <p:nvPr/>
            </p:nvSpPr>
            <p:spPr>
              <a:xfrm>
                <a:off x="2914" y="3013"/>
                <a:ext cx="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63" name="AutoShape 73"/>
              <p:cNvSpPr/>
              <p:nvPr/>
            </p:nvSpPr>
            <p:spPr>
              <a:xfrm>
                <a:off x="2240" y="3372"/>
                <a:ext cx="67" cy="78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rgbClr val="4415D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64" name="Line 74"/>
              <p:cNvSpPr/>
              <p:nvPr/>
            </p:nvSpPr>
            <p:spPr>
              <a:xfrm>
                <a:off x="2307" y="3398"/>
                <a:ext cx="179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65" name="Line 75"/>
              <p:cNvSpPr/>
              <p:nvPr/>
            </p:nvSpPr>
            <p:spPr>
              <a:xfrm flipV="1">
                <a:off x="2486" y="3242"/>
                <a:ext cx="69" cy="156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66" name="Line 76"/>
              <p:cNvSpPr/>
              <p:nvPr/>
            </p:nvSpPr>
            <p:spPr>
              <a:xfrm>
                <a:off x="2555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67" name="Line 77"/>
              <p:cNvSpPr/>
              <p:nvPr/>
            </p:nvSpPr>
            <p:spPr>
              <a:xfrm flipV="1">
                <a:off x="2644" y="3242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68" name="Line 78"/>
              <p:cNvSpPr/>
              <p:nvPr/>
            </p:nvSpPr>
            <p:spPr>
              <a:xfrm>
                <a:off x="2734" y="3242"/>
                <a:ext cx="91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69" name="Line 79"/>
              <p:cNvSpPr/>
              <p:nvPr/>
            </p:nvSpPr>
            <p:spPr>
              <a:xfrm flipV="1">
                <a:off x="2825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70" name="Line 80"/>
              <p:cNvSpPr/>
              <p:nvPr/>
            </p:nvSpPr>
            <p:spPr>
              <a:xfrm>
                <a:off x="2914" y="3242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71" name="Line 81"/>
              <p:cNvSpPr/>
              <p:nvPr/>
            </p:nvSpPr>
            <p:spPr>
              <a:xfrm flipV="1">
                <a:off x="3004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72" name="Line 82"/>
              <p:cNvSpPr/>
              <p:nvPr/>
            </p:nvSpPr>
            <p:spPr>
              <a:xfrm>
                <a:off x="3071" y="3268"/>
                <a:ext cx="0" cy="0"/>
              </a:xfrm>
              <a:prstGeom prst="line">
                <a:avLst/>
              </a:prstGeom>
              <a:ln w="9525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73" name="Line 83"/>
              <p:cNvSpPr/>
              <p:nvPr/>
            </p:nvSpPr>
            <p:spPr>
              <a:xfrm>
                <a:off x="3093" y="3242"/>
                <a:ext cx="91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74" name="Line 84"/>
              <p:cNvSpPr/>
              <p:nvPr/>
            </p:nvSpPr>
            <p:spPr>
              <a:xfrm flipV="1">
                <a:off x="3184" y="3242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75" name="Line 85"/>
              <p:cNvSpPr/>
              <p:nvPr/>
            </p:nvSpPr>
            <p:spPr>
              <a:xfrm>
                <a:off x="3274" y="3242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76" name="Line 86"/>
              <p:cNvSpPr/>
              <p:nvPr/>
            </p:nvSpPr>
            <p:spPr>
              <a:xfrm flipV="1">
                <a:off x="3363" y="3372"/>
                <a:ext cx="67" cy="157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77" name="Line 87"/>
              <p:cNvSpPr/>
              <p:nvPr/>
            </p:nvSpPr>
            <p:spPr>
              <a:xfrm>
                <a:off x="3430" y="3372"/>
                <a:ext cx="203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78" name="AutoShape 88"/>
              <p:cNvSpPr/>
              <p:nvPr/>
            </p:nvSpPr>
            <p:spPr>
              <a:xfrm>
                <a:off x="3633" y="3346"/>
                <a:ext cx="67" cy="78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79" name="Line 89"/>
              <p:cNvSpPr/>
              <p:nvPr/>
            </p:nvSpPr>
            <p:spPr>
              <a:xfrm>
                <a:off x="2914" y="3013"/>
                <a:ext cx="719" cy="0"/>
              </a:xfrm>
              <a:prstGeom prst="line">
                <a:avLst/>
              </a:prstGeom>
              <a:ln w="57150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80" name="Text Box 90"/>
              <p:cNvSpPr txBox="1"/>
              <p:nvPr/>
            </p:nvSpPr>
            <p:spPr>
              <a:xfrm>
                <a:off x="1776" y="3136"/>
                <a:ext cx="246" cy="479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A</a:t>
                </a:r>
                <a:endParaRPr lang="en-US" altLang="zh-CN" sz="36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9781" name="Text Box 91"/>
              <p:cNvSpPr txBox="1"/>
              <p:nvPr/>
            </p:nvSpPr>
            <p:spPr>
              <a:xfrm>
                <a:off x="3746" y="3200"/>
                <a:ext cx="382" cy="479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6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B</a:t>
                </a:r>
                <a:endParaRPr lang="en-US" altLang="zh-CN" sz="24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9782" name="Text Box 92"/>
              <p:cNvSpPr txBox="1"/>
              <p:nvPr/>
            </p:nvSpPr>
            <p:spPr>
              <a:xfrm>
                <a:off x="1837" y="2746"/>
                <a:ext cx="358" cy="433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C</a:t>
                </a:r>
                <a:endParaRPr lang="en-US" altLang="zh-CN" sz="32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9783" name="Text Box 93"/>
              <p:cNvSpPr txBox="1"/>
              <p:nvPr/>
            </p:nvSpPr>
            <p:spPr>
              <a:xfrm>
                <a:off x="3746" y="2746"/>
                <a:ext cx="270" cy="433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t">
                <a:spAutoFit/>
              </a:bodyPr>
              <a:p>
                <a:pPr lvl="0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3333FF"/>
                    </a:solidFill>
                    <a:latin typeface="Times New Roman" pitchFamily="18" charset="0"/>
                    <a:ea typeface="宋体" pitchFamily="2" charset="-122"/>
                  </a:rPr>
                  <a:t>D</a:t>
                </a:r>
                <a:endParaRPr lang="en-US" altLang="zh-CN" sz="3200">
                  <a:solidFill>
                    <a:srgbClr val="3333FF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29784" name="Text Box 94"/>
            <p:cNvSpPr txBox="1"/>
            <p:nvPr/>
          </p:nvSpPr>
          <p:spPr>
            <a:xfrm>
              <a:off x="3120" y="2496"/>
              <a:ext cx="336" cy="38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hlink"/>
                  </a:solidFill>
                  <a:latin typeface="Times New Roman" pitchFamily="18" charset="0"/>
                  <a:ea typeface="宋体" pitchFamily="2" charset="-122"/>
                </a:rPr>
                <a:t>P</a:t>
              </a:r>
              <a:endParaRPr lang="en-US" altLang="zh-CN" sz="2800" b="1">
                <a:solidFill>
                  <a:schemeClr val="hlink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13" name="Group 95"/>
          <p:cNvGrpSpPr/>
          <p:nvPr/>
        </p:nvGrpSpPr>
        <p:grpSpPr>
          <a:xfrm>
            <a:off x="8183563" y="3716338"/>
            <a:ext cx="1962150" cy="792162"/>
            <a:chOff x="3408" y="3024"/>
            <a:chExt cx="1440" cy="504"/>
          </a:xfrm>
        </p:grpSpPr>
        <p:grpSp>
          <p:nvGrpSpPr>
            <p:cNvPr id="29786" name="Group 96"/>
            <p:cNvGrpSpPr/>
            <p:nvPr/>
          </p:nvGrpSpPr>
          <p:grpSpPr>
            <a:xfrm>
              <a:off x="3408" y="3024"/>
              <a:ext cx="786" cy="287"/>
              <a:chOff x="3538" y="2064"/>
              <a:chExt cx="786" cy="287"/>
            </a:xfrm>
          </p:grpSpPr>
          <p:sp>
            <p:nvSpPr>
              <p:cNvPr id="29787" name="Line 97"/>
              <p:cNvSpPr/>
              <p:nvPr/>
            </p:nvSpPr>
            <p:spPr>
              <a:xfrm>
                <a:off x="3538" y="2064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88" name="Line 98"/>
              <p:cNvSpPr/>
              <p:nvPr/>
            </p:nvSpPr>
            <p:spPr>
              <a:xfrm flipV="1">
                <a:off x="3628" y="2064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89" name="Line 99"/>
              <p:cNvSpPr/>
              <p:nvPr/>
            </p:nvSpPr>
            <p:spPr>
              <a:xfrm>
                <a:off x="3695" y="2090"/>
                <a:ext cx="0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90" name="Line 100"/>
              <p:cNvSpPr/>
              <p:nvPr/>
            </p:nvSpPr>
            <p:spPr>
              <a:xfrm>
                <a:off x="3717" y="2064"/>
                <a:ext cx="91" cy="28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91" name="Line 101"/>
              <p:cNvSpPr/>
              <p:nvPr/>
            </p:nvSpPr>
            <p:spPr>
              <a:xfrm flipV="1">
                <a:off x="3808" y="2064"/>
                <a:ext cx="90" cy="28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92" name="Line 102"/>
              <p:cNvSpPr/>
              <p:nvPr/>
            </p:nvSpPr>
            <p:spPr>
              <a:xfrm>
                <a:off x="3898" y="2064"/>
                <a:ext cx="89" cy="28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93" name="Line 103"/>
              <p:cNvSpPr/>
              <p:nvPr/>
            </p:nvSpPr>
            <p:spPr>
              <a:xfrm flipV="1">
                <a:off x="3987" y="2194"/>
                <a:ext cx="67" cy="157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94" name="Line 104"/>
              <p:cNvSpPr/>
              <p:nvPr/>
            </p:nvSpPr>
            <p:spPr>
              <a:xfrm>
                <a:off x="4054" y="2194"/>
                <a:ext cx="203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95" name="AutoShape 105"/>
              <p:cNvSpPr/>
              <p:nvPr/>
            </p:nvSpPr>
            <p:spPr>
              <a:xfrm>
                <a:off x="4257" y="2168"/>
                <a:ext cx="67" cy="78"/>
              </a:xfrm>
              <a:prstGeom prst="flowChartConnector">
                <a:avLst/>
              </a:prstGeom>
              <a:solidFill>
                <a:schemeClr val="accent1"/>
              </a:solidFill>
              <a:ln w="9525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29796" name="Group 106"/>
            <p:cNvGrpSpPr/>
            <p:nvPr/>
          </p:nvGrpSpPr>
          <p:grpSpPr>
            <a:xfrm>
              <a:off x="4176" y="3144"/>
              <a:ext cx="672" cy="384"/>
              <a:chOff x="4176" y="3168"/>
              <a:chExt cx="672" cy="384"/>
            </a:xfrm>
          </p:grpSpPr>
          <p:sp>
            <p:nvSpPr>
              <p:cNvPr id="29797" name="Freeform 107"/>
              <p:cNvSpPr/>
              <p:nvPr/>
            </p:nvSpPr>
            <p:spPr>
              <a:xfrm>
                <a:off x="4176" y="3168"/>
                <a:ext cx="672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6" y="168"/>
                  </a:cxn>
                  <a:cxn ang="0">
                    <a:pos x="672" y="384"/>
                  </a:cxn>
                </a:cxnLst>
                <a:pathLst>
                  <a:path w="672" h="384">
                    <a:moveTo>
                      <a:pt x="0" y="0"/>
                    </a:moveTo>
                    <a:cubicBezTo>
                      <a:pt x="66" y="28"/>
                      <a:pt x="284" y="104"/>
                      <a:pt x="396" y="168"/>
                    </a:cubicBezTo>
                    <a:cubicBezTo>
                      <a:pt x="508" y="232"/>
                      <a:pt x="615" y="339"/>
                      <a:pt x="672" y="384"/>
                    </a:cubicBezTo>
                  </a:path>
                </a:pathLst>
              </a:custGeom>
              <a:noFill/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9798" name="Line 108"/>
              <p:cNvSpPr/>
              <p:nvPr/>
            </p:nvSpPr>
            <p:spPr>
              <a:xfrm>
                <a:off x="4416" y="3264"/>
                <a:ext cx="96" cy="144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799" name="Line 109"/>
              <p:cNvSpPr/>
              <p:nvPr/>
            </p:nvSpPr>
            <p:spPr>
              <a:xfrm flipV="1">
                <a:off x="4416" y="3216"/>
                <a:ext cx="192" cy="48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16" name="Group 110"/>
          <p:cNvGrpSpPr/>
          <p:nvPr/>
        </p:nvGrpSpPr>
        <p:grpSpPr>
          <a:xfrm>
            <a:off x="8139113" y="2708275"/>
            <a:ext cx="2060575" cy="838200"/>
            <a:chOff x="3886" y="528"/>
            <a:chExt cx="1298" cy="528"/>
          </a:xfrm>
        </p:grpSpPr>
        <p:grpSp>
          <p:nvGrpSpPr>
            <p:cNvPr id="29801" name="Group 111"/>
            <p:cNvGrpSpPr/>
            <p:nvPr/>
          </p:nvGrpSpPr>
          <p:grpSpPr>
            <a:xfrm>
              <a:off x="3886" y="864"/>
              <a:ext cx="719" cy="192"/>
              <a:chOff x="2542" y="768"/>
              <a:chExt cx="719" cy="192"/>
            </a:xfrm>
          </p:grpSpPr>
          <p:sp>
            <p:nvSpPr>
              <p:cNvPr id="29802" name="Line 112"/>
              <p:cNvSpPr/>
              <p:nvPr/>
            </p:nvSpPr>
            <p:spPr>
              <a:xfrm>
                <a:off x="2542" y="865"/>
                <a:ext cx="719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803" name="Line 113"/>
              <p:cNvSpPr/>
              <p:nvPr/>
            </p:nvSpPr>
            <p:spPr>
              <a:xfrm flipH="1" flipV="1">
                <a:off x="2760" y="768"/>
                <a:ext cx="192" cy="96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804" name="Line 114"/>
              <p:cNvSpPr/>
              <p:nvPr/>
            </p:nvSpPr>
            <p:spPr>
              <a:xfrm flipH="1">
                <a:off x="2760" y="864"/>
                <a:ext cx="192" cy="96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29805" name="Group 115"/>
            <p:cNvGrpSpPr/>
            <p:nvPr/>
          </p:nvGrpSpPr>
          <p:grpSpPr>
            <a:xfrm>
              <a:off x="4680" y="528"/>
              <a:ext cx="504" cy="456"/>
              <a:chOff x="1896" y="2304"/>
              <a:chExt cx="504" cy="456"/>
            </a:xfrm>
          </p:grpSpPr>
          <p:sp>
            <p:nvSpPr>
              <p:cNvPr id="29806" name="Freeform 116"/>
              <p:cNvSpPr/>
              <p:nvPr/>
            </p:nvSpPr>
            <p:spPr>
              <a:xfrm>
                <a:off x="1896" y="2304"/>
                <a:ext cx="504" cy="456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264" y="180"/>
                  </a:cxn>
                  <a:cxn ang="0">
                    <a:pos x="0" y="456"/>
                  </a:cxn>
                </a:cxnLst>
                <a:pathLst>
                  <a:path w="504" h="456">
                    <a:moveTo>
                      <a:pt x="504" y="0"/>
                    </a:moveTo>
                    <a:cubicBezTo>
                      <a:pt x="464" y="30"/>
                      <a:pt x="348" y="104"/>
                      <a:pt x="264" y="180"/>
                    </a:cubicBezTo>
                    <a:cubicBezTo>
                      <a:pt x="180" y="256"/>
                      <a:pt x="55" y="399"/>
                      <a:pt x="0" y="456"/>
                    </a:cubicBezTo>
                  </a:path>
                </a:pathLst>
              </a:custGeom>
              <a:noFill/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9807" name="Line 117"/>
              <p:cNvSpPr/>
              <p:nvPr/>
            </p:nvSpPr>
            <p:spPr>
              <a:xfrm flipH="1">
                <a:off x="2016" y="2496"/>
                <a:ext cx="144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29808" name="Line 118"/>
              <p:cNvSpPr/>
              <p:nvPr/>
            </p:nvSpPr>
            <p:spPr>
              <a:xfrm>
                <a:off x="2160" y="2496"/>
                <a:ext cx="0" cy="144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29809" name="AutoShape 119"/>
            <p:cNvSpPr/>
            <p:nvPr/>
          </p:nvSpPr>
          <p:spPr>
            <a:xfrm>
              <a:off x="4593" y="912"/>
              <a:ext cx="111" cy="122"/>
            </a:xfrm>
            <a:prstGeom prst="flowChartConnector">
              <a:avLst/>
            </a:prstGeom>
            <a:gradFill rotWithShape="0">
              <a:gsLst>
                <a:gs pos="0">
                  <a:srgbClr val="003B00"/>
                </a:gs>
                <a:gs pos="100000">
                  <a:srgbClr val="008000"/>
                </a:gs>
              </a:gsLst>
              <a:path path="shape">
                <a:fillToRect l="50000" t="50000" r="50000" b="50000"/>
              </a:path>
              <a:tileRect/>
            </a:gradFill>
            <a:ln w="57150">
              <a:noFill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1080" name="Line 120"/>
          <p:cNvSpPr/>
          <p:nvPr/>
        </p:nvSpPr>
        <p:spPr>
          <a:xfrm>
            <a:off x="8183563" y="3429000"/>
            <a:ext cx="0" cy="287338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81" name="Text Box 121"/>
          <p:cNvSpPr txBox="1"/>
          <p:nvPr/>
        </p:nvSpPr>
        <p:spPr>
          <a:xfrm>
            <a:off x="3216275" y="4868863"/>
            <a:ext cx="5113338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接入电路的有效电阻丝为</a:t>
            </a:r>
            <a:r>
              <a:rPr lang="en-US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BP</a:t>
            </a:r>
            <a:endParaRPr lang="en-US" altLang="zh-CN" sz="28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1082" name="Text Box 122"/>
          <p:cNvSpPr txBox="1"/>
          <p:nvPr/>
        </p:nvSpPr>
        <p:spPr>
          <a:xfrm>
            <a:off x="3216275" y="5589588"/>
            <a:ext cx="496887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向右移动滑动变阻器电阻将？</a:t>
            </a:r>
            <a:endParaRPr lang="zh-CN" altLang="en-US" sz="2800" b="1" u="sng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1083" name="Text Box 123"/>
          <p:cNvSpPr txBox="1"/>
          <p:nvPr/>
        </p:nvSpPr>
        <p:spPr>
          <a:xfrm>
            <a:off x="8040688" y="5589588"/>
            <a:ext cx="1296987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变小</a:t>
            </a:r>
            <a:endParaRPr lang="zh-CN" altLang="en-US" sz="2800" b="1" dirty="0">
              <a:solidFill>
                <a:srgbClr val="FF0000"/>
              </a:solidFill>
              <a:latin typeface="Arial" pitchFamily="34" charset="0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1" grpId="0"/>
      <p:bldP spid="41082" grpId="0"/>
      <p:bldP spid="4108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287713" y="0"/>
            <a:ext cx="6769100" cy="1143000"/>
          </a:xfrm>
        </p:spPr>
        <p:txBody>
          <a:bodyPr wrap="square" lIns="91440" tIns="45720" rIns="91440" bIns="45720" numCol="1" anchor="ctr" anchorCtr="0" compatLnSpc="1"/>
          <a:p>
            <a:pPr lvl="0" eaLnBrk="1" fontAlgn="base" hangingPunct="1"/>
            <a:r>
              <a:rPr lang="zh-CN" altLang="en-US" sz="40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滑动变阻器的使用方法</a:t>
            </a:r>
            <a:endParaRPr lang="zh-CN" altLang="en-US" sz="4000" b="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方正姚体" pitchFamily="2" charset="-122"/>
            </a:endParaRPr>
          </a:p>
        </p:txBody>
      </p:sp>
      <p:sp>
        <p:nvSpPr>
          <p:cNvPr id="48131" name="Text Box 3"/>
          <p:cNvSpPr txBox="1"/>
          <p:nvPr/>
        </p:nvSpPr>
        <p:spPr>
          <a:xfrm>
            <a:off x="1774825" y="1773238"/>
            <a:ext cx="7850188" cy="420814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Tahoma" pitchFamily="34" charset="0"/>
                <a:ea typeface="宋体" pitchFamily="2" charset="-122"/>
              </a:rPr>
              <a:t>（</a:t>
            </a:r>
            <a:r>
              <a:rPr lang="en-US" altLang="zh-CN" sz="4000" b="1">
                <a:latin typeface="Tahoma" pitchFamily="34" charset="0"/>
                <a:ea typeface="宋体" pitchFamily="2" charset="-122"/>
              </a:rPr>
              <a:t>1</a:t>
            </a:r>
            <a:r>
              <a:rPr lang="zh-CN" altLang="en-US" sz="4000" b="1" dirty="0">
                <a:latin typeface="Tahoma" pitchFamily="34" charset="0"/>
                <a:ea typeface="宋体" pitchFamily="2" charset="-122"/>
              </a:rPr>
              <a:t>）一般要串联在电路中</a:t>
            </a:r>
            <a:endParaRPr lang="zh-CN" altLang="en-US" sz="4000" b="1" dirty="0">
              <a:latin typeface="Tahoma" pitchFamily="34" charset="0"/>
              <a:ea typeface="宋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Tahoma" pitchFamily="34" charset="0"/>
                <a:ea typeface="宋体" pitchFamily="2" charset="-122"/>
              </a:rPr>
              <a:t>（</a:t>
            </a:r>
            <a:r>
              <a:rPr lang="en-US" altLang="zh-CN" sz="4000" b="1">
                <a:latin typeface="Tahoma" pitchFamily="34" charset="0"/>
                <a:ea typeface="宋体" pitchFamily="2" charset="-122"/>
              </a:rPr>
              <a:t>2</a:t>
            </a:r>
            <a:r>
              <a:rPr lang="zh-CN" altLang="en-US" sz="4000" b="1" dirty="0">
                <a:latin typeface="Tahoma" pitchFamily="34" charset="0"/>
                <a:ea typeface="宋体" pitchFamily="2" charset="-122"/>
              </a:rPr>
              <a:t>）</a:t>
            </a:r>
            <a:r>
              <a:rPr lang="zh-CN" altLang="en-US" sz="4000" b="1" dirty="0">
                <a:latin typeface="Times New Roman" pitchFamily="18" charset="0"/>
                <a:ea typeface="宋体" pitchFamily="2" charset="-122"/>
              </a:rPr>
              <a:t>一上一下搭配好，</a:t>
            </a:r>
            <a:r>
              <a:rPr lang="zh-CN" altLang="en-US" sz="4000" b="1" dirty="0">
                <a:solidFill>
                  <a:srgbClr val="FF66CC"/>
                </a:solidFill>
                <a:latin typeface="Times New Roman" pitchFamily="18" charset="0"/>
                <a:ea typeface="宋体" pitchFamily="2" charset="-122"/>
              </a:rPr>
              <a:t>主要看下</a:t>
            </a:r>
            <a:endParaRPr lang="zh-CN" altLang="en-US" sz="4000" b="1" dirty="0">
              <a:solidFill>
                <a:srgbClr val="FF66CC"/>
              </a:solidFill>
              <a:latin typeface="Times New Roman" pitchFamily="18" charset="0"/>
              <a:ea typeface="宋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(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向着下面的那个接线柱滑动电阻变大，远离下面的那个接线柱滑动电阻变小</a:t>
            </a:r>
            <a:r>
              <a:rPr lang="en-US" altLang="zh-CN" sz="20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)</a:t>
            </a:r>
            <a:endParaRPr lang="en-US" altLang="zh-CN" sz="2000" b="1">
              <a:solidFill>
                <a:srgbClr val="0000FF"/>
              </a:solidFill>
              <a:latin typeface="Tahoma" pitchFamily="34" charset="0"/>
              <a:ea typeface="宋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Tahoma" pitchFamily="34" charset="0"/>
                <a:ea typeface="宋体" pitchFamily="2" charset="-122"/>
              </a:rPr>
              <a:t>（</a:t>
            </a:r>
            <a:r>
              <a:rPr lang="en-US" altLang="zh-CN" sz="4000" b="1">
                <a:latin typeface="Tahoma" pitchFamily="34" charset="0"/>
                <a:ea typeface="宋体" pitchFamily="2" charset="-122"/>
              </a:rPr>
              <a:t>3</a:t>
            </a:r>
            <a:r>
              <a:rPr lang="zh-CN" altLang="en-US" sz="4000" b="1" dirty="0">
                <a:latin typeface="Tahoma" pitchFamily="34" charset="0"/>
                <a:ea typeface="宋体" pitchFamily="2" charset="-122"/>
              </a:rPr>
              <a:t>）使用前应将滑片放在阻值最</a:t>
            </a:r>
            <a:endParaRPr lang="zh-CN" altLang="en-US" sz="4000" b="1" dirty="0">
              <a:latin typeface="Tahoma" pitchFamily="34" charset="0"/>
              <a:ea typeface="宋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Tahoma" pitchFamily="34" charset="0"/>
                <a:ea typeface="宋体" pitchFamily="2" charset="-122"/>
              </a:rPr>
              <a:t>         大位置</a:t>
            </a:r>
            <a:endParaRPr lang="zh-CN" altLang="en-US" sz="4000" b="1" dirty="0">
              <a:latin typeface="Tahoma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75" name="Text Box 47"/>
          <p:cNvSpPr txBox="1">
            <a:spLocks noChangeArrowheads="1"/>
          </p:cNvSpPr>
          <p:nvPr>
            <p:ph type="body"/>
          </p:nvPr>
        </p:nvSpPr>
        <p:spPr>
          <a:xfrm>
            <a:off x="1847850" y="2636838"/>
            <a:ext cx="7272338" cy="5762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1.</a:t>
            </a: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滑动变阻器上的</a:t>
            </a: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黑体" pitchFamily="2" charset="-122"/>
                <a:cs typeface="+mn-cs"/>
              </a:rPr>
              <a:t>“</a:t>
            </a:r>
            <a:r>
              <a:rPr kumimoji="1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20</a:t>
            </a:r>
            <a:r>
              <a:rPr kumimoji="1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Ω</a:t>
            </a:r>
            <a:r>
              <a:rPr kumimoji="1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  </a:t>
            </a:r>
            <a:r>
              <a:rPr kumimoji="1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1A</a:t>
            </a:r>
            <a:r>
              <a:rPr kumimoji="1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黑体" pitchFamily="2" charset="-122"/>
                <a:cs typeface="+mn-cs"/>
              </a:rPr>
              <a:t>”</a:t>
            </a: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表示什么意思</a:t>
            </a:r>
            <a:r>
              <a:rPr kumimoji="1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itchFamily="2" charset="-122"/>
                <a:ea typeface="黑体" pitchFamily="2" charset="-122"/>
                <a:cs typeface="+mn-cs"/>
              </a:rPr>
              <a:t>?</a:t>
            </a:r>
          </a:p>
        </p:txBody>
      </p:sp>
      <p:sp>
        <p:nvSpPr>
          <p:cNvPr id="48161" name="Text Box 33"/>
          <p:cNvSpPr txBox="1"/>
          <p:nvPr/>
        </p:nvSpPr>
        <p:spPr>
          <a:xfrm>
            <a:off x="1847850" y="4437063"/>
            <a:ext cx="8280400" cy="9448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/>
            <a:r>
              <a:rPr lang="en-US" altLang="zh-CN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2. </a:t>
            </a:r>
            <a:r>
              <a:rPr lang="zh-CN" altLang="en-US" sz="28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将滑动变阻器接入电路</a:t>
            </a:r>
            <a:r>
              <a:rPr lang="en-US" altLang="zh-CN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8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开关合上前</a:t>
            </a:r>
            <a:r>
              <a:rPr lang="en-US" altLang="zh-CN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8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滑动变阻器的滑动触头应在什么位置</a:t>
            </a:r>
            <a:r>
              <a:rPr lang="en-US" altLang="zh-CN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?</a:t>
            </a:r>
            <a:r>
              <a:rPr lang="zh-CN" altLang="en-US" sz="28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为什么</a:t>
            </a:r>
            <a:r>
              <a:rPr lang="en-US" altLang="zh-CN" sz="28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?</a:t>
            </a:r>
            <a:endParaRPr lang="en-US" altLang="zh-CN" sz="2800" b="1">
              <a:solidFill>
                <a:schemeClr val="tx2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8176" name="Rectangle 48"/>
          <p:cNvSpPr/>
          <p:nvPr/>
        </p:nvSpPr>
        <p:spPr>
          <a:xfrm>
            <a:off x="2711450" y="3284538"/>
            <a:ext cx="7200900" cy="89598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该滑动变阻器的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最大电阻值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20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欧姆</a:t>
            </a:r>
            <a:endParaRPr lang="zh-CN" altLang="en-US" sz="24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 lvl="0"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该滑动变阻器所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允许通过的最大电流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为</a:t>
            </a:r>
            <a:r>
              <a:rPr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安培</a:t>
            </a:r>
            <a:endParaRPr lang="zh-CN" altLang="en-US" sz="24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1988" name="Text Box 68"/>
          <p:cNvSpPr txBox="1"/>
          <p:nvPr/>
        </p:nvSpPr>
        <p:spPr>
          <a:xfrm>
            <a:off x="2727167" y="5589588"/>
            <a:ext cx="582168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algn="ctr"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滑动触头离下接线柱最远</a:t>
            </a:r>
            <a:r>
              <a:rPr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有效电阻最大处</a:t>
            </a:r>
            <a:endParaRPr lang="zh-CN" altLang="en-US" sz="24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1749" name="Text Box 8"/>
          <p:cNvSpPr txBox="1"/>
          <p:nvPr/>
        </p:nvSpPr>
        <p:spPr>
          <a:xfrm>
            <a:off x="1847850" y="333375"/>
            <a:ext cx="518477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itchFamily="34" charset="0"/>
                <a:ea typeface="黑体" pitchFamily="2" charset="-122"/>
              </a:rPr>
              <a:t>小结：滑动变阻器的接线规律</a:t>
            </a:r>
            <a:endParaRPr lang="zh-CN" altLang="en-US" sz="2800" b="1" dirty="0">
              <a:latin typeface="Arial" pitchFamily="34" charset="0"/>
              <a:ea typeface="黑体" pitchFamily="2" charset="-122"/>
            </a:endParaRPr>
          </a:p>
        </p:txBody>
      </p:sp>
      <p:sp>
        <p:nvSpPr>
          <p:cNvPr id="44041" name="Text Box 9"/>
          <p:cNvSpPr txBox="1"/>
          <p:nvPr/>
        </p:nvSpPr>
        <p:spPr>
          <a:xfrm>
            <a:off x="1774825" y="1268413"/>
            <a:ext cx="856932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两上同导线、两下定阻值、一上一下变大小、有效电阻看下端</a:t>
            </a:r>
            <a:endParaRPr lang="zh-CN" altLang="en-US" sz="2400" b="1" dirty="0">
              <a:solidFill>
                <a:srgbClr val="FF0000"/>
              </a:solidFill>
              <a:latin typeface="Arial" pitchFamily="34" charset="0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8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8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8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8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75" grpId="0"/>
      <p:bldP spid="48161" grpId="0"/>
      <p:bldP spid="48176" grpId="0"/>
      <p:bldP spid="81988" grpId="0"/>
      <p:bldP spid="440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 descr="电阻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24000" y="-7937"/>
            <a:ext cx="9144000" cy="6865937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122" name="Text Box 3"/>
          <p:cNvSpPr txBox="1"/>
          <p:nvPr/>
        </p:nvSpPr>
        <p:spPr>
          <a:xfrm>
            <a:off x="8328025" y="260350"/>
            <a:ext cx="1871663" cy="57912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6600FF"/>
                </a:solidFill>
                <a:latin typeface="Arial" pitchFamily="34" charset="0"/>
                <a:ea typeface="黑体" pitchFamily="2" charset="-122"/>
              </a:rPr>
              <a:t>各种电阻</a:t>
            </a:r>
            <a:endParaRPr lang="zh-CN" altLang="en-US" sz="3200" dirty="0">
              <a:solidFill>
                <a:srgbClr val="6600FF"/>
              </a:solidFill>
              <a:latin typeface="Arial" pitchFamily="34" charset="0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2063750" y="2060575"/>
            <a:ext cx="8280400" cy="26517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/>
            <a:r>
              <a:rPr lang="en-US" altLang="zh-CN" sz="2800" b="1">
                <a:latin typeface="黑体" pitchFamily="2" charset="-122"/>
                <a:ea typeface="黑体" pitchFamily="2" charset="-122"/>
              </a:rPr>
              <a:t>(1)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串联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在电路中，接线是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一上一下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  <a:p>
            <a:pPr lvl="0"/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  <a:p>
            <a:pPr lvl="0"/>
            <a:r>
              <a:rPr lang="en-US" altLang="zh-CN" sz="2800" b="1">
                <a:latin typeface="黑体" pitchFamily="2" charset="-122"/>
                <a:ea typeface="黑体" pitchFamily="2" charset="-122"/>
              </a:rPr>
              <a:t>(2)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使用前应将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滑片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放在变阻器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阻值最大位置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  <a:p>
            <a:pPr lvl="0"/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  <a:p>
            <a:pPr lvl="0"/>
            <a:r>
              <a:rPr lang="en-US" altLang="zh-CN" sz="2800" b="1">
                <a:latin typeface="黑体" pitchFamily="2" charset="-122"/>
                <a:ea typeface="黑体" pitchFamily="2" charset="-122"/>
              </a:rPr>
              <a:t>(3)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使用前要了解铭牌，铭牌上标有变阻器的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最大电阻值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和变阻器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允许通过的最大电流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2770" name="Rectangle 3"/>
          <p:cNvSpPr/>
          <p:nvPr/>
        </p:nvSpPr>
        <p:spPr>
          <a:xfrm>
            <a:off x="2063750" y="404813"/>
            <a:ext cx="4297680" cy="640080"/>
          </a:xfrm>
          <a:prstGeom prst="rect">
            <a:avLst/>
          </a:prstGeom>
          <a:solidFill>
            <a:srgbClr val="FFFF00"/>
          </a:solidFill>
          <a:ln w="38100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latin typeface="Arial" pitchFamily="34" charset="0"/>
                <a:ea typeface="黑体" pitchFamily="2" charset="-122"/>
              </a:rPr>
              <a:t>滑动变阻器的使用：</a:t>
            </a:r>
            <a:endParaRPr lang="zh-CN" altLang="en-US" sz="3600" b="1" dirty="0">
              <a:latin typeface="Arial" pitchFamily="34" charset="0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3287713" y="188913"/>
            <a:ext cx="59055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彩云" pitchFamily="2" charset="-122"/>
                <a:ea typeface="宋体" pitchFamily="2" charset="-122"/>
                <a:cs typeface="+mn-cs"/>
              </a:rPr>
              <a:t>二、旋盘式变阻箱</a:t>
            </a:r>
          </a:p>
        </p:txBody>
      </p:sp>
      <p:pic>
        <p:nvPicPr>
          <p:cNvPr id="49155" name="Picture 3" descr="msotw9_temp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828800" y="1676400"/>
            <a:ext cx="4191000" cy="32004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915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167438" y="1557338"/>
            <a:ext cx="4038600" cy="4011612"/>
          </a:xfrm>
          <a:prstGeom prst="rect">
            <a:avLst/>
          </a:prstGeom>
          <a:solidFill>
            <a:srgbClr val="71DFD2"/>
          </a:solidFill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3216275" y="0"/>
            <a:ext cx="5410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彩云" pitchFamily="2" charset="-122"/>
                <a:ea typeface="宋体" pitchFamily="2" charset="-122"/>
                <a:cs typeface="+mn-cs"/>
              </a:rPr>
              <a:t>旋盘式变阻箱的读数</a:t>
            </a:r>
          </a:p>
        </p:txBody>
      </p:sp>
      <p:pic>
        <p:nvPicPr>
          <p:cNvPr id="50179" name="Picture 3" descr="msotw9_temp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14600" y="990600"/>
            <a:ext cx="4375150" cy="54864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0180" name="Text Box 4"/>
          <p:cNvSpPr txBox="1"/>
          <p:nvPr/>
        </p:nvSpPr>
        <p:spPr>
          <a:xfrm>
            <a:off x="7543800" y="1524000"/>
            <a:ext cx="27432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宋体" pitchFamily="2" charset="-122"/>
              </a:rPr>
              <a:t>阻值：</a:t>
            </a:r>
            <a:r>
              <a:rPr lang="en-US" altLang="zh-CN" sz="3200" b="1">
                <a:solidFill>
                  <a:srgbClr val="FF5050"/>
                </a:solidFill>
                <a:latin typeface="Times New Roman" pitchFamily="18" charset="0"/>
                <a:ea typeface="宋体" pitchFamily="2" charset="-122"/>
              </a:rPr>
              <a:t>427</a:t>
            </a:r>
            <a:r>
              <a:rPr lang="zh-CN" altLang="en-US" sz="3200" b="1" dirty="0">
                <a:solidFill>
                  <a:srgbClr val="FF5050"/>
                </a:solidFill>
                <a:latin typeface="Times New Roman" pitchFamily="18" charset="0"/>
                <a:ea typeface="宋体" pitchFamily="2" charset="-122"/>
              </a:rPr>
              <a:t>欧</a:t>
            </a:r>
            <a:endParaRPr lang="zh-CN" altLang="en-US" sz="3200" b="1" dirty="0">
              <a:solidFill>
                <a:srgbClr val="FF505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5" name="任意多边形 1024"/>
          <p:cNvSpPr/>
          <p:nvPr/>
        </p:nvSpPr>
        <p:spPr/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Text Box 2"/>
          <p:cNvSpPr txBox="1"/>
          <p:nvPr/>
        </p:nvSpPr>
        <p:spPr>
          <a:xfrm>
            <a:off x="3000375" y="333375"/>
            <a:ext cx="3867150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三 电位器：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ea typeface="黑体" pitchFamily="2" charset="-122"/>
            </a:endParaRPr>
          </a:p>
        </p:txBody>
      </p:sp>
      <p:grpSp>
        <p:nvGrpSpPr>
          <p:cNvPr id="55299" name="Group 3"/>
          <p:cNvGrpSpPr/>
          <p:nvPr/>
        </p:nvGrpSpPr>
        <p:grpSpPr>
          <a:xfrm>
            <a:off x="2101850" y="2541588"/>
            <a:ext cx="3505200" cy="2590800"/>
            <a:chOff x="1872" y="2496"/>
            <a:chExt cx="2208" cy="1632"/>
          </a:xfrm>
        </p:grpSpPr>
        <p:graphicFrame>
          <p:nvGraphicFramePr>
            <p:cNvPr id="36867" name="Object 4"/>
            <p:cNvGraphicFramePr>
              <a:graphicFrameLocks noChangeAspect="1"/>
            </p:cNvGraphicFramePr>
            <p:nvPr/>
          </p:nvGraphicFramePr>
          <p:xfrm>
            <a:off x="1872" y="2496"/>
            <a:ext cx="2208" cy="16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" r:id="rId1" imgW="1895475" imgH="1390650" progId="Paint.Picture">
                    <p:embed/>
                  </p:oleObj>
                </mc:Choice>
                <mc:Fallback>
                  <p:oleObj name="" r:id="rId1" imgW="1895475" imgH="1390650" progId="Paint.Picture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1872" y="2496"/>
                          <a:ext cx="2208" cy="16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68" name="Text Box 5"/>
            <p:cNvSpPr txBox="1"/>
            <p:nvPr/>
          </p:nvSpPr>
          <p:spPr>
            <a:xfrm>
              <a:off x="1872" y="3840"/>
              <a:ext cx="768" cy="28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2"/>
                  </a:solidFill>
                  <a:latin typeface="Times New Roman" pitchFamily="18" charset="0"/>
                  <a:ea typeface="黑体" pitchFamily="2" charset="-122"/>
                </a:rPr>
                <a:t>电位器</a:t>
              </a:r>
              <a:endParaRPr lang="zh-CN" altLang="en-US" sz="2400" b="1" dirty="0">
                <a:solidFill>
                  <a:schemeClr val="bg2"/>
                </a:solidFill>
                <a:latin typeface="Times New Roman" pitchFamily="18" charset="0"/>
                <a:ea typeface="黑体" pitchFamily="2" charset="-122"/>
              </a:endParaRPr>
            </a:p>
          </p:txBody>
        </p:sp>
      </p:grpSp>
      <p:pic>
        <p:nvPicPr>
          <p:cNvPr id="55302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81675" y="2560638"/>
            <a:ext cx="4733925" cy="264477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Text Box 4"/>
          <p:cNvSpPr txBox="1"/>
          <p:nvPr/>
        </p:nvSpPr>
        <p:spPr>
          <a:xfrm>
            <a:off x="2063750" y="908050"/>
            <a:ext cx="7777163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endParaRPr lang="zh-CN" altLang="zh-CN" sz="4400" b="1" dirty="0">
              <a:solidFill>
                <a:schemeClr val="folHlink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7890" name="Picture 5" descr="图4-33 旋钮型变阻器实物图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95438" y="1092200"/>
            <a:ext cx="4932362" cy="27400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7891" name="Picture 6" descr="图4-33 旋钮型变阻器实物图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670675" y="476250"/>
            <a:ext cx="3889375" cy="2703513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7892" name="Rectangle 12"/>
          <p:cNvSpPr/>
          <p:nvPr/>
        </p:nvSpPr>
        <p:spPr>
          <a:xfrm>
            <a:off x="5596573" y="260350"/>
            <a:ext cx="23164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algn="ctr">
              <a:spcBef>
                <a:spcPct val="20000"/>
              </a:spcBef>
            </a:pPr>
            <a:r>
              <a:rPr lang="zh-CN" altLang="en-US" sz="2800" b="1" dirty="0">
                <a:latin typeface="Arial" pitchFamily="34" charset="0"/>
                <a:ea typeface="黑体" pitchFamily="2" charset="-122"/>
              </a:rPr>
              <a:t>旋钮型变阻器</a:t>
            </a:r>
            <a:endParaRPr lang="zh-CN" altLang="en-US" sz="2800" b="1" dirty="0">
              <a:latin typeface="Arial" pitchFamily="34" charset="0"/>
              <a:ea typeface="黑体" pitchFamily="2" charset="-122"/>
            </a:endParaRPr>
          </a:p>
        </p:txBody>
      </p:sp>
      <p:pic>
        <p:nvPicPr>
          <p:cNvPr id="37893" name="Picture 13" descr="bc1d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83113" y="3933825"/>
            <a:ext cx="3241675" cy="28797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7894" name="Picture 14" descr="0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95438" y="3933825"/>
            <a:ext cx="2987675" cy="287655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8448" name="Freeform 16"/>
          <p:cNvSpPr/>
          <p:nvPr/>
        </p:nvSpPr>
        <p:spPr>
          <a:xfrm>
            <a:off x="8112125" y="2781300"/>
            <a:ext cx="203200" cy="1028700"/>
          </a:xfrm>
          <a:custGeom>
            <a:avLst/>
            <a:gdLst/>
            <a:ahLst/>
            <a:cxnLst>
              <a:cxn ang="0">
                <a:pos x="322579945" y="0"/>
              </a:cxn>
              <a:cxn ang="0">
                <a:pos x="161289973" y="60483752"/>
              </a:cxn>
              <a:cxn ang="0">
                <a:pos x="80644986" y="181451231"/>
              </a:cxn>
              <a:cxn ang="0">
                <a:pos x="100806227" y="322579978"/>
              </a:cxn>
              <a:cxn ang="0">
                <a:pos x="282257465" y="443547531"/>
              </a:cxn>
              <a:cxn ang="0">
                <a:pos x="141128732" y="584676228"/>
              </a:cxn>
              <a:cxn ang="0">
                <a:pos x="40322493" y="846772578"/>
              </a:cxn>
              <a:cxn ang="0">
                <a:pos x="0" y="907256305"/>
              </a:cxn>
              <a:cxn ang="0">
                <a:pos x="221773743" y="1028223759"/>
              </a:cxn>
              <a:cxn ang="0">
                <a:pos x="201612453" y="1149191214"/>
              </a:cxn>
              <a:cxn ang="0">
                <a:pos x="161289973" y="1229836184"/>
              </a:cxn>
              <a:cxn ang="0">
                <a:pos x="80644986" y="1350803638"/>
              </a:cxn>
              <a:cxn ang="0">
                <a:pos x="201612453" y="1491932335"/>
              </a:cxn>
              <a:cxn ang="0">
                <a:pos x="161289973" y="1633061032"/>
              </a:cxn>
            </a:cxnLst>
            <a:pathLst>
              <a:path w="128" h="648">
                <a:moveTo>
                  <a:pt x="128" y="0"/>
                </a:moveTo>
                <a:cubicBezTo>
                  <a:pt x="104" y="5"/>
                  <a:pt x="81" y="4"/>
                  <a:pt x="64" y="24"/>
                </a:cubicBezTo>
                <a:cubicBezTo>
                  <a:pt x="51" y="38"/>
                  <a:pt x="32" y="72"/>
                  <a:pt x="32" y="72"/>
                </a:cubicBezTo>
                <a:cubicBezTo>
                  <a:pt x="35" y="91"/>
                  <a:pt x="32" y="111"/>
                  <a:pt x="40" y="128"/>
                </a:cubicBezTo>
                <a:cubicBezTo>
                  <a:pt x="45" y="139"/>
                  <a:pt x="98" y="171"/>
                  <a:pt x="112" y="176"/>
                </a:cubicBezTo>
                <a:cubicBezTo>
                  <a:pt x="80" y="187"/>
                  <a:pt x="67" y="200"/>
                  <a:pt x="56" y="232"/>
                </a:cubicBezTo>
                <a:cubicBezTo>
                  <a:pt x="45" y="307"/>
                  <a:pt x="58" y="272"/>
                  <a:pt x="16" y="336"/>
                </a:cubicBezTo>
                <a:cubicBezTo>
                  <a:pt x="11" y="344"/>
                  <a:pt x="0" y="360"/>
                  <a:pt x="0" y="360"/>
                </a:cubicBezTo>
                <a:cubicBezTo>
                  <a:pt x="29" y="382"/>
                  <a:pt x="54" y="397"/>
                  <a:pt x="88" y="408"/>
                </a:cubicBezTo>
                <a:cubicBezTo>
                  <a:pt x="114" y="447"/>
                  <a:pt x="107" y="419"/>
                  <a:pt x="80" y="456"/>
                </a:cubicBezTo>
                <a:cubicBezTo>
                  <a:pt x="73" y="466"/>
                  <a:pt x="70" y="478"/>
                  <a:pt x="64" y="488"/>
                </a:cubicBezTo>
                <a:cubicBezTo>
                  <a:pt x="54" y="504"/>
                  <a:pt x="32" y="536"/>
                  <a:pt x="32" y="536"/>
                </a:cubicBezTo>
                <a:cubicBezTo>
                  <a:pt x="59" y="576"/>
                  <a:pt x="66" y="549"/>
                  <a:pt x="80" y="592"/>
                </a:cubicBezTo>
                <a:cubicBezTo>
                  <a:pt x="71" y="644"/>
                  <a:pt x="83" y="629"/>
                  <a:pt x="64" y="648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9" name="Freeform 17"/>
          <p:cNvSpPr/>
          <p:nvPr/>
        </p:nvSpPr>
        <p:spPr>
          <a:xfrm flipH="1">
            <a:off x="8832850" y="2924175"/>
            <a:ext cx="85725" cy="1028700"/>
          </a:xfrm>
          <a:custGeom>
            <a:avLst/>
            <a:gdLst/>
            <a:ahLst/>
            <a:cxnLst>
              <a:cxn ang="0">
                <a:pos x="57412303" y="0"/>
              </a:cxn>
              <a:cxn ang="0">
                <a:pos x="28706486" y="60483752"/>
              </a:cxn>
              <a:cxn ang="0">
                <a:pos x="14352908" y="181451231"/>
              </a:cxn>
              <a:cxn ang="0">
                <a:pos x="17941302" y="322579978"/>
              </a:cxn>
              <a:cxn ang="0">
                <a:pos x="50235517" y="443547531"/>
              </a:cxn>
              <a:cxn ang="0">
                <a:pos x="25118093" y="584676228"/>
              </a:cxn>
              <a:cxn ang="0">
                <a:pos x="7176789" y="846772578"/>
              </a:cxn>
              <a:cxn ang="0">
                <a:pos x="0" y="907256305"/>
              </a:cxn>
              <a:cxn ang="0">
                <a:pos x="39470996" y="1028223759"/>
              </a:cxn>
              <a:cxn ang="0">
                <a:pos x="35882603" y="1149191214"/>
              </a:cxn>
              <a:cxn ang="0">
                <a:pos x="28706486" y="1229836184"/>
              </a:cxn>
              <a:cxn ang="0">
                <a:pos x="14352908" y="1350803638"/>
              </a:cxn>
              <a:cxn ang="0">
                <a:pos x="35882603" y="1491932335"/>
              </a:cxn>
              <a:cxn ang="0">
                <a:pos x="28706486" y="1633061032"/>
              </a:cxn>
            </a:cxnLst>
            <a:pathLst>
              <a:path w="128" h="648">
                <a:moveTo>
                  <a:pt x="128" y="0"/>
                </a:moveTo>
                <a:cubicBezTo>
                  <a:pt x="104" y="5"/>
                  <a:pt x="81" y="4"/>
                  <a:pt x="64" y="24"/>
                </a:cubicBezTo>
                <a:cubicBezTo>
                  <a:pt x="51" y="38"/>
                  <a:pt x="32" y="72"/>
                  <a:pt x="32" y="72"/>
                </a:cubicBezTo>
                <a:cubicBezTo>
                  <a:pt x="35" y="91"/>
                  <a:pt x="32" y="111"/>
                  <a:pt x="40" y="128"/>
                </a:cubicBezTo>
                <a:cubicBezTo>
                  <a:pt x="45" y="139"/>
                  <a:pt x="98" y="171"/>
                  <a:pt x="112" y="176"/>
                </a:cubicBezTo>
                <a:cubicBezTo>
                  <a:pt x="80" y="187"/>
                  <a:pt x="67" y="200"/>
                  <a:pt x="56" y="232"/>
                </a:cubicBezTo>
                <a:cubicBezTo>
                  <a:pt x="45" y="307"/>
                  <a:pt x="58" y="272"/>
                  <a:pt x="16" y="336"/>
                </a:cubicBezTo>
                <a:cubicBezTo>
                  <a:pt x="11" y="344"/>
                  <a:pt x="0" y="360"/>
                  <a:pt x="0" y="360"/>
                </a:cubicBezTo>
                <a:cubicBezTo>
                  <a:pt x="29" y="382"/>
                  <a:pt x="54" y="397"/>
                  <a:pt x="88" y="408"/>
                </a:cubicBezTo>
                <a:cubicBezTo>
                  <a:pt x="114" y="447"/>
                  <a:pt x="107" y="419"/>
                  <a:pt x="80" y="456"/>
                </a:cubicBezTo>
                <a:cubicBezTo>
                  <a:pt x="73" y="466"/>
                  <a:pt x="70" y="478"/>
                  <a:pt x="64" y="488"/>
                </a:cubicBezTo>
                <a:cubicBezTo>
                  <a:pt x="54" y="504"/>
                  <a:pt x="32" y="536"/>
                  <a:pt x="32" y="536"/>
                </a:cubicBezTo>
                <a:cubicBezTo>
                  <a:pt x="59" y="576"/>
                  <a:pt x="66" y="549"/>
                  <a:pt x="80" y="592"/>
                </a:cubicBezTo>
                <a:cubicBezTo>
                  <a:pt x="71" y="644"/>
                  <a:pt x="83" y="629"/>
                  <a:pt x="64" y="648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52" name="Freeform 20"/>
          <p:cNvSpPr/>
          <p:nvPr/>
        </p:nvSpPr>
        <p:spPr>
          <a:xfrm>
            <a:off x="8112125" y="1196975"/>
            <a:ext cx="863600" cy="1152525"/>
          </a:xfrm>
          <a:custGeom>
            <a:avLst/>
            <a:gdLst/>
            <a:ahLst/>
            <a:cxnLst>
              <a:cxn ang="0">
                <a:pos x="1370963944" y="74216918"/>
              </a:cxn>
              <a:cxn ang="0">
                <a:pos x="683592996" y="74216918"/>
              </a:cxn>
              <a:cxn ang="0">
                <a:pos x="169953167" y="513070700"/>
              </a:cxn>
              <a:cxn ang="0">
                <a:pos x="0" y="1242342649"/>
              </a:cxn>
              <a:cxn ang="0">
                <a:pos x="169953167" y="1535986379"/>
              </a:cxn>
              <a:cxn ang="0">
                <a:pos x="513639756" y="1829632142"/>
              </a:cxn>
            </a:cxnLst>
            <a:pathLst>
              <a:path w="363" h="567">
                <a:moveTo>
                  <a:pt x="363" y="23"/>
                </a:moveTo>
                <a:cubicBezTo>
                  <a:pt x="298" y="11"/>
                  <a:pt x="234" y="0"/>
                  <a:pt x="181" y="23"/>
                </a:cubicBezTo>
                <a:cubicBezTo>
                  <a:pt x="128" y="46"/>
                  <a:pt x="75" y="99"/>
                  <a:pt x="45" y="159"/>
                </a:cubicBezTo>
                <a:cubicBezTo>
                  <a:pt x="15" y="219"/>
                  <a:pt x="0" y="332"/>
                  <a:pt x="0" y="385"/>
                </a:cubicBezTo>
                <a:cubicBezTo>
                  <a:pt x="0" y="438"/>
                  <a:pt x="22" y="446"/>
                  <a:pt x="45" y="476"/>
                </a:cubicBezTo>
                <a:cubicBezTo>
                  <a:pt x="68" y="506"/>
                  <a:pt x="121" y="552"/>
                  <a:pt x="136" y="567"/>
                </a:cubicBezTo>
              </a:path>
            </a:pathLst>
          </a:custGeom>
          <a:noFill/>
          <a:ln w="9842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8" name="WordArt 20"/>
          <p:cNvSpPr>
            <a:spLocks noTextEdit="1"/>
          </p:cNvSpPr>
          <p:nvPr/>
        </p:nvSpPr>
        <p:spPr>
          <a:xfrm>
            <a:off x="1847850" y="333375"/>
            <a:ext cx="30861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40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charset="0"/>
                <a:ea typeface="宋体" charset="0"/>
              </a:rPr>
              <a:t>三、其他变阻器</a:t>
            </a:r>
            <a:endParaRPr lang="zh-CN" altLang="en-US" sz="40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18451" name="AutoShape 19"/>
          <p:cNvSpPr/>
          <p:nvPr/>
        </p:nvSpPr>
        <p:spPr>
          <a:xfrm>
            <a:off x="8040688" y="4365625"/>
            <a:ext cx="2520950" cy="2014538"/>
          </a:xfrm>
          <a:prstGeom prst="wedgeRectCallout">
            <a:avLst>
              <a:gd name="adj1" fmla="val 13352"/>
              <a:gd name="adj2" fmla="val -91056"/>
            </a:avLst>
          </a:prstGeom>
          <a:solidFill>
            <a:srgbClr val="CCFFFF"/>
          </a:solidFill>
          <a:ln w="952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该变阻器是如何接入电路的</a:t>
            </a:r>
            <a:r>
              <a:rPr lang="en-US" altLang="zh-CN" sz="28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? 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它的有效电阻是哪段</a:t>
            </a:r>
            <a:r>
              <a:rPr lang="en-US" altLang="zh-CN" sz="28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?</a:t>
            </a:r>
            <a:endParaRPr lang="en-US" altLang="zh-CN" sz="28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任意多边形 2048"/>
          <p:cNvSpPr/>
          <p:nvPr/>
        </p:nvSpPr>
        <p:spPr/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195830" y="530225"/>
            <a:ext cx="6876415" cy="55429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151313" y="1628775"/>
            <a:ext cx="3811588" cy="685800"/>
          </a:xfr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/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方正姚体" pitchFamily="2" charset="-122"/>
              </a:rPr>
              <a:t>知识要点</a:t>
            </a:r>
            <a:endParaRPr lang="zh-CN" altLang="en-US" sz="4800" b="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ea typeface="方正姚体" pitchFamily="2" charset="-122"/>
            </a:endParaRPr>
          </a:p>
        </p:txBody>
      </p:sp>
      <p:sp>
        <p:nvSpPr>
          <p:cNvPr id="56323" name="Rectangle 3"/>
          <p:cNvSpPr>
            <a:spLocks noGrp="1"/>
          </p:cNvSpPr>
          <p:nvPr>
            <p:ph idx="1"/>
          </p:nvPr>
        </p:nvSpPr>
        <p:spPr>
          <a:xfrm>
            <a:off x="2133600" y="2209800"/>
            <a:ext cx="8229600" cy="3505200"/>
          </a:xfrm>
        </p:spPr>
        <p:txBody>
          <a:bodyPr wrap="square" lIns="91440" tIns="45720" rIns="91440" bIns="45720" anchor="t"/>
          <a:p>
            <a:pPr eaLnBrk="1" hangingPunct="1"/>
            <a:endParaRPr lang="en-US" altLang="zh-CN"/>
          </a:p>
          <a:p>
            <a:pPr eaLnBrk="1" hangingPunct="1">
              <a:buNone/>
            </a:pPr>
            <a:r>
              <a:rPr lang="en-US" altLang="zh-CN" sz="3600" b="1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：变阻器的结构、符号和结构示意图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buNone/>
            </a:pPr>
            <a:r>
              <a:rPr lang="en-US" altLang="zh-CN" sz="3600" b="1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：变阻器的原理和作用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buNone/>
            </a:pPr>
            <a:r>
              <a:rPr lang="en-US" altLang="zh-CN" sz="3600" b="1"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：变阻器的连接方法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buNone/>
            </a:pPr>
            <a:r>
              <a:rPr lang="en-US" altLang="zh-CN" sz="3600" b="1"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：变阻器的使用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9939" name="WordArt 4"/>
          <p:cNvSpPr>
            <a:spLocks noTextEdit="1"/>
          </p:cNvSpPr>
          <p:nvPr/>
        </p:nvSpPr>
        <p:spPr>
          <a:xfrm>
            <a:off x="1524000" y="0"/>
            <a:ext cx="1763713" cy="1412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charset="0"/>
                <a:ea typeface="宋体" charset="0"/>
              </a:rPr>
              <a:t>小结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charset="0"/>
              <a:ea typeface="宋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charRg st="1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1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charRg st="1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charRg st="1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3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charRg st="3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3">
                                            <p:txEl>
                                              <p:charRg st="3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3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3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5050" y="404813"/>
            <a:ext cx="4562475" cy="685800"/>
          </a:xfr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/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反馈练习（</a:t>
            </a:r>
            <a:r>
              <a:rPr lang="en-US" altLang="zh-CN" sz="4800" b="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）</a:t>
            </a:r>
            <a:endParaRPr lang="zh-CN" altLang="en-US" sz="4800" b="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idx="1"/>
          </p:nvPr>
        </p:nvSpPr>
        <p:spPr>
          <a:xfrm>
            <a:off x="1524000" y="2438400"/>
            <a:ext cx="8839200" cy="3276600"/>
          </a:xfrm>
        </p:spPr>
        <p:txBody>
          <a:bodyPr wrap="square" lIns="91440" tIns="45720" rIns="91440" bIns="45720" anchor="t"/>
          <a:p>
            <a:pPr eaLnBrk="1" hangingPunct="1"/>
            <a:endParaRPr lang="en-US" altLang="zh-CN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solidFill>
                  <a:schemeClr val="hlink"/>
                </a:solidFill>
                <a:latin typeface="方正姚体" pitchFamily="2" charset="-122"/>
                <a:ea typeface="方正姚体" pitchFamily="2" charset="-122"/>
              </a:rPr>
              <a:t>        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某滑动变阻器的铭牌上标有</a:t>
            </a:r>
            <a:r>
              <a:rPr lang="zh-CN" altLang="en-US" b="1" dirty="0">
                <a:ea typeface="方正姚体" pitchFamily="2" charset="-122"/>
              </a:rPr>
              <a:t>“</a:t>
            </a:r>
            <a:r>
              <a:rPr lang="en-US" altLang="zh-CN" b="1">
                <a:latin typeface="方正姚体" pitchFamily="2" charset="-122"/>
                <a:ea typeface="方正姚体" pitchFamily="2" charset="-122"/>
              </a:rPr>
              <a:t>30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欧、</a:t>
            </a:r>
            <a:r>
              <a:rPr lang="en-US" altLang="zh-CN" b="1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安</a:t>
            </a:r>
            <a:r>
              <a:rPr lang="zh-CN" altLang="en-US" b="1" dirty="0">
                <a:ea typeface="方正姚体" pitchFamily="2" charset="-122"/>
              </a:rPr>
              <a:t>”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的字样，它表示该滑动变阻器的 （           ）为</a:t>
            </a:r>
            <a:r>
              <a:rPr lang="en-US" altLang="zh-CN" b="1">
                <a:latin typeface="方正姚体" pitchFamily="2" charset="-122"/>
                <a:ea typeface="方正姚体" pitchFamily="2" charset="-122"/>
              </a:rPr>
              <a:t>30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欧，允许通过的 （           ）为</a:t>
            </a:r>
            <a:r>
              <a:rPr lang="en-US" altLang="zh-CN" b="1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安。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7348" name="Text Box 4"/>
          <p:cNvSpPr txBox="1"/>
          <p:nvPr/>
        </p:nvSpPr>
        <p:spPr>
          <a:xfrm>
            <a:off x="2640013" y="4076700"/>
            <a:ext cx="19050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最大阻值</a:t>
            </a:r>
            <a:endParaRPr lang="zh-CN" altLang="en-US" sz="2800" b="1" dirty="0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57349" name="Text Box 5"/>
          <p:cNvSpPr txBox="1"/>
          <p:nvPr/>
        </p:nvSpPr>
        <p:spPr>
          <a:xfrm>
            <a:off x="2782888" y="4652963"/>
            <a:ext cx="16764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最大电流</a:t>
            </a:r>
            <a:endParaRPr lang="zh-CN" altLang="en-US" sz="2800" b="1" dirty="0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/>
      <p:bldP spid="5734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Text Box 2"/>
          <p:cNvSpPr txBox="1"/>
          <p:nvPr/>
        </p:nvSpPr>
        <p:spPr>
          <a:xfrm>
            <a:off x="1828800" y="228600"/>
            <a:ext cx="8610600" cy="185928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课堂练习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3200" b="1"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滑动变阻器是通过改变接入电路中的</a:t>
            </a:r>
            <a:r>
              <a:rPr lang="en-US" altLang="zh-CN" sz="3200" b="1">
                <a:latin typeface="华文中宋" pitchFamily="2" charset="-122"/>
                <a:ea typeface="华文中宋" pitchFamily="2" charset="-122"/>
              </a:rPr>
              <a:t>____________  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来改变电阻的器件。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1986" name="Text Box 3"/>
          <p:cNvSpPr txBox="1"/>
          <p:nvPr/>
        </p:nvSpPr>
        <p:spPr>
          <a:xfrm>
            <a:off x="2514600" y="2590800"/>
            <a:ext cx="7391400" cy="45720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endParaRPr lang="zh-CN" altLang="zh-CN" sz="2400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1987" name="Rectangle 4"/>
          <p:cNvSpPr/>
          <p:nvPr/>
        </p:nvSpPr>
        <p:spPr>
          <a:xfrm>
            <a:off x="1714500" y="2514600"/>
            <a:ext cx="8763000" cy="228600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黑体" pitchFamily="2" charset="-122"/>
              </a:rPr>
              <a:t>2.</a:t>
            </a:r>
            <a:r>
              <a:rPr lang="zh-CN" altLang="en-US" sz="3200" b="1" dirty="0">
                <a:latin typeface="Times New Roman" pitchFamily="18" charset="0"/>
                <a:ea typeface="黑体" pitchFamily="2" charset="-122"/>
              </a:rPr>
              <a:t>如图示，当把滑动变阻器接入电路后，滑片</a:t>
            </a:r>
            <a:r>
              <a:rPr lang="en-US" altLang="zh-CN" sz="3200" b="1">
                <a:latin typeface="Times New Roman" pitchFamily="18" charset="0"/>
                <a:ea typeface="黑体" pitchFamily="2" charset="-122"/>
              </a:rPr>
              <a:t>P</a:t>
            </a:r>
            <a:r>
              <a:rPr lang="zh-CN" altLang="en-US" sz="3200" b="1" dirty="0">
                <a:latin typeface="Times New Roman" pitchFamily="18" charset="0"/>
                <a:ea typeface="黑体" pitchFamily="2" charset="-122"/>
              </a:rPr>
              <a:t>向右滑动时，电路电阻变大，此时与电路相连接的接线柱应是 （     ）</a:t>
            </a:r>
            <a:endParaRPr lang="zh-CN" altLang="en-US" sz="3200" b="1" dirty="0">
              <a:latin typeface="Times New Roman" pitchFamily="18" charset="0"/>
              <a:ea typeface="黑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Times New Roman" pitchFamily="18" charset="0"/>
                <a:ea typeface="黑体" pitchFamily="2" charset="-122"/>
              </a:rPr>
              <a:t>（</a:t>
            </a:r>
            <a:r>
              <a:rPr lang="en-US" altLang="zh-CN" sz="3200" b="1">
                <a:latin typeface="Times New Roman" pitchFamily="18" charset="0"/>
                <a:ea typeface="黑体" pitchFamily="2" charset="-122"/>
              </a:rPr>
              <a:t>A</a:t>
            </a:r>
            <a:r>
              <a:rPr lang="zh-CN" altLang="en-US" sz="3200" b="1" dirty="0">
                <a:latin typeface="Times New Roman" pitchFamily="18" charset="0"/>
                <a:ea typeface="黑体" pitchFamily="2" charset="-122"/>
              </a:rPr>
              <a:t>）</a:t>
            </a: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C</a:t>
            </a:r>
            <a:r>
              <a:rPr lang="zh-CN" altLang="en-US" sz="2800" b="1" dirty="0">
                <a:latin typeface="Times New Roman" pitchFamily="18" charset="0"/>
                <a:ea typeface="黑体" pitchFamily="2" charset="-122"/>
              </a:rPr>
              <a:t>和</a:t>
            </a: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D</a:t>
            </a:r>
            <a:r>
              <a:rPr lang="en-US" altLang="zh-CN" sz="3200" b="1">
                <a:latin typeface="Times New Roman" pitchFamily="18" charset="0"/>
                <a:ea typeface="黑体" pitchFamily="2" charset="-122"/>
              </a:rPr>
              <a:t>  </a:t>
            </a:r>
            <a:r>
              <a:rPr lang="zh-CN" altLang="en-US" sz="3200" b="1" dirty="0">
                <a:latin typeface="Times New Roman" pitchFamily="18" charset="0"/>
                <a:ea typeface="黑体" pitchFamily="2" charset="-122"/>
              </a:rPr>
              <a:t>（</a:t>
            </a:r>
            <a:r>
              <a:rPr lang="en-US" altLang="zh-CN" sz="3200" b="1">
                <a:latin typeface="Times New Roman" pitchFamily="18" charset="0"/>
                <a:ea typeface="黑体" pitchFamily="2" charset="-122"/>
              </a:rPr>
              <a:t>B</a:t>
            </a:r>
            <a:r>
              <a:rPr lang="zh-CN" altLang="en-US" sz="3200" b="1" dirty="0">
                <a:latin typeface="Times New Roman" pitchFamily="18" charset="0"/>
                <a:ea typeface="黑体" pitchFamily="2" charset="-122"/>
              </a:rPr>
              <a:t>）</a:t>
            </a: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B</a:t>
            </a:r>
            <a:r>
              <a:rPr lang="zh-CN" altLang="en-US" sz="2800" b="1" dirty="0">
                <a:latin typeface="Times New Roman" pitchFamily="18" charset="0"/>
                <a:ea typeface="黑体" pitchFamily="2" charset="-122"/>
              </a:rPr>
              <a:t>和</a:t>
            </a: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D</a:t>
            </a:r>
            <a:r>
              <a:rPr lang="en-US" altLang="zh-CN" sz="3200" b="1">
                <a:latin typeface="Times New Roman" pitchFamily="18" charset="0"/>
                <a:ea typeface="黑体" pitchFamily="2" charset="-122"/>
              </a:rPr>
              <a:t> </a:t>
            </a:r>
            <a:r>
              <a:rPr lang="zh-CN" altLang="en-US" sz="3200" b="1" dirty="0">
                <a:latin typeface="Times New Roman" pitchFamily="18" charset="0"/>
                <a:ea typeface="黑体" pitchFamily="2" charset="-122"/>
              </a:rPr>
              <a:t>（</a:t>
            </a:r>
            <a:r>
              <a:rPr lang="en-US" altLang="zh-CN" sz="3200" b="1">
                <a:latin typeface="Times New Roman" pitchFamily="18" charset="0"/>
                <a:ea typeface="黑体" pitchFamily="2" charset="-122"/>
              </a:rPr>
              <a:t>C</a:t>
            </a:r>
            <a:r>
              <a:rPr lang="zh-CN" altLang="en-US" sz="3200" b="1" dirty="0">
                <a:latin typeface="Times New Roman" pitchFamily="18" charset="0"/>
                <a:ea typeface="黑体" pitchFamily="2" charset="-122"/>
              </a:rPr>
              <a:t>）</a:t>
            </a: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A</a:t>
            </a:r>
            <a:r>
              <a:rPr lang="zh-CN" altLang="en-US" sz="2800" b="1" dirty="0">
                <a:latin typeface="Times New Roman" pitchFamily="18" charset="0"/>
                <a:ea typeface="黑体" pitchFamily="2" charset="-122"/>
              </a:rPr>
              <a:t>和</a:t>
            </a: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C  </a:t>
            </a:r>
            <a:r>
              <a:rPr lang="zh-CN" altLang="en-US" sz="3200" b="1" dirty="0">
                <a:latin typeface="Times New Roman" pitchFamily="18" charset="0"/>
                <a:ea typeface="黑体" pitchFamily="2" charset="-122"/>
              </a:rPr>
              <a:t>（</a:t>
            </a:r>
            <a:r>
              <a:rPr lang="en-US" altLang="zh-CN" sz="3200" b="1">
                <a:latin typeface="Times New Roman" pitchFamily="18" charset="0"/>
                <a:ea typeface="黑体" pitchFamily="2" charset="-122"/>
              </a:rPr>
              <a:t>D</a:t>
            </a:r>
            <a:r>
              <a:rPr lang="zh-CN" altLang="en-US" sz="3200" b="1" dirty="0">
                <a:latin typeface="Times New Roman" pitchFamily="18" charset="0"/>
                <a:ea typeface="黑体" pitchFamily="2" charset="-122"/>
              </a:rPr>
              <a:t>）</a:t>
            </a: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B</a:t>
            </a:r>
            <a:r>
              <a:rPr lang="zh-CN" altLang="en-US" sz="2800" b="1" dirty="0">
                <a:latin typeface="Times New Roman" pitchFamily="18" charset="0"/>
                <a:ea typeface="黑体" pitchFamily="2" charset="-122"/>
              </a:rPr>
              <a:t>和</a:t>
            </a: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A</a:t>
            </a:r>
            <a:endParaRPr lang="en-US" altLang="zh-CN" sz="2800" b="1">
              <a:latin typeface="Times New Roman" pitchFamily="18" charset="0"/>
              <a:ea typeface="黑体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4025900" y="4800600"/>
            <a:ext cx="4137025" cy="1600200"/>
            <a:chOff x="1576" y="3024"/>
            <a:chExt cx="2606" cy="1008"/>
          </a:xfrm>
        </p:grpSpPr>
        <p:grpSp>
          <p:nvGrpSpPr>
            <p:cNvPr id="41989" name="Group 6"/>
            <p:cNvGrpSpPr/>
            <p:nvPr/>
          </p:nvGrpSpPr>
          <p:grpSpPr>
            <a:xfrm>
              <a:off x="1576" y="3024"/>
              <a:ext cx="2606" cy="1008"/>
              <a:chOff x="528" y="1296"/>
              <a:chExt cx="2606" cy="1008"/>
            </a:xfrm>
          </p:grpSpPr>
          <p:grpSp>
            <p:nvGrpSpPr>
              <p:cNvPr id="41990" name="Group 7"/>
              <p:cNvGrpSpPr/>
              <p:nvPr/>
            </p:nvGrpSpPr>
            <p:grpSpPr>
              <a:xfrm>
                <a:off x="768" y="1344"/>
                <a:ext cx="2112" cy="960"/>
                <a:chOff x="1824" y="1920"/>
                <a:chExt cx="2112" cy="960"/>
              </a:xfrm>
            </p:grpSpPr>
            <p:grpSp>
              <p:nvGrpSpPr>
                <p:cNvPr id="41991" name="Group 8"/>
                <p:cNvGrpSpPr/>
                <p:nvPr/>
              </p:nvGrpSpPr>
              <p:grpSpPr>
                <a:xfrm>
                  <a:off x="1824" y="1920"/>
                  <a:ext cx="2112" cy="960"/>
                  <a:chOff x="336" y="2448"/>
                  <a:chExt cx="2112" cy="960"/>
                </a:xfrm>
              </p:grpSpPr>
              <p:grpSp>
                <p:nvGrpSpPr>
                  <p:cNvPr id="41992" name="Group 9"/>
                  <p:cNvGrpSpPr/>
                  <p:nvPr/>
                </p:nvGrpSpPr>
                <p:grpSpPr>
                  <a:xfrm>
                    <a:off x="336" y="2448"/>
                    <a:ext cx="2112" cy="960"/>
                    <a:chOff x="1824" y="1920"/>
                    <a:chExt cx="2112" cy="960"/>
                  </a:xfrm>
                </p:grpSpPr>
                <p:grpSp>
                  <p:nvGrpSpPr>
                    <p:cNvPr id="41993" name="Group 10"/>
                    <p:cNvGrpSpPr/>
                    <p:nvPr/>
                  </p:nvGrpSpPr>
                  <p:grpSpPr>
                    <a:xfrm>
                      <a:off x="1824" y="1920"/>
                      <a:ext cx="2112" cy="960"/>
                      <a:chOff x="1824" y="1920"/>
                      <a:chExt cx="2112" cy="960"/>
                    </a:xfrm>
                  </p:grpSpPr>
                  <p:sp>
                    <p:nvSpPr>
                      <p:cNvPr id="41994" name="Line 11"/>
                      <p:cNvSpPr/>
                      <p:nvPr/>
                    </p:nvSpPr>
                    <p:spPr>
                      <a:xfrm flipV="1">
                        <a:off x="2832" y="2256"/>
                        <a:ext cx="0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rgbClr val="00FF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41995" name="Group 12"/>
                      <p:cNvGrpSpPr/>
                      <p:nvPr/>
                    </p:nvGrpSpPr>
                    <p:grpSpPr>
                      <a:xfrm>
                        <a:off x="1824" y="1920"/>
                        <a:ext cx="2112" cy="960"/>
                        <a:chOff x="1824" y="1920"/>
                        <a:chExt cx="2112" cy="960"/>
                      </a:xfrm>
                    </p:grpSpPr>
                    <p:sp>
                      <p:nvSpPr>
                        <p:cNvPr id="41996" name="Line 13"/>
                        <p:cNvSpPr/>
                        <p:nvPr/>
                      </p:nvSpPr>
                      <p:spPr>
                        <a:xfrm flipV="1">
                          <a:off x="2880" y="2256"/>
                          <a:ext cx="0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rgbClr val="00FF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1997" name="Line 14"/>
                        <p:cNvSpPr/>
                        <p:nvPr/>
                      </p:nvSpPr>
                      <p:spPr>
                        <a:xfrm flipH="1">
                          <a:off x="2880" y="216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rgbClr val="00FF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grpSp>
                      <p:nvGrpSpPr>
                        <p:cNvPr id="41998" name="Group 15"/>
                        <p:cNvGrpSpPr/>
                        <p:nvPr/>
                      </p:nvGrpSpPr>
                      <p:grpSpPr>
                        <a:xfrm>
                          <a:off x="1824" y="1920"/>
                          <a:ext cx="2112" cy="960"/>
                          <a:chOff x="1824" y="1920"/>
                          <a:chExt cx="2112" cy="960"/>
                        </a:xfrm>
                      </p:grpSpPr>
                      <p:sp>
                        <p:nvSpPr>
                          <p:cNvPr id="41999" name="Line 16"/>
                          <p:cNvSpPr/>
                          <p:nvPr/>
                        </p:nvSpPr>
                        <p:spPr>
                          <a:xfrm flipV="1">
                            <a:off x="2496" y="2256"/>
                            <a:ext cx="0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rgbClr val="00FF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2000" name="Group 17"/>
                          <p:cNvGrpSpPr/>
                          <p:nvPr/>
                        </p:nvGrpSpPr>
                        <p:grpSpPr>
                          <a:xfrm>
                            <a:off x="1824" y="1920"/>
                            <a:ext cx="2112" cy="960"/>
                            <a:chOff x="1824" y="1920"/>
                            <a:chExt cx="2112" cy="960"/>
                          </a:xfrm>
                        </p:grpSpPr>
                        <p:sp>
                          <p:nvSpPr>
                            <p:cNvPr id="42001" name="Line 18"/>
                            <p:cNvSpPr/>
                            <p:nvPr/>
                          </p:nvSpPr>
                          <p:spPr>
                            <a:xfrm flipH="1">
                              <a:off x="1824" y="2784"/>
                              <a:ext cx="192" cy="96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02" name="Line 19"/>
                            <p:cNvSpPr/>
                            <p:nvPr/>
                          </p:nvSpPr>
                          <p:spPr>
                            <a:xfrm>
                              <a:off x="3744" y="2784"/>
                              <a:ext cx="192" cy="96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03" name="Line 20"/>
                            <p:cNvSpPr/>
                            <p:nvPr/>
                          </p:nvSpPr>
                          <p:spPr>
                            <a:xfrm>
                              <a:off x="2736" y="2016"/>
                              <a:ext cx="288" cy="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04" name="Line 21"/>
                            <p:cNvSpPr/>
                            <p:nvPr/>
                          </p:nvSpPr>
                          <p:spPr>
                            <a:xfrm>
                              <a:off x="1872" y="2064"/>
                              <a:ext cx="2064" cy="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05" name="Line 22"/>
                            <p:cNvSpPr/>
                            <p:nvPr/>
                          </p:nvSpPr>
                          <p:spPr>
                            <a:xfrm>
                              <a:off x="2016" y="1920"/>
                              <a:ext cx="0" cy="72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06" name="Line 23"/>
                            <p:cNvSpPr/>
                            <p:nvPr/>
                          </p:nvSpPr>
                          <p:spPr>
                            <a:xfrm>
                              <a:off x="3744" y="1968"/>
                              <a:ext cx="0" cy="72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07" name="Line 24"/>
                            <p:cNvSpPr/>
                            <p:nvPr/>
                          </p:nvSpPr>
                          <p:spPr>
                            <a:xfrm>
                              <a:off x="2016" y="2256"/>
                              <a:ext cx="1728" cy="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08" name="Line 25"/>
                            <p:cNvSpPr/>
                            <p:nvPr/>
                          </p:nvSpPr>
                          <p:spPr>
                            <a:xfrm>
                              <a:off x="2016" y="2496"/>
                              <a:ext cx="1728" cy="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09" name="Line 26"/>
                            <p:cNvSpPr/>
                            <p:nvPr/>
                          </p:nvSpPr>
                          <p:spPr>
                            <a:xfrm flipV="1">
                              <a:off x="220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10" name="Line 27"/>
                            <p:cNvSpPr/>
                            <p:nvPr/>
                          </p:nvSpPr>
                          <p:spPr>
                            <a:xfrm flipV="1">
                              <a:off x="2256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11" name="Line 28"/>
                            <p:cNvSpPr/>
                            <p:nvPr/>
                          </p:nvSpPr>
                          <p:spPr>
                            <a:xfrm flipV="1">
                              <a:off x="230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12" name="Line 29"/>
                            <p:cNvSpPr/>
                            <p:nvPr/>
                          </p:nvSpPr>
                          <p:spPr>
                            <a:xfrm flipV="1">
                              <a:off x="2352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13" name="Line 30"/>
                            <p:cNvSpPr/>
                            <p:nvPr/>
                          </p:nvSpPr>
                          <p:spPr>
                            <a:xfrm flipV="1">
                              <a:off x="2400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14" name="Line 31"/>
                            <p:cNvSpPr/>
                            <p:nvPr/>
                          </p:nvSpPr>
                          <p:spPr>
                            <a:xfrm flipV="1">
                              <a:off x="244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15" name="Line 32"/>
                            <p:cNvSpPr/>
                            <p:nvPr/>
                          </p:nvSpPr>
                          <p:spPr>
                            <a:xfrm flipV="1">
                              <a:off x="254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16" name="Line 33"/>
                            <p:cNvSpPr/>
                            <p:nvPr/>
                          </p:nvSpPr>
                          <p:spPr>
                            <a:xfrm flipV="1">
                              <a:off x="2592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17" name="Line 34"/>
                            <p:cNvSpPr/>
                            <p:nvPr/>
                          </p:nvSpPr>
                          <p:spPr>
                            <a:xfrm flipV="1">
                              <a:off x="2640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18" name="Line 35"/>
                            <p:cNvSpPr/>
                            <p:nvPr/>
                          </p:nvSpPr>
                          <p:spPr>
                            <a:xfrm flipV="1">
                              <a:off x="268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19" name="Line 36"/>
                            <p:cNvSpPr/>
                            <p:nvPr/>
                          </p:nvSpPr>
                          <p:spPr>
                            <a:xfrm flipV="1">
                              <a:off x="2736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20" name="Line 37"/>
                            <p:cNvSpPr/>
                            <p:nvPr/>
                          </p:nvSpPr>
                          <p:spPr>
                            <a:xfrm flipV="1">
                              <a:off x="278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21" name="Line 38"/>
                            <p:cNvSpPr/>
                            <p:nvPr/>
                          </p:nvSpPr>
                          <p:spPr>
                            <a:xfrm flipV="1">
                              <a:off x="292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22" name="Line 39"/>
                            <p:cNvSpPr/>
                            <p:nvPr/>
                          </p:nvSpPr>
                          <p:spPr>
                            <a:xfrm flipV="1">
                              <a:off x="2976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23" name="Line 40"/>
                            <p:cNvSpPr/>
                            <p:nvPr/>
                          </p:nvSpPr>
                          <p:spPr>
                            <a:xfrm flipV="1">
                              <a:off x="302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24" name="Line 41"/>
                            <p:cNvSpPr/>
                            <p:nvPr/>
                          </p:nvSpPr>
                          <p:spPr>
                            <a:xfrm flipV="1">
                              <a:off x="3072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25" name="Line 42"/>
                            <p:cNvSpPr/>
                            <p:nvPr/>
                          </p:nvSpPr>
                          <p:spPr>
                            <a:xfrm flipV="1">
                              <a:off x="3120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26" name="Line 43"/>
                            <p:cNvSpPr/>
                            <p:nvPr/>
                          </p:nvSpPr>
                          <p:spPr>
                            <a:xfrm flipV="1">
                              <a:off x="316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27" name="Line 44"/>
                            <p:cNvSpPr/>
                            <p:nvPr/>
                          </p:nvSpPr>
                          <p:spPr>
                            <a:xfrm flipV="1">
                              <a:off x="3216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28" name="Line 45"/>
                            <p:cNvSpPr/>
                            <p:nvPr/>
                          </p:nvSpPr>
                          <p:spPr>
                            <a:xfrm flipV="1">
                              <a:off x="326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29" name="Line 46"/>
                            <p:cNvSpPr/>
                            <p:nvPr/>
                          </p:nvSpPr>
                          <p:spPr>
                            <a:xfrm flipV="1">
                              <a:off x="340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30" name="Line 47"/>
                            <p:cNvSpPr/>
                            <p:nvPr/>
                          </p:nvSpPr>
                          <p:spPr>
                            <a:xfrm flipV="1">
                              <a:off x="3312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31" name="Line 48"/>
                            <p:cNvSpPr/>
                            <p:nvPr/>
                          </p:nvSpPr>
                          <p:spPr>
                            <a:xfrm flipV="1">
                              <a:off x="3360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32" name="Line 49"/>
                            <p:cNvSpPr/>
                            <p:nvPr/>
                          </p:nvSpPr>
                          <p:spPr>
                            <a:xfrm flipV="1">
                              <a:off x="3456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33" name="Line 50"/>
                            <p:cNvSpPr/>
                            <p:nvPr/>
                          </p:nvSpPr>
                          <p:spPr>
                            <a:xfrm flipV="1">
                              <a:off x="350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34" name="Line 51"/>
                            <p:cNvSpPr/>
                            <p:nvPr/>
                          </p:nvSpPr>
                          <p:spPr>
                            <a:xfrm>
                              <a:off x="3552" y="2256"/>
                              <a:ext cx="0" cy="288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35" name="Line 52"/>
                            <p:cNvSpPr/>
                            <p:nvPr/>
                          </p:nvSpPr>
                          <p:spPr>
                            <a:xfrm>
                              <a:off x="2160" y="2256"/>
                              <a:ext cx="0" cy="336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36" name="Line 53"/>
                            <p:cNvSpPr/>
                            <p:nvPr/>
                          </p:nvSpPr>
                          <p:spPr>
                            <a:xfrm>
                              <a:off x="2736" y="2160"/>
                              <a:ext cx="288" cy="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37" name="Line 54"/>
                            <p:cNvSpPr/>
                            <p:nvPr/>
                          </p:nvSpPr>
                          <p:spPr>
                            <a:xfrm>
                              <a:off x="2784" y="2160"/>
                              <a:ext cx="96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38" name="Line 55"/>
                            <p:cNvSpPr/>
                            <p:nvPr/>
                          </p:nvSpPr>
                          <p:spPr>
                            <a:xfrm>
                              <a:off x="2736" y="2064"/>
                              <a:ext cx="0" cy="96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39" name="Line 56"/>
                            <p:cNvSpPr/>
                            <p:nvPr/>
                          </p:nvSpPr>
                          <p:spPr>
                            <a:xfrm>
                              <a:off x="3024" y="2064"/>
                              <a:ext cx="0" cy="96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40" name="Rectangle 57"/>
                            <p:cNvSpPr/>
                            <p:nvPr/>
                          </p:nvSpPr>
                          <p:spPr>
                            <a:xfrm>
                              <a:off x="2112" y="2592"/>
                              <a:ext cx="96" cy="48"/>
                            </a:xfrm>
                            <a:prstGeom prst="rect">
                              <a:avLst/>
                            </a:prstGeom>
                            <a:solidFill>
                              <a:schemeClr val="accent1"/>
                            </a:solidFill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miter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wrap="none" anchor="ctr"/>
                            <a:p>
                              <a:pPr lvl="0"/>
                              <a:endParaRPr lang="zh-CN" altLang="en-US" dirty="0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41" name="Rectangle 58"/>
                            <p:cNvSpPr/>
                            <p:nvPr/>
                          </p:nvSpPr>
                          <p:spPr>
                            <a:xfrm>
                              <a:off x="3504" y="2592"/>
                              <a:ext cx="96" cy="48"/>
                            </a:xfrm>
                            <a:prstGeom prst="rect">
                              <a:avLst/>
                            </a:prstGeom>
                            <a:solidFill>
                              <a:schemeClr val="accent1"/>
                            </a:solidFill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miter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wrap="none" anchor="ctr"/>
                            <a:p>
                              <a:pPr lvl="0"/>
                              <a:endParaRPr lang="zh-CN" altLang="en-US" dirty="0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42" name="Line 59"/>
                            <p:cNvSpPr/>
                            <p:nvPr/>
                          </p:nvSpPr>
                          <p:spPr>
                            <a:xfrm>
                              <a:off x="2016" y="2352"/>
                              <a:ext cx="0" cy="432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43" name="Line 60"/>
                            <p:cNvSpPr/>
                            <p:nvPr/>
                          </p:nvSpPr>
                          <p:spPr>
                            <a:xfrm>
                              <a:off x="3744" y="2400"/>
                              <a:ext cx="0" cy="384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44" name="Rectangle 61"/>
                            <p:cNvSpPr/>
                            <p:nvPr/>
                          </p:nvSpPr>
                          <p:spPr>
                            <a:xfrm>
                              <a:off x="1824" y="2016"/>
                              <a:ext cx="48" cy="96"/>
                            </a:xfrm>
                            <a:prstGeom prst="rect">
                              <a:avLst/>
                            </a:prstGeom>
                            <a:solidFill>
                              <a:schemeClr val="folHlink"/>
                            </a:solidFill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miter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wrap="none" anchor="ctr"/>
                            <a:p>
                              <a:pPr lvl="0"/>
                              <a:endParaRPr lang="zh-CN" altLang="en-US" dirty="0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2045" name="Rectangle 62"/>
                            <p:cNvSpPr/>
                            <p:nvPr/>
                          </p:nvSpPr>
                          <p:spPr>
                            <a:xfrm>
                              <a:off x="3888" y="2016"/>
                              <a:ext cx="48" cy="96"/>
                            </a:xfrm>
                            <a:prstGeom prst="rect">
                              <a:avLst/>
                            </a:prstGeom>
                            <a:solidFill>
                              <a:schemeClr val="folHlink"/>
                            </a:solidFill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miter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wrap="none" anchor="ctr"/>
                            <a:p>
                              <a:pPr lvl="0"/>
                              <a:endParaRPr lang="zh-CN" altLang="en-US" dirty="0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</p:grpSp>
                </p:grpSp>
                <p:sp>
                  <p:nvSpPr>
                    <p:cNvPr id="42046" name="Line 63"/>
                    <p:cNvSpPr/>
                    <p:nvPr/>
                  </p:nvSpPr>
                  <p:spPr>
                    <a:xfrm flipV="1">
                      <a:off x="2736" y="2016"/>
                      <a:ext cx="0" cy="144"/>
                    </a:xfrm>
                    <a:prstGeom prst="line">
                      <a:avLst/>
                    </a:prstGeom>
                    <a:ln w="38100" cap="sq" cmpd="sng">
                      <a:solidFill>
                        <a:srgbClr val="00FF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sp>
                <p:nvSpPr>
                  <p:cNvPr id="42047" name="Line 64"/>
                  <p:cNvSpPr/>
                  <p:nvPr/>
                </p:nvSpPr>
                <p:spPr>
                  <a:xfrm flipV="1">
                    <a:off x="1536" y="2544"/>
                    <a:ext cx="0" cy="96"/>
                  </a:xfrm>
                  <a:prstGeom prst="line">
                    <a:avLst/>
                  </a:prstGeom>
                  <a:ln w="38100" cap="sq" cmpd="sng">
                    <a:solidFill>
                      <a:srgbClr val="00FF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42048" name="Line 65"/>
                <p:cNvSpPr/>
                <p:nvPr/>
              </p:nvSpPr>
              <p:spPr>
                <a:xfrm flipV="1">
                  <a:off x="3552" y="2496"/>
                  <a:ext cx="0" cy="144"/>
                </a:xfrm>
                <a:prstGeom prst="line">
                  <a:avLst/>
                </a:prstGeom>
                <a:ln w="38100" cap="sq" cmpd="sng">
                  <a:solidFill>
                    <a:srgbClr val="00FF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42049" name="Rectangle 66"/>
              <p:cNvSpPr/>
              <p:nvPr/>
            </p:nvSpPr>
            <p:spPr>
              <a:xfrm>
                <a:off x="1152" y="1872"/>
                <a:ext cx="254" cy="288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wrap="none" anchor="t">
                <a:spAutoFit/>
              </a:bodyPr>
              <a:p>
                <a:pPr lvl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A</a:t>
                </a:r>
                <a:endParaRPr lang="en-US" altLang="zh-CN" sz="2400" b="1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42050" name="Rectangle 67"/>
              <p:cNvSpPr/>
              <p:nvPr/>
            </p:nvSpPr>
            <p:spPr>
              <a:xfrm>
                <a:off x="2208" y="1872"/>
                <a:ext cx="243" cy="288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wrap="none" anchor="t">
                <a:spAutoFit/>
              </a:bodyPr>
              <a:p>
                <a:pPr lvl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B</a:t>
                </a:r>
                <a:endParaRPr lang="en-US" altLang="zh-CN" sz="2400" b="1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42051" name="Rectangle 68"/>
              <p:cNvSpPr/>
              <p:nvPr/>
            </p:nvSpPr>
            <p:spPr>
              <a:xfrm>
                <a:off x="528" y="1296"/>
                <a:ext cx="255" cy="288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anchor="t">
                <a:spAutoFit/>
              </a:bodyPr>
              <a:p>
                <a:pPr lvl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C</a:t>
                </a:r>
                <a:endParaRPr lang="en-US" altLang="zh-CN" sz="2400" b="1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42052" name="Rectangle 69"/>
              <p:cNvSpPr/>
              <p:nvPr/>
            </p:nvSpPr>
            <p:spPr>
              <a:xfrm>
                <a:off x="2880" y="1296"/>
                <a:ext cx="254" cy="288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wrap="none" anchor="t">
                <a:spAutoFit/>
              </a:bodyPr>
              <a:p>
                <a:pPr lvl="0"/>
                <a:r>
                  <a:rPr lang="en-US" altLang="zh-CN" sz="2400" b="1">
                    <a:latin typeface="Times New Roman" pitchFamily="18" charset="0"/>
                    <a:ea typeface="宋体" pitchFamily="2" charset="-122"/>
                  </a:rPr>
                  <a:t>D</a:t>
                </a:r>
                <a:endParaRPr lang="en-US" altLang="zh-CN" sz="2400" b="1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42053" name="Text Box 70"/>
            <p:cNvSpPr txBox="1"/>
            <p:nvPr/>
          </p:nvSpPr>
          <p:spPr>
            <a:xfrm>
              <a:off x="2880" y="3168"/>
              <a:ext cx="336" cy="288"/>
            </a:xfrm>
            <a:prstGeom prst="rect">
              <a:avLst/>
            </a:prstGeom>
            <a:noFill/>
            <a:ln w="12700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400" b="1">
                  <a:latin typeface="Times New Roman" pitchFamily="18" charset="0"/>
                  <a:ea typeface="宋体" pitchFamily="2" charset="-122"/>
                </a:rPr>
                <a:t>  P</a:t>
              </a:r>
              <a:r>
                <a:rPr lang="en-US" altLang="zh-CN" sz="2400" b="1">
                  <a:solidFill>
                    <a:schemeClr val="folHlink"/>
                  </a:solidFill>
                  <a:latin typeface="Times New Roman" pitchFamily="18" charset="0"/>
                  <a:ea typeface="宋体" pitchFamily="2" charset="-122"/>
                </a:rPr>
                <a:t> </a:t>
              </a:r>
              <a:endParaRPr lang="en-US" altLang="zh-CN" sz="2400" b="1">
                <a:solidFill>
                  <a:schemeClr val="folHlink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47175" name="Text Box 71"/>
          <p:cNvSpPr txBox="1"/>
          <p:nvPr/>
        </p:nvSpPr>
        <p:spPr>
          <a:xfrm>
            <a:off x="1668463" y="1541463"/>
            <a:ext cx="3132137" cy="51816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  <a:ea typeface="方正少儿简体" pitchFamily="65" charset="-122"/>
              </a:rPr>
              <a:t>电阻丝的有效长度</a:t>
            </a:r>
            <a:endParaRPr lang="zh-CN" altLang="en-US" sz="2800" b="1" dirty="0">
              <a:solidFill>
                <a:srgbClr val="FF3300"/>
              </a:solidFill>
              <a:latin typeface="Times New Roman" pitchFamily="18" charset="0"/>
              <a:ea typeface="方正少儿简体" pitchFamily="65" charset="-122"/>
            </a:endParaRPr>
          </a:p>
        </p:txBody>
      </p:sp>
      <p:sp>
        <p:nvSpPr>
          <p:cNvPr id="47176" name="Text Box 72"/>
          <p:cNvSpPr txBox="1"/>
          <p:nvPr/>
        </p:nvSpPr>
        <p:spPr>
          <a:xfrm>
            <a:off x="4724400" y="3357563"/>
            <a:ext cx="533400" cy="82296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b="1">
                <a:solidFill>
                  <a:srgbClr val="FF3300"/>
                </a:solidFill>
                <a:latin typeface="方正少儿简体" pitchFamily="65" charset="-122"/>
                <a:ea typeface="方正少儿简体" pitchFamily="65" charset="-122"/>
              </a:rPr>
              <a:t>C</a:t>
            </a:r>
            <a:endParaRPr lang="en-US" altLang="zh-CN" sz="4800" b="1">
              <a:solidFill>
                <a:srgbClr val="FF3300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7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7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7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75" grpId="0" build="p"/>
      <p:bldP spid="4717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2" descr="台灯"/>
          <p:cNvPicPr>
            <a:picLocks noGrp="1" noChangeAspect="1"/>
          </p:cNvPicPr>
          <p:nvPr>
            <p:ph/>
          </p:nvPr>
        </p:nvPicPr>
        <p:blipFill>
          <a:blip r:embed="rId1"/>
          <a:srcRect/>
          <a:stretch>
            <a:fillRect/>
          </a:stretch>
        </p:blipFill>
        <p:spPr>
          <a:xfrm>
            <a:off x="1830388" y="3644900"/>
            <a:ext cx="2344737" cy="2998788"/>
          </a:xfrm>
        </p:spPr>
      </p:pic>
      <p:sp>
        <p:nvSpPr>
          <p:cNvPr id="6146" name="WordArt 4"/>
          <p:cNvSpPr>
            <a:spLocks noTextEdit="1"/>
          </p:cNvSpPr>
          <p:nvPr/>
        </p:nvSpPr>
        <p:spPr>
          <a:xfrm>
            <a:off x="1774825" y="455613"/>
            <a:ext cx="1728788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charset="0"/>
                <a:ea typeface="宋体" charset="0"/>
              </a:rPr>
              <a:t>思考讨论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6147" name="Text Box 5"/>
          <p:cNvSpPr txBox="1"/>
          <p:nvPr/>
        </p:nvSpPr>
        <p:spPr>
          <a:xfrm>
            <a:off x="3648075" y="260350"/>
            <a:ext cx="6696075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、台灯的亮度、电风扇的转速、电视机的音量是通过改变电路中的</a:t>
            </a:r>
            <a:r>
              <a:rPr lang="zh-CN" altLang="en-US" sz="2800" b="1" u="sng" dirty="0">
                <a:latin typeface="黑体" pitchFamily="2" charset="-122"/>
                <a:ea typeface="黑体" pitchFamily="2" charset="-122"/>
              </a:rPr>
              <a:t>      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实现调节的？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148" name="Text Box 6"/>
          <p:cNvSpPr txBox="1"/>
          <p:nvPr/>
        </p:nvSpPr>
        <p:spPr>
          <a:xfrm>
            <a:off x="3575050" y="1700213"/>
            <a:ext cx="6913563" cy="9448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、电路中的电流大小的改变又可以通过改变电路的</a:t>
            </a:r>
            <a:r>
              <a:rPr lang="zh-CN" altLang="en-US" sz="2800" b="1" u="sng" dirty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来实现。 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8040688" y="620713"/>
            <a:ext cx="93662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电流</a:t>
            </a:r>
            <a:endParaRPr lang="zh-CN" altLang="en-US" sz="2800" b="1" dirty="0">
              <a:solidFill>
                <a:srgbClr val="FF0000"/>
              </a:solidFill>
              <a:latin typeface="Arial" pitchFamily="34" charset="0"/>
              <a:ea typeface="黑体" pitchFamily="2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4945063" y="2060575"/>
            <a:ext cx="10795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  <a:ea typeface="黑体" pitchFamily="2" charset="-122"/>
              </a:rPr>
              <a:t>电阻</a:t>
            </a:r>
            <a:endParaRPr lang="zh-CN" altLang="en-US" sz="2800" b="1" dirty="0">
              <a:solidFill>
                <a:srgbClr val="FF0000"/>
              </a:solidFill>
              <a:latin typeface="Arial" pitchFamily="34" charset="0"/>
              <a:ea typeface="黑体" pitchFamily="2" charset="-122"/>
            </a:endParaRPr>
          </a:p>
        </p:txBody>
      </p:sp>
      <p:sp>
        <p:nvSpPr>
          <p:cNvPr id="2" name="Rectangle 11"/>
          <p:cNvSpPr/>
          <p:nvPr/>
        </p:nvSpPr>
        <p:spPr>
          <a:xfrm>
            <a:off x="1774825" y="2781300"/>
            <a:ext cx="8351838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/>
            <a:r>
              <a:rPr lang="en-US" altLang="zh-CN" sz="2800" b="1">
                <a:latin typeface="Arial" pitchFamily="34" charset="0"/>
                <a:ea typeface="黑体" pitchFamily="2" charset="-122"/>
              </a:rPr>
              <a:t>3</a:t>
            </a:r>
            <a:r>
              <a:rPr lang="zh-CN" altLang="en-US" sz="2800" b="1" dirty="0">
                <a:latin typeface="Arial" pitchFamily="34" charset="0"/>
                <a:ea typeface="黑体" pitchFamily="2" charset="-122"/>
              </a:rPr>
              <a:t>、改变电阻的方法有改变导体的＿＿、＿＿、＿＿和＿＿。最方便的是改变</a:t>
            </a:r>
            <a:r>
              <a:rPr lang="zh-CN" altLang="en-US" sz="2800" b="1" u="sng" dirty="0">
                <a:latin typeface="Arial" pitchFamily="34" charset="0"/>
                <a:ea typeface="黑体" pitchFamily="2" charset="-122"/>
              </a:rPr>
              <a:t>                            </a:t>
            </a:r>
            <a:r>
              <a:rPr lang="zh-CN" altLang="en-US" sz="2800" b="1" dirty="0">
                <a:latin typeface="Arial" pitchFamily="34" charset="0"/>
                <a:ea typeface="黑体" pitchFamily="2" charset="-122"/>
              </a:rPr>
              <a:t>。</a:t>
            </a:r>
            <a:endParaRPr lang="zh-CN" altLang="en-US" sz="2800" b="1" dirty="0">
              <a:latin typeface="Arial" pitchFamily="34" charset="0"/>
              <a:ea typeface="黑体" pitchFamily="2" charset="-122"/>
            </a:endParaRPr>
          </a:p>
          <a:p>
            <a:pPr lvl="0"/>
            <a:endParaRPr lang="en-US" altLang="zh-CN" sz="2800" b="1">
              <a:latin typeface="Arial" pitchFamily="34" charset="0"/>
              <a:ea typeface="黑体" pitchFamily="2" charset="-122"/>
            </a:endParaRPr>
          </a:p>
        </p:txBody>
      </p:sp>
      <p:sp>
        <p:nvSpPr>
          <p:cNvPr id="6157" name="Rectangle 13"/>
          <p:cNvSpPr/>
          <p:nvPr/>
        </p:nvSpPr>
        <p:spPr>
          <a:xfrm>
            <a:off x="2135188" y="3141663"/>
            <a:ext cx="1008062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/>
            <a:r>
              <a:rPr lang="zh-CN" altLang="en-US" sz="2800" b="1" dirty="0">
                <a:solidFill>
                  <a:srgbClr val="FF3300"/>
                </a:solidFill>
                <a:latin typeface="Arial" pitchFamily="34" charset="0"/>
                <a:ea typeface="黑体" pitchFamily="2" charset="-122"/>
              </a:rPr>
              <a:t>温度</a:t>
            </a:r>
            <a:endParaRPr lang="zh-CN" altLang="en-US" sz="2800" b="1" dirty="0">
              <a:solidFill>
                <a:srgbClr val="FF3300"/>
              </a:solidFill>
              <a:latin typeface="Arial" pitchFamily="34" charset="0"/>
              <a:ea typeface="黑体" pitchFamily="2" charset="-122"/>
            </a:endParaRPr>
          </a:p>
        </p:txBody>
      </p:sp>
      <p:sp>
        <p:nvSpPr>
          <p:cNvPr id="6158" name="Rectangle 14"/>
          <p:cNvSpPr/>
          <p:nvPr/>
        </p:nvSpPr>
        <p:spPr>
          <a:xfrm>
            <a:off x="9158288" y="2708275"/>
            <a:ext cx="8940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3300"/>
                </a:solidFill>
                <a:latin typeface="Arial" pitchFamily="34" charset="0"/>
                <a:ea typeface="黑体" pitchFamily="2" charset="-122"/>
              </a:rPr>
              <a:t>材料</a:t>
            </a:r>
            <a:endParaRPr lang="zh-CN" altLang="en-US" sz="2800" b="1" dirty="0">
              <a:solidFill>
                <a:srgbClr val="FF3300"/>
              </a:solidFill>
              <a:latin typeface="Arial" pitchFamily="34" charset="0"/>
              <a:ea typeface="黑体" pitchFamily="2" charset="-122"/>
            </a:endParaRPr>
          </a:p>
        </p:txBody>
      </p:sp>
      <p:sp>
        <p:nvSpPr>
          <p:cNvPr id="6159" name="Rectangle 15"/>
          <p:cNvSpPr/>
          <p:nvPr/>
        </p:nvSpPr>
        <p:spPr>
          <a:xfrm>
            <a:off x="6959600" y="2708275"/>
            <a:ext cx="8940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3300"/>
                </a:solidFill>
                <a:latin typeface="Arial" pitchFamily="34" charset="0"/>
                <a:ea typeface="黑体" pitchFamily="2" charset="-122"/>
              </a:rPr>
              <a:t>长度</a:t>
            </a:r>
            <a:endParaRPr lang="zh-CN" altLang="en-US" sz="2800" b="1" dirty="0">
              <a:solidFill>
                <a:srgbClr val="FF3300"/>
              </a:solidFill>
              <a:latin typeface="Arial" pitchFamily="34" charset="0"/>
              <a:ea typeface="黑体" pitchFamily="2" charset="-122"/>
            </a:endParaRPr>
          </a:p>
        </p:txBody>
      </p:sp>
      <p:sp>
        <p:nvSpPr>
          <p:cNvPr id="6160" name="Rectangle 16"/>
          <p:cNvSpPr/>
          <p:nvPr/>
        </p:nvSpPr>
        <p:spPr>
          <a:xfrm>
            <a:off x="8005763" y="2708275"/>
            <a:ext cx="8940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3300"/>
                </a:solidFill>
                <a:latin typeface="Arial" pitchFamily="34" charset="0"/>
                <a:ea typeface="黑体" pitchFamily="2" charset="-122"/>
              </a:rPr>
              <a:t>粗细</a:t>
            </a:r>
            <a:endParaRPr lang="zh-CN" altLang="en-US" sz="2800" b="1" dirty="0">
              <a:solidFill>
                <a:srgbClr val="FF3300"/>
              </a:solidFill>
              <a:latin typeface="Arial" pitchFamily="34" charset="0"/>
              <a:ea typeface="黑体" pitchFamily="2" charset="-122"/>
            </a:endParaRPr>
          </a:p>
        </p:txBody>
      </p:sp>
      <p:sp>
        <p:nvSpPr>
          <p:cNvPr id="6161" name="Rectangle 17"/>
          <p:cNvSpPr/>
          <p:nvPr/>
        </p:nvSpPr>
        <p:spPr>
          <a:xfrm>
            <a:off x="5735638" y="3141663"/>
            <a:ext cx="267208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3300"/>
                </a:solidFill>
                <a:latin typeface="Arial" pitchFamily="34" charset="0"/>
                <a:ea typeface="黑体" pitchFamily="2" charset="-122"/>
              </a:rPr>
              <a:t>改变导体的长度</a:t>
            </a:r>
            <a:endParaRPr lang="zh-CN" altLang="en-US" sz="2800" b="1" dirty="0">
              <a:solidFill>
                <a:srgbClr val="FF3300"/>
              </a:solidFill>
              <a:latin typeface="Arial" pitchFamily="34" charset="0"/>
              <a:ea typeface="黑体" pitchFamily="2" charset="-122"/>
            </a:endParaRPr>
          </a:p>
        </p:txBody>
      </p:sp>
      <p:pic>
        <p:nvPicPr>
          <p:cNvPr id="3" name="Picture 21" descr="tv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89888" y="3789363"/>
            <a:ext cx="2714625" cy="332581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" name="Picture 23" descr="jd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11675" y="3860800"/>
            <a:ext cx="2897188" cy="281622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2" grpId="0"/>
      <p:bldP spid="6157" grpId="0"/>
      <p:bldP spid="6158" grpId="0"/>
      <p:bldP spid="6159" grpId="0"/>
      <p:bldP spid="6160" grpId="0"/>
      <p:bldP spid="616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581400" y="381000"/>
            <a:ext cx="5099050" cy="685800"/>
          </a:xfr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/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反馈练习（</a:t>
            </a:r>
            <a:r>
              <a:rPr lang="en-US" altLang="zh-CN" sz="4800" b="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）</a:t>
            </a:r>
            <a:endParaRPr lang="zh-CN" altLang="en-US" sz="4800" b="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3010" name="Rectangle 3"/>
          <p:cNvSpPr>
            <a:spLocks noGrp="1"/>
          </p:cNvSpPr>
          <p:nvPr>
            <p:ph idx="1"/>
          </p:nvPr>
        </p:nvSpPr>
        <p:spPr>
          <a:xfrm>
            <a:off x="1981200" y="1981200"/>
            <a:ext cx="7772400" cy="4114800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6600" b="1">
                <a:solidFill>
                  <a:schemeClr val="folHlink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下图中表示出当</a:t>
            </a:r>
            <a:r>
              <a:rPr lang="en-US" altLang="zh-CN" b="1">
                <a:latin typeface="华文中宋" pitchFamily="2" charset="-122"/>
                <a:ea typeface="华文中宋" pitchFamily="2" charset="-122"/>
              </a:rPr>
              <a:t>C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b="1">
                <a:latin typeface="华文中宋" pitchFamily="2" charset="-122"/>
                <a:ea typeface="华文中宋" pitchFamily="2" charset="-122"/>
              </a:rPr>
              <a:t>A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接入电路时，电流流过滑动变阻器的路径。</a:t>
            </a:r>
            <a:endParaRPr lang="zh-CN" altLang="en-US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3011" name="Oval 4"/>
          <p:cNvSpPr/>
          <p:nvPr/>
        </p:nvSpPr>
        <p:spPr>
          <a:xfrm>
            <a:off x="4572000" y="44196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2" name="Oval 5"/>
          <p:cNvSpPr/>
          <p:nvPr/>
        </p:nvSpPr>
        <p:spPr>
          <a:xfrm>
            <a:off x="4572000" y="53340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3" name="Oval 6"/>
          <p:cNvSpPr/>
          <p:nvPr/>
        </p:nvSpPr>
        <p:spPr>
          <a:xfrm>
            <a:off x="6477000" y="52578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4" name="Oval 7"/>
          <p:cNvSpPr/>
          <p:nvPr/>
        </p:nvSpPr>
        <p:spPr>
          <a:xfrm>
            <a:off x="6477000" y="44196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5" name="Line 8"/>
          <p:cNvSpPr/>
          <p:nvPr/>
        </p:nvSpPr>
        <p:spPr>
          <a:xfrm>
            <a:off x="4800600" y="4581525"/>
            <a:ext cx="1676400" cy="0"/>
          </a:xfrm>
          <a:prstGeom prst="line">
            <a:avLst/>
          </a:prstGeom>
          <a:ln w="5715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6" name="Freeform 9"/>
          <p:cNvSpPr/>
          <p:nvPr/>
        </p:nvSpPr>
        <p:spPr>
          <a:xfrm>
            <a:off x="4724400" y="5334000"/>
            <a:ext cx="1752600" cy="228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56594046" y="325706874"/>
              </a:cxn>
              <a:cxn ang="0">
                <a:pos x="256594046" y="0"/>
              </a:cxn>
              <a:cxn ang="0">
                <a:pos x="513189727" y="325706874"/>
              </a:cxn>
              <a:cxn ang="0">
                <a:pos x="513189727" y="0"/>
              </a:cxn>
              <a:cxn ang="0">
                <a:pos x="769783773" y="325706874"/>
              </a:cxn>
              <a:cxn ang="0">
                <a:pos x="769783773" y="0"/>
              </a:cxn>
              <a:cxn ang="0">
                <a:pos x="1026377819" y="325706874"/>
              </a:cxn>
              <a:cxn ang="0">
                <a:pos x="1026377819" y="0"/>
              </a:cxn>
              <a:cxn ang="0">
                <a:pos x="1282971865" y="325706874"/>
              </a:cxn>
              <a:cxn ang="0">
                <a:pos x="1282971865" y="0"/>
              </a:cxn>
              <a:cxn ang="0">
                <a:pos x="1539567546" y="325706874"/>
              </a:cxn>
              <a:cxn ang="0">
                <a:pos x="1539567546" y="0"/>
              </a:cxn>
              <a:cxn ang="0">
                <a:pos x="1796161592" y="325706874"/>
              </a:cxn>
              <a:cxn ang="0">
                <a:pos x="1796161592" y="0"/>
              </a:cxn>
              <a:cxn ang="0">
                <a:pos x="2052755638" y="325706874"/>
              </a:cxn>
              <a:cxn ang="0">
                <a:pos x="2052755638" y="0"/>
              </a:cxn>
              <a:cxn ang="0">
                <a:pos x="2147483647" y="325706874"/>
              </a:cxn>
              <a:cxn ang="0">
                <a:pos x="2147483647" y="0"/>
              </a:cxn>
              <a:cxn ang="0">
                <a:pos x="2147483647" y="325706874"/>
              </a:cxn>
              <a:cxn ang="0">
                <a:pos x="2147483647" y="0"/>
              </a:cxn>
              <a:cxn ang="0">
                <a:pos x="2147483647" y="325706874"/>
              </a:cxn>
              <a:cxn ang="0">
                <a:pos x="2147483647" y="108568457"/>
              </a:cxn>
            </a:cxnLst>
            <a:pathLst>
              <a:path w="1072" h="152">
                <a:moveTo>
                  <a:pt x="0" y="0"/>
                </a:moveTo>
                <a:cubicBezTo>
                  <a:pt x="40" y="72"/>
                  <a:pt x="80" y="144"/>
                  <a:pt x="96" y="144"/>
                </a:cubicBezTo>
                <a:cubicBezTo>
                  <a:pt x="112" y="144"/>
                  <a:pt x="80" y="0"/>
                  <a:pt x="96" y="0"/>
                </a:cubicBezTo>
                <a:cubicBezTo>
                  <a:pt x="112" y="0"/>
                  <a:pt x="176" y="144"/>
                  <a:pt x="192" y="144"/>
                </a:cubicBezTo>
                <a:cubicBezTo>
                  <a:pt x="208" y="144"/>
                  <a:pt x="176" y="0"/>
                  <a:pt x="192" y="0"/>
                </a:cubicBezTo>
                <a:cubicBezTo>
                  <a:pt x="208" y="0"/>
                  <a:pt x="272" y="144"/>
                  <a:pt x="288" y="144"/>
                </a:cubicBezTo>
                <a:cubicBezTo>
                  <a:pt x="304" y="144"/>
                  <a:pt x="272" y="0"/>
                  <a:pt x="288" y="0"/>
                </a:cubicBezTo>
                <a:cubicBezTo>
                  <a:pt x="304" y="0"/>
                  <a:pt x="368" y="144"/>
                  <a:pt x="384" y="144"/>
                </a:cubicBezTo>
                <a:cubicBezTo>
                  <a:pt x="400" y="144"/>
                  <a:pt x="368" y="0"/>
                  <a:pt x="384" y="0"/>
                </a:cubicBezTo>
                <a:cubicBezTo>
                  <a:pt x="400" y="0"/>
                  <a:pt x="464" y="144"/>
                  <a:pt x="480" y="144"/>
                </a:cubicBezTo>
                <a:cubicBezTo>
                  <a:pt x="496" y="144"/>
                  <a:pt x="464" y="0"/>
                  <a:pt x="480" y="0"/>
                </a:cubicBezTo>
                <a:cubicBezTo>
                  <a:pt x="496" y="0"/>
                  <a:pt x="560" y="144"/>
                  <a:pt x="576" y="144"/>
                </a:cubicBezTo>
                <a:cubicBezTo>
                  <a:pt x="592" y="144"/>
                  <a:pt x="560" y="0"/>
                  <a:pt x="576" y="0"/>
                </a:cubicBezTo>
                <a:cubicBezTo>
                  <a:pt x="592" y="0"/>
                  <a:pt x="656" y="144"/>
                  <a:pt x="672" y="144"/>
                </a:cubicBezTo>
                <a:cubicBezTo>
                  <a:pt x="688" y="144"/>
                  <a:pt x="656" y="0"/>
                  <a:pt x="672" y="0"/>
                </a:cubicBezTo>
                <a:cubicBezTo>
                  <a:pt x="688" y="0"/>
                  <a:pt x="752" y="144"/>
                  <a:pt x="768" y="144"/>
                </a:cubicBezTo>
                <a:cubicBezTo>
                  <a:pt x="784" y="144"/>
                  <a:pt x="752" y="0"/>
                  <a:pt x="768" y="0"/>
                </a:cubicBezTo>
                <a:cubicBezTo>
                  <a:pt x="784" y="0"/>
                  <a:pt x="848" y="144"/>
                  <a:pt x="864" y="144"/>
                </a:cubicBezTo>
                <a:cubicBezTo>
                  <a:pt x="880" y="144"/>
                  <a:pt x="848" y="0"/>
                  <a:pt x="864" y="0"/>
                </a:cubicBezTo>
                <a:cubicBezTo>
                  <a:pt x="880" y="0"/>
                  <a:pt x="944" y="144"/>
                  <a:pt x="960" y="144"/>
                </a:cubicBezTo>
                <a:cubicBezTo>
                  <a:pt x="976" y="144"/>
                  <a:pt x="944" y="0"/>
                  <a:pt x="960" y="0"/>
                </a:cubicBezTo>
                <a:cubicBezTo>
                  <a:pt x="976" y="0"/>
                  <a:pt x="1040" y="136"/>
                  <a:pt x="1056" y="144"/>
                </a:cubicBezTo>
                <a:cubicBezTo>
                  <a:pt x="1072" y="152"/>
                  <a:pt x="1056" y="64"/>
                  <a:pt x="1056" y="48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3017" name="Text Box 10"/>
          <p:cNvSpPr txBox="1"/>
          <p:nvPr/>
        </p:nvSpPr>
        <p:spPr>
          <a:xfrm>
            <a:off x="4191000" y="4038600"/>
            <a:ext cx="1066800" cy="5194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3018" name="Text Box 11"/>
          <p:cNvSpPr txBox="1"/>
          <p:nvPr/>
        </p:nvSpPr>
        <p:spPr>
          <a:xfrm>
            <a:off x="6858000" y="4038600"/>
            <a:ext cx="1066800" cy="5194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D</a:t>
            </a:r>
            <a:endParaRPr lang="en-US" altLang="zh-CN" sz="2800" b="1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3019" name="Text Box 12"/>
          <p:cNvSpPr txBox="1"/>
          <p:nvPr/>
        </p:nvSpPr>
        <p:spPr>
          <a:xfrm>
            <a:off x="4114800" y="5334000"/>
            <a:ext cx="990600" cy="5194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A</a:t>
            </a:r>
            <a:endParaRPr lang="en-US" altLang="zh-CN" sz="2800" b="1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3020" name="Text Box 13"/>
          <p:cNvSpPr txBox="1"/>
          <p:nvPr/>
        </p:nvSpPr>
        <p:spPr>
          <a:xfrm>
            <a:off x="6858000" y="5181600"/>
            <a:ext cx="1143000" cy="5194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B</a:t>
            </a:r>
            <a:endParaRPr lang="en-US" altLang="zh-CN" sz="2800" b="1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3021" name="Text Box 14"/>
          <p:cNvSpPr txBox="1"/>
          <p:nvPr/>
        </p:nvSpPr>
        <p:spPr>
          <a:xfrm>
            <a:off x="5867400" y="4724400"/>
            <a:ext cx="990600" cy="5194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P</a:t>
            </a:r>
            <a:endParaRPr lang="en-US" altLang="zh-CN" sz="2800" b="1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3022" name="Freeform 15"/>
          <p:cNvSpPr/>
          <p:nvPr/>
        </p:nvSpPr>
        <p:spPr>
          <a:xfrm>
            <a:off x="4191000" y="4051300"/>
            <a:ext cx="685800" cy="444500"/>
          </a:xfrm>
          <a:custGeom>
            <a:avLst/>
            <a:gdLst/>
            <a:ahLst/>
            <a:cxnLst>
              <a:cxn ang="0">
                <a:pos x="725805000" y="705643750"/>
              </a:cxn>
              <a:cxn ang="0">
                <a:pos x="967740000" y="100806250"/>
              </a:cxn>
              <a:cxn ang="0">
                <a:pos x="0" y="100806250"/>
              </a:cxn>
            </a:cxnLst>
            <a:pathLst>
              <a:path w="432" h="280">
                <a:moveTo>
                  <a:pt x="288" y="280"/>
                </a:moveTo>
                <a:cubicBezTo>
                  <a:pt x="360" y="180"/>
                  <a:pt x="432" y="80"/>
                  <a:pt x="384" y="40"/>
                </a:cubicBezTo>
                <a:cubicBezTo>
                  <a:pt x="336" y="0"/>
                  <a:pt x="64" y="40"/>
                  <a:pt x="0" y="40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3023" name="Line 16"/>
          <p:cNvSpPr/>
          <p:nvPr/>
        </p:nvSpPr>
        <p:spPr>
          <a:xfrm>
            <a:off x="5638800" y="4572000"/>
            <a:ext cx="0" cy="838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 anchor="t"/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24" name="Freeform 17"/>
          <p:cNvSpPr/>
          <p:nvPr/>
        </p:nvSpPr>
        <p:spPr>
          <a:xfrm>
            <a:off x="3581400" y="4114800"/>
            <a:ext cx="609600" cy="228600"/>
          </a:xfrm>
          <a:custGeom>
            <a:avLst/>
            <a:gdLst/>
            <a:ahLst/>
            <a:cxnLst>
              <a:cxn ang="0">
                <a:pos x="967740000" y="0"/>
              </a:cxn>
              <a:cxn ang="0">
                <a:pos x="0" y="362902500"/>
              </a:cxn>
            </a:cxnLst>
            <a:pathLst>
              <a:path w="384" h="144">
                <a:moveTo>
                  <a:pt x="384" y="0"/>
                </a:moveTo>
                <a:cubicBezTo>
                  <a:pt x="224" y="60"/>
                  <a:pt x="64" y="120"/>
                  <a:pt x="0" y="144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3025" name="Freeform 18"/>
          <p:cNvSpPr/>
          <p:nvPr/>
        </p:nvSpPr>
        <p:spPr>
          <a:xfrm>
            <a:off x="4114800" y="5219700"/>
            <a:ext cx="533400" cy="266700"/>
          </a:xfrm>
          <a:custGeom>
            <a:avLst/>
            <a:gdLst/>
            <a:ahLst/>
            <a:cxnLst>
              <a:cxn ang="0">
                <a:pos x="846772500" y="423386250"/>
              </a:cxn>
              <a:cxn ang="0">
                <a:pos x="604837500" y="60483750"/>
              </a:cxn>
              <a:cxn ang="0">
                <a:pos x="362902500" y="60483750"/>
              </a:cxn>
              <a:cxn ang="0">
                <a:pos x="0" y="181451250"/>
              </a:cxn>
            </a:cxnLst>
            <a:pathLst>
              <a:path w="336" h="168">
                <a:moveTo>
                  <a:pt x="336" y="168"/>
                </a:moveTo>
                <a:cubicBezTo>
                  <a:pt x="304" y="108"/>
                  <a:pt x="272" y="48"/>
                  <a:pt x="240" y="24"/>
                </a:cubicBezTo>
                <a:cubicBezTo>
                  <a:pt x="208" y="0"/>
                  <a:pt x="184" y="16"/>
                  <a:pt x="144" y="24"/>
                </a:cubicBezTo>
                <a:cubicBezTo>
                  <a:pt x="104" y="32"/>
                  <a:pt x="24" y="64"/>
                  <a:pt x="0" y="72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3026" name="Freeform 19"/>
          <p:cNvSpPr/>
          <p:nvPr/>
        </p:nvSpPr>
        <p:spPr>
          <a:xfrm>
            <a:off x="3733800" y="5308600"/>
            <a:ext cx="381000" cy="635000"/>
          </a:xfrm>
          <a:custGeom>
            <a:avLst/>
            <a:gdLst/>
            <a:ahLst/>
            <a:cxnLst>
              <a:cxn ang="0">
                <a:pos x="604837500" y="40322500"/>
              </a:cxn>
              <a:cxn ang="0">
                <a:pos x="241935000" y="161290000"/>
              </a:cxn>
              <a:cxn ang="0">
                <a:pos x="0" y="1008062500"/>
              </a:cxn>
            </a:cxnLst>
            <a:pathLst>
              <a:path w="240" h="400">
                <a:moveTo>
                  <a:pt x="240" y="16"/>
                </a:moveTo>
                <a:cubicBezTo>
                  <a:pt x="188" y="8"/>
                  <a:pt x="136" y="0"/>
                  <a:pt x="96" y="64"/>
                </a:cubicBezTo>
                <a:cubicBezTo>
                  <a:pt x="56" y="128"/>
                  <a:pt x="16" y="344"/>
                  <a:pt x="0" y="400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triangl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Text Box 2"/>
          <p:cNvSpPr txBox="1"/>
          <p:nvPr/>
        </p:nvSpPr>
        <p:spPr>
          <a:xfrm>
            <a:off x="1919288" y="581025"/>
            <a:ext cx="8280400" cy="594360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4.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一个滑动变阻器铭牌上标有“</a:t>
            </a: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20Ω 1A”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的字样，它的意思是指变阻器的     （          ）</a:t>
            </a:r>
            <a:endParaRPr lang="zh-CN" altLang="en-US" sz="3200" b="1" dirty="0">
              <a:solidFill>
                <a:schemeClr val="tx2"/>
              </a:solidFill>
              <a:latin typeface="Times New Roman" pitchFamily="18" charset="0"/>
              <a:ea typeface="黑体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A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、电阻最小值是</a:t>
            </a: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20Ω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，允许通过的最大电流是</a:t>
            </a: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1A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Times New Roman" pitchFamily="18" charset="0"/>
              <a:ea typeface="黑体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B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、电阻最小值是</a:t>
            </a: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20Ω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，允许通过的最小电流是</a:t>
            </a: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1A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Times New Roman" pitchFamily="18" charset="0"/>
              <a:ea typeface="黑体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C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、电阻最大值是</a:t>
            </a: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20Ω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，允许通过的最小电流是</a:t>
            </a: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1A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Times New Roman" pitchFamily="18" charset="0"/>
              <a:ea typeface="黑体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D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、电阻变化范围是</a:t>
            </a: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0~20Ω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，允许通过的最大电流是</a:t>
            </a: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1A</a:t>
            </a:r>
            <a:r>
              <a:rPr lang="zh-CN" altLang="en-US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49155" name="Rectangle 3"/>
          <p:cNvSpPr/>
          <p:nvPr/>
        </p:nvSpPr>
        <p:spPr>
          <a:xfrm>
            <a:off x="8083550" y="908050"/>
            <a:ext cx="460375" cy="82296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>
            <a:spAutoFit/>
          </a:bodyPr>
          <a:p>
            <a:pPr lvl="0"/>
            <a:r>
              <a:rPr lang="en-US" altLang="zh-CN" sz="48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D</a:t>
            </a:r>
            <a:endParaRPr lang="en-US" altLang="zh-CN" sz="4800" b="1">
              <a:solidFill>
                <a:srgbClr val="FF3300"/>
              </a:solidFill>
              <a:latin typeface="Times New Roman" pitchFamily="18" charset="0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5057" name="Group 2"/>
          <p:cNvGrpSpPr/>
          <p:nvPr/>
        </p:nvGrpSpPr>
        <p:grpSpPr>
          <a:xfrm>
            <a:off x="1774825" y="333375"/>
            <a:ext cx="8572500" cy="2378075"/>
            <a:chOff x="192" y="192"/>
            <a:chExt cx="5400" cy="1498"/>
          </a:xfrm>
        </p:grpSpPr>
        <p:sp>
          <p:nvSpPr>
            <p:cNvPr id="45058" name="Text Box 3"/>
            <p:cNvSpPr txBox="1"/>
            <p:nvPr/>
          </p:nvSpPr>
          <p:spPr>
            <a:xfrm>
              <a:off x="192" y="192"/>
              <a:ext cx="5400" cy="595"/>
            </a:xfrm>
            <a:prstGeom prst="rect">
              <a:avLst/>
            </a:prstGeom>
            <a:noFill/>
            <a:ln w="12700">
              <a:noFill/>
              <a:miter/>
            </a:ln>
          </p:spPr>
          <p:txBody>
            <a:bodyPr anchor="t">
              <a:spAutoFit/>
            </a:bodyPr>
            <a:p>
              <a:pPr lvl="0" algn="just">
                <a:spcBef>
                  <a:spcPct val="50000"/>
                </a:spcBef>
              </a:pPr>
              <a:r>
                <a:rPr lang="en-US" altLang="zh-CN" sz="2800" b="1">
                  <a:latin typeface="Times New Roman" pitchFamily="18" charset="0"/>
                  <a:ea typeface="黑体" pitchFamily="2" charset="-122"/>
                </a:rPr>
                <a:t>3.</a:t>
              </a:r>
              <a:r>
                <a:rPr lang="zh-CN" altLang="en-US" sz="2800" b="1" dirty="0">
                  <a:latin typeface="Times New Roman" pitchFamily="18" charset="0"/>
                  <a:ea typeface="黑体" pitchFamily="2" charset="-122"/>
                </a:rPr>
                <a:t>如图示的滑动变阻器四种接法中，当变阻器的滑片</a:t>
              </a:r>
              <a:r>
                <a:rPr lang="en-US" altLang="zh-CN" sz="2800" b="1">
                  <a:latin typeface="Times New Roman" pitchFamily="18" charset="0"/>
                  <a:ea typeface="黑体" pitchFamily="2" charset="-122"/>
                </a:rPr>
                <a:t>P</a:t>
              </a:r>
              <a:r>
                <a:rPr lang="zh-CN" altLang="en-US" sz="2800" b="1" dirty="0">
                  <a:latin typeface="Times New Roman" pitchFamily="18" charset="0"/>
                  <a:ea typeface="黑体" pitchFamily="2" charset="-122"/>
                </a:rPr>
                <a:t>向左移动时，都能使电路中的电流变大的是 （</a:t>
              </a:r>
              <a:r>
                <a:rPr lang="zh-CN" altLang="en-US" sz="2800" b="1" dirty="0">
                  <a:solidFill>
                    <a:srgbClr val="FF0066"/>
                  </a:solidFill>
                  <a:latin typeface="Times New Roman" pitchFamily="18" charset="0"/>
                  <a:ea typeface="黑体" pitchFamily="2" charset="-122"/>
                </a:rPr>
                <a:t>     </a:t>
              </a:r>
              <a:r>
                <a:rPr lang="zh-CN" altLang="en-US" sz="2800" b="1" dirty="0">
                  <a:latin typeface="Times New Roman" pitchFamily="18" charset="0"/>
                  <a:ea typeface="黑体" pitchFamily="2" charset="-122"/>
                </a:rPr>
                <a:t>）</a:t>
              </a:r>
              <a:endParaRPr lang="zh-CN" altLang="en-US" sz="2800" b="1" dirty="0">
                <a:latin typeface="Times New Roman" pitchFamily="18" charset="0"/>
                <a:ea typeface="黑体" pitchFamily="2" charset="-122"/>
              </a:endParaRPr>
            </a:p>
          </p:txBody>
        </p:sp>
        <p:sp>
          <p:nvSpPr>
            <p:cNvPr id="45059" name="Rectangle 4"/>
            <p:cNvSpPr/>
            <p:nvPr/>
          </p:nvSpPr>
          <p:spPr>
            <a:xfrm>
              <a:off x="192" y="864"/>
              <a:ext cx="5184" cy="826"/>
            </a:xfrm>
            <a:prstGeom prst="rect">
              <a:avLst/>
            </a:prstGeom>
            <a:noFill/>
            <a:ln w="12700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200" b="1" dirty="0">
                  <a:latin typeface="Times New Roman" pitchFamily="18" charset="0"/>
                  <a:ea typeface="黑体" pitchFamily="2" charset="-122"/>
                </a:rPr>
                <a:t>（</a:t>
              </a:r>
              <a:r>
                <a:rPr lang="en-US" altLang="zh-CN" sz="3200" b="1">
                  <a:latin typeface="Times New Roman" pitchFamily="18" charset="0"/>
                  <a:ea typeface="黑体" pitchFamily="2" charset="-122"/>
                </a:rPr>
                <a:t>A</a:t>
              </a:r>
              <a:r>
                <a:rPr lang="zh-CN" altLang="en-US" sz="3200" b="1" dirty="0">
                  <a:latin typeface="Times New Roman" pitchFamily="18" charset="0"/>
                  <a:ea typeface="黑体" pitchFamily="2" charset="-122"/>
                </a:rPr>
                <a:t>）</a:t>
              </a:r>
              <a:r>
                <a:rPr lang="zh-CN" altLang="en-US" sz="2800" b="1" dirty="0">
                  <a:latin typeface="Times New Roman" pitchFamily="18" charset="0"/>
                  <a:ea typeface="黑体" pitchFamily="2" charset="-122"/>
                </a:rPr>
                <a:t>甲和乙</a:t>
              </a:r>
              <a:r>
                <a:rPr lang="zh-CN" altLang="en-US" sz="3200" b="1" dirty="0">
                  <a:latin typeface="Times New Roman" pitchFamily="18" charset="0"/>
                  <a:ea typeface="黑体" pitchFamily="2" charset="-122"/>
                </a:rPr>
                <a:t>                  （</a:t>
              </a:r>
              <a:r>
                <a:rPr lang="en-US" altLang="zh-CN" sz="3200" b="1">
                  <a:latin typeface="Times New Roman" pitchFamily="18" charset="0"/>
                  <a:ea typeface="黑体" pitchFamily="2" charset="-122"/>
                </a:rPr>
                <a:t>B</a:t>
              </a:r>
              <a:r>
                <a:rPr lang="zh-CN" altLang="en-US" sz="3200" b="1" dirty="0">
                  <a:latin typeface="Times New Roman" pitchFamily="18" charset="0"/>
                  <a:ea typeface="黑体" pitchFamily="2" charset="-122"/>
                </a:rPr>
                <a:t>）</a:t>
              </a:r>
              <a:r>
                <a:rPr lang="zh-CN" altLang="en-US" sz="2800" b="1" dirty="0">
                  <a:latin typeface="Times New Roman" pitchFamily="18" charset="0"/>
                  <a:ea typeface="黑体" pitchFamily="2" charset="-122"/>
                </a:rPr>
                <a:t>丙和丁</a:t>
              </a:r>
              <a:r>
                <a:rPr lang="zh-CN" altLang="en-US" sz="3200" b="1" dirty="0">
                  <a:latin typeface="Times New Roman" pitchFamily="18" charset="0"/>
                  <a:ea typeface="黑体" pitchFamily="2" charset="-122"/>
                </a:rPr>
                <a:t> </a:t>
              </a:r>
              <a:endParaRPr lang="zh-CN" altLang="en-US" sz="3200" b="1" dirty="0">
                <a:latin typeface="Times New Roman" pitchFamily="18" charset="0"/>
                <a:ea typeface="黑体" pitchFamily="2" charset="-122"/>
              </a:endParaRPr>
            </a:p>
            <a:p>
              <a:pPr lvl="0">
                <a:spcBef>
                  <a:spcPct val="50000"/>
                </a:spcBef>
              </a:pPr>
              <a:r>
                <a:rPr lang="zh-CN" altLang="en-US" sz="3200" b="1" dirty="0">
                  <a:latin typeface="Times New Roman" pitchFamily="18" charset="0"/>
                  <a:ea typeface="黑体" pitchFamily="2" charset="-122"/>
                </a:rPr>
                <a:t>（</a:t>
              </a:r>
              <a:r>
                <a:rPr lang="en-US" altLang="zh-CN" sz="3200" b="1">
                  <a:latin typeface="Times New Roman" pitchFamily="18" charset="0"/>
                  <a:ea typeface="黑体" pitchFamily="2" charset="-122"/>
                </a:rPr>
                <a:t>C</a:t>
              </a:r>
              <a:r>
                <a:rPr lang="zh-CN" altLang="en-US" sz="3200" b="1" dirty="0">
                  <a:latin typeface="Times New Roman" pitchFamily="18" charset="0"/>
                  <a:ea typeface="黑体" pitchFamily="2" charset="-122"/>
                </a:rPr>
                <a:t>）</a:t>
              </a:r>
              <a:r>
                <a:rPr lang="zh-CN" altLang="en-US" sz="2800" b="1" dirty="0">
                  <a:latin typeface="Times New Roman" pitchFamily="18" charset="0"/>
                  <a:ea typeface="黑体" pitchFamily="2" charset="-122"/>
                </a:rPr>
                <a:t>甲和丙                    </a:t>
              </a:r>
              <a:r>
                <a:rPr lang="zh-CN" altLang="en-US" sz="3200" b="1" dirty="0">
                  <a:latin typeface="Times New Roman" pitchFamily="18" charset="0"/>
                  <a:ea typeface="黑体" pitchFamily="2" charset="-122"/>
                </a:rPr>
                <a:t>（</a:t>
              </a:r>
              <a:r>
                <a:rPr lang="en-US" altLang="zh-CN" sz="3200" b="1">
                  <a:latin typeface="Times New Roman" pitchFamily="18" charset="0"/>
                  <a:ea typeface="黑体" pitchFamily="2" charset="-122"/>
                </a:rPr>
                <a:t>D</a:t>
              </a:r>
              <a:r>
                <a:rPr lang="zh-CN" altLang="en-US" sz="3200" b="1" dirty="0">
                  <a:latin typeface="Times New Roman" pitchFamily="18" charset="0"/>
                  <a:ea typeface="黑体" pitchFamily="2" charset="-122"/>
                </a:rPr>
                <a:t>）</a:t>
              </a:r>
              <a:r>
                <a:rPr lang="zh-CN" altLang="en-US" sz="2800" b="1" dirty="0">
                  <a:latin typeface="Times New Roman" pitchFamily="18" charset="0"/>
                  <a:ea typeface="黑体" pitchFamily="2" charset="-122"/>
                </a:rPr>
                <a:t>甲和丁</a:t>
              </a:r>
              <a:endParaRPr lang="zh-CN" altLang="en-US" sz="2800" b="1" dirty="0">
                <a:latin typeface="Times New Roman" pitchFamily="18" charset="0"/>
                <a:ea typeface="黑体" pitchFamily="2" charset="-122"/>
              </a:endParaRPr>
            </a:p>
          </p:txBody>
        </p:sp>
      </p:grpSp>
      <p:grpSp>
        <p:nvGrpSpPr>
          <p:cNvPr id="45060" name="Group 5"/>
          <p:cNvGrpSpPr/>
          <p:nvPr/>
        </p:nvGrpSpPr>
        <p:grpSpPr>
          <a:xfrm>
            <a:off x="2438400" y="2743200"/>
            <a:ext cx="7181850" cy="3679825"/>
            <a:chOff x="576" y="1728"/>
            <a:chExt cx="4524" cy="2318"/>
          </a:xfrm>
        </p:grpSpPr>
        <p:grpSp>
          <p:nvGrpSpPr>
            <p:cNvPr id="45061" name="Group 6"/>
            <p:cNvGrpSpPr/>
            <p:nvPr/>
          </p:nvGrpSpPr>
          <p:grpSpPr>
            <a:xfrm>
              <a:off x="864" y="1920"/>
              <a:ext cx="1702" cy="864"/>
              <a:chOff x="624" y="1584"/>
              <a:chExt cx="1702" cy="864"/>
            </a:xfrm>
          </p:grpSpPr>
          <p:grpSp>
            <p:nvGrpSpPr>
              <p:cNvPr id="45062" name="Group 7"/>
              <p:cNvGrpSpPr/>
              <p:nvPr/>
            </p:nvGrpSpPr>
            <p:grpSpPr>
              <a:xfrm>
                <a:off x="624" y="1584"/>
                <a:ext cx="1702" cy="738"/>
                <a:chOff x="624" y="2688"/>
                <a:chExt cx="2578" cy="945"/>
              </a:xfrm>
            </p:grpSpPr>
            <p:sp>
              <p:nvSpPr>
                <p:cNvPr id="45063" name="Line 8"/>
                <p:cNvSpPr/>
                <p:nvPr/>
              </p:nvSpPr>
              <p:spPr>
                <a:xfrm>
                  <a:off x="2400" y="3216"/>
                  <a:ext cx="48" cy="144"/>
                </a:xfrm>
                <a:prstGeom prst="line">
                  <a:avLst/>
                </a:prstGeom>
                <a:ln w="38100" cap="sq" cmpd="sng">
                  <a:solidFill>
                    <a:schemeClr val="folHlink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grpSp>
              <p:nvGrpSpPr>
                <p:cNvPr id="45064" name="Group 9"/>
                <p:cNvGrpSpPr/>
                <p:nvPr/>
              </p:nvGrpSpPr>
              <p:grpSpPr>
                <a:xfrm>
                  <a:off x="624" y="2688"/>
                  <a:ext cx="2578" cy="945"/>
                  <a:chOff x="720" y="3120"/>
                  <a:chExt cx="2578" cy="945"/>
                </a:xfrm>
              </p:grpSpPr>
              <p:grpSp>
                <p:nvGrpSpPr>
                  <p:cNvPr id="45065" name="Group 10"/>
                  <p:cNvGrpSpPr/>
                  <p:nvPr/>
                </p:nvGrpSpPr>
                <p:grpSpPr>
                  <a:xfrm>
                    <a:off x="720" y="3120"/>
                    <a:ext cx="2578" cy="945"/>
                    <a:chOff x="432" y="3072"/>
                    <a:chExt cx="2578" cy="945"/>
                  </a:xfrm>
                </p:grpSpPr>
                <p:grpSp>
                  <p:nvGrpSpPr>
                    <p:cNvPr id="45066" name="Group 11"/>
                    <p:cNvGrpSpPr/>
                    <p:nvPr/>
                  </p:nvGrpSpPr>
                  <p:grpSpPr>
                    <a:xfrm>
                      <a:off x="768" y="3600"/>
                      <a:ext cx="1776" cy="240"/>
                      <a:chOff x="768" y="3600"/>
                      <a:chExt cx="1776" cy="240"/>
                    </a:xfrm>
                  </p:grpSpPr>
                  <p:sp>
                    <p:nvSpPr>
                      <p:cNvPr id="45067" name="Line 12"/>
                      <p:cNvSpPr/>
                      <p:nvPr/>
                    </p:nvSpPr>
                    <p:spPr>
                      <a:xfrm flipV="1">
                        <a:off x="1008" y="3600"/>
                        <a:ext cx="48" cy="144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folHlink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45068" name="Group 13"/>
                      <p:cNvGrpSpPr/>
                      <p:nvPr/>
                    </p:nvGrpSpPr>
                    <p:grpSpPr>
                      <a:xfrm>
                        <a:off x="768" y="3600"/>
                        <a:ext cx="1776" cy="240"/>
                        <a:chOff x="768" y="3600"/>
                        <a:chExt cx="1776" cy="240"/>
                      </a:xfrm>
                    </p:grpSpPr>
                    <p:sp>
                      <p:nvSpPr>
                        <p:cNvPr id="45069" name="Line 14"/>
                        <p:cNvSpPr/>
                        <p:nvPr/>
                      </p:nvSpPr>
                      <p:spPr>
                        <a:xfrm>
                          <a:off x="768" y="3744"/>
                          <a:ext cx="240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grpSp>
                      <p:nvGrpSpPr>
                        <p:cNvPr id="45070" name="Group 15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071" name="Line 16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072" name="Group 17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073" name="Line 18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074" name="Line 19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075" name="Line 20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076" name="Group 21"/>
                        <p:cNvGrpSpPr/>
                        <p:nvPr/>
                      </p:nvGrpSpPr>
                      <p:grpSpPr>
                        <a:xfrm>
                          <a:off x="1248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077" name="Line 22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078" name="Group 23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079" name="Line 24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080" name="Line 25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081" name="Line 26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082" name="Group 27"/>
                        <p:cNvGrpSpPr/>
                        <p:nvPr/>
                      </p:nvGrpSpPr>
                      <p:grpSpPr>
                        <a:xfrm>
                          <a:off x="1440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083" name="Line 28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084" name="Group 29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085" name="Line 30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086" name="Line 31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087" name="Line 32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088" name="Group 33"/>
                        <p:cNvGrpSpPr/>
                        <p:nvPr/>
                      </p:nvGrpSpPr>
                      <p:grpSpPr>
                        <a:xfrm>
                          <a:off x="1632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089" name="Line 34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090" name="Group 35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091" name="Line 36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092" name="Line 37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093" name="Line 38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094" name="Group 39"/>
                        <p:cNvGrpSpPr/>
                        <p:nvPr/>
                      </p:nvGrpSpPr>
                      <p:grpSpPr>
                        <a:xfrm>
                          <a:off x="201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095" name="Line 40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096" name="Group 41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097" name="Line 42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098" name="Line 43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099" name="Line 44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45100" name="Line 45"/>
                        <p:cNvSpPr/>
                        <p:nvPr/>
                      </p:nvSpPr>
                      <p:spPr>
                        <a:xfrm>
                          <a:off x="2256" y="3744"/>
                          <a:ext cx="288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45101" name="Group 46"/>
                    <p:cNvGrpSpPr/>
                    <p:nvPr/>
                  </p:nvGrpSpPr>
                  <p:grpSpPr>
                    <a:xfrm>
                      <a:off x="432" y="3072"/>
                      <a:ext cx="2578" cy="945"/>
                      <a:chOff x="432" y="3072"/>
                      <a:chExt cx="2578" cy="945"/>
                    </a:xfrm>
                  </p:grpSpPr>
                  <p:grpSp>
                    <p:nvGrpSpPr>
                      <p:cNvPr id="45102" name="Group 47"/>
                      <p:cNvGrpSpPr/>
                      <p:nvPr/>
                    </p:nvGrpSpPr>
                    <p:grpSpPr>
                      <a:xfrm>
                        <a:off x="1824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45103" name="Line 48"/>
                        <p:cNvSpPr/>
                        <p:nvPr/>
                      </p:nvSpPr>
                      <p:spPr>
                        <a:xfrm>
                          <a:off x="1152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grpSp>
                      <p:nvGrpSpPr>
                        <p:cNvPr id="45104" name="Group 49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105" name="Line 50"/>
                          <p:cNvSpPr/>
                          <p:nvPr/>
                        </p:nvSpPr>
                        <p:spPr>
                          <a:xfrm>
                            <a:off x="1056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45106" name="Line 51"/>
                          <p:cNvSpPr/>
                          <p:nvPr/>
                        </p:nvSpPr>
                        <p:spPr>
                          <a:xfrm flipV="1">
                            <a:off x="1104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45107" name="Line 52"/>
                          <p:cNvSpPr/>
                          <p:nvPr/>
                        </p:nvSpPr>
                        <p:spPr>
                          <a:xfrm flipV="1">
                            <a:off x="1200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45108" name="Line 53"/>
                      <p:cNvSpPr/>
                      <p:nvPr/>
                    </p:nvSpPr>
                    <p:spPr>
                      <a:xfrm>
                        <a:off x="768" y="3312"/>
                        <a:ext cx="1776" cy="0"/>
                      </a:xfrm>
                      <a:prstGeom prst="line">
                        <a:avLst/>
                      </a:prstGeom>
                      <a:ln w="38100" cap="sq" cmpd="dbl">
                        <a:solidFill>
                          <a:srgbClr val="00FF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109" name="Line 54"/>
                      <p:cNvSpPr/>
                      <p:nvPr/>
                    </p:nvSpPr>
                    <p:spPr>
                      <a:xfrm>
                        <a:off x="1632" y="3312"/>
                        <a:ext cx="0" cy="288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rgbClr val="00FF00"/>
                        </a:solidFill>
                        <a:prstDash val="solid"/>
                        <a:round/>
                        <a:headEnd type="none" w="sm" len="sm"/>
                        <a:tailEnd type="triangl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45110" name="Group 55"/>
                      <p:cNvGrpSpPr/>
                      <p:nvPr/>
                    </p:nvGrpSpPr>
                    <p:grpSpPr>
                      <a:xfrm>
                        <a:off x="2496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111" name="Oval 56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112" name="Line 57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113" name="Group 58"/>
                      <p:cNvGrpSpPr/>
                      <p:nvPr/>
                    </p:nvGrpSpPr>
                    <p:grpSpPr>
                      <a:xfrm>
                        <a:off x="624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114" name="Oval 59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115" name="Line 60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116" name="Group 61"/>
                      <p:cNvGrpSpPr/>
                      <p:nvPr/>
                    </p:nvGrpSpPr>
                    <p:grpSpPr>
                      <a:xfrm>
                        <a:off x="624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117" name="Oval 62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118" name="Line 63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119" name="Group 64"/>
                      <p:cNvGrpSpPr/>
                      <p:nvPr/>
                    </p:nvGrpSpPr>
                    <p:grpSpPr>
                      <a:xfrm>
                        <a:off x="2496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120" name="Oval 65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121" name="Line 66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45122" name="Rectangle 67"/>
                      <p:cNvSpPr/>
                      <p:nvPr/>
                    </p:nvSpPr>
                    <p:spPr>
                      <a:xfrm>
                        <a:off x="432" y="3600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A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123" name="Rectangle 68"/>
                      <p:cNvSpPr/>
                      <p:nvPr/>
                    </p:nvSpPr>
                    <p:spPr>
                      <a:xfrm>
                        <a:off x="2635" y="3648"/>
                        <a:ext cx="368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B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124" name="Rectangle 69"/>
                      <p:cNvSpPr/>
                      <p:nvPr/>
                    </p:nvSpPr>
                    <p:spPr>
                      <a:xfrm>
                        <a:off x="432" y="3072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C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125" name="Rectangle 70"/>
                      <p:cNvSpPr/>
                      <p:nvPr/>
                    </p:nvSpPr>
                    <p:spPr>
                      <a:xfrm>
                        <a:off x="2625" y="3072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D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</p:grpSp>
              </p:grpSp>
              <p:sp>
                <p:nvSpPr>
                  <p:cNvPr id="45126" name="Rectangle 71"/>
                  <p:cNvSpPr/>
                  <p:nvPr/>
                </p:nvSpPr>
                <p:spPr>
                  <a:xfrm>
                    <a:off x="1632" y="3359"/>
                    <a:ext cx="352" cy="36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solidFill>
                          <a:schemeClr val="folHlink"/>
                        </a:solidFill>
                        <a:latin typeface="Times New Roman" pitchFamily="18" charset="0"/>
                        <a:ea typeface="宋体" pitchFamily="2" charset="-122"/>
                      </a:rPr>
                      <a:t>P</a:t>
                    </a:r>
                    <a:endParaRPr lang="en-US" altLang="zh-CN" sz="2400" b="1">
                      <a:solidFill>
                        <a:schemeClr val="folHlink"/>
                      </a:solidFill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45127" name="Rectangle 72"/>
              <p:cNvSpPr/>
              <p:nvPr/>
            </p:nvSpPr>
            <p:spPr>
              <a:xfrm>
                <a:off x="1248" y="2160"/>
                <a:ext cx="307" cy="288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wrap="none" anchor="t">
                <a:spAutoFit/>
              </a:bodyPr>
              <a:p>
                <a:pPr lvl="0"/>
                <a:r>
                  <a:rPr lang="zh-CN" altLang="en-US" sz="2400" b="1" dirty="0">
                    <a:solidFill>
                      <a:srgbClr val="00FF00"/>
                    </a:solidFill>
                    <a:latin typeface="Times New Roman" pitchFamily="18" charset="0"/>
                    <a:ea typeface="黑体" pitchFamily="2" charset="-122"/>
                  </a:rPr>
                  <a:t>甲</a:t>
                </a:r>
                <a:endParaRPr lang="zh-CN" altLang="en-US" sz="2400" b="1" dirty="0">
                  <a:solidFill>
                    <a:srgbClr val="00FF00"/>
                  </a:solidFill>
                  <a:latin typeface="Times New Roman" pitchFamily="18" charset="0"/>
                  <a:ea typeface="黑体" pitchFamily="2" charset="-122"/>
                </a:endParaRPr>
              </a:p>
            </p:txBody>
          </p:sp>
        </p:grpSp>
        <p:grpSp>
          <p:nvGrpSpPr>
            <p:cNvPr id="45128" name="Group 73"/>
            <p:cNvGrpSpPr/>
            <p:nvPr/>
          </p:nvGrpSpPr>
          <p:grpSpPr>
            <a:xfrm>
              <a:off x="3216" y="1872"/>
              <a:ext cx="1702" cy="864"/>
              <a:chOff x="2688" y="1584"/>
              <a:chExt cx="1702" cy="864"/>
            </a:xfrm>
          </p:grpSpPr>
          <p:grpSp>
            <p:nvGrpSpPr>
              <p:cNvPr id="45129" name="Group 74"/>
              <p:cNvGrpSpPr/>
              <p:nvPr/>
            </p:nvGrpSpPr>
            <p:grpSpPr>
              <a:xfrm>
                <a:off x="2688" y="1584"/>
                <a:ext cx="1702" cy="738"/>
                <a:chOff x="624" y="2688"/>
                <a:chExt cx="2578" cy="945"/>
              </a:xfrm>
            </p:grpSpPr>
            <p:sp>
              <p:nvSpPr>
                <p:cNvPr id="45130" name="Line 75"/>
                <p:cNvSpPr/>
                <p:nvPr/>
              </p:nvSpPr>
              <p:spPr>
                <a:xfrm>
                  <a:off x="2400" y="3216"/>
                  <a:ext cx="48" cy="144"/>
                </a:xfrm>
                <a:prstGeom prst="line">
                  <a:avLst/>
                </a:prstGeom>
                <a:ln w="38100" cap="sq" cmpd="sng">
                  <a:solidFill>
                    <a:schemeClr val="folHlink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grpSp>
              <p:nvGrpSpPr>
                <p:cNvPr id="45131" name="Group 76"/>
                <p:cNvGrpSpPr/>
                <p:nvPr/>
              </p:nvGrpSpPr>
              <p:grpSpPr>
                <a:xfrm>
                  <a:off x="624" y="2688"/>
                  <a:ext cx="2578" cy="945"/>
                  <a:chOff x="720" y="3120"/>
                  <a:chExt cx="2578" cy="945"/>
                </a:xfrm>
              </p:grpSpPr>
              <p:grpSp>
                <p:nvGrpSpPr>
                  <p:cNvPr id="45132" name="Group 77"/>
                  <p:cNvGrpSpPr/>
                  <p:nvPr/>
                </p:nvGrpSpPr>
                <p:grpSpPr>
                  <a:xfrm>
                    <a:off x="720" y="3120"/>
                    <a:ext cx="2578" cy="945"/>
                    <a:chOff x="432" y="3072"/>
                    <a:chExt cx="2578" cy="945"/>
                  </a:xfrm>
                </p:grpSpPr>
                <p:grpSp>
                  <p:nvGrpSpPr>
                    <p:cNvPr id="45133" name="Group 78"/>
                    <p:cNvGrpSpPr/>
                    <p:nvPr/>
                  </p:nvGrpSpPr>
                  <p:grpSpPr>
                    <a:xfrm>
                      <a:off x="768" y="3600"/>
                      <a:ext cx="1776" cy="240"/>
                      <a:chOff x="768" y="3600"/>
                      <a:chExt cx="1776" cy="240"/>
                    </a:xfrm>
                  </p:grpSpPr>
                  <p:sp>
                    <p:nvSpPr>
                      <p:cNvPr id="45134" name="Line 79"/>
                      <p:cNvSpPr/>
                      <p:nvPr/>
                    </p:nvSpPr>
                    <p:spPr>
                      <a:xfrm flipV="1">
                        <a:off x="1008" y="3600"/>
                        <a:ext cx="48" cy="144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folHlink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45135" name="Group 80"/>
                      <p:cNvGrpSpPr/>
                      <p:nvPr/>
                    </p:nvGrpSpPr>
                    <p:grpSpPr>
                      <a:xfrm>
                        <a:off x="768" y="3600"/>
                        <a:ext cx="1776" cy="240"/>
                        <a:chOff x="768" y="3600"/>
                        <a:chExt cx="1776" cy="240"/>
                      </a:xfrm>
                    </p:grpSpPr>
                    <p:sp>
                      <p:nvSpPr>
                        <p:cNvPr id="45136" name="Line 81"/>
                        <p:cNvSpPr/>
                        <p:nvPr/>
                      </p:nvSpPr>
                      <p:spPr>
                        <a:xfrm>
                          <a:off x="768" y="3744"/>
                          <a:ext cx="240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grpSp>
                      <p:nvGrpSpPr>
                        <p:cNvPr id="45137" name="Group 82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138" name="Line 83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139" name="Group 84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140" name="Line 85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141" name="Line 86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142" name="Line 87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143" name="Group 88"/>
                        <p:cNvGrpSpPr/>
                        <p:nvPr/>
                      </p:nvGrpSpPr>
                      <p:grpSpPr>
                        <a:xfrm>
                          <a:off x="1248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144" name="Line 89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145" name="Group 90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146" name="Line 91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147" name="Line 92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148" name="Line 93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149" name="Group 94"/>
                        <p:cNvGrpSpPr/>
                        <p:nvPr/>
                      </p:nvGrpSpPr>
                      <p:grpSpPr>
                        <a:xfrm>
                          <a:off x="1440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150" name="Line 95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151" name="Group 96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152" name="Line 97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153" name="Line 98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154" name="Line 99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155" name="Group 100"/>
                        <p:cNvGrpSpPr/>
                        <p:nvPr/>
                      </p:nvGrpSpPr>
                      <p:grpSpPr>
                        <a:xfrm>
                          <a:off x="1632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156" name="Line 101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157" name="Group 102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158" name="Line 103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159" name="Line 104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160" name="Line 105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161" name="Group 106"/>
                        <p:cNvGrpSpPr/>
                        <p:nvPr/>
                      </p:nvGrpSpPr>
                      <p:grpSpPr>
                        <a:xfrm>
                          <a:off x="201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162" name="Line 107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163" name="Group 108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164" name="Line 109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165" name="Line 110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166" name="Line 111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45167" name="Line 112"/>
                        <p:cNvSpPr/>
                        <p:nvPr/>
                      </p:nvSpPr>
                      <p:spPr>
                        <a:xfrm>
                          <a:off x="2256" y="3744"/>
                          <a:ext cx="288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45168" name="Group 113"/>
                    <p:cNvGrpSpPr/>
                    <p:nvPr/>
                  </p:nvGrpSpPr>
                  <p:grpSpPr>
                    <a:xfrm>
                      <a:off x="432" y="3072"/>
                      <a:ext cx="2578" cy="945"/>
                      <a:chOff x="432" y="3072"/>
                      <a:chExt cx="2578" cy="945"/>
                    </a:xfrm>
                  </p:grpSpPr>
                  <p:grpSp>
                    <p:nvGrpSpPr>
                      <p:cNvPr id="45169" name="Group 114"/>
                      <p:cNvGrpSpPr/>
                      <p:nvPr/>
                    </p:nvGrpSpPr>
                    <p:grpSpPr>
                      <a:xfrm>
                        <a:off x="1824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45170" name="Line 115"/>
                        <p:cNvSpPr/>
                        <p:nvPr/>
                      </p:nvSpPr>
                      <p:spPr>
                        <a:xfrm>
                          <a:off x="1152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grpSp>
                      <p:nvGrpSpPr>
                        <p:cNvPr id="45171" name="Group 116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172" name="Line 117"/>
                          <p:cNvSpPr/>
                          <p:nvPr/>
                        </p:nvSpPr>
                        <p:spPr>
                          <a:xfrm>
                            <a:off x="1056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45173" name="Line 118"/>
                          <p:cNvSpPr/>
                          <p:nvPr/>
                        </p:nvSpPr>
                        <p:spPr>
                          <a:xfrm flipV="1">
                            <a:off x="1104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45174" name="Line 119"/>
                          <p:cNvSpPr/>
                          <p:nvPr/>
                        </p:nvSpPr>
                        <p:spPr>
                          <a:xfrm flipV="1">
                            <a:off x="1200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45175" name="Line 120"/>
                      <p:cNvSpPr/>
                      <p:nvPr/>
                    </p:nvSpPr>
                    <p:spPr>
                      <a:xfrm>
                        <a:off x="768" y="3312"/>
                        <a:ext cx="1776" cy="0"/>
                      </a:xfrm>
                      <a:prstGeom prst="line">
                        <a:avLst/>
                      </a:prstGeom>
                      <a:ln w="38100" cap="sq" cmpd="dbl">
                        <a:solidFill>
                          <a:srgbClr val="00FF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176" name="Line 121"/>
                      <p:cNvSpPr/>
                      <p:nvPr/>
                    </p:nvSpPr>
                    <p:spPr>
                      <a:xfrm>
                        <a:off x="1632" y="3312"/>
                        <a:ext cx="0" cy="288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rgbClr val="00FF00"/>
                        </a:solidFill>
                        <a:prstDash val="solid"/>
                        <a:round/>
                        <a:headEnd type="none" w="sm" len="sm"/>
                        <a:tailEnd type="triangl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45177" name="Group 122"/>
                      <p:cNvGrpSpPr/>
                      <p:nvPr/>
                    </p:nvGrpSpPr>
                    <p:grpSpPr>
                      <a:xfrm>
                        <a:off x="2496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178" name="Oval 123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179" name="Line 124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180" name="Group 125"/>
                      <p:cNvGrpSpPr/>
                      <p:nvPr/>
                    </p:nvGrpSpPr>
                    <p:grpSpPr>
                      <a:xfrm>
                        <a:off x="624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181" name="Oval 126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182" name="Line 127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183" name="Group 128"/>
                      <p:cNvGrpSpPr/>
                      <p:nvPr/>
                    </p:nvGrpSpPr>
                    <p:grpSpPr>
                      <a:xfrm>
                        <a:off x="624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184" name="Oval 129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185" name="Line 130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186" name="Group 131"/>
                      <p:cNvGrpSpPr/>
                      <p:nvPr/>
                    </p:nvGrpSpPr>
                    <p:grpSpPr>
                      <a:xfrm>
                        <a:off x="2496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187" name="Oval 132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188" name="Line 133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45189" name="Rectangle 134"/>
                      <p:cNvSpPr/>
                      <p:nvPr/>
                    </p:nvSpPr>
                    <p:spPr>
                      <a:xfrm>
                        <a:off x="432" y="3600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A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190" name="Rectangle 135"/>
                      <p:cNvSpPr/>
                      <p:nvPr/>
                    </p:nvSpPr>
                    <p:spPr>
                      <a:xfrm>
                        <a:off x="2635" y="3648"/>
                        <a:ext cx="368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B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191" name="Rectangle 136"/>
                      <p:cNvSpPr/>
                      <p:nvPr/>
                    </p:nvSpPr>
                    <p:spPr>
                      <a:xfrm>
                        <a:off x="432" y="3072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C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192" name="Rectangle 137"/>
                      <p:cNvSpPr/>
                      <p:nvPr/>
                    </p:nvSpPr>
                    <p:spPr>
                      <a:xfrm>
                        <a:off x="2625" y="3072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D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</p:grpSp>
              </p:grpSp>
              <p:sp>
                <p:nvSpPr>
                  <p:cNvPr id="45193" name="Rectangle 138"/>
                  <p:cNvSpPr/>
                  <p:nvPr/>
                </p:nvSpPr>
                <p:spPr>
                  <a:xfrm>
                    <a:off x="1632" y="3359"/>
                    <a:ext cx="352" cy="36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solidFill>
                          <a:schemeClr val="folHlink"/>
                        </a:solidFill>
                        <a:latin typeface="Times New Roman" pitchFamily="18" charset="0"/>
                        <a:ea typeface="宋体" pitchFamily="2" charset="-122"/>
                      </a:rPr>
                      <a:t>P</a:t>
                    </a:r>
                    <a:endParaRPr lang="en-US" altLang="zh-CN" sz="2400" b="1">
                      <a:solidFill>
                        <a:schemeClr val="folHlink"/>
                      </a:solidFill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45194" name="Rectangle 139"/>
              <p:cNvSpPr/>
              <p:nvPr/>
            </p:nvSpPr>
            <p:spPr>
              <a:xfrm>
                <a:off x="3312" y="2160"/>
                <a:ext cx="307" cy="288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wrap="none" anchor="t">
                <a:spAutoFit/>
              </a:bodyPr>
              <a:p>
                <a:pPr lvl="0"/>
                <a:r>
                  <a:rPr lang="zh-CN" altLang="en-US" sz="2400" b="1" dirty="0">
                    <a:solidFill>
                      <a:srgbClr val="00FF00"/>
                    </a:solidFill>
                    <a:latin typeface="Times New Roman" pitchFamily="18" charset="0"/>
                    <a:ea typeface="黑体" pitchFamily="2" charset="-122"/>
                  </a:rPr>
                  <a:t>乙</a:t>
                </a:r>
                <a:endParaRPr lang="zh-CN" altLang="en-US" sz="2400" b="1" dirty="0">
                  <a:solidFill>
                    <a:srgbClr val="00FF00"/>
                  </a:solidFill>
                  <a:latin typeface="Times New Roman" pitchFamily="18" charset="0"/>
                  <a:ea typeface="黑体" pitchFamily="2" charset="-122"/>
                </a:endParaRPr>
              </a:p>
            </p:txBody>
          </p:sp>
        </p:grpSp>
        <p:grpSp>
          <p:nvGrpSpPr>
            <p:cNvPr id="45195" name="Group 140"/>
            <p:cNvGrpSpPr/>
            <p:nvPr/>
          </p:nvGrpSpPr>
          <p:grpSpPr>
            <a:xfrm>
              <a:off x="864" y="3120"/>
              <a:ext cx="1702" cy="864"/>
              <a:chOff x="720" y="2688"/>
              <a:chExt cx="1702" cy="864"/>
            </a:xfrm>
          </p:grpSpPr>
          <p:grpSp>
            <p:nvGrpSpPr>
              <p:cNvPr id="45196" name="Group 141"/>
              <p:cNvGrpSpPr/>
              <p:nvPr/>
            </p:nvGrpSpPr>
            <p:grpSpPr>
              <a:xfrm>
                <a:off x="720" y="2688"/>
                <a:ext cx="1702" cy="738"/>
                <a:chOff x="624" y="2688"/>
                <a:chExt cx="2578" cy="945"/>
              </a:xfrm>
            </p:grpSpPr>
            <p:sp>
              <p:nvSpPr>
                <p:cNvPr id="45197" name="Line 142"/>
                <p:cNvSpPr/>
                <p:nvPr/>
              </p:nvSpPr>
              <p:spPr>
                <a:xfrm>
                  <a:off x="2400" y="3216"/>
                  <a:ext cx="48" cy="144"/>
                </a:xfrm>
                <a:prstGeom prst="line">
                  <a:avLst/>
                </a:prstGeom>
                <a:ln w="38100" cap="sq" cmpd="sng">
                  <a:solidFill>
                    <a:schemeClr val="folHlink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grpSp>
              <p:nvGrpSpPr>
                <p:cNvPr id="45198" name="Group 143"/>
                <p:cNvGrpSpPr/>
                <p:nvPr/>
              </p:nvGrpSpPr>
              <p:grpSpPr>
                <a:xfrm>
                  <a:off x="624" y="2688"/>
                  <a:ext cx="2578" cy="945"/>
                  <a:chOff x="720" y="3120"/>
                  <a:chExt cx="2578" cy="945"/>
                </a:xfrm>
              </p:grpSpPr>
              <p:grpSp>
                <p:nvGrpSpPr>
                  <p:cNvPr id="45199" name="Group 144"/>
                  <p:cNvGrpSpPr/>
                  <p:nvPr/>
                </p:nvGrpSpPr>
                <p:grpSpPr>
                  <a:xfrm>
                    <a:off x="720" y="3120"/>
                    <a:ext cx="2578" cy="945"/>
                    <a:chOff x="432" y="3072"/>
                    <a:chExt cx="2578" cy="945"/>
                  </a:xfrm>
                </p:grpSpPr>
                <p:grpSp>
                  <p:nvGrpSpPr>
                    <p:cNvPr id="45200" name="Group 145"/>
                    <p:cNvGrpSpPr/>
                    <p:nvPr/>
                  </p:nvGrpSpPr>
                  <p:grpSpPr>
                    <a:xfrm>
                      <a:off x="768" y="3600"/>
                      <a:ext cx="1776" cy="240"/>
                      <a:chOff x="768" y="3600"/>
                      <a:chExt cx="1776" cy="240"/>
                    </a:xfrm>
                  </p:grpSpPr>
                  <p:sp>
                    <p:nvSpPr>
                      <p:cNvPr id="45201" name="Line 146"/>
                      <p:cNvSpPr/>
                      <p:nvPr/>
                    </p:nvSpPr>
                    <p:spPr>
                      <a:xfrm flipV="1">
                        <a:off x="1008" y="3600"/>
                        <a:ext cx="48" cy="144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folHlink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45202" name="Group 147"/>
                      <p:cNvGrpSpPr/>
                      <p:nvPr/>
                    </p:nvGrpSpPr>
                    <p:grpSpPr>
                      <a:xfrm>
                        <a:off x="768" y="3600"/>
                        <a:ext cx="1776" cy="240"/>
                        <a:chOff x="768" y="3600"/>
                        <a:chExt cx="1776" cy="240"/>
                      </a:xfrm>
                    </p:grpSpPr>
                    <p:sp>
                      <p:nvSpPr>
                        <p:cNvPr id="45203" name="Line 148"/>
                        <p:cNvSpPr/>
                        <p:nvPr/>
                      </p:nvSpPr>
                      <p:spPr>
                        <a:xfrm>
                          <a:off x="768" y="3744"/>
                          <a:ext cx="240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grpSp>
                      <p:nvGrpSpPr>
                        <p:cNvPr id="45204" name="Group 149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05" name="Line 150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206" name="Group 151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207" name="Line 152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08" name="Line 153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09" name="Line 154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210" name="Group 155"/>
                        <p:cNvGrpSpPr/>
                        <p:nvPr/>
                      </p:nvGrpSpPr>
                      <p:grpSpPr>
                        <a:xfrm>
                          <a:off x="1248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11" name="Line 156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212" name="Group 157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213" name="Line 158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14" name="Line 159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15" name="Line 160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216" name="Group 161"/>
                        <p:cNvGrpSpPr/>
                        <p:nvPr/>
                      </p:nvGrpSpPr>
                      <p:grpSpPr>
                        <a:xfrm>
                          <a:off x="1440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17" name="Line 162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218" name="Group 163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219" name="Line 164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20" name="Line 165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21" name="Line 166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222" name="Group 167"/>
                        <p:cNvGrpSpPr/>
                        <p:nvPr/>
                      </p:nvGrpSpPr>
                      <p:grpSpPr>
                        <a:xfrm>
                          <a:off x="1632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23" name="Line 168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224" name="Group 169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225" name="Line 170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26" name="Line 171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27" name="Line 172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228" name="Group 173"/>
                        <p:cNvGrpSpPr/>
                        <p:nvPr/>
                      </p:nvGrpSpPr>
                      <p:grpSpPr>
                        <a:xfrm>
                          <a:off x="201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29" name="Line 174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230" name="Group 175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231" name="Line 176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32" name="Line 177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33" name="Line 178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45234" name="Line 179"/>
                        <p:cNvSpPr/>
                        <p:nvPr/>
                      </p:nvSpPr>
                      <p:spPr>
                        <a:xfrm>
                          <a:off x="2256" y="3744"/>
                          <a:ext cx="288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45235" name="Group 180"/>
                    <p:cNvGrpSpPr/>
                    <p:nvPr/>
                  </p:nvGrpSpPr>
                  <p:grpSpPr>
                    <a:xfrm>
                      <a:off x="432" y="3072"/>
                      <a:ext cx="2578" cy="945"/>
                      <a:chOff x="432" y="3072"/>
                      <a:chExt cx="2578" cy="945"/>
                    </a:xfrm>
                  </p:grpSpPr>
                  <p:grpSp>
                    <p:nvGrpSpPr>
                      <p:cNvPr id="45236" name="Group 181"/>
                      <p:cNvGrpSpPr/>
                      <p:nvPr/>
                    </p:nvGrpSpPr>
                    <p:grpSpPr>
                      <a:xfrm>
                        <a:off x="1824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45237" name="Line 182"/>
                        <p:cNvSpPr/>
                        <p:nvPr/>
                      </p:nvSpPr>
                      <p:spPr>
                        <a:xfrm>
                          <a:off x="1152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grpSp>
                      <p:nvGrpSpPr>
                        <p:cNvPr id="45238" name="Group 183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39" name="Line 184"/>
                          <p:cNvSpPr/>
                          <p:nvPr/>
                        </p:nvSpPr>
                        <p:spPr>
                          <a:xfrm>
                            <a:off x="1056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45240" name="Line 185"/>
                          <p:cNvSpPr/>
                          <p:nvPr/>
                        </p:nvSpPr>
                        <p:spPr>
                          <a:xfrm flipV="1">
                            <a:off x="1104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45241" name="Line 186"/>
                          <p:cNvSpPr/>
                          <p:nvPr/>
                        </p:nvSpPr>
                        <p:spPr>
                          <a:xfrm flipV="1">
                            <a:off x="1200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45242" name="Line 187"/>
                      <p:cNvSpPr/>
                      <p:nvPr/>
                    </p:nvSpPr>
                    <p:spPr>
                      <a:xfrm>
                        <a:off x="768" y="3312"/>
                        <a:ext cx="1776" cy="0"/>
                      </a:xfrm>
                      <a:prstGeom prst="line">
                        <a:avLst/>
                      </a:prstGeom>
                      <a:ln w="38100" cap="sq" cmpd="dbl">
                        <a:solidFill>
                          <a:srgbClr val="00FF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243" name="Line 188"/>
                      <p:cNvSpPr/>
                      <p:nvPr/>
                    </p:nvSpPr>
                    <p:spPr>
                      <a:xfrm>
                        <a:off x="1632" y="3312"/>
                        <a:ext cx="0" cy="288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rgbClr val="00FF00"/>
                        </a:solidFill>
                        <a:prstDash val="solid"/>
                        <a:round/>
                        <a:headEnd type="none" w="sm" len="sm"/>
                        <a:tailEnd type="triangl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45244" name="Group 189"/>
                      <p:cNvGrpSpPr/>
                      <p:nvPr/>
                    </p:nvGrpSpPr>
                    <p:grpSpPr>
                      <a:xfrm>
                        <a:off x="2496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245" name="Oval 190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246" name="Line 191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247" name="Group 192"/>
                      <p:cNvGrpSpPr/>
                      <p:nvPr/>
                    </p:nvGrpSpPr>
                    <p:grpSpPr>
                      <a:xfrm>
                        <a:off x="624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248" name="Oval 193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249" name="Line 194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250" name="Group 195"/>
                      <p:cNvGrpSpPr/>
                      <p:nvPr/>
                    </p:nvGrpSpPr>
                    <p:grpSpPr>
                      <a:xfrm>
                        <a:off x="624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251" name="Oval 196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252" name="Line 197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253" name="Group 198"/>
                      <p:cNvGrpSpPr/>
                      <p:nvPr/>
                    </p:nvGrpSpPr>
                    <p:grpSpPr>
                      <a:xfrm>
                        <a:off x="2496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254" name="Oval 199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255" name="Line 200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45256" name="Rectangle 201"/>
                      <p:cNvSpPr/>
                      <p:nvPr/>
                    </p:nvSpPr>
                    <p:spPr>
                      <a:xfrm>
                        <a:off x="432" y="3600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A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257" name="Rectangle 202"/>
                      <p:cNvSpPr/>
                      <p:nvPr/>
                    </p:nvSpPr>
                    <p:spPr>
                      <a:xfrm>
                        <a:off x="2635" y="3648"/>
                        <a:ext cx="368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B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258" name="Rectangle 203"/>
                      <p:cNvSpPr/>
                      <p:nvPr/>
                    </p:nvSpPr>
                    <p:spPr>
                      <a:xfrm>
                        <a:off x="432" y="3072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C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259" name="Rectangle 204"/>
                      <p:cNvSpPr/>
                      <p:nvPr/>
                    </p:nvSpPr>
                    <p:spPr>
                      <a:xfrm>
                        <a:off x="2625" y="3072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D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</p:grpSp>
              </p:grpSp>
              <p:sp>
                <p:nvSpPr>
                  <p:cNvPr id="45260" name="Rectangle 205"/>
                  <p:cNvSpPr/>
                  <p:nvPr/>
                </p:nvSpPr>
                <p:spPr>
                  <a:xfrm>
                    <a:off x="1632" y="3359"/>
                    <a:ext cx="352" cy="36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solidFill>
                          <a:schemeClr val="folHlink"/>
                        </a:solidFill>
                        <a:latin typeface="Times New Roman" pitchFamily="18" charset="0"/>
                        <a:ea typeface="宋体" pitchFamily="2" charset="-122"/>
                      </a:rPr>
                      <a:t>P</a:t>
                    </a:r>
                    <a:endParaRPr lang="en-US" altLang="zh-CN" sz="2400" b="1">
                      <a:solidFill>
                        <a:schemeClr val="folHlink"/>
                      </a:solidFill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45261" name="Rectangle 206"/>
              <p:cNvSpPr/>
              <p:nvPr/>
            </p:nvSpPr>
            <p:spPr>
              <a:xfrm>
                <a:off x="1344" y="3264"/>
                <a:ext cx="307" cy="288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wrap="none" anchor="t">
                <a:spAutoFit/>
              </a:bodyPr>
              <a:p>
                <a:pPr lvl="0"/>
                <a:r>
                  <a:rPr lang="zh-CN" altLang="en-US" sz="2400" b="1" dirty="0">
                    <a:solidFill>
                      <a:srgbClr val="00FF00"/>
                    </a:solidFill>
                    <a:latin typeface="Times New Roman" pitchFamily="18" charset="0"/>
                    <a:ea typeface="宋体" pitchFamily="2" charset="-122"/>
                  </a:rPr>
                  <a:t>丙</a:t>
                </a:r>
                <a:endParaRPr lang="zh-CN" altLang="en-US" sz="2400" b="1" dirty="0">
                  <a:solidFill>
                    <a:srgbClr val="00FF0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grpSp>
          <p:nvGrpSpPr>
            <p:cNvPr id="45262" name="Group 207"/>
            <p:cNvGrpSpPr/>
            <p:nvPr/>
          </p:nvGrpSpPr>
          <p:grpSpPr>
            <a:xfrm>
              <a:off x="3216" y="3072"/>
              <a:ext cx="1702" cy="864"/>
              <a:chOff x="2736" y="2688"/>
              <a:chExt cx="1702" cy="864"/>
            </a:xfrm>
          </p:grpSpPr>
          <p:grpSp>
            <p:nvGrpSpPr>
              <p:cNvPr id="45263" name="Group 208"/>
              <p:cNvGrpSpPr/>
              <p:nvPr/>
            </p:nvGrpSpPr>
            <p:grpSpPr>
              <a:xfrm>
                <a:off x="2736" y="2688"/>
                <a:ext cx="1702" cy="738"/>
                <a:chOff x="624" y="2688"/>
                <a:chExt cx="2578" cy="945"/>
              </a:xfrm>
            </p:grpSpPr>
            <p:sp>
              <p:nvSpPr>
                <p:cNvPr id="45264" name="Line 209"/>
                <p:cNvSpPr/>
                <p:nvPr/>
              </p:nvSpPr>
              <p:spPr>
                <a:xfrm>
                  <a:off x="2400" y="3216"/>
                  <a:ext cx="48" cy="144"/>
                </a:xfrm>
                <a:prstGeom prst="line">
                  <a:avLst/>
                </a:prstGeom>
                <a:ln w="38100" cap="sq" cmpd="sng">
                  <a:solidFill>
                    <a:schemeClr val="folHlink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grpSp>
              <p:nvGrpSpPr>
                <p:cNvPr id="45265" name="Group 210"/>
                <p:cNvGrpSpPr/>
                <p:nvPr/>
              </p:nvGrpSpPr>
              <p:grpSpPr>
                <a:xfrm>
                  <a:off x="624" y="2688"/>
                  <a:ext cx="2578" cy="945"/>
                  <a:chOff x="720" y="3120"/>
                  <a:chExt cx="2578" cy="945"/>
                </a:xfrm>
              </p:grpSpPr>
              <p:grpSp>
                <p:nvGrpSpPr>
                  <p:cNvPr id="45266" name="Group 211"/>
                  <p:cNvGrpSpPr/>
                  <p:nvPr/>
                </p:nvGrpSpPr>
                <p:grpSpPr>
                  <a:xfrm>
                    <a:off x="720" y="3120"/>
                    <a:ext cx="2578" cy="945"/>
                    <a:chOff x="432" y="3072"/>
                    <a:chExt cx="2578" cy="945"/>
                  </a:xfrm>
                </p:grpSpPr>
                <p:grpSp>
                  <p:nvGrpSpPr>
                    <p:cNvPr id="45267" name="Group 212"/>
                    <p:cNvGrpSpPr/>
                    <p:nvPr/>
                  </p:nvGrpSpPr>
                  <p:grpSpPr>
                    <a:xfrm>
                      <a:off x="768" y="3600"/>
                      <a:ext cx="1776" cy="240"/>
                      <a:chOff x="768" y="3600"/>
                      <a:chExt cx="1776" cy="240"/>
                    </a:xfrm>
                  </p:grpSpPr>
                  <p:sp>
                    <p:nvSpPr>
                      <p:cNvPr id="45268" name="Line 213"/>
                      <p:cNvSpPr/>
                      <p:nvPr/>
                    </p:nvSpPr>
                    <p:spPr>
                      <a:xfrm flipV="1">
                        <a:off x="1008" y="3600"/>
                        <a:ext cx="48" cy="144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folHlink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45269" name="Group 214"/>
                      <p:cNvGrpSpPr/>
                      <p:nvPr/>
                    </p:nvGrpSpPr>
                    <p:grpSpPr>
                      <a:xfrm>
                        <a:off x="768" y="3600"/>
                        <a:ext cx="1776" cy="240"/>
                        <a:chOff x="768" y="3600"/>
                        <a:chExt cx="1776" cy="240"/>
                      </a:xfrm>
                    </p:grpSpPr>
                    <p:sp>
                      <p:nvSpPr>
                        <p:cNvPr id="45270" name="Line 215"/>
                        <p:cNvSpPr/>
                        <p:nvPr/>
                      </p:nvSpPr>
                      <p:spPr>
                        <a:xfrm>
                          <a:off x="768" y="3744"/>
                          <a:ext cx="240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grpSp>
                      <p:nvGrpSpPr>
                        <p:cNvPr id="45271" name="Group 216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72" name="Line 217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273" name="Group 218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274" name="Line 219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75" name="Line 220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76" name="Line 221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277" name="Group 222"/>
                        <p:cNvGrpSpPr/>
                        <p:nvPr/>
                      </p:nvGrpSpPr>
                      <p:grpSpPr>
                        <a:xfrm>
                          <a:off x="1248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78" name="Line 223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279" name="Group 224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280" name="Line 225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81" name="Line 226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82" name="Line 227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283" name="Group 228"/>
                        <p:cNvGrpSpPr/>
                        <p:nvPr/>
                      </p:nvGrpSpPr>
                      <p:grpSpPr>
                        <a:xfrm>
                          <a:off x="1440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84" name="Line 229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285" name="Group 230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286" name="Line 231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87" name="Line 232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88" name="Line 233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289" name="Group 234"/>
                        <p:cNvGrpSpPr/>
                        <p:nvPr/>
                      </p:nvGrpSpPr>
                      <p:grpSpPr>
                        <a:xfrm>
                          <a:off x="1632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90" name="Line 235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291" name="Group 236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292" name="Line 237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93" name="Line 238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94" name="Line 239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45295" name="Group 240"/>
                        <p:cNvGrpSpPr/>
                        <p:nvPr/>
                      </p:nvGrpSpPr>
                      <p:grpSpPr>
                        <a:xfrm>
                          <a:off x="201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296" name="Line 241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5297" name="Group 242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45298" name="Line 243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299" name="Line 244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5300" name="Line 245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45301" name="Line 246"/>
                        <p:cNvSpPr/>
                        <p:nvPr/>
                      </p:nvSpPr>
                      <p:spPr>
                        <a:xfrm>
                          <a:off x="2256" y="3744"/>
                          <a:ext cx="288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45302" name="Group 247"/>
                    <p:cNvGrpSpPr/>
                    <p:nvPr/>
                  </p:nvGrpSpPr>
                  <p:grpSpPr>
                    <a:xfrm>
                      <a:off x="432" y="3072"/>
                      <a:ext cx="2578" cy="945"/>
                      <a:chOff x="432" y="3072"/>
                      <a:chExt cx="2578" cy="945"/>
                    </a:xfrm>
                  </p:grpSpPr>
                  <p:grpSp>
                    <p:nvGrpSpPr>
                      <p:cNvPr id="45303" name="Group 248"/>
                      <p:cNvGrpSpPr/>
                      <p:nvPr/>
                    </p:nvGrpSpPr>
                    <p:grpSpPr>
                      <a:xfrm>
                        <a:off x="1824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45304" name="Line 249"/>
                        <p:cNvSpPr/>
                        <p:nvPr/>
                      </p:nvSpPr>
                      <p:spPr>
                        <a:xfrm>
                          <a:off x="1152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grpSp>
                      <p:nvGrpSpPr>
                        <p:cNvPr id="45305" name="Group 250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45306" name="Line 251"/>
                          <p:cNvSpPr/>
                          <p:nvPr/>
                        </p:nvSpPr>
                        <p:spPr>
                          <a:xfrm>
                            <a:off x="1056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45307" name="Line 252"/>
                          <p:cNvSpPr/>
                          <p:nvPr/>
                        </p:nvSpPr>
                        <p:spPr>
                          <a:xfrm flipV="1">
                            <a:off x="1104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sp>
                        <p:nvSpPr>
                          <p:cNvPr id="45308" name="Line 253"/>
                          <p:cNvSpPr/>
                          <p:nvPr/>
                        </p:nvSpPr>
                        <p:spPr>
                          <a:xfrm flipV="1">
                            <a:off x="1200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45309" name="Line 254"/>
                      <p:cNvSpPr/>
                      <p:nvPr/>
                    </p:nvSpPr>
                    <p:spPr>
                      <a:xfrm>
                        <a:off x="768" y="3312"/>
                        <a:ext cx="1776" cy="0"/>
                      </a:xfrm>
                      <a:prstGeom prst="line">
                        <a:avLst/>
                      </a:prstGeom>
                      <a:ln w="38100" cap="sq" cmpd="dbl">
                        <a:solidFill>
                          <a:srgbClr val="00FF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310" name="Line 255"/>
                      <p:cNvSpPr/>
                      <p:nvPr/>
                    </p:nvSpPr>
                    <p:spPr>
                      <a:xfrm>
                        <a:off x="1632" y="3312"/>
                        <a:ext cx="0" cy="288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rgbClr val="00FF00"/>
                        </a:solidFill>
                        <a:prstDash val="solid"/>
                        <a:round/>
                        <a:headEnd type="none" w="sm" len="sm"/>
                        <a:tailEnd type="triangl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45311" name="Group 256"/>
                      <p:cNvGrpSpPr/>
                      <p:nvPr/>
                    </p:nvGrpSpPr>
                    <p:grpSpPr>
                      <a:xfrm>
                        <a:off x="2496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312" name="Oval 257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313" name="Line 258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314" name="Group 259"/>
                      <p:cNvGrpSpPr/>
                      <p:nvPr/>
                    </p:nvGrpSpPr>
                    <p:grpSpPr>
                      <a:xfrm>
                        <a:off x="624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315" name="Oval 260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316" name="Line 261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317" name="Group 262"/>
                      <p:cNvGrpSpPr/>
                      <p:nvPr/>
                    </p:nvGrpSpPr>
                    <p:grpSpPr>
                      <a:xfrm>
                        <a:off x="624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318" name="Oval 263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319" name="Line 264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45320" name="Group 265"/>
                      <p:cNvGrpSpPr/>
                      <p:nvPr/>
                    </p:nvGrpSpPr>
                    <p:grpSpPr>
                      <a:xfrm>
                        <a:off x="2496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45321" name="Oval 266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none" anchor="ctr"/>
                        <a:p>
                          <a:pPr lvl="0"/>
                          <a:endParaRPr lang="zh-CN" altLang="en-US" dirty="0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5322" name="Line 267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</p:grpSp>
                  <p:sp>
                    <p:nvSpPr>
                      <p:cNvPr id="45323" name="Rectangle 268"/>
                      <p:cNvSpPr/>
                      <p:nvPr/>
                    </p:nvSpPr>
                    <p:spPr>
                      <a:xfrm>
                        <a:off x="432" y="3600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A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324" name="Rectangle 269"/>
                      <p:cNvSpPr/>
                      <p:nvPr/>
                    </p:nvSpPr>
                    <p:spPr>
                      <a:xfrm>
                        <a:off x="2635" y="3648"/>
                        <a:ext cx="368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B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325" name="Rectangle 270"/>
                      <p:cNvSpPr/>
                      <p:nvPr/>
                    </p:nvSpPr>
                    <p:spPr>
                      <a:xfrm>
                        <a:off x="432" y="3072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C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  <p:sp>
                    <p:nvSpPr>
                      <p:cNvPr id="45326" name="Rectangle 271"/>
                      <p:cNvSpPr/>
                      <p:nvPr/>
                    </p:nvSpPr>
                    <p:spPr>
                      <a:xfrm>
                        <a:off x="2625" y="3072"/>
                        <a:ext cx="385" cy="369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/>
                      </a:ln>
                    </p:spPr>
                    <p:txBody>
                      <a:bodyPr wrap="none" anchor="t">
                        <a:spAutoFit/>
                      </a:bodyPr>
                      <a:p>
                        <a:pPr lvl="0"/>
                        <a:r>
                          <a:rPr lang="en-US" altLang="zh-CN" sz="2400" b="1">
                            <a:solidFill>
                              <a:schemeClr val="folHlink"/>
                            </a:solidFill>
                            <a:latin typeface="Times New Roman" pitchFamily="18" charset="0"/>
                            <a:ea typeface="宋体" pitchFamily="2" charset="-122"/>
                          </a:rPr>
                          <a:t>D</a:t>
                        </a:r>
                        <a:endParaRPr lang="en-US" altLang="zh-CN" sz="2400" b="1">
                          <a:solidFill>
                            <a:schemeClr val="folHlink"/>
                          </a:solidFill>
                          <a:latin typeface="Times New Roman" pitchFamily="18" charset="0"/>
                          <a:ea typeface="宋体" pitchFamily="2" charset="-122"/>
                        </a:endParaRPr>
                      </a:p>
                    </p:txBody>
                  </p:sp>
                </p:grpSp>
              </p:grpSp>
              <p:sp>
                <p:nvSpPr>
                  <p:cNvPr id="45327" name="Rectangle 272"/>
                  <p:cNvSpPr/>
                  <p:nvPr/>
                </p:nvSpPr>
                <p:spPr>
                  <a:xfrm>
                    <a:off x="1632" y="3359"/>
                    <a:ext cx="352" cy="369"/>
                  </a:xfrm>
                  <a:prstGeom prst="rect">
                    <a:avLst/>
                  </a:prstGeom>
                  <a:noFill/>
                  <a:ln w="12700">
                    <a:noFill/>
                    <a:miter/>
                  </a:ln>
                </p:spPr>
                <p:txBody>
                  <a:bodyPr wrap="none" anchor="t">
                    <a:spAutoFit/>
                  </a:bodyPr>
                  <a:p>
                    <a:pPr lvl="0"/>
                    <a:r>
                      <a:rPr lang="en-US" altLang="zh-CN" sz="2400" b="1">
                        <a:solidFill>
                          <a:schemeClr val="folHlink"/>
                        </a:solidFill>
                        <a:latin typeface="Times New Roman" pitchFamily="18" charset="0"/>
                        <a:ea typeface="宋体" pitchFamily="2" charset="-122"/>
                      </a:rPr>
                      <a:t>P</a:t>
                    </a:r>
                    <a:endParaRPr lang="en-US" altLang="zh-CN" sz="2400" b="1">
                      <a:solidFill>
                        <a:schemeClr val="folHlink"/>
                      </a:solidFill>
                      <a:latin typeface="Times New Roman" pitchFamily="18" charset="0"/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45328" name="Rectangle 273"/>
              <p:cNvSpPr/>
              <p:nvPr/>
            </p:nvSpPr>
            <p:spPr>
              <a:xfrm>
                <a:off x="3360" y="3264"/>
                <a:ext cx="307" cy="288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wrap="none" anchor="t">
                <a:spAutoFit/>
              </a:bodyPr>
              <a:p>
                <a:pPr lvl="0"/>
                <a:r>
                  <a:rPr lang="zh-CN" altLang="en-US" sz="2400" b="1" dirty="0">
                    <a:solidFill>
                      <a:srgbClr val="00FF00"/>
                    </a:solidFill>
                    <a:latin typeface="Times New Roman" pitchFamily="18" charset="0"/>
                    <a:ea typeface="宋体" pitchFamily="2" charset="-122"/>
                  </a:rPr>
                  <a:t>丁</a:t>
                </a:r>
                <a:endParaRPr lang="zh-CN" altLang="en-US" sz="2400" b="1" dirty="0">
                  <a:solidFill>
                    <a:srgbClr val="00FF0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45329" name="Freeform 274"/>
            <p:cNvSpPr/>
            <p:nvPr/>
          </p:nvSpPr>
          <p:spPr>
            <a:xfrm>
              <a:off x="576" y="2400"/>
              <a:ext cx="429" cy="350"/>
            </a:xfrm>
            <a:custGeom>
              <a:avLst/>
              <a:gdLst/>
              <a:ahLst/>
              <a:cxnLst>
                <a:cxn ang="0">
                  <a:pos x="429" y="30"/>
                </a:cxn>
                <a:cxn ang="0">
                  <a:pos x="309" y="18"/>
                </a:cxn>
                <a:cxn ang="0">
                  <a:pos x="225" y="114"/>
                </a:cxn>
                <a:cxn ang="0">
                  <a:pos x="273" y="210"/>
                </a:cxn>
                <a:cxn ang="0">
                  <a:pos x="297" y="174"/>
                </a:cxn>
                <a:cxn ang="0">
                  <a:pos x="189" y="126"/>
                </a:cxn>
                <a:cxn ang="0">
                  <a:pos x="141" y="234"/>
                </a:cxn>
                <a:cxn ang="0">
                  <a:pos x="177" y="162"/>
                </a:cxn>
                <a:cxn ang="0">
                  <a:pos x="117" y="174"/>
                </a:cxn>
                <a:cxn ang="0">
                  <a:pos x="45" y="294"/>
                </a:cxn>
                <a:cxn ang="0">
                  <a:pos x="21" y="342"/>
                </a:cxn>
              </a:cxnLst>
              <a:pathLst>
                <a:path w="429" h="350">
                  <a:moveTo>
                    <a:pt x="429" y="30"/>
                  </a:moveTo>
                  <a:cubicBezTo>
                    <a:pt x="341" y="1"/>
                    <a:pt x="382" y="0"/>
                    <a:pt x="309" y="18"/>
                  </a:cubicBezTo>
                  <a:cubicBezTo>
                    <a:pt x="270" y="57"/>
                    <a:pt x="242" y="63"/>
                    <a:pt x="225" y="114"/>
                  </a:cubicBezTo>
                  <a:cubicBezTo>
                    <a:pt x="226" y="121"/>
                    <a:pt x="225" y="220"/>
                    <a:pt x="273" y="210"/>
                  </a:cubicBezTo>
                  <a:cubicBezTo>
                    <a:pt x="287" y="207"/>
                    <a:pt x="289" y="186"/>
                    <a:pt x="297" y="174"/>
                  </a:cubicBezTo>
                  <a:cubicBezTo>
                    <a:pt x="277" y="94"/>
                    <a:pt x="266" y="111"/>
                    <a:pt x="189" y="126"/>
                  </a:cubicBezTo>
                  <a:cubicBezTo>
                    <a:pt x="131" y="165"/>
                    <a:pt x="124" y="164"/>
                    <a:pt x="141" y="234"/>
                  </a:cubicBezTo>
                  <a:cubicBezTo>
                    <a:pt x="151" y="232"/>
                    <a:pt x="264" y="220"/>
                    <a:pt x="177" y="162"/>
                  </a:cubicBezTo>
                  <a:cubicBezTo>
                    <a:pt x="160" y="151"/>
                    <a:pt x="137" y="170"/>
                    <a:pt x="117" y="174"/>
                  </a:cubicBezTo>
                  <a:cubicBezTo>
                    <a:pt x="0" y="350"/>
                    <a:pt x="119" y="165"/>
                    <a:pt x="45" y="294"/>
                  </a:cubicBezTo>
                  <a:cubicBezTo>
                    <a:pt x="19" y="340"/>
                    <a:pt x="21" y="314"/>
                    <a:pt x="21" y="342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330" name="Freeform 275"/>
            <p:cNvSpPr/>
            <p:nvPr/>
          </p:nvSpPr>
          <p:spPr>
            <a:xfrm>
              <a:off x="2304" y="1728"/>
              <a:ext cx="408" cy="288"/>
            </a:xfrm>
            <a:custGeom>
              <a:avLst/>
              <a:gdLst/>
              <a:ahLst/>
              <a:cxnLst>
                <a:cxn ang="0">
                  <a:pos x="0" y="288"/>
                </a:cxn>
                <a:cxn ang="0">
                  <a:pos x="108" y="108"/>
                </a:cxn>
                <a:cxn ang="0">
                  <a:pos x="168" y="120"/>
                </a:cxn>
                <a:cxn ang="0">
                  <a:pos x="192" y="156"/>
                </a:cxn>
                <a:cxn ang="0">
                  <a:pos x="144" y="144"/>
                </a:cxn>
                <a:cxn ang="0">
                  <a:pos x="180" y="36"/>
                </a:cxn>
                <a:cxn ang="0">
                  <a:pos x="288" y="96"/>
                </a:cxn>
                <a:cxn ang="0">
                  <a:pos x="252" y="108"/>
                </a:cxn>
                <a:cxn ang="0">
                  <a:pos x="240" y="72"/>
                </a:cxn>
                <a:cxn ang="0">
                  <a:pos x="288" y="0"/>
                </a:cxn>
                <a:cxn ang="0">
                  <a:pos x="408" y="12"/>
                </a:cxn>
              </a:cxnLst>
              <a:pathLst>
                <a:path w="408" h="288">
                  <a:moveTo>
                    <a:pt x="0" y="288"/>
                  </a:moveTo>
                  <a:cubicBezTo>
                    <a:pt x="12" y="176"/>
                    <a:pt x="1" y="144"/>
                    <a:pt x="108" y="108"/>
                  </a:cubicBezTo>
                  <a:cubicBezTo>
                    <a:pt x="128" y="112"/>
                    <a:pt x="150" y="110"/>
                    <a:pt x="168" y="120"/>
                  </a:cubicBezTo>
                  <a:cubicBezTo>
                    <a:pt x="181" y="127"/>
                    <a:pt x="202" y="146"/>
                    <a:pt x="192" y="156"/>
                  </a:cubicBezTo>
                  <a:cubicBezTo>
                    <a:pt x="180" y="168"/>
                    <a:pt x="160" y="148"/>
                    <a:pt x="144" y="144"/>
                  </a:cubicBezTo>
                  <a:cubicBezTo>
                    <a:pt x="125" y="87"/>
                    <a:pt x="115" y="58"/>
                    <a:pt x="180" y="36"/>
                  </a:cubicBezTo>
                  <a:cubicBezTo>
                    <a:pt x="236" y="55"/>
                    <a:pt x="253" y="43"/>
                    <a:pt x="288" y="96"/>
                  </a:cubicBezTo>
                  <a:cubicBezTo>
                    <a:pt x="276" y="100"/>
                    <a:pt x="263" y="114"/>
                    <a:pt x="252" y="108"/>
                  </a:cubicBezTo>
                  <a:cubicBezTo>
                    <a:pt x="241" y="102"/>
                    <a:pt x="240" y="85"/>
                    <a:pt x="240" y="72"/>
                  </a:cubicBezTo>
                  <a:cubicBezTo>
                    <a:pt x="240" y="20"/>
                    <a:pt x="252" y="24"/>
                    <a:pt x="288" y="0"/>
                  </a:cubicBezTo>
                  <a:cubicBezTo>
                    <a:pt x="328" y="4"/>
                    <a:pt x="408" y="12"/>
                    <a:pt x="408" y="12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331" name="Freeform 276"/>
            <p:cNvSpPr/>
            <p:nvPr/>
          </p:nvSpPr>
          <p:spPr>
            <a:xfrm>
              <a:off x="2880" y="2304"/>
              <a:ext cx="432" cy="397"/>
            </a:xfrm>
            <a:custGeom>
              <a:avLst/>
              <a:gdLst/>
              <a:ahLst/>
              <a:cxnLst>
                <a:cxn ang="0">
                  <a:pos x="432" y="73"/>
                </a:cxn>
                <a:cxn ang="0">
                  <a:pos x="324" y="1"/>
                </a:cxn>
                <a:cxn ang="0">
                  <a:pos x="216" y="49"/>
                </a:cxn>
                <a:cxn ang="0">
                  <a:pos x="192" y="121"/>
                </a:cxn>
                <a:cxn ang="0">
                  <a:pos x="180" y="157"/>
                </a:cxn>
                <a:cxn ang="0">
                  <a:pos x="192" y="229"/>
                </a:cxn>
                <a:cxn ang="0">
                  <a:pos x="228" y="241"/>
                </a:cxn>
                <a:cxn ang="0">
                  <a:pos x="240" y="205"/>
                </a:cxn>
                <a:cxn ang="0">
                  <a:pos x="144" y="145"/>
                </a:cxn>
                <a:cxn ang="0">
                  <a:pos x="108" y="169"/>
                </a:cxn>
                <a:cxn ang="0">
                  <a:pos x="84" y="241"/>
                </a:cxn>
                <a:cxn ang="0">
                  <a:pos x="132" y="325"/>
                </a:cxn>
                <a:cxn ang="0">
                  <a:pos x="144" y="289"/>
                </a:cxn>
                <a:cxn ang="0">
                  <a:pos x="132" y="253"/>
                </a:cxn>
                <a:cxn ang="0">
                  <a:pos x="36" y="301"/>
                </a:cxn>
                <a:cxn ang="0">
                  <a:pos x="0" y="397"/>
                </a:cxn>
              </a:cxnLst>
              <a:pathLst>
                <a:path w="432" h="397">
                  <a:moveTo>
                    <a:pt x="432" y="73"/>
                  </a:moveTo>
                  <a:cubicBezTo>
                    <a:pt x="394" y="16"/>
                    <a:pt x="379" y="38"/>
                    <a:pt x="324" y="1"/>
                  </a:cubicBezTo>
                  <a:cubicBezTo>
                    <a:pt x="273" y="10"/>
                    <a:pt x="243" y="0"/>
                    <a:pt x="216" y="49"/>
                  </a:cubicBezTo>
                  <a:cubicBezTo>
                    <a:pt x="204" y="71"/>
                    <a:pt x="200" y="97"/>
                    <a:pt x="192" y="121"/>
                  </a:cubicBezTo>
                  <a:cubicBezTo>
                    <a:pt x="188" y="133"/>
                    <a:pt x="180" y="157"/>
                    <a:pt x="180" y="157"/>
                  </a:cubicBezTo>
                  <a:cubicBezTo>
                    <a:pt x="184" y="181"/>
                    <a:pt x="180" y="208"/>
                    <a:pt x="192" y="229"/>
                  </a:cubicBezTo>
                  <a:cubicBezTo>
                    <a:pt x="198" y="240"/>
                    <a:pt x="217" y="247"/>
                    <a:pt x="228" y="241"/>
                  </a:cubicBezTo>
                  <a:cubicBezTo>
                    <a:pt x="239" y="235"/>
                    <a:pt x="236" y="217"/>
                    <a:pt x="240" y="205"/>
                  </a:cubicBezTo>
                  <a:cubicBezTo>
                    <a:pt x="223" y="122"/>
                    <a:pt x="225" y="125"/>
                    <a:pt x="144" y="145"/>
                  </a:cubicBezTo>
                  <a:cubicBezTo>
                    <a:pt x="132" y="153"/>
                    <a:pt x="116" y="157"/>
                    <a:pt x="108" y="169"/>
                  </a:cubicBezTo>
                  <a:cubicBezTo>
                    <a:pt x="95" y="190"/>
                    <a:pt x="84" y="241"/>
                    <a:pt x="84" y="241"/>
                  </a:cubicBezTo>
                  <a:cubicBezTo>
                    <a:pt x="86" y="250"/>
                    <a:pt x="88" y="336"/>
                    <a:pt x="132" y="325"/>
                  </a:cubicBezTo>
                  <a:cubicBezTo>
                    <a:pt x="144" y="322"/>
                    <a:pt x="140" y="301"/>
                    <a:pt x="144" y="289"/>
                  </a:cubicBezTo>
                  <a:cubicBezTo>
                    <a:pt x="140" y="277"/>
                    <a:pt x="144" y="257"/>
                    <a:pt x="132" y="253"/>
                  </a:cubicBezTo>
                  <a:cubicBezTo>
                    <a:pt x="86" y="238"/>
                    <a:pt x="61" y="276"/>
                    <a:pt x="36" y="301"/>
                  </a:cubicBezTo>
                  <a:cubicBezTo>
                    <a:pt x="24" y="336"/>
                    <a:pt x="0" y="361"/>
                    <a:pt x="0" y="397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332" name="Freeform 277"/>
            <p:cNvSpPr/>
            <p:nvPr/>
          </p:nvSpPr>
          <p:spPr>
            <a:xfrm>
              <a:off x="4608" y="2400"/>
              <a:ext cx="492" cy="3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4" y="84"/>
                </a:cxn>
                <a:cxn ang="0">
                  <a:pos x="204" y="192"/>
                </a:cxn>
                <a:cxn ang="0">
                  <a:pos x="168" y="204"/>
                </a:cxn>
                <a:cxn ang="0">
                  <a:pos x="204" y="120"/>
                </a:cxn>
                <a:cxn ang="0">
                  <a:pos x="360" y="228"/>
                </a:cxn>
                <a:cxn ang="0">
                  <a:pos x="312" y="300"/>
                </a:cxn>
                <a:cxn ang="0">
                  <a:pos x="300" y="264"/>
                </a:cxn>
                <a:cxn ang="0">
                  <a:pos x="432" y="228"/>
                </a:cxn>
                <a:cxn ang="0">
                  <a:pos x="468" y="240"/>
                </a:cxn>
                <a:cxn ang="0">
                  <a:pos x="492" y="312"/>
                </a:cxn>
              </a:cxnLst>
              <a:pathLst>
                <a:path w="492" h="312">
                  <a:moveTo>
                    <a:pt x="0" y="0"/>
                  </a:moveTo>
                  <a:cubicBezTo>
                    <a:pt x="98" y="12"/>
                    <a:pt x="136" y="16"/>
                    <a:pt x="204" y="84"/>
                  </a:cubicBezTo>
                  <a:cubicBezTo>
                    <a:pt x="220" y="133"/>
                    <a:pt x="249" y="156"/>
                    <a:pt x="204" y="192"/>
                  </a:cubicBezTo>
                  <a:cubicBezTo>
                    <a:pt x="194" y="200"/>
                    <a:pt x="180" y="200"/>
                    <a:pt x="168" y="204"/>
                  </a:cubicBezTo>
                  <a:cubicBezTo>
                    <a:pt x="150" y="149"/>
                    <a:pt x="147" y="139"/>
                    <a:pt x="204" y="120"/>
                  </a:cubicBezTo>
                  <a:cubicBezTo>
                    <a:pt x="302" y="134"/>
                    <a:pt x="328" y="133"/>
                    <a:pt x="360" y="228"/>
                  </a:cubicBezTo>
                  <a:cubicBezTo>
                    <a:pt x="357" y="241"/>
                    <a:pt x="351" y="310"/>
                    <a:pt x="312" y="300"/>
                  </a:cubicBezTo>
                  <a:cubicBezTo>
                    <a:pt x="300" y="297"/>
                    <a:pt x="304" y="276"/>
                    <a:pt x="300" y="264"/>
                  </a:cubicBezTo>
                  <a:cubicBezTo>
                    <a:pt x="324" y="191"/>
                    <a:pt x="358" y="217"/>
                    <a:pt x="432" y="228"/>
                  </a:cubicBezTo>
                  <a:cubicBezTo>
                    <a:pt x="444" y="232"/>
                    <a:pt x="461" y="230"/>
                    <a:pt x="468" y="240"/>
                  </a:cubicBezTo>
                  <a:cubicBezTo>
                    <a:pt x="483" y="261"/>
                    <a:pt x="492" y="312"/>
                    <a:pt x="492" y="312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333" name="Freeform 278"/>
            <p:cNvSpPr/>
            <p:nvPr/>
          </p:nvSpPr>
          <p:spPr>
            <a:xfrm>
              <a:off x="2304" y="3600"/>
              <a:ext cx="384" cy="446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168" y="98"/>
                </a:cxn>
                <a:cxn ang="0">
                  <a:pos x="180" y="242"/>
                </a:cxn>
                <a:cxn ang="0">
                  <a:pos x="144" y="266"/>
                </a:cxn>
                <a:cxn ang="0">
                  <a:pos x="96" y="218"/>
                </a:cxn>
                <a:cxn ang="0">
                  <a:pos x="132" y="194"/>
                </a:cxn>
                <a:cxn ang="0">
                  <a:pos x="228" y="362"/>
                </a:cxn>
                <a:cxn ang="0">
                  <a:pos x="192" y="302"/>
                </a:cxn>
                <a:cxn ang="0">
                  <a:pos x="264" y="278"/>
                </a:cxn>
                <a:cxn ang="0">
                  <a:pos x="336" y="314"/>
                </a:cxn>
                <a:cxn ang="0">
                  <a:pos x="384" y="446"/>
                </a:cxn>
              </a:cxnLst>
              <a:pathLst>
                <a:path w="384" h="446">
                  <a:moveTo>
                    <a:pt x="0" y="50"/>
                  </a:moveTo>
                  <a:cubicBezTo>
                    <a:pt x="75" y="0"/>
                    <a:pt x="115" y="45"/>
                    <a:pt x="168" y="98"/>
                  </a:cubicBezTo>
                  <a:cubicBezTo>
                    <a:pt x="186" y="153"/>
                    <a:pt x="209" y="184"/>
                    <a:pt x="180" y="242"/>
                  </a:cubicBezTo>
                  <a:cubicBezTo>
                    <a:pt x="174" y="255"/>
                    <a:pt x="156" y="258"/>
                    <a:pt x="144" y="266"/>
                  </a:cubicBezTo>
                  <a:cubicBezTo>
                    <a:pt x="127" y="260"/>
                    <a:pt x="81" y="256"/>
                    <a:pt x="96" y="218"/>
                  </a:cubicBezTo>
                  <a:cubicBezTo>
                    <a:pt x="101" y="205"/>
                    <a:pt x="120" y="202"/>
                    <a:pt x="132" y="194"/>
                  </a:cubicBezTo>
                  <a:cubicBezTo>
                    <a:pt x="271" y="217"/>
                    <a:pt x="242" y="205"/>
                    <a:pt x="228" y="362"/>
                  </a:cubicBezTo>
                  <a:cubicBezTo>
                    <a:pt x="209" y="357"/>
                    <a:pt x="131" y="355"/>
                    <a:pt x="192" y="302"/>
                  </a:cubicBezTo>
                  <a:cubicBezTo>
                    <a:pt x="211" y="286"/>
                    <a:pt x="264" y="278"/>
                    <a:pt x="264" y="278"/>
                  </a:cubicBezTo>
                  <a:cubicBezTo>
                    <a:pt x="284" y="285"/>
                    <a:pt x="324" y="294"/>
                    <a:pt x="336" y="314"/>
                  </a:cubicBezTo>
                  <a:cubicBezTo>
                    <a:pt x="359" y="351"/>
                    <a:pt x="364" y="405"/>
                    <a:pt x="384" y="446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334" name="Freeform 279"/>
            <p:cNvSpPr/>
            <p:nvPr/>
          </p:nvSpPr>
          <p:spPr>
            <a:xfrm>
              <a:off x="576" y="3216"/>
              <a:ext cx="468" cy="136"/>
            </a:xfrm>
            <a:custGeom>
              <a:avLst/>
              <a:gdLst/>
              <a:ahLst/>
              <a:cxnLst>
                <a:cxn ang="0">
                  <a:pos x="468" y="99"/>
                </a:cxn>
                <a:cxn ang="0">
                  <a:pos x="288" y="123"/>
                </a:cxn>
                <a:cxn ang="0">
                  <a:pos x="228" y="111"/>
                </a:cxn>
                <a:cxn ang="0">
                  <a:pos x="276" y="27"/>
                </a:cxn>
                <a:cxn ang="0">
                  <a:pos x="252" y="135"/>
                </a:cxn>
                <a:cxn ang="0">
                  <a:pos x="132" y="123"/>
                </a:cxn>
                <a:cxn ang="0">
                  <a:pos x="120" y="15"/>
                </a:cxn>
                <a:cxn ang="0">
                  <a:pos x="156" y="3"/>
                </a:cxn>
                <a:cxn ang="0">
                  <a:pos x="204" y="15"/>
                </a:cxn>
                <a:cxn ang="0">
                  <a:pos x="144" y="63"/>
                </a:cxn>
                <a:cxn ang="0">
                  <a:pos x="36" y="15"/>
                </a:cxn>
                <a:cxn ang="0">
                  <a:pos x="0" y="3"/>
                </a:cxn>
              </a:cxnLst>
              <a:pathLst>
                <a:path w="468" h="136">
                  <a:moveTo>
                    <a:pt x="468" y="99"/>
                  </a:moveTo>
                  <a:cubicBezTo>
                    <a:pt x="411" y="80"/>
                    <a:pt x="347" y="108"/>
                    <a:pt x="288" y="123"/>
                  </a:cubicBezTo>
                  <a:cubicBezTo>
                    <a:pt x="268" y="119"/>
                    <a:pt x="239" y="128"/>
                    <a:pt x="228" y="111"/>
                  </a:cubicBezTo>
                  <a:cubicBezTo>
                    <a:pt x="198" y="67"/>
                    <a:pt x="254" y="41"/>
                    <a:pt x="276" y="27"/>
                  </a:cubicBezTo>
                  <a:cubicBezTo>
                    <a:pt x="311" y="80"/>
                    <a:pt x="322" y="112"/>
                    <a:pt x="252" y="135"/>
                  </a:cubicBezTo>
                  <a:cubicBezTo>
                    <a:pt x="212" y="131"/>
                    <a:pt x="170" y="136"/>
                    <a:pt x="132" y="123"/>
                  </a:cubicBezTo>
                  <a:cubicBezTo>
                    <a:pt x="91" y="109"/>
                    <a:pt x="112" y="29"/>
                    <a:pt x="120" y="15"/>
                  </a:cubicBezTo>
                  <a:cubicBezTo>
                    <a:pt x="126" y="4"/>
                    <a:pt x="144" y="7"/>
                    <a:pt x="156" y="3"/>
                  </a:cubicBezTo>
                  <a:cubicBezTo>
                    <a:pt x="172" y="7"/>
                    <a:pt x="197" y="0"/>
                    <a:pt x="204" y="15"/>
                  </a:cubicBezTo>
                  <a:cubicBezTo>
                    <a:pt x="220" y="46"/>
                    <a:pt x="153" y="60"/>
                    <a:pt x="144" y="63"/>
                  </a:cubicBezTo>
                  <a:cubicBezTo>
                    <a:pt x="4" y="40"/>
                    <a:pt x="125" y="74"/>
                    <a:pt x="36" y="15"/>
                  </a:cubicBezTo>
                  <a:cubicBezTo>
                    <a:pt x="25" y="8"/>
                    <a:pt x="0" y="3"/>
                    <a:pt x="0" y="3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335" name="Freeform 280"/>
            <p:cNvSpPr/>
            <p:nvPr/>
          </p:nvSpPr>
          <p:spPr>
            <a:xfrm>
              <a:off x="3120" y="3552"/>
              <a:ext cx="300" cy="454"/>
            </a:xfrm>
            <a:custGeom>
              <a:avLst/>
              <a:gdLst/>
              <a:ahLst/>
              <a:cxnLst>
                <a:cxn ang="0">
                  <a:pos x="300" y="34"/>
                </a:cxn>
                <a:cxn ang="0">
                  <a:pos x="264" y="22"/>
                </a:cxn>
                <a:cxn ang="0">
                  <a:pos x="144" y="34"/>
                </a:cxn>
                <a:cxn ang="0">
                  <a:pos x="180" y="238"/>
                </a:cxn>
                <a:cxn ang="0">
                  <a:pos x="216" y="226"/>
                </a:cxn>
                <a:cxn ang="0">
                  <a:pos x="132" y="142"/>
                </a:cxn>
                <a:cxn ang="0">
                  <a:pos x="60" y="154"/>
                </a:cxn>
                <a:cxn ang="0">
                  <a:pos x="48" y="190"/>
                </a:cxn>
                <a:cxn ang="0">
                  <a:pos x="120" y="334"/>
                </a:cxn>
                <a:cxn ang="0">
                  <a:pos x="84" y="250"/>
                </a:cxn>
                <a:cxn ang="0">
                  <a:pos x="24" y="262"/>
                </a:cxn>
                <a:cxn ang="0">
                  <a:pos x="0" y="334"/>
                </a:cxn>
                <a:cxn ang="0">
                  <a:pos x="48" y="454"/>
                </a:cxn>
              </a:cxnLst>
              <a:pathLst>
                <a:path w="300" h="454">
                  <a:moveTo>
                    <a:pt x="300" y="34"/>
                  </a:moveTo>
                  <a:cubicBezTo>
                    <a:pt x="288" y="30"/>
                    <a:pt x="277" y="22"/>
                    <a:pt x="264" y="22"/>
                  </a:cubicBezTo>
                  <a:cubicBezTo>
                    <a:pt x="224" y="22"/>
                    <a:pt x="165" y="0"/>
                    <a:pt x="144" y="34"/>
                  </a:cubicBezTo>
                  <a:cubicBezTo>
                    <a:pt x="93" y="120"/>
                    <a:pt x="141" y="180"/>
                    <a:pt x="180" y="238"/>
                  </a:cubicBezTo>
                  <a:cubicBezTo>
                    <a:pt x="192" y="234"/>
                    <a:pt x="210" y="237"/>
                    <a:pt x="216" y="226"/>
                  </a:cubicBezTo>
                  <a:cubicBezTo>
                    <a:pt x="234" y="190"/>
                    <a:pt x="155" y="150"/>
                    <a:pt x="132" y="142"/>
                  </a:cubicBezTo>
                  <a:cubicBezTo>
                    <a:pt x="108" y="146"/>
                    <a:pt x="81" y="142"/>
                    <a:pt x="60" y="154"/>
                  </a:cubicBezTo>
                  <a:cubicBezTo>
                    <a:pt x="49" y="160"/>
                    <a:pt x="48" y="177"/>
                    <a:pt x="48" y="190"/>
                  </a:cubicBezTo>
                  <a:cubicBezTo>
                    <a:pt x="48" y="266"/>
                    <a:pt x="51" y="311"/>
                    <a:pt x="120" y="334"/>
                  </a:cubicBezTo>
                  <a:cubicBezTo>
                    <a:pt x="138" y="279"/>
                    <a:pt x="141" y="269"/>
                    <a:pt x="84" y="250"/>
                  </a:cubicBezTo>
                  <a:cubicBezTo>
                    <a:pt x="64" y="254"/>
                    <a:pt x="38" y="248"/>
                    <a:pt x="24" y="262"/>
                  </a:cubicBezTo>
                  <a:cubicBezTo>
                    <a:pt x="6" y="280"/>
                    <a:pt x="0" y="334"/>
                    <a:pt x="0" y="334"/>
                  </a:cubicBezTo>
                  <a:cubicBezTo>
                    <a:pt x="10" y="386"/>
                    <a:pt x="11" y="417"/>
                    <a:pt x="48" y="454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336" name="Freeform 281"/>
            <p:cNvSpPr/>
            <p:nvPr/>
          </p:nvSpPr>
          <p:spPr>
            <a:xfrm>
              <a:off x="3072" y="2976"/>
              <a:ext cx="280" cy="248"/>
            </a:xfrm>
            <a:custGeom>
              <a:avLst/>
              <a:gdLst/>
              <a:ahLst/>
              <a:cxnLst>
                <a:cxn ang="0">
                  <a:pos x="280" y="228"/>
                </a:cxn>
                <a:cxn ang="0">
                  <a:pos x="112" y="204"/>
                </a:cxn>
                <a:cxn ang="0">
                  <a:pos x="148" y="108"/>
                </a:cxn>
                <a:cxn ang="0">
                  <a:pos x="40" y="168"/>
                </a:cxn>
                <a:cxn ang="0">
                  <a:pos x="52" y="84"/>
                </a:cxn>
                <a:cxn ang="0">
                  <a:pos x="76" y="96"/>
                </a:cxn>
                <a:cxn ang="0">
                  <a:pos x="40" y="108"/>
                </a:cxn>
                <a:cxn ang="0">
                  <a:pos x="28" y="24"/>
                </a:cxn>
                <a:cxn ang="0">
                  <a:pos x="64" y="0"/>
                </a:cxn>
              </a:cxnLst>
              <a:pathLst>
                <a:path w="280" h="248">
                  <a:moveTo>
                    <a:pt x="280" y="228"/>
                  </a:moveTo>
                  <a:cubicBezTo>
                    <a:pt x="219" y="248"/>
                    <a:pt x="165" y="240"/>
                    <a:pt x="112" y="204"/>
                  </a:cubicBezTo>
                  <a:cubicBezTo>
                    <a:pt x="93" y="148"/>
                    <a:pt x="87" y="128"/>
                    <a:pt x="148" y="108"/>
                  </a:cubicBezTo>
                  <a:cubicBezTo>
                    <a:pt x="128" y="190"/>
                    <a:pt x="120" y="184"/>
                    <a:pt x="40" y="168"/>
                  </a:cubicBezTo>
                  <a:cubicBezTo>
                    <a:pt x="44" y="140"/>
                    <a:pt x="41" y="110"/>
                    <a:pt x="52" y="84"/>
                  </a:cubicBezTo>
                  <a:cubicBezTo>
                    <a:pt x="70" y="44"/>
                    <a:pt x="118" y="54"/>
                    <a:pt x="76" y="96"/>
                  </a:cubicBezTo>
                  <a:cubicBezTo>
                    <a:pt x="67" y="105"/>
                    <a:pt x="52" y="104"/>
                    <a:pt x="40" y="108"/>
                  </a:cubicBezTo>
                  <a:cubicBezTo>
                    <a:pt x="18" y="75"/>
                    <a:pt x="0" y="67"/>
                    <a:pt x="28" y="24"/>
                  </a:cubicBezTo>
                  <a:cubicBezTo>
                    <a:pt x="36" y="12"/>
                    <a:pt x="64" y="0"/>
                    <a:pt x="64" y="0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8410" name="Rectangle 282"/>
          <p:cNvSpPr/>
          <p:nvPr/>
        </p:nvSpPr>
        <p:spPr>
          <a:xfrm>
            <a:off x="9067800" y="685800"/>
            <a:ext cx="554038" cy="70104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>
            <a:spAutoFit/>
          </a:bodyPr>
          <a:p>
            <a:pPr lvl="0"/>
            <a:r>
              <a:rPr lang="en-US" altLang="zh-CN" sz="4000" b="1">
                <a:solidFill>
                  <a:srgbClr val="CC3300"/>
                </a:solidFill>
                <a:latin typeface="Times New Roman" pitchFamily="18" charset="0"/>
                <a:ea typeface="黑体" pitchFamily="2" charset="-122"/>
              </a:rPr>
              <a:t>D</a:t>
            </a:r>
            <a:endParaRPr lang="en-US" altLang="zh-CN" sz="4000" b="1">
              <a:solidFill>
                <a:srgbClr val="CC3300"/>
              </a:solidFill>
              <a:latin typeface="Times New Roman" pitchFamily="18" charset="0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4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41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410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Text Box 2"/>
          <p:cNvSpPr txBox="1"/>
          <p:nvPr/>
        </p:nvSpPr>
        <p:spPr>
          <a:xfrm>
            <a:off x="2208213" y="549275"/>
            <a:ext cx="7962900" cy="1737360"/>
          </a:xfrm>
          <a:prstGeom prst="rect">
            <a:avLst/>
          </a:prstGeom>
          <a:noFill/>
          <a:ln w="12700">
            <a:noFill/>
            <a:miter/>
          </a:ln>
        </p:spPr>
        <p:txBody>
          <a:bodyPr anchor="t"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黑体" pitchFamily="2" charset="-122"/>
              </a:rPr>
              <a:t>5.</a:t>
            </a:r>
            <a:r>
              <a:rPr lang="zh-CN" altLang="en-US" sz="2800" b="1" dirty="0">
                <a:latin typeface="Times New Roman" pitchFamily="18" charset="0"/>
                <a:ea typeface="黑体" pitchFamily="2" charset="-122"/>
              </a:rPr>
              <a:t>下图为观察滑动变阻器作用的实验器材，将所有器件连接起来，要求滑动变阻器</a:t>
            </a:r>
            <a:r>
              <a:rPr lang="zh-CN" altLang="en-US" sz="4000" b="1" dirty="0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滑片</a:t>
            </a:r>
            <a:r>
              <a:rPr lang="en-US" altLang="zh-CN" sz="4000" b="1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P</a:t>
            </a:r>
            <a:r>
              <a:rPr lang="zh-CN" altLang="en-US" sz="4000" b="1" dirty="0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向右滑动，电流表示数变大</a:t>
            </a:r>
            <a:r>
              <a:rPr lang="zh-CN" altLang="en-US" sz="2800" b="1" dirty="0">
                <a:latin typeface="Times New Roman" pitchFamily="18" charset="0"/>
                <a:ea typeface="黑体" pitchFamily="2" charset="-122"/>
              </a:rPr>
              <a:t>，灯泡变亮。</a:t>
            </a:r>
            <a:endParaRPr lang="zh-CN" altLang="en-US" sz="2800" b="1" dirty="0">
              <a:latin typeface="Times New Roman" pitchFamily="18" charset="0"/>
              <a:ea typeface="黑体" pitchFamily="2" charset="-122"/>
            </a:endParaRPr>
          </a:p>
        </p:txBody>
      </p:sp>
      <p:grpSp>
        <p:nvGrpSpPr>
          <p:cNvPr id="46082" name="Group 3"/>
          <p:cNvGrpSpPr/>
          <p:nvPr/>
        </p:nvGrpSpPr>
        <p:grpSpPr>
          <a:xfrm>
            <a:off x="7162800" y="2667000"/>
            <a:ext cx="381000" cy="762000"/>
            <a:chOff x="768" y="1680"/>
            <a:chExt cx="240" cy="480"/>
          </a:xfrm>
        </p:grpSpPr>
        <p:sp>
          <p:nvSpPr>
            <p:cNvPr id="46083" name="Rectangle 4"/>
            <p:cNvSpPr/>
            <p:nvPr/>
          </p:nvSpPr>
          <p:spPr>
            <a:xfrm>
              <a:off x="768" y="1728"/>
              <a:ext cx="240" cy="432"/>
            </a:xfrm>
            <a:prstGeom prst="rect">
              <a:avLst/>
            </a:prstGeom>
            <a:solidFill>
              <a:schemeClr val="folHlink"/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6084" name="Rectangle 5"/>
            <p:cNvSpPr/>
            <p:nvPr/>
          </p:nvSpPr>
          <p:spPr>
            <a:xfrm>
              <a:off x="816" y="1680"/>
              <a:ext cx="144" cy="48"/>
            </a:xfrm>
            <a:prstGeom prst="rect">
              <a:avLst/>
            </a:prstGeom>
            <a:solidFill>
              <a:schemeClr val="folHlink"/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46085" name="Group 6"/>
          <p:cNvGrpSpPr/>
          <p:nvPr/>
        </p:nvGrpSpPr>
        <p:grpSpPr>
          <a:xfrm>
            <a:off x="8001000" y="2667000"/>
            <a:ext cx="381000" cy="762000"/>
            <a:chOff x="768" y="1680"/>
            <a:chExt cx="240" cy="480"/>
          </a:xfrm>
        </p:grpSpPr>
        <p:sp>
          <p:nvSpPr>
            <p:cNvPr id="46086" name="Rectangle 7"/>
            <p:cNvSpPr/>
            <p:nvPr/>
          </p:nvSpPr>
          <p:spPr>
            <a:xfrm>
              <a:off x="768" y="1728"/>
              <a:ext cx="240" cy="432"/>
            </a:xfrm>
            <a:prstGeom prst="rect">
              <a:avLst/>
            </a:prstGeom>
            <a:solidFill>
              <a:schemeClr val="folHlink"/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6087" name="Rectangle 8"/>
            <p:cNvSpPr/>
            <p:nvPr/>
          </p:nvSpPr>
          <p:spPr>
            <a:xfrm>
              <a:off x="816" y="1680"/>
              <a:ext cx="144" cy="48"/>
            </a:xfrm>
            <a:prstGeom prst="rect">
              <a:avLst/>
            </a:prstGeom>
            <a:solidFill>
              <a:schemeClr val="folHlink"/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46088" name="Group 9"/>
          <p:cNvGrpSpPr/>
          <p:nvPr/>
        </p:nvGrpSpPr>
        <p:grpSpPr>
          <a:xfrm>
            <a:off x="3505200" y="4267200"/>
            <a:ext cx="1066800" cy="1371600"/>
            <a:chOff x="3552" y="3072"/>
            <a:chExt cx="672" cy="864"/>
          </a:xfrm>
        </p:grpSpPr>
        <p:sp>
          <p:nvSpPr>
            <p:cNvPr id="46089" name="Rectangle 10"/>
            <p:cNvSpPr/>
            <p:nvPr/>
          </p:nvSpPr>
          <p:spPr>
            <a:xfrm>
              <a:off x="3744" y="3600"/>
              <a:ext cx="295" cy="230"/>
            </a:xfrm>
            <a:prstGeom prst="rect">
              <a:avLst/>
            </a:prstGeom>
            <a:noFill/>
            <a:ln w="12700">
              <a:noFill/>
              <a:miter/>
            </a:ln>
          </p:spPr>
          <p:txBody>
            <a:bodyPr wrap="none" anchor="t">
              <a:spAutoFit/>
            </a:bodyPr>
            <a:p>
              <a:pPr lvl="0"/>
              <a:r>
                <a:rPr lang="en-US" altLang="zh-CN">
                  <a:solidFill>
                    <a:srgbClr val="00FF00"/>
                  </a:solidFill>
                  <a:latin typeface="Times New Roman" pitchFamily="18" charset="0"/>
                  <a:ea typeface="宋体" pitchFamily="2" charset="-122"/>
                </a:rPr>
                <a:t>0.6</a:t>
              </a:r>
              <a:endParaRPr lang="en-US" altLang="zh-CN">
                <a:solidFill>
                  <a:srgbClr val="00FF00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grpSp>
          <p:nvGrpSpPr>
            <p:cNvPr id="46090" name="Group 11"/>
            <p:cNvGrpSpPr/>
            <p:nvPr/>
          </p:nvGrpSpPr>
          <p:grpSpPr>
            <a:xfrm>
              <a:off x="3552" y="3072"/>
              <a:ext cx="672" cy="864"/>
              <a:chOff x="3552" y="3072"/>
              <a:chExt cx="672" cy="864"/>
            </a:xfrm>
          </p:grpSpPr>
          <p:grpSp>
            <p:nvGrpSpPr>
              <p:cNvPr id="46091" name="Group 12"/>
              <p:cNvGrpSpPr/>
              <p:nvPr/>
            </p:nvGrpSpPr>
            <p:grpSpPr>
              <a:xfrm>
                <a:off x="3552" y="3072"/>
                <a:ext cx="672" cy="864"/>
                <a:chOff x="3552" y="3072"/>
                <a:chExt cx="672" cy="864"/>
              </a:xfrm>
            </p:grpSpPr>
            <p:grpSp>
              <p:nvGrpSpPr>
                <p:cNvPr id="46092" name="Group 13"/>
                <p:cNvGrpSpPr/>
                <p:nvPr/>
              </p:nvGrpSpPr>
              <p:grpSpPr>
                <a:xfrm>
                  <a:off x="3552" y="3072"/>
                  <a:ext cx="672" cy="864"/>
                  <a:chOff x="3312" y="3120"/>
                  <a:chExt cx="672" cy="864"/>
                </a:xfrm>
              </p:grpSpPr>
              <p:sp>
                <p:nvSpPr>
                  <p:cNvPr id="46093" name="Rectangle 14"/>
                  <p:cNvSpPr/>
                  <p:nvPr/>
                </p:nvSpPr>
                <p:spPr>
                  <a:xfrm>
                    <a:off x="3312" y="3120"/>
                    <a:ext cx="672" cy="864"/>
                  </a:xfrm>
                  <a:prstGeom prst="rect">
                    <a:avLst/>
                  </a:prstGeom>
                  <a:noFill/>
                  <a:ln w="38100" cap="sq" cmpd="sng">
                    <a:solidFill>
                      <a:srgbClr val="FFFF00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p>
                    <a:pPr lvl="0"/>
                    <a:endParaRPr lang="zh-CN" altLang="en-US" dirty="0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6094" name="Freeform 15"/>
                  <p:cNvSpPr/>
                  <p:nvPr/>
                </p:nvSpPr>
                <p:spPr>
                  <a:xfrm>
                    <a:off x="3384" y="3232"/>
                    <a:ext cx="516" cy="104"/>
                  </a:xfrm>
                  <a:custGeom>
                    <a:avLst/>
                    <a:gdLst/>
                    <a:ahLst/>
                    <a:cxnLst>
                      <a:cxn ang="0">
                        <a:pos x="0" y="92"/>
                      </a:cxn>
                      <a:cxn ang="0">
                        <a:pos x="156" y="8"/>
                      </a:cxn>
                      <a:cxn ang="0">
                        <a:pos x="456" y="56"/>
                      </a:cxn>
                      <a:cxn ang="0">
                        <a:pos x="480" y="92"/>
                      </a:cxn>
                      <a:cxn ang="0">
                        <a:pos x="516" y="104"/>
                      </a:cxn>
                    </a:cxnLst>
                    <a:pathLst>
                      <a:path w="516" h="104">
                        <a:moveTo>
                          <a:pt x="0" y="92"/>
                        </a:moveTo>
                        <a:cubicBezTo>
                          <a:pt x="59" y="53"/>
                          <a:pt x="91" y="24"/>
                          <a:pt x="156" y="8"/>
                        </a:cubicBezTo>
                        <a:cubicBezTo>
                          <a:pt x="249" y="14"/>
                          <a:pt x="372" y="0"/>
                          <a:pt x="456" y="56"/>
                        </a:cubicBezTo>
                        <a:cubicBezTo>
                          <a:pt x="464" y="68"/>
                          <a:pt x="469" y="83"/>
                          <a:pt x="480" y="92"/>
                        </a:cubicBezTo>
                        <a:cubicBezTo>
                          <a:pt x="490" y="100"/>
                          <a:pt x="516" y="104"/>
                          <a:pt x="516" y="104"/>
                        </a:cubicBezTo>
                      </a:path>
                    </a:pathLst>
                  </a:custGeom>
                  <a:noFill/>
                  <a:ln w="127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46095" name="Line 16"/>
                  <p:cNvSpPr/>
                  <p:nvPr/>
                </p:nvSpPr>
                <p:spPr>
                  <a:xfrm>
                    <a:off x="3408" y="3360"/>
                    <a:ext cx="192" cy="240"/>
                  </a:xfrm>
                  <a:prstGeom prst="line">
                    <a:avLst/>
                  </a:prstGeom>
                  <a:ln w="127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6096" name="Rectangle 17"/>
                  <p:cNvSpPr/>
                  <p:nvPr/>
                </p:nvSpPr>
                <p:spPr>
                  <a:xfrm>
                    <a:off x="3312" y="3600"/>
                    <a:ext cx="672" cy="48"/>
                  </a:xfrm>
                  <a:prstGeom prst="rect">
                    <a:avLst/>
                  </a:prstGeom>
                  <a:solidFill>
                    <a:schemeClr val="accent1"/>
                  </a:solidFill>
                  <a:ln w="12700" cap="sq" cmpd="sng">
                    <a:solidFill>
                      <a:schemeClr val="tx1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p>
                    <a:pPr lvl="0"/>
                    <a:endParaRPr lang="zh-CN" altLang="en-US" dirty="0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6097" name="Oval 18"/>
                  <p:cNvSpPr/>
                  <p:nvPr/>
                </p:nvSpPr>
                <p:spPr>
                  <a:xfrm>
                    <a:off x="3408" y="3840"/>
                    <a:ext cx="96" cy="9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p>
                    <a:pPr lvl="0"/>
                    <a:endParaRPr lang="zh-CN" altLang="en-US" dirty="0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6098" name="Oval 19"/>
                  <p:cNvSpPr/>
                  <p:nvPr/>
                </p:nvSpPr>
                <p:spPr>
                  <a:xfrm>
                    <a:off x="3792" y="3840"/>
                    <a:ext cx="96" cy="9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p>
                    <a:pPr lvl="0"/>
                    <a:endParaRPr lang="zh-CN" altLang="en-US" dirty="0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6099" name="Oval 20"/>
                  <p:cNvSpPr/>
                  <p:nvPr/>
                </p:nvSpPr>
                <p:spPr>
                  <a:xfrm>
                    <a:off x="3600" y="3840"/>
                    <a:ext cx="96" cy="9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27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p>
                    <a:pPr lvl="0"/>
                    <a:endParaRPr lang="zh-CN" altLang="en-US" dirty="0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46100" name="Text Box 21"/>
                <p:cNvSpPr txBox="1"/>
                <p:nvPr/>
              </p:nvSpPr>
              <p:spPr>
                <a:xfrm>
                  <a:off x="3744" y="3168"/>
                  <a:ext cx="480" cy="288"/>
                </a:xfrm>
                <a:prstGeom prst="rect">
                  <a:avLst/>
                </a:prstGeom>
                <a:noFill/>
                <a:ln w="12700">
                  <a:noFill/>
                  <a:miter/>
                </a:ln>
              </p:spPr>
              <p:txBody>
                <a:bodyPr anchor="t">
                  <a:spAutoFit/>
                </a:bodyPr>
                <a:p>
                  <a:pPr lvl="0">
                    <a:spcBef>
                      <a:spcPct val="50000"/>
                    </a:spcBef>
                  </a:pPr>
                  <a:r>
                    <a:rPr lang="en-US" altLang="zh-CN" sz="2400" b="1">
                      <a:latin typeface="Times New Roman" pitchFamily="18" charset="0"/>
                      <a:ea typeface="黑体" pitchFamily="2" charset="-122"/>
                    </a:rPr>
                    <a:t>A</a:t>
                  </a:r>
                  <a:endParaRPr lang="en-US" altLang="zh-CN" sz="2400" b="1">
                    <a:latin typeface="Times New Roman" pitchFamily="18" charset="0"/>
                    <a:ea typeface="黑体" pitchFamily="2" charset="-122"/>
                  </a:endParaRPr>
                </a:p>
              </p:txBody>
            </p:sp>
          </p:grpSp>
          <p:sp>
            <p:nvSpPr>
              <p:cNvPr id="46101" name="Rectangle 22"/>
              <p:cNvSpPr/>
              <p:nvPr/>
            </p:nvSpPr>
            <p:spPr>
              <a:xfrm>
                <a:off x="3936" y="3552"/>
                <a:ext cx="260" cy="288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anchor="t">
                <a:spAutoFit/>
              </a:bodyPr>
              <a:p>
                <a:pPr lvl="0"/>
                <a:r>
                  <a:rPr lang="en-US" altLang="zh-CN" sz="2400" b="1">
                    <a:solidFill>
                      <a:srgbClr val="00FF00"/>
                    </a:solidFill>
                    <a:latin typeface="Times New Roman" pitchFamily="18" charset="0"/>
                    <a:ea typeface="宋体" pitchFamily="2" charset="-122"/>
                  </a:rPr>
                  <a:t> </a:t>
                </a:r>
                <a:r>
                  <a:rPr lang="en-US" altLang="zh-CN">
                    <a:latin typeface="Times New Roman" pitchFamily="18" charset="0"/>
                    <a:ea typeface="宋体" pitchFamily="2" charset="-122"/>
                  </a:rPr>
                  <a:t>3</a:t>
                </a:r>
                <a:endParaRPr lang="en-US" altLang="zh-CN"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46102" name="Rectangle 23"/>
              <p:cNvSpPr/>
              <p:nvPr/>
            </p:nvSpPr>
            <p:spPr>
              <a:xfrm>
                <a:off x="3552" y="3600"/>
                <a:ext cx="310" cy="230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anchor="t">
                <a:spAutoFit/>
              </a:bodyPr>
              <a:p>
                <a:pPr lvl="0"/>
                <a:r>
                  <a:rPr lang="zh-CN" altLang="en-US" b="1" dirty="0">
                    <a:latin typeface="Times New Roman" pitchFamily="18" charset="0"/>
                    <a:ea typeface="宋体" pitchFamily="2" charset="-122"/>
                  </a:rPr>
                  <a:t>－</a:t>
                </a:r>
                <a:endParaRPr lang="zh-CN" altLang="en-US" b="1" dirty="0">
                  <a:latin typeface="Times New Roman" pitchFamily="18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46103" name="Group 24"/>
          <p:cNvGrpSpPr/>
          <p:nvPr/>
        </p:nvGrpSpPr>
        <p:grpSpPr>
          <a:xfrm>
            <a:off x="3581400" y="2438400"/>
            <a:ext cx="914400" cy="1219200"/>
            <a:chOff x="1248" y="1680"/>
            <a:chExt cx="576" cy="768"/>
          </a:xfrm>
        </p:grpSpPr>
        <p:grpSp>
          <p:nvGrpSpPr>
            <p:cNvPr id="46104" name="Group 25"/>
            <p:cNvGrpSpPr/>
            <p:nvPr/>
          </p:nvGrpSpPr>
          <p:grpSpPr>
            <a:xfrm>
              <a:off x="1248" y="1680"/>
              <a:ext cx="576" cy="480"/>
              <a:chOff x="960" y="2688"/>
              <a:chExt cx="576" cy="480"/>
            </a:xfrm>
          </p:grpSpPr>
          <p:grpSp>
            <p:nvGrpSpPr>
              <p:cNvPr id="46105" name="Group 26"/>
              <p:cNvGrpSpPr/>
              <p:nvPr/>
            </p:nvGrpSpPr>
            <p:grpSpPr>
              <a:xfrm>
                <a:off x="960" y="2688"/>
                <a:ext cx="576" cy="480"/>
                <a:chOff x="912" y="2736"/>
                <a:chExt cx="576" cy="480"/>
              </a:xfrm>
            </p:grpSpPr>
            <p:grpSp>
              <p:nvGrpSpPr>
                <p:cNvPr id="46106" name="Group 27"/>
                <p:cNvGrpSpPr/>
                <p:nvPr/>
              </p:nvGrpSpPr>
              <p:grpSpPr>
                <a:xfrm>
                  <a:off x="912" y="3072"/>
                  <a:ext cx="576" cy="144"/>
                  <a:chOff x="672" y="3264"/>
                  <a:chExt cx="576" cy="144"/>
                </a:xfrm>
              </p:grpSpPr>
              <p:sp>
                <p:nvSpPr>
                  <p:cNvPr id="46107" name="Rectangle 28"/>
                  <p:cNvSpPr/>
                  <p:nvPr/>
                </p:nvSpPr>
                <p:spPr>
                  <a:xfrm>
                    <a:off x="672" y="3360"/>
                    <a:ext cx="576" cy="48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19050" cap="sq" cmpd="sng">
                    <a:solidFill>
                      <a:schemeClr val="tx1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p>
                    <a:pPr lvl="0"/>
                    <a:endParaRPr lang="zh-CN" altLang="en-US" dirty="0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6108" name="Rectangle 29"/>
                  <p:cNvSpPr/>
                  <p:nvPr/>
                </p:nvSpPr>
                <p:spPr>
                  <a:xfrm>
                    <a:off x="864" y="3264"/>
                    <a:ext cx="192" cy="96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19050" cap="sq" cmpd="sng">
                    <a:solidFill>
                      <a:schemeClr val="tx1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p>
                    <a:pPr lvl="0"/>
                    <a:endParaRPr lang="zh-CN" altLang="en-US" dirty="0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46109" name="Oval 30"/>
                <p:cNvSpPr/>
                <p:nvPr/>
              </p:nvSpPr>
              <p:spPr>
                <a:xfrm>
                  <a:off x="1008" y="2736"/>
                  <a:ext cx="384" cy="336"/>
                </a:xfrm>
                <a:prstGeom prst="ellipse">
                  <a:avLst/>
                </a:prstGeom>
                <a:noFill/>
                <a:ln w="25400" cap="sq" cmpd="sng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wrap="none" anchor="ctr"/>
                <a:p>
                  <a:pPr lvl="0"/>
                  <a:endParaRPr lang="zh-CN" altLang="en-US" dirty="0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46110" name="Rectangle 31"/>
                <p:cNvSpPr/>
                <p:nvPr/>
              </p:nvSpPr>
              <p:spPr>
                <a:xfrm>
                  <a:off x="960" y="3120"/>
                  <a:ext cx="48" cy="48"/>
                </a:xfrm>
                <a:prstGeom prst="rect">
                  <a:avLst/>
                </a:prstGeom>
                <a:solidFill>
                  <a:schemeClr val="folHlink"/>
                </a:solidFill>
                <a:ln w="19050" cap="sq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 wrap="none" anchor="ctr"/>
                <a:p>
                  <a:pPr lvl="0"/>
                  <a:endParaRPr lang="zh-CN" altLang="en-US" dirty="0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46111" name="Rectangle 32"/>
                <p:cNvSpPr/>
                <p:nvPr/>
              </p:nvSpPr>
              <p:spPr>
                <a:xfrm>
                  <a:off x="1392" y="3120"/>
                  <a:ext cx="48" cy="48"/>
                </a:xfrm>
                <a:prstGeom prst="rect">
                  <a:avLst/>
                </a:prstGeom>
                <a:solidFill>
                  <a:schemeClr val="folHlink"/>
                </a:solidFill>
                <a:ln w="19050" cap="sq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 wrap="none" anchor="ctr"/>
                <a:p>
                  <a:pPr lvl="0"/>
                  <a:endParaRPr lang="zh-CN" altLang="en-US" dirty="0"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46112" name="Line 33"/>
              <p:cNvSpPr/>
              <p:nvPr/>
            </p:nvSpPr>
            <p:spPr>
              <a:xfrm flipH="1">
                <a:off x="1248" y="2784"/>
                <a:ext cx="96" cy="336"/>
              </a:xfrm>
              <a:prstGeom prst="line">
                <a:avLst/>
              </a:prstGeom>
              <a:ln w="12700" cap="sq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6113" name="Line 34"/>
              <p:cNvSpPr/>
              <p:nvPr/>
            </p:nvSpPr>
            <p:spPr>
              <a:xfrm>
                <a:off x="1152" y="2784"/>
                <a:ext cx="48" cy="240"/>
              </a:xfrm>
              <a:prstGeom prst="line">
                <a:avLst/>
              </a:prstGeom>
              <a:ln w="12700" cap="sq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46114" name="Freeform 35"/>
              <p:cNvSpPr/>
              <p:nvPr/>
            </p:nvSpPr>
            <p:spPr>
              <a:xfrm>
                <a:off x="1152" y="2784"/>
                <a:ext cx="180" cy="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48"/>
                  </a:cxn>
                  <a:cxn ang="0">
                    <a:pos x="60" y="12"/>
                  </a:cxn>
                  <a:cxn ang="0">
                    <a:pos x="72" y="48"/>
                  </a:cxn>
                  <a:cxn ang="0">
                    <a:pos x="108" y="24"/>
                  </a:cxn>
                  <a:cxn ang="0">
                    <a:pos x="144" y="12"/>
                  </a:cxn>
                  <a:cxn ang="0">
                    <a:pos x="180" y="48"/>
                  </a:cxn>
                </a:cxnLst>
                <a:pathLst>
                  <a:path w="180" h="66">
                    <a:moveTo>
                      <a:pt x="0" y="0"/>
                    </a:moveTo>
                    <a:cubicBezTo>
                      <a:pt x="5" y="14"/>
                      <a:pt x="11" y="66"/>
                      <a:pt x="48" y="48"/>
                    </a:cubicBezTo>
                    <a:cubicBezTo>
                      <a:pt x="59" y="42"/>
                      <a:pt x="56" y="24"/>
                      <a:pt x="60" y="12"/>
                    </a:cubicBezTo>
                    <a:cubicBezTo>
                      <a:pt x="64" y="24"/>
                      <a:pt x="60" y="45"/>
                      <a:pt x="72" y="48"/>
                    </a:cubicBezTo>
                    <a:cubicBezTo>
                      <a:pt x="86" y="51"/>
                      <a:pt x="95" y="30"/>
                      <a:pt x="108" y="24"/>
                    </a:cubicBezTo>
                    <a:cubicBezTo>
                      <a:pt x="119" y="18"/>
                      <a:pt x="132" y="16"/>
                      <a:pt x="144" y="12"/>
                    </a:cubicBezTo>
                    <a:cubicBezTo>
                      <a:pt x="170" y="51"/>
                      <a:pt x="154" y="48"/>
                      <a:pt x="180" y="48"/>
                    </a:cubicBezTo>
                  </a:path>
                </a:pathLst>
              </a:custGeom>
              <a:noFill/>
              <a:ln w="12700" cap="sq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6115" name="Text Box 36"/>
            <p:cNvSpPr txBox="1"/>
            <p:nvPr/>
          </p:nvSpPr>
          <p:spPr>
            <a:xfrm>
              <a:off x="1440" y="2160"/>
              <a:ext cx="384" cy="288"/>
            </a:xfrm>
            <a:prstGeom prst="rect">
              <a:avLst/>
            </a:prstGeom>
            <a:noFill/>
            <a:ln w="127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400" b="1">
                  <a:latin typeface="Times New Roman" pitchFamily="18" charset="0"/>
                  <a:ea typeface="黑体" pitchFamily="2" charset="-122"/>
                </a:rPr>
                <a:t>L</a:t>
              </a:r>
              <a:endParaRPr lang="en-US" altLang="zh-CN" sz="2400" b="1">
                <a:latin typeface="Times New Roman" pitchFamily="18" charset="0"/>
                <a:ea typeface="黑体" pitchFamily="2" charset="-122"/>
              </a:endParaRPr>
            </a:p>
          </p:txBody>
        </p:sp>
      </p:grpSp>
      <p:grpSp>
        <p:nvGrpSpPr>
          <p:cNvPr id="46116" name="Group 37"/>
          <p:cNvGrpSpPr/>
          <p:nvPr/>
        </p:nvGrpSpPr>
        <p:grpSpPr>
          <a:xfrm>
            <a:off x="6527800" y="4221163"/>
            <a:ext cx="2996581" cy="1009650"/>
            <a:chOff x="1576" y="3024"/>
            <a:chExt cx="2716" cy="1052"/>
          </a:xfrm>
        </p:grpSpPr>
        <p:grpSp>
          <p:nvGrpSpPr>
            <p:cNvPr id="46117" name="Group 38"/>
            <p:cNvGrpSpPr/>
            <p:nvPr/>
          </p:nvGrpSpPr>
          <p:grpSpPr>
            <a:xfrm>
              <a:off x="1576" y="3024"/>
              <a:ext cx="2716" cy="1052"/>
              <a:chOff x="528" y="1296"/>
              <a:chExt cx="2716" cy="1052"/>
            </a:xfrm>
          </p:grpSpPr>
          <p:grpSp>
            <p:nvGrpSpPr>
              <p:cNvPr id="46118" name="Group 39"/>
              <p:cNvGrpSpPr/>
              <p:nvPr/>
            </p:nvGrpSpPr>
            <p:grpSpPr>
              <a:xfrm>
                <a:off x="768" y="1344"/>
                <a:ext cx="2112" cy="960"/>
                <a:chOff x="1824" y="1920"/>
                <a:chExt cx="2112" cy="960"/>
              </a:xfrm>
            </p:grpSpPr>
            <p:grpSp>
              <p:nvGrpSpPr>
                <p:cNvPr id="46119" name="Group 40"/>
                <p:cNvGrpSpPr/>
                <p:nvPr/>
              </p:nvGrpSpPr>
              <p:grpSpPr>
                <a:xfrm>
                  <a:off x="1824" y="1920"/>
                  <a:ext cx="2112" cy="960"/>
                  <a:chOff x="336" y="2448"/>
                  <a:chExt cx="2112" cy="960"/>
                </a:xfrm>
              </p:grpSpPr>
              <p:grpSp>
                <p:nvGrpSpPr>
                  <p:cNvPr id="46120" name="Group 41"/>
                  <p:cNvGrpSpPr/>
                  <p:nvPr/>
                </p:nvGrpSpPr>
                <p:grpSpPr>
                  <a:xfrm>
                    <a:off x="336" y="2448"/>
                    <a:ext cx="2112" cy="960"/>
                    <a:chOff x="1824" y="1920"/>
                    <a:chExt cx="2112" cy="960"/>
                  </a:xfrm>
                </p:grpSpPr>
                <p:grpSp>
                  <p:nvGrpSpPr>
                    <p:cNvPr id="46121" name="Group 42"/>
                    <p:cNvGrpSpPr/>
                    <p:nvPr/>
                  </p:nvGrpSpPr>
                  <p:grpSpPr>
                    <a:xfrm>
                      <a:off x="1824" y="1920"/>
                      <a:ext cx="2112" cy="960"/>
                      <a:chOff x="1824" y="1920"/>
                      <a:chExt cx="2112" cy="960"/>
                    </a:xfrm>
                  </p:grpSpPr>
                  <p:sp>
                    <p:nvSpPr>
                      <p:cNvPr id="46122" name="Line 43"/>
                      <p:cNvSpPr/>
                      <p:nvPr/>
                    </p:nvSpPr>
                    <p:spPr>
                      <a:xfrm flipV="1">
                        <a:off x="2832" y="2256"/>
                        <a:ext cx="0" cy="240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rgbClr val="00FF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anchor="t"/>
                      <a:p>
                        <a:pPr lvl="0"/>
                        <a:endParaRPr lang="zh-CN" altLang="en-US">
                          <a:latin typeface="Arial" pitchFamily="34" charset="0"/>
                          <a:ea typeface="宋体" pitchFamily="2" charset="-122"/>
                        </a:endParaRPr>
                      </a:p>
                    </p:txBody>
                  </p:sp>
                  <p:grpSp>
                    <p:nvGrpSpPr>
                      <p:cNvPr id="46123" name="Group 44"/>
                      <p:cNvGrpSpPr/>
                      <p:nvPr/>
                    </p:nvGrpSpPr>
                    <p:grpSpPr>
                      <a:xfrm>
                        <a:off x="1824" y="1920"/>
                        <a:ext cx="2112" cy="960"/>
                        <a:chOff x="1824" y="1920"/>
                        <a:chExt cx="2112" cy="960"/>
                      </a:xfrm>
                    </p:grpSpPr>
                    <p:sp>
                      <p:nvSpPr>
                        <p:cNvPr id="46124" name="Line 45"/>
                        <p:cNvSpPr/>
                        <p:nvPr/>
                      </p:nvSpPr>
                      <p:spPr>
                        <a:xfrm flipV="1">
                          <a:off x="2880" y="2256"/>
                          <a:ext cx="0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rgbClr val="00FF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sp>
                      <p:nvSpPr>
                        <p:cNvPr id="46125" name="Line 46"/>
                        <p:cNvSpPr/>
                        <p:nvPr/>
                      </p:nvSpPr>
                      <p:spPr>
                        <a:xfrm flipH="1">
                          <a:off x="2880" y="216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rgbClr val="00FF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anchor="t"/>
                        <a:p>
                          <a:pPr lvl="0"/>
                          <a:endParaRPr lang="zh-CN" altLang="en-US">
                            <a:latin typeface="Arial" pitchFamily="34" charset="0"/>
                            <a:ea typeface="宋体" pitchFamily="2" charset="-122"/>
                          </a:endParaRPr>
                        </a:p>
                      </p:txBody>
                    </p:sp>
                    <p:grpSp>
                      <p:nvGrpSpPr>
                        <p:cNvPr id="46126" name="Group 47"/>
                        <p:cNvGrpSpPr/>
                        <p:nvPr/>
                      </p:nvGrpSpPr>
                      <p:grpSpPr>
                        <a:xfrm>
                          <a:off x="1824" y="1920"/>
                          <a:ext cx="2112" cy="960"/>
                          <a:chOff x="1824" y="1920"/>
                          <a:chExt cx="2112" cy="960"/>
                        </a:xfrm>
                      </p:grpSpPr>
                      <p:sp>
                        <p:nvSpPr>
                          <p:cNvPr id="46127" name="Line 48"/>
                          <p:cNvSpPr/>
                          <p:nvPr/>
                        </p:nvSpPr>
                        <p:spPr>
                          <a:xfrm flipV="1">
                            <a:off x="2496" y="2256"/>
                            <a:ext cx="0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rgbClr val="00FF00"/>
                            </a:solidFill>
                            <a:prstDash val="solid"/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anchor="t"/>
                          <a:p>
                            <a:pPr lvl="0"/>
                            <a:endParaRPr lang="zh-CN" altLang="en-US">
                              <a:latin typeface="Arial" pitchFamily="34" charset="0"/>
                              <a:ea typeface="宋体" pitchFamily="2" charset="-122"/>
                            </a:endParaRPr>
                          </a:p>
                        </p:txBody>
                      </p:sp>
                      <p:grpSp>
                        <p:nvGrpSpPr>
                          <p:cNvPr id="46128" name="Group 49"/>
                          <p:cNvGrpSpPr/>
                          <p:nvPr/>
                        </p:nvGrpSpPr>
                        <p:grpSpPr>
                          <a:xfrm>
                            <a:off x="1824" y="1920"/>
                            <a:ext cx="2112" cy="960"/>
                            <a:chOff x="1824" y="1920"/>
                            <a:chExt cx="2112" cy="960"/>
                          </a:xfrm>
                        </p:grpSpPr>
                        <p:sp>
                          <p:nvSpPr>
                            <p:cNvPr id="46129" name="Line 50"/>
                            <p:cNvSpPr/>
                            <p:nvPr/>
                          </p:nvSpPr>
                          <p:spPr>
                            <a:xfrm flipH="1">
                              <a:off x="1824" y="2784"/>
                              <a:ext cx="192" cy="96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30" name="Line 51"/>
                            <p:cNvSpPr/>
                            <p:nvPr/>
                          </p:nvSpPr>
                          <p:spPr>
                            <a:xfrm>
                              <a:off x="3744" y="2784"/>
                              <a:ext cx="192" cy="96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31" name="Line 52"/>
                            <p:cNvSpPr/>
                            <p:nvPr/>
                          </p:nvSpPr>
                          <p:spPr>
                            <a:xfrm>
                              <a:off x="2736" y="2016"/>
                              <a:ext cx="288" cy="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32" name="Line 53"/>
                            <p:cNvSpPr/>
                            <p:nvPr/>
                          </p:nvSpPr>
                          <p:spPr>
                            <a:xfrm>
                              <a:off x="1872" y="2064"/>
                              <a:ext cx="2064" cy="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33" name="Line 54"/>
                            <p:cNvSpPr/>
                            <p:nvPr/>
                          </p:nvSpPr>
                          <p:spPr>
                            <a:xfrm>
                              <a:off x="2016" y="1920"/>
                              <a:ext cx="0" cy="72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34" name="Line 55"/>
                            <p:cNvSpPr/>
                            <p:nvPr/>
                          </p:nvSpPr>
                          <p:spPr>
                            <a:xfrm>
                              <a:off x="3744" y="1968"/>
                              <a:ext cx="0" cy="72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35" name="Line 56"/>
                            <p:cNvSpPr/>
                            <p:nvPr/>
                          </p:nvSpPr>
                          <p:spPr>
                            <a:xfrm>
                              <a:off x="2016" y="2256"/>
                              <a:ext cx="1728" cy="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36" name="Line 57"/>
                            <p:cNvSpPr/>
                            <p:nvPr/>
                          </p:nvSpPr>
                          <p:spPr>
                            <a:xfrm>
                              <a:off x="2016" y="2496"/>
                              <a:ext cx="1728" cy="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37" name="Line 58"/>
                            <p:cNvSpPr/>
                            <p:nvPr/>
                          </p:nvSpPr>
                          <p:spPr>
                            <a:xfrm flipV="1">
                              <a:off x="220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38" name="Line 59"/>
                            <p:cNvSpPr/>
                            <p:nvPr/>
                          </p:nvSpPr>
                          <p:spPr>
                            <a:xfrm flipV="1">
                              <a:off x="2256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39" name="Line 60"/>
                            <p:cNvSpPr/>
                            <p:nvPr/>
                          </p:nvSpPr>
                          <p:spPr>
                            <a:xfrm flipV="1">
                              <a:off x="230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40" name="Line 61"/>
                            <p:cNvSpPr/>
                            <p:nvPr/>
                          </p:nvSpPr>
                          <p:spPr>
                            <a:xfrm flipV="1">
                              <a:off x="2352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41" name="Line 62"/>
                            <p:cNvSpPr/>
                            <p:nvPr/>
                          </p:nvSpPr>
                          <p:spPr>
                            <a:xfrm flipV="1">
                              <a:off x="2400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42" name="Line 63"/>
                            <p:cNvSpPr/>
                            <p:nvPr/>
                          </p:nvSpPr>
                          <p:spPr>
                            <a:xfrm flipV="1">
                              <a:off x="244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43" name="Line 64"/>
                            <p:cNvSpPr/>
                            <p:nvPr/>
                          </p:nvSpPr>
                          <p:spPr>
                            <a:xfrm flipV="1">
                              <a:off x="254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44" name="Line 65"/>
                            <p:cNvSpPr/>
                            <p:nvPr/>
                          </p:nvSpPr>
                          <p:spPr>
                            <a:xfrm flipV="1">
                              <a:off x="2592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45" name="Line 66"/>
                            <p:cNvSpPr/>
                            <p:nvPr/>
                          </p:nvSpPr>
                          <p:spPr>
                            <a:xfrm flipV="1">
                              <a:off x="2640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46" name="Line 67"/>
                            <p:cNvSpPr/>
                            <p:nvPr/>
                          </p:nvSpPr>
                          <p:spPr>
                            <a:xfrm flipV="1">
                              <a:off x="268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47" name="Line 68"/>
                            <p:cNvSpPr/>
                            <p:nvPr/>
                          </p:nvSpPr>
                          <p:spPr>
                            <a:xfrm flipV="1">
                              <a:off x="2736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48" name="Line 69"/>
                            <p:cNvSpPr/>
                            <p:nvPr/>
                          </p:nvSpPr>
                          <p:spPr>
                            <a:xfrm flipV="1">
                              <a:off x="278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49" name="Line 70"/>
                            <p:cNvSpPr/>
                            <p:nvPr/>
                          </p:nvSpPr>
                          <p:spPr>
                            <a:xfrm flipV="1">
                              <a:off x="292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50" name="Line 71"/>
                            <p:cNvSpPr/>
                            <p:nvPr/>
                          </p:nvSpPr>
                          <p:spPr>
                            <a:xfrm flipV="1">
                              <a:off x="2976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51" name="Line 72"/>
                            <p:cNvSpPr/>
                            <p:nvPr/>
                          </p:nvSpPr>
                          <p:spPr>
                            <a:xfrm flipV="1">
                              <a:off x="302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52" name="Line 73"/>
                            <p:cNvSpPr/>
                            <p:nvPr/>
                          </p:nvSpPr>
                          <p:spPr>
                            <a:xfrm flipV="1">
                              <a:off x="3072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53" name="Line 74"/>
                            <p:cNvSpPr/>
                            <p:nvPr/>
                          </p:nvSpPr>
                          <p:spPr>
                            <a:xfrm flipV="1">
                              <a:off x="3120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54" name="Line 75"/>
                            <p:cNvSpPr/>
                            <p:nvPr/>
                          </p:nvSpPr>
                          <p:spPr>
                            <a:xfrm flipV="1">
                              <a:off x="316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55" name="Line 76"/>
                            <p:cNvSpPr/>
                            <p:nvPr/>
                          </p:nvSpPr>
                          <p:spPr>
                            <a:xfrm flipV="1">
                              <a:off x="3216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56" name="Line 77"/>
                            <p:cNvSpPr/>
                            <p:nvPr/>
                          </p:nvSpPr>
                          <p:spPr>
                            <a:xfrm flipV="1">
                              <a:off x="326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57" name="Line 78"/>
                            <p:cNvSpPr/>
                            <p:nvPr/>
                          </p:nvSpPr>
                          <p:spPr>
                            <a:xfrm flipV="1">
                              <a:off x="3408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58" name="Line 79"/>
                            <p:cNvSpPr/>
                            <p:nvPr/>
                          </p:nvSpPr>
                          <p:spPr>
                            <a:xfrm flipV="1">
                              <a:off x="3312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59" name="Line 80"/>
                            <p:cNvSpPr/>
                            <p:nvPr/>
                          </p:nvSpPr>
                          <p:spPr>
                            <a:xfrm flipV="1">
                              <a:off x="3360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60" name="Line 81"/>
                            <p:cNvSpPr/>
                            <p:nvPr/>
                          </p:nvSpPr>
                          <p:spPr>
                            <a:xfrm flipV="1">
                              <a:off x="3456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61" name="Line 82"/>
                            <p:cNvSpPr/>
                            <p:nvPr/>
                          </p:nvSpPr>
                          <p:spPr>
                            <a:xfrm flipV="1">
                              <a:off x="3504" y="2256"/>
                              <a:ext cx="0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62" name="Line 83"/>
                            <p:cNvSpPr/>
                            <p:nvPr/>
                          </p:nvSpPr>
                          <p:spPr>
                            <a:xfrm>
                              <a:off x="3552" y="2256"/>
                              <a:ext cx="0" cy="288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63" name="Line 84"/>
                            <p:cNvSpPr/>
                            <p:nvPr/>
                          </p:nvSpPr>
                          <p:spPr>
                            <a:xfrm>
                              <a:off x="2160" y="2256"/>
                              <a:ext cx="0" cy="336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64" name="Line 85"/>
                            <p:cNvSpPr/>
                            <p:nvPr/>
                          </p:nvSpPr>
                          <p:spPr>
                            <a:xfrm>
                              <a:off x="2736" y="2160"/>
                              <a:ext cx="288" cy="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65" name="Line 86"/>
                            <p:cNvSpPr/>
                            <p:nvPr/>
                          </p:nvSpPr>
                          <p:spPr>
                            <a:xfrm>
                              <a:off x="2784" y="2160"/>
                              <a:ext cx="96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66" name="Line 87"/>
                            <p:cNvSpPr/>
                            <p:nvPr/>
                          </p:nvSpPr>
                          <p:spPr>
                            <a:xfrm>
                              <a:off x="2736" y="2064"/>
                              <a:ext cx="0" cy="96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67" name="Line 88"/>
                            <p:cNvSpPr/>
                            <p:nvPr/>
                          </p:nvSpPr>
                          <p:spPr>
                            <a:xfrm>
                              <a:off x="3024" y="2064"/>
                              <a:ext cx="0" cy="96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68" name="Rectangle 89"/>
                            <p:cNvSpPr/>
                            <p:nvPr/>
                          </p:nvSpPr>
                          <p:spPr>
                            <a:xfrm>
                              <a:off x="2112" y="2592"/>
                              <a:ext cx="96" cy="48"/>
                            </a:xfrm>
                            <a:prstGeom prst="rect">
                              <a:avLst/>
                            </a:prstGeom>
                            <a:solidFill>
                              <a:schemeClr val="accent1"/>
                            </a:solidFill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miter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wrap="none" anchor="ctr"/>
                            <a:p>
                              <a:pPr lvl="0"/>
                              <a:endParaRPr lang="zh-CN" altLang="en-US" dirty="0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69" name="Rectangle 90"/>
                            <p:cNvSpPr/>
                            <p:nvPr/>
                          </p:nvSpPr>
                          <p:spPr>
                            <a:xfrm>
                              <a:off x="3504" y="2592"/>
                              <a:ext cx="96" cy="48"/>
                            </a:xfrm>
                            <a:prstGeom prst="rect">
                              <a:avLst/>
                            </a:prstGeom>
                            <a:solidFill>
                              <a:schemeClr val="accent1"/>
                            </a:solidFill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miter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wrap="none" anchor="ctr"/>
                            <a:p>
                              <a:pPr lvl="0"/>
                              <a:endParaRPr lang="zh-CN" altLang="en-US" dirty="0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70" name="Line 91"/>
                            <p:cNvSpPr/>
                            <p:nvPr/>
                          </p:nvSpPr>
                          <p:spPr>
                            <a:xfrm>
                              <a:off x="2016" y="2352"/>
                              <a:ext cx="0" cy="432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71" name="Line 92"/>
                            <p:cNvSpPr/>
                            <p:nvPr/>
                          </p:nvSpPr>
                          <p:spPr>
                            <a:xfrm>
                              <a:off x="3744" y="2400"/>
                              <a:ext cx="0" cy="384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round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anchor="t"/>
                            <a:p>
                              <a:pPr lvl="0"/>
                              <a:endParaRPr lang="zh-CN" altLang="en-US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72" name="Rectangle 93"/>
                            <p:cNvSpPr/>
                            <p:nvPr/>
                          </p:nvSpPr>
                          <p:spPr>
                            <a:xfrm>
                              <a:off x="1824" y="2016"/>
                              <a:ext cx="48" cy="96"/>
                            </a:xfrm>
                            <a:prstGeom prst="rect">
                              <a:avLst/>
                            </a:prstGeom>
                            <a:solidFill>
                              <a:schemeClr val="folHlink"/>
                            </a:solidFill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miter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wrap="none" anchor="ctr"/>
                            <a:p>
                              <a:pPr lvl="0"/>
                              <a:endParaRPr lang="zh-CN" altLang="en-US" dirty="0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  <p:sp>
                          <p:nvSpPr>
                            <p:cNvPr id="46173" name="Rectangle 94"/>
                            <p:cNvSpPr/>
                            <p:nvPr/>
                          </p:nvSpPr>
                          <p:spPr>
                            <a:xfrm>
                              <a:off x="3888" y="2016"/>
                              <a:ext cx="48" cy="96"/>
                            </a:xfrm>
                            <a:prstGeom prst="rect">
                              <a:avLst/>
                            </a:prstGeom>
                            <a:solidFill>
                              <a:schemeClr val="folHlink"/>
                            </a:solidFill>
                            <a:ln w="38100" cap="sq" cmpd="sng">
                              <a:solidFill>
                                <a:srgbClr val="00FF00"/>
                              </a:solidFill>
                              <a:prstDash val="solid"/>
                              <a:miter/>
                              <a:headEnd type="none" w="sm" len="sm"/>
                              <a:tailEnd type="none" w="sm" len="sm"/>
                            </a:ln>
                          </p:spPr>
                          <p:txBody>
                            <a:bodyPr wrap="none" anchor="ctr"/>
                            <a:p>
                              <a:pPr lvl="0"/>
                              <a:endParaRPr lang="zh-CN" altLang="en-US" dirty="0">
                                <a:latin typeface="Arial" pitchFamily="34" charset="0"/>
                                <a:ea typeface="宋体" pitchFamily="2" charset="-122"/>
                              </a:endParaRPr>
                            </a:p>
                          </p:txBody>
                        </p:sp>
                      </p:grpSp>
                    </p:grpSp>
                  </p:grpSp>
                </p:grpSp>
                <p:sp>
                  <p:nvSpPr>
                    <p:cNvPr id="46174" name="Line 95"/>
                    <p:cNvSpPr/>
                    <p:nvPr/>
                  </p:nvSpPr>
                  <p:spPr>
                    <a:xfrm flipV="1">
                      <a:off x="2736" y="2016"/>
                      <a:ext cx="0" cy="144"/>
                    </a:xfrm>
                    <a:prstGeom prst="line">
                      <a:avLst/>
                    </a:prstGeom>
                    <a:ln w="38100" cap="sq" cmpd="sng">
                      <a:solidFill>
                        <a:srgbClr val="00FF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anchor="t"/>
                    <a:p>
                      <a:pPr lvl="0"/>
                      <a:endParaRPr lang="zh-CN" altLang="en-US">
                        <a:latin typeface="Arial" pitchFamily="34" charset="0"/>
                        <a:ea typeface="宋体" pitchFamily="2" charset="-122"/>
                      </a:endParaRPr>
                    </a:p>
                  </p:txBody>
                </p:sp>
              </p:grpSp>
              <p:sp>
                <p:nvSpPr>
                  <p:cNvPr id="46175" name="Line 96"/>
                  <p:cNvSpPr/>
                  <p:nvPr/>
                </p:nvSpPr>
                <p:spPr>
                  <a:xfrm flipV="1">
                    <a:off x="1536" y="2544"/>
                    <a:ext cx="0" cy="96"/>
                  </a:xfrm>
                  <a:prstGeom prst="line">
                    <a:avLst/>
                  </a:prstGeom>
                  <a:ln w="38100" cap="sq" cmpd="sng">
                    <a:solidFill>
                      <a:srgbClr val="00FF00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46176" name="Line 97"/>
                <p:cNvSpPr/>
                <p:nvPr/>
              </p:nvSpPr>
              <p:spPr>
                <a:xfrm flipV="1">
                  <a:off x="3552" y="2496"/>
                  <a:ext cx="0" cy="144"/>
                </a:xfrm>
                <a:prstGeom prst="line">
                  <a:avLst/>
                </a:prstGeom>
                <a:ln w="38100" cap="sq" cmpd="sng">
                  <a:solidFill>
                    <a:srgbClr val="00FF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46177" name="Rectangle 98"/>
              <p:cNvSpPr/>
              <p:nvPr/>
            </p:nvSpPr>
            <p:spPr>
              <a:xfrm>
                <a:off x="1152" y="1872"/>
                <a:ext cx="365" cy="476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wrap="none" anchor="t">
                <a:spAutoFit/>
              </a:bodyPr>
              <a:p>
                <a:pPr lvl="0"/>
                <a:r>
                  <a:rPr lang="en-US" altLang="zh-CN" sz="2400" b="1">
                    <a:latin typeface="Times New Roman" pitchFamily="18" charset="0"/>
                    <a:ea typeface="黑体" pitchFamily="2" charset="-122"/>
                  </a:rPr>
                  <a:t>A</a:t>
                </a:r>
                <a:endParaRPr lang="en-US" altLang="zh-CN" sz="2400" b="1">
                  <a:latin typeface="Times New Roman" pitchFamily="18" charset="0"/>
                  <a:ea typeface="黑体" pitchFamily="2" charset="-122"/>
                </a:endParaRPr>
              </a:p>
            </p:txBody>
          </p:sp>
          <p:sp>
            <p:nvSpPr>
              <p:cNvPr id="46178" name="Rectangle 99"/>
              <p:cNvSpPr/>
              <p:nvPr/>
            </p:nvSpPr>
            <p:spPr>
              <a:xfrm>
                <a:off x="2209" y="1872"/>
                <a:ext cx="350" cy="476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wrap="none" anchor="t">
                <a:spAutoFit/>
              </a:bodyPr>
              <a:p>
                <a:pPr lvl="0"/>
                <a:r>
                  <a:rPr lang="en-US" altLang="zh-CN" sz="2400" b="1">
                    <a:latin typeface="Times New Roman" pitchFamily="18" charset="0"/>
                    <a:ea typeface="黑体" pitchFamily="2" charset="-122"/>
                  </a:rPr>
                  <a:t>B</a:t>
                </a:r>
                <a:endParaRPr lang="en-US" altLang="zh-CN" sz="2400" b="1">
                  <a:latin typeface="Times New Roman" pitchFamily="18" charset="0"/>
                  <a:ea typeface="黑体" pitchFamily="2" charset="-122"/>
                </a:endParaRPr>
              </a:p>
            </p:txBody>
          </p:sp>
          <p:sp>
            <p:nvSpPr>
              <p:cNvPr id="46179" name="Rectangle 100"/>
              <p:cNvSpPr/>
              <p:nvPr/>
            </p:nvSpPr>
            <p:spPr>
              <a:xfrm>
                <a:off x="528" y="1296"/>
                <a:ext cx="256" cy="476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anchor="t">
                <a:spAutoFit/>
              </a:bodyPr>
              <a:p>
                <a:pPr lvl="0"/>
                <a:r>
                  <a:rPr lang="en-US" altLang="zh-CN" sz="2400" b="1">
                    <a:latin typeface="Times New Roman" pitchFamily="18" charset="0"/>
                    <a:ea typeface="黑体" pitchFamily="2" charset="-122"/>
                  </a:rPr>
                  <a:t>C</a:t>
                </a:r>
                <a:endParaRPr lang="en-US" altLang="zh-CN" sz="2400" b="1">
                  <a:latin typeface="Times New Roman" pitchFamily="18" charset="0"/>
                  <a:ea typeface="黑体" pitchFamily="2" charset="-122"/>
                </a:endParaRPr>
              </a:p>
            </p:txBody>
          </p:sp>
          <p:sp>
            <p:nvSpPr>
              <p:cNvPr id="46180" name="Rectangle 101"/>
              <p:cNvSpPr/>
              <p:nvPr/>
            </p:nvSpPr>
            <p:spPr>
              <a:xfrm>
                <a:off x="2879" y="1296"/>
                <a:ext cx="365" cy="476"/>
              </a:xfrm>
              <a:prstGeom prst="rect">
                <a:avLst/>
              </a:prstGeom>
              <a:noFill/>
              <a:ln w="12700">
                <a:noFill/>
                <a:miter/>
              </a:ln>
            </p:spPr>
            <p:txBody>
              <a:bodyPr wrap="none" anchor="t">
                <a:spAutoFit/>
              </a:bodyPr>
              <a:p>
                <a:pPr lvl="0"/>
                <a:r>
                  <a:rPr lang="en-US" altLang="zh-CN" sz="2400" b="1">
                    <a:latin typeface="Times New Roman" pitchFamily="18" charset="0"/>
                    <a:ea typeface="黑体" pitchFamily="2" charset="-122"/>
                  </a:rPr>
                  <a:t>D</a:t>
                </a:r>
                <a:endParaRPr lang="en-US" altLang="zh-CN" sz="2400" b="1">
                  <a:latin typeface="Times New Roman" pitchFamily="18" charset="0"/>
                  <a:ea typeface="黑体" pitchFamily="2" charset="-122"/>
                </a:endParaRPr>
              </a:p>
            </p:txBody>
          </p:sp>
        </p:grpSp>
        <p:sp>
          <p:nvSpPr>
            <p:cNvPr id="46181" name="Text Box 102"/>
            <p:cNvSpPr txBox="1"/>
            <p:nvPr/>
          </p:nvSpPr>
          <p:spPr>
            <a:xfrm>
              <a:off x="2881" y="3170"/>
              <a:ext cx="335" cy="476"/>
            </a:xfrm>
            <a:prstGeom prst="rect">
              <a:avLst/>
            </a:prstGeom>
            <a:noFill/>
            <a:ln w="12700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400" b="1">
                  <a:solidFill>
                    <a:schemeClr val="folHlink"/>
                  </a:solidFill>
                  <a:latin typeface="Times New Roman" pitchFamily="18" charset="0"/>
                  <a:ea typeface="宋体" pitchFamily="2" charset="-122"/>
                </a:rPr>
                <a:t>   </a:t>
              </a:r>
              <a:endParaRPr lang="en-US" altLang="zh-CN" sz="2400" b="1">
                <a:solidFill>
                  <a:schemeClr val="folHlink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</p:grpSp>
      <p:sp>
        <p:nvSpPr>
          <p:cNvPr id="46182" name="Rectangle 103"/>
          <p:cNvSpPr/>
          <p:nvPr/>
        </p:nvSpPr>
        <p:spPr>
          <a:xfrm>
            <a:off x="7777163" y="3933825"/>
            <a:ext cx="368935" cy="457200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en-US" altLang="zh-CN" sz="2400" b="1">
                <a:latin typeface="Times New Roman" pitchFamily="18" charset="0"/>
                <a:ea typeface="黑体" pitchFamily="2" charset="-122"/>
              </a:rPr>
              <a:t>P</a:t>
            </a:r>
            <a:endParaRPr lang="en-US" altLang="zh-CN" sz="2400" b="1">
              <a:latin typeface="Times New Roman" pitchFamily="18" charset="0"/>
              <a:ea typeface="黑体" pitchFamily="2" charset="-122"/>
            </a:endParaRPr>
          </a:p>
        </p:txBody>
      </p:sp>
      <p:grpSp>
        <p:nvGrpSpPr>
          <p:cNvPr id="46183" name="Group 104"/>
          <p:cNvGrpSpPr/>
          <p:nvPr/>
        </p:nvGrpSpPr>
        <p:grpSpPr>
          <a:xfrm>
            <a:off x="5181600" y="3200400"/>
            <a:ext cx="914400" cy="838200"/>
            <a:chOff x="2304" y="2016"/>
            <a:chExt cx="576" cy="528"/>
          </a:xfrm>
        </p:grpSpPr>
        <p:grpSp>
          <p:nvGrpSpPr>
            <p:cNvPr id="46184" name="Group 105"/>
            <p:cNvGrpSpPr/>
            <p:nvPr/>
          </p:nvGrpSpPr>
          <p:grpSpPr>
            <a:xfrm>
              <a:off x="2304" y="2160"/>
              <a:ext cx="576" cy="384"/>
              <a:chOff x="2064" y="2736"/>
              <a:chExt cx="576" cy="384"/>
            </a:xfrm>
          </p:grpSpPr>
          <p:sp>
            <p:nvSpPr>
              <p:cNvPr id="46185" name="Line 106"/>
              <p:cNvSpPr/>
              <p:nvPr/>
            </p:nvSpPr>
            <p:spPr>
              <a:xfrm>
                <a:off x="2592" y="2736"/>
                <a:ext cx="0" cy="48"/>
              </a:xfrm>
              <a:prstGeom prst="line">
                <a:avLst/>
              </a:prstGeom>
              <a:ln w="12700" cap="sq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grpSp>
            <p:nvGrpSpPr>
              <p:cNvPr id="46186" name="Group 107"/>
              <p:cNvGrpSpPr/>
              <p:nvPr/>
            </p:nvGrpSpPr>
            <p:grpSpPr>
              <a:xfrm>
                <a:off x="2064" y="2736"/>
                <a:ext cx="576" cy="384"/>
                <a:chOff x="1824" y="2736"/>
                <a:chExt cx="576" cy="384"/>
              </a:xfrm>
            </p:grpSpPr>
            <p:sp>
              <p:nvSpPr>
                <p:cNvPr id="46187" name="Rectangle 108"/>
                <p:cNvSpPr/>
                <p:nvPr/>
              </p:nvSpPr>
              <p:spPr>
                <a:xfrm>
                  <a:off x="1968" y="2928"/>
                  <a:ext cx="48" cy="144"/>
                </a:xfrm>
                <a:prstGeom prst="rect">
                  <a:avLst/>
                </a:prstGeom>
                <a:solidFill>
                  <a:schemeClr val="folHlink"/>
                </a:solidFill>
                <a:ln w="12700" cap="sq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 wrap="none" anchor="ctr"/>
                <a:p>
                  <a:pPr lvl="0"/>
                  <a:endParaRPr lang="zh-CN" altLang="en-US" dirty="0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46188" name="Rectangle 109"/>
                <p:cNvSpPr/>
                <p:nvPr/>
              </p:nvSpPr>
              <p:spPr>
                <a:xfrm>
                  <a:off x="2208" y="2928"/>
                  <a:ext cx="48" cy="144"/>
                </a:xfrm>
                <a:prstGeom prst="rect">
                  <a:avLst/>
                </a:prstGeom>
                <a:solidFill>
                  <a:schemeClr val="folHlink"/>
                </a:solidFill>
                <a:ln w="12700" cap="sq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sm" len="sm"/>
                </a:ln>
              </p:spPr>
              <p:txBody>
                <a:bodyPr wrap="none" anchor="ctr"/>
                <a:p>
                  <a:pPr lvl="0"/>
                  <a:endParaRPr lang="zh-CN" altLang="en-US" dirty="0">
                    <a:latin typeface="Arial" pitchFamily="34" charset="0"/>
                    <a:ea typeface="宋体" pitchFamily="2" charset="-122"/>
                  </a:endParaRPr>
                </a:p>
              </p:txBody>
            </p:sp>
            <p:grpSp>
              <p:nvGrpSpPr>
                <p:cNvPr id="46189" name="Group 110"/>
                <p:cNvGrpSpPr/>
                <p:nvPr/>
              </p:nvGrpSpPr>
              <p:grpSpPr>
                <a:xfrm>
                  <a:off x="1824" y="2736"/>
                  <a:ext cx="576" cy="384"/>
                  <a:chOff x="1824" y="2736"/>
                  <a:chExt cx="576" cy="384"/>
                </a:xfrm>
              </p:grpSpPr>
              <p:sp>
                <p:nvSpPr>
                  <p:cNvPr id="46190" name="Rectangle 111"/>
                  <p:cNvSpPr/>
                  <p:nvPr/>
                </p:nvSpPr>
                <p:spPr>
                  <a:xfrm>
                    <a:off x="1824" y="3072"/>
                    <a:ext cx="576" cy="48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12700" cap="sq" cmpd="sng">
                    <a:solidFill>
                      <a:schemeClr val="tx1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p>
                    <a:pPr lvl="0"/>
                    <a:endParaRPr lang="zh-CN" altLang="en-US" dirty="0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6191" name="Line 112"/>
                  <p:cNvSpPr/>
                  <p:nvPr/>
                </p:nvSpPr>
                <p:spPr>
                  <a:xfrm flipV="1">
                    <a:off x="1968" y="2736"/>
                    <a:ext cx="384" cy="192"/>
                  </a:xfrm>
                  <a:prstGeom prst="line">
                    <a:avLst/>
                  </a:prstGeom>
                  <a:ln w="127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6192" name="Line 113"/>
                  <p:cNvSpPr/>
                  <p:nvPr/>
                </p:nvSpPr>
                <p:spPr>
                  <a:xfrm flipV="1">
                    <a:off x="1968" y="2784"/>
                    <a:ext cx="384" cy="192"/>
                  </a:xfrm>
                  <a:prstGeom prst="line">
                    <a:avLst/>
                  </a:prstGeom>
                  <a:ln w="12700" cap="sq" cmpd="sng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anchor="t"/>
                  <a:p>
                    <a:pPr lvl="0"/>
                    <a:endParaRPr lang="zh-CN" altLang="en-US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6193" name="Rectangle 114"/>
                  <p:cNvSpPr/>
                  <p:nvPr/>
                </p:nvSpPr>
                <p:spPr>
                  <a:xfrm>
                    <a:off x="1872" y="3024"/>
                    <a:ext cx="48" cy="48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12700" cap="sq" cmpd="sng">
                    <a:solidFill>
                      <a:schemeClr val="tx1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p>
                    <a:pPr lvl="0"/>
                    <a:endParaRPr lang="zh-CN" altLang="en-US" dirty="0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  <p:sp>
                <p:nvSpPr>
                  <p:cNvPr id="46194" name="Rectangle 115"/>
                  <p:cNvSpPr/>
                  <p:nvPr/>
                </p:nvSpPr>
                <p:spPr>
                  <a:xfrm>
                    <a:off x="2304" y="3024"/>
                    <a:ext cx="48" cy="48"/>
                  </a:xfrm>
                  <a:prstGeom prst="rect">
                    <a:avLst/>
                  </a:prstGeom>
                  <a:solidFill>
                    <a:schemeClr val="folHlink"/>
                  </a:solidFill>
                  <a:ln w="12700" cap="sq" cmpd="sng">
                    <a:solidFill>
                      <a:schemeClr val="tx1"/>
                    </a:solidFill>
                    <a:prstDash val="solid"/>
                    <a:miter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p>
                    <a:pPr lvl="0"/>
                    <a:endParaRPr lang="zh-CN" altLang="en-US" dirty="0">
                      <a:latin typeface="Arial" pitchFamily="34" charset="0"/>
                      <a:ea typeface="宋体" pitchFamily="2" charset="-122"/>
                    </a:endParaRPr>
                  </a:p>
                </p:txBody>
              </p:sp>
            </p:grpSp>
          </p:grpSp>
        </p:grpSp>
        <p:sp>
          <p:nvSpPr>
            <p:cNvPr id="46195" name="Rectangle 116"/>
            <p:cNvSpPr/>
            <p:nvPr/>
          </p:nvSpPr>
          <p:spPr>
            <a:xfrm>
              <a:off x="2400" y="2016"/>
              <a:ext cx="271" cy="288"/>
            </a:xfrm>
            <a:prstGeom prst="rect">
              <a:avLst/>
            </a:prstGeom>
            <a:noFill/>
            <a:ln w="12700">
              <a:noFill/>
              <a:miter/>
            </a:ln>
          </p:spPr>
          <p:txBody>
            <a:bodyPr anchor="t">
              <a:spAutoFit/>
            </a:bodyPr>
            <a:p>
              <a:pPr lvl="0"/>
              <a:r>
                <a:rPr lang="en-US" altLang="zh-CN" sz="2400" b="1">
                  <a:solidFill>
                    <a:schemeClr val="folHlink"/>
                  </a:solidFill>
                  <a:latin typeface="Times New Roman" pitchFamily="18" charset="0"/>
                  <a:ea typeface="黑体" pitchFamily="2" charset="-122"/>
                </a:rPr>
                <a:t> </a:t>
              </a:r>
              <a:r>
                <a:rPr lang="en-US" altLang="zh-CN" sz="2400" b="1">
                  <a:latin typeface="Times New Roman" pitchFamily="18" charset="0"/>
                  <a:ea typeface="黑体" pitchFamily="2" charset="-122"/>
                </a:rPr>
                <a:t>S</a:t>
              </a:r>
              <a:endParaRPr lang="en-US" altLang="zh-CN" sz="2400" b="1">
                <a:latin typeface="Times New Roman" pitchFamily="18" charset="0"/>
                <a:ea typeface="黑体" pitchFamily="2" charset="-122"/>
              </a:endParaRPr>
            </a:p>
          </p:txBody>
        </p:sp>
      </p:grpSp>
      <p:sp>
        <p:nvSpPr>
          <p:cNvPr id="50293" name="Freeform 117"/>
          <p:cNvSpPr/>
          <p:nvPr/>
        </p:nvSpPr>
        <p:spPr>
          <a:xfrm>
            <a:off x="7327900" y="2484438"/>
            <a:ext cx="882650" cy="1174750"/>
          </a:xfrm>
          <a:custGeom>
            <a:avLst/>
            <a:gdLst/>
            <a:ahLst/>
            <a:cxnLst>
              <a:cxn ang="0">
                <a:pos x="28" y="139"/>
              </a:cxn>
              <a:cxn ang="0">
                <a:pos x="100" y="7"/>
              </a:cxn>
              <a:cxn ang="0">
                <a:pos x="208" y="19"/>
              </a:cxn>
              <a:cxn ang="0">
                <a:pos x="244" y="139"/>
              </a:cxn>
              <a:cxn ang="0">
                <a:pos x="256" y="307"/>
              </a:cxn>
              <a:cxn ang="0">
                <a:pos x="268" y="667"/>
              </a:cxn>
              <a:cxn ang="0">
                <a:pos x="280" y="703"/>
              </a:cxn>
              <a:cxn ang="0">
                <a:pos x="400" y="739"/>
              </a:cxn>
              <a:cxn ang="0">
                <a:pos x="508" y="727"/>
              </a:cxn>
              <a:cxn ang="0">
                <a:pos x="520" y="691"/>
              </a:cxn>
              <a:cxn ang="0">
                <a:pos x="556" y="607"/>
              </a:cxn>
            </a:cxnLst>
            <a:pathLst>
              <a:path w="556" h="740">
                <a:moveTo>
                  <a:pt x="28" y="139"/>
                </a:moveTo>
                <a:cubicBezTo>
                  <a:pt x="0" y="54"/>
                  <a:pt x="24" y="32"/>
                  <a:pt x="100" y="7"/>
                </a:cubicBezTo>
                <a:cubicBezTo>
                  <a:pt x="136" y="11"/>
                  <a:pt x="177" y="0"/>
                  <a:pt x="208" y="19"/>
                </a:cubicBezTo>
                <a:cubicBezTo>
                  <a:pt x="217" y="25"/>
                  <a:pt x="239" y="120"/>
                  <a:pt x="244" y="139"/>
                </a:cubicBezTo>
                <a:cubicBezTo>
                  <a:pt x="248" y="195"/>
                  <a:pt x="253" y="251"/>
                  <a:pt x="256" y="307"/>
                </a:cubicBezTo>
                <a:cubicBezTo>
                  <a:pt x="261" y="427"/>
                  <a:pt x="261" y="547"/>
                  <a:pt x="268" y="667"/>
                </a:cubicBezTo>
                <a:cubicBezTo>
                  <a:pt x="269" y="680"/>
                  <a:pt x="271" y="694"/>
                  <a:pt x="280" y="703"/>
                </a:cubicBezTo>
                <a:cubicBezTo>
                  <a:pt x="302" y="725"/>
                  <a:pt x="370" y="729"/>
                  <a:pt x="400" y="739"/>
                </a:cubicBezTo>
                <a:cubicBezTo>
                  <a:pt x="436" y="735"/>
                  <a:pt x="474" y="740"/>
                  <a:pt x="508" y="727"/>
                </a:cubicBezTo>
                <a:cubicBezTo>
                  <a:pt x="520" y="722"/>
                  <a:pt x="514" y="702"/>
                  <a:pt x="520" y="691"/>
                </a:cubicBezTo>
                <a:cubicBezTo>
                  <a:pt x="535" y="660"/>
                  <a:pt x="556" y="644"/>
                  <a:pt x="556" y="607"/>
                </a:cubicBezTo>
              </a:path>
            </a:pathLst>
          </a:custGeom>
          <a:noFill/>
          <a:ln w="5715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50294" name="Freeform 118"/>
          <p:cNvSpPr/>
          <p:nvPr/>
        </p:nvSpPr>
        <p:spPr>
          <a:xfrm>
            <a:off x="8180388" y="2419350"/>
            <a:ext cx="1543050" cy="2671763"/>
          </a:xfrm>
          <a:custGeom>
            <a:avLst/>
            <a:gdLst/>
            <a:ahLst/>
            <a:cxnLst>
              <a:cxn ang="0">
                <a:pos x="7" y="192"/>
              </a:cxn>
              <a:cxn ang="0">
                <a:pos x="19" y="60"/>
              </a:cxn>
              <a:cxn ang="0">
                <a:pos x="127" y="0"/>
              </a:cxn>
              <a:cxn ang="0">
                <a:pos x="415" y="48"/>
              </a:cxn>
              <a:cxn ang="0">
                <a:pos x="535" y="84"/>
              </a:cxn>
              <a:cxn ang="0">
                <a:pos x="571" y="96"/>
              </a:cxn>
              <a:cxn ang="0">
                <a:pos x="667" y="204"/>
              </a:cxn>
              <a:cxn ang="0">
                <a:pos x="703" y="276"/>
              </a:cxn>
              <a:cxn ang="0">
                <a:pos x="751" y="420"/>
              </a:cxn>
              <a:cxn ang="0">
                <a:pos x="847" y="672"/>
              </a:cxn>
              <a:cxn ang="0">
                <a:pos x="895" y="984"/>
              </a:cxn>
              <a:cxn ang="0">
                <a:pos x="811" y="1524"/>
              </a:cxn>
              <a:cxn ang="0">
                <a:pos x="571" y="1680"/>
              </a:cxn>
              <a:cxn ang="0">
                <a:pos x="355" y="1632"/>
              </a:cxn>
              <a:cxn ang="0">
                <a:pos x="307" y="1608"/>
              </a:cxn>
            </a:cxnLst>
            <a:pathLst>
              <a:path w="972" h="1683">
                <a:moveTo>
                  <a:pt x="7" y="192"/>
                </a:moveTo>
                <a:cubicBezTo>
                  <a:pt x="11" y="148"/>
                  <a:pt x="0" y="100"/>
                  <a:pt x="19" y="60"/>
                </a:cubicBezTo>
                <a:cubicBezTo>
                  <a:pt x="34" y="27"/>
                  <a:pt x="93" y="11"/>
                  <a:pt x="127" y="0"/>
                </a:cubicBezTo>
                <a:cubicBezTo>
                  <a:pt x="227" y="9"/>
                  <a:pt x="317" y="30"/>
                  <a:pt x="415" y="48"/>
                </a:cubicBezTo>
                <a:cubicBezTo>
                  <a:pt x="455" y="55"/>
                  <a:pt x="497" y="71"/>
                  <a:pt x="535" y="84"/>
                </a:cubicBezTo>
                <a:cubicBezTo>
                  <a:pt x="547" y="88"/>
                  <a:pt x="571" y="96"/>
                  <a:pt x="571" y="96"/>
                </a:cubicBezTo>
                <a:cubicBezTo>
                  <a:pt x="606" y="131"/>
                  <a:pt x="632" y="169"/>
                  <a:pt x="667" y="204"/>
                </a:cubicBezTo>
                <a:cubicBezTo>
                  <a:pt x="711" y="335"/>
                  <a:pt x="641" y="136"/>
                  <a:pt x="703" y="276"/>
                </a:cubicBezTo>
                <a:cubicBezTo>
                  <a:pt x="720" y="314"/>
                  <a:pt x="727" y="384"/>
                  <a:pt x="751" y="420"/>
                </a:cubicBezTo>
                <a:cubicBezTo>
                  <a:pt x="788" y="475"/>
                  <a:pt x="835" y="602"/>
                  <a:pt x="847" y="672"/>
                </a:cubicBezTo>
                <a:cubicBezTo>
                  <a:pt x="864" y="776"/>
                  <a:pt x="874" y="881"/>
                  <a:pt x="895" y="984"/>
                </a:cubicBezTo>
                <a:cubicBezTo>
                  <a:pt x="892" y="1113"/>
                  <a:pt x="972" y="1417"/>
                  <a:pt x="811" y="1524"/>
                </a:cubicBezTo>
                <a:cubicBezTo>
                  <a:pt x="749" y="1616"/>
                  <a:pt x="677" y="1662"/>
                  <a:pt x="571" y="1680"/>
                </a:cubicBezTo>
                <a:cubicBezTo>
                  <a:pt x="411" y="1667"/>
                  <a:pt x="456" y="1683"/>
                  <a:pt x="355" y="1632"/>
                </a:cubicBezTo>
                <a:cubicBezTo>
                  <a:pt x="300" y="1604"/>
                  <a:pt x="334" y="1635"/>
                  <a:pt x="307" y="1608"/>
                </a:cubicBezTo>
              </a:path>
            </a:pathLst>
          </a:custGeom>
          <a:noFill/>
          <a:ln w="5715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50295" name="Freeform 119"/>
          <p:cNvSpPr/>
          <p:nvPr/>
        </p:nvSpPr>
        <p:spPr>
          <a:xfrm>
            <a:off x="4038600" y="4438650"/>
            <a:ext cx="2743200" cy="1447800"/>
          </a:xfrm>
          <a:custGeom>
            <a:avLst/>
            <a:gdLst/>
            <a:ahLst/>
            <a:cxnLst>
              <a:cxn ang="0">
                <a:pos x="1728" y="0"/>
              </a:cxn>
              <a:cxn ang="0">
                <a:pos x="1524" y="324"/>
              </a:cxn>
              <a:cxn ang="0">
                <a:pos x="1500" y="360"/>
              </a:cxn>
              <a:cxn ang="0">
                <a:pos x="1392" y="432"/>
              </a:cxn>
              <a:cxn ang="0">
                <a:pos x="1356" y="456"/>
              </a:cxn>
              <a:cxn ang="0">
                <a:pos x="1296" y="516"/>
              </a:cxn>
              <a:cxn ang="0">
                <a:pos x="1272" y="552"/>
              </a:cxn>
              <a:cxn ang="0">
                <a:pos x="1128" y="660"/>
              </a:cxn>
              <a:cxn ang="0">
                <a:pos x="1056" y="720"/>
              </a:cxn>
              <a:cxn ang="0">
                <a:pos x="1020" y="732"/>
              </a:cxn>
              <a:cxn ang="0">
                <a:pos x="948" y="780"/>
              </a:cxn>
              <a:cxn ang="0">
                <a:pos x="504" y="912"/>
              </a:cxn>
              <a:cxn ang="0">
                <a:pos x="216" y="864"/>
              </a:cxn>
              <a:cxn ang="0">
                <a:pos x="108" y="804"/>
              </a:cxn>
              <a:cxn ang="0">
                <a:pos x="12" y="708"/>
              </a:cxn>
              <a:cxn ang="0">
                <a:pos x="0" y="672"/>
              </a:cxn>
            </a:cxnLst>
            <a:pathLst>
              <a:path w="1728" h="912">
                <a:moveTo>
                  <a:pt x="1728" y="0"/>
                </a:moveTo>
                <a:cubicBezTo>
                  <a:pt x="1681" y="141"/>
                  <a:pt x="1629" y="219"/>
                  <a:pt x="1524" y="324"/>
                </a:cubicBezTo>
                <a:cubicBezTo>
                  <a:pt x="1514" y="334"/>
                  <a:pt x="1511" y="351"/>
                  <a:pt x="1500" y="360"/>
                </a:cubicBezTo>
                <a:cubicBezTo>
                  <a:pt x="1500" y="360"/>
                  <a:pt x="1410" y="420"/>
                  <a:pt x="1392" y="432"/>
                </a:cubicBezTo>
                <a:cubicBezTo>
                  <a:pt x="1380" y="440"/>
                  <a:pt x="1356" y="456"/>
                  <a:pt x="1356" y="456"/>
                </a:cubicBezTo>
                <a:cubicBezTo>
                  <a:pt x="1292" y="552"/>
                  <a:pt x="1376" y="436"/>
                  <a:pt x="1296" y="516"/>
                </a:cubicBezTo>
                <a:cubicBezTo>
                  <a:pt x="1286" y="526"/>
                  <a:pt x="1282" y="542"/>
                  <a:pt x="1272" y="552"/>
                </a:cubicBezTo>
                <a:cubicBezTo>
                  <a:pt x="1232" y="592"/>
                  <a:pt x="1174" y="629"/>
                  <a:pt x="1128" y="660"/>
                </a:cubicBezTo>
                <a:cubicBezTo>
                  <a:pt x="1123" y="664"/>
                  <a:pt x="1057" y="720"/>
                  <a:pt x="1056" y="720"/>
                </a:cubicBezTo>
                <a:cubicBezTo>
                  <a:pt x="1045" y="727"/>
                  <a:pt x="1031" y="726"/>
                  <a:pt x="1020" y="732"/>
                </a:cubicBezTo>
                <a:cubicBezTo>
                  <a:pt x="995" y="746"/>
                  <a:pt x="975" y="771"/>
                  <a:pt x="948" y="780"/>
                </a:cubicBezTo>
                <a:cubicBezTo>
                  <a:pt x="802" y="829"/>
                  <a:pt x="656" y="887"/>
                  <a:pt x="504" y="912"/>
                </a:cubicBezTo>
                <a:cubicBezTo>
                  <a:pt x="377" y="903"/>
                  <a:pt x="325" y="900"/>
                  <a:pt x="216" y="864"/>
                </a:cubicBezTo>
                <a:cubicBezTo>
                  <a:pt x="177" y="851"/>
                  <a:pt x="108" y="804"/>
                  <a:pt x="108" y="804"/>
                </a:cubicBezTo>
                <a:cubicBezTo>
                  <a:pt x="81" y="763"/>
                  <a:pt x="47" y="743"/>
                  <a:pt x="12" y="708"/>
                </a:cubicBezTo>
                <a:cubicBezTo>
                  <a:pt x="8" y="696"/>
                  <a:pt x="0" y="672"/>
                  <a:pt x="0" y="672"/>
                </a:cubicBezTo>
              </a:path>
            </a:pathLst>
          </a:custGeom>
          <a:noFill/>
          <a:ln w="5715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50296" name="Freeform 120"/>
          <p:cNvSpPr/>
          <p:nvPr/>
        </p:nvSpPr>
        <p:spPr>
          <a:xfrm>
            <a:off x="3046413" y="2990850"/>
            <a:ext cx="706437" cy="2498725"/>
          </a:xfrm>
          <a:custGeom>
            <a:avLst/>
            <a:gdLst/>
            <a:ahLst/>
            <a:cxnLst>
              <a:cxn ang="0">
                <a:pos x="445" y="1572"/>
              </a:cxn>
              <a:cxn ang="0">
                <a:pos x="193" y="1536"/>
              </a:cxn>
              <a:cxn ang="0">
                <a:pos x="121" y="1488"/>
              </a:cxn>
              <a:cxn ang="0">
                <a:pos x="85" y="1464"/>
              </a:cxn>
              <a:cxn ang="0">
                <a:pos x="49" y="1356"/>
              </a:cxn>
              <a:cxn ang="0">
                <a:pos x="37" y="1320"/>
              </a:cxn>
              <a:cxn ang="0">
                <a:pos x="49" y="348"/>
              </a:cxn>
              <a:cxn ang="0">
                <a:pos x="145" y="84"/>
              </a:cxn>
              <a:cxn ang="0">
                <a:pos x="241" y="0"/>
              </a:cxn>
              <a:cxn ang="0">
                <a:pos x="409" y="60"/>
              </a:cxn>
            </a:cxnLst>
            <a:pathLst>
              <a:path w="445" h="1574">
                <a:moveTo>
                  <a:pt x="445" y="1572"/>
                </a:moveTo>
                <a:cubicBezTo>
                  <a:pt x="410" y="1570"/>
                  <a:pt x="250" y="1574"/>
                  <a:pt x="193" y="1536"/>
                </a:cubicBezTo>
                <a:cubicBezTo>
                  <a:pt x="169" y="1520"/>
                  <a:pt x="145" y="1504"/>
                  <a:pt x="121" y="1488"/>
                </a:cubicBezTo>
                <a:cubicBezTo>
                  <a:pt x="109" y="1480"/>
                  <a:pt x="85" y="1464"/>
                  <a:pt x="85" y="1464"/>
                </a:cubicBezTo>
                <a:cubicBezTo>
                  <a:pt x="73" y="1428"/>
                  <a:pt x="61" y="1392"/>
                  <a:pt x="49" y="1356"/>
                </a:cubicBezTo>
                <a:cubicBezTo>
                  <a:pt x="45" y="1344"/>
                  <a:pt x="37" y="1320"/>
                  <a:pt x="37" y="1320"/>
                </a:cubicBezTo>
                <a:cubicBezTo>
                  <a:pt x="23" y="997"/>
                  <a:pt x="0" y="668"/>
                  <a:pt x="49" y="348"/>
                </a:cubicBezTo>
                <a:cubicBezTo>
                  <a:pt x="63" y="257"/>
                  <a:pt x="105" y="165"/>
                  <a:pt x="145" y="84"/>
                </a:cubicBezTo>
                <a:cubicBezTo>
                  <a:pt x="164" y="46"/>
                  <a:pt x="241" y="0"/>
                  <a:pt x="241" y="0"/>
                </a:cubicBezTo>
                <a:cubicBezTo>
                  <a:pt x="299" y="10"/>
                  <a:pt x="365" y="16"/>
                  <a:pt x="409" y="60"/>
                </a:cubicBezTo>
              </a:path>
            </a:pathLst>
          </a:custGeom>
          <a:noFill/>
          <a:ln w="5715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50297" name="Freeform 121"/>
          <p:cNvSpPr/>
          <p:nvPr/>
        </p:nvSpPr>
        <p:spPr>
          <a:xfrm>
            <a:off x="4381500" y="3009900"/>
            <a:ext cx="917575" cy="9525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108" y="0"/>
              </a:cxn>
              <a:cxn ang="0">
                <a:pos x="312" y="168"/>
              </a:cxn>
              <a:cxn ang="0">
                <a:pos x="360" y="312"/>
              </a:cxn>
              <a:cxn ang="0">
                <a:pos x="384" y="348"/>
              </a:cxn>
              <a:cxn ang="0">
                <a:pos x="432" y="492"/>
              </a:cxn>
              <a:cxn ang="0">
                <a:pos x="492" y="552"/>
              </a:cxn>
              <a:cxn ang="0">
                <a:pos x="576" y="600"/>
              </a:cxn>
            </a:cxnLst>
            <a:pathLst>
              <a:path w="578" h="600">
                <a:moveTo>
                  <a:pt x="0" y="48"/>
                </a:moveTo>
                <a:cubicBezTo>
                  <a:pt x="39" y="35"/>
                  <a:pt x="69" y="13"/>
                  <a:pt x="108" y="0"/>
                </a:cubicBezTo>
                <a:cubicBezTo>
                  <a:pt x="187" y="20"/>
                  <a:pt x="284" y="84"/>
                  <a:pt x="312" y="168"/>
                </a:cubicBezTo>
                <a:cubicBezTo>
                  <a:pt x="323" y="201"/>
                  <a:pt x="338" y="279"/>
                  <a:pt x="360" y="312"/>
                </a:cubicBezTo>
                <a:cubicBezTo>
                  <a:pt x="368" y="324"/>
                  <a:pt x="378" y="335"/>
                  <a:pt x="384" y="348"/>
                </a:cubicBezTo>
                <a:cubicBezTo>
                  <a:pt x="401" y="386"/>
                  <a:pt x="408" y="456"/>
                  <a:pt x="432" y="492"/>
                </a:cubicBezTo>
                <a:cubicBezTo>
                  <a:pt x="454" y="525"/>
                  <a:pt x="454" y="535"/>
                  <a:pt x="492" y="552"/>
                </a:cubicBezTo>
                <a:cubicBezTo>
                  <a:pt x="578" y="590"/>
                  <a:pt x="551" y="549"/>
                  <a:pt x="576" y="600"/>
                </a:cubicBezTo>
              </a:path>
            </a:pathLst>
          </a:custGeom>
          <a:noFill/>
          <a:ln w="5715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  <p:sp>
        <p:nvSpPr>
          <p:cNvPr id="50298" name="Freeform 122"/>
          <p:cNvSpPr/>
          <p:nvPr/>
        </p:nvSpPr>
        <p:spPr>
          <a:xfrm>
            <a:off x="5969000" y="3409950"/>
            <a:ext cx="1403350" cy="546100"/>
          </a:xfrm>
          <a:custGeom>
            <a:avLst/>
            <a:gdLst/>
            <a:ahLst/>
            <a:cxnLst>
              <a:cxn ang="0">
                <a:pos x="20" y="324"/>
              </a:cxn>
              <a:cxn ang="0">
                <a:pos x="80" y="264"/>
              </a:cxn>
              <a:cxn ang="0">
                <a:pos x="104" y="228"/>
              </a:cxn>
              <a:cxn ang="0">
                <a:pos x="140" y="216"/>
              </a:cxn>
              <a:cxn ang="0">
                <a:pos x="176" y="192"/>
              </a:cxn>
              <a:cxn ang="0">
                <a:pos x="248" y="168"/>
              </a:cxn>
              <a:cxn ang="0">
                <a:pos x="284" y="156"/>
              </a:cxn>
              <a:cxn ang="0">
                <a:pos x="656" y="168"/>
              </a:cxn>
              <a:cxn ang="0">
                <a:pos x="752" y="156"/>
              </a:cxn>
              <a:cxn ang="0">
                <a:pos x="824" y="132"/>
              </a:cxn>
              <a:cxn ang="0">
                <a:pos x="884" y="0"/>
              </a:cxn>
            </a:cxnLst>
            <a:pathLst>
              <a:path w="884" h="344">
                <a:moveTo>
                  <a:pt x="20" y="324"/>
                </a:moveTo>
                <a:cubicBezTo>
                  <a:pt x="84" y="228"/>
                  <a:pt x="0" y="344"/>
                  <a:pt x="80" y="264"/>
                </a:cubicBezTo>
                <a:cubicBezTo>
                  <a:pt x="90" y="254"/>
                  <a:pt x="93" y="237"/>
                  <a:pt x="104" y="228"/>
                </a:cubicBezTo>
                <a:cubicBezTo>
                  <a:pt x="114" y="220"/>
                  <a:pt x="129" y="222"/>
                  <a:pt x="140" y="216"/>
                </a:cubicBezTo>
                <a:cubicBezTo>
                  <a:pt x="153" y="210"/>
                  <a:pt x="163" y="198"/>
                  <a:pt x="176" y="192"/>
                </a:cubicBezTo>
                <a:cubicBezTo>
                  <a:pt x="199" y="182"/>
                  <a:pt x="224" y="176"/>
                  <a:pt x="248" y="168"/>
                </a:cubicBezTo>
                <a:cubicBezTo>
                  <a:pt x="260" y="164"/>
                  <a:pt x="284" y="156"/>
                  <a:pt x="284" y="156"/>
                </a:cubicBezTo>
                <a:cubicBezTo>
                  <a:pt x="408" y="160"/>
                  <a:pt x="532" y="168"/>
                  <a:pt x="656" y="168"/>
                </a:cubicBezTo>
                <a:cubicBezTo>
                  <a:pt x="688" y="168"/>
                  <a:pt x="720" y="163"/>
                  <a:pt x="752" y="156"/>
                </a:cubicBezTo>
                <a:cubicBezTo>
                  <a:pt x="777" y="151"/>
                  <a:pt x="824" y="132"/>
                  <a:pt x="824" y="132"/>
                </a:cubicBezTo>
                <a:cubicBezTo>
                  <a:pt x="862" y="94"/>
                  <a:pt x="884" y="56"/>
                  <a:pt x="884" y="0"/>
                </a:cubicBezTo>
              </a:path>
            </a:pathLst>
          </a:custGeom>
          <a:noFill/>
          <a:ln w="5715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0"/>
                                        <p:tgtEl>
                                          <p:spTgt spid="5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5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5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5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Text Box 2"/>
          <p:cNvSpPr txBox="1"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p>
            <a:pPr lvl="0" eaLnBrk="1" fontAlgn="base" hangingPunct="1">
              <a:spcBef>
                <a:spcPct val="50000"/>
              </a:spcBef>
            </a:pPr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反馈练习（</a:t>
            </a:r>
            <a:r>
              <a:rPr lang="en-US" altLang="zh-CN" sz="4800" b="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）</a:t>
            </a:r>
            <a:endParaRPr lang="zh-CN" altLang="en-US" sz="4800" b="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7106" name="Rectangle 3"/>
          <p:cNvSpPr>
            <a:spLocks noGrp="1"/>
          </p:cNvSpPr>
          <p:nvPr>
            <p:ph sz="half" idx="1"/>
          </p:nvPr>
        </p:nvSpPr>
        <p:spPr>
          <a:xfrm>
            <a:off x="2209800" y="1600200"/>
            <a:ext cx="7924800" cy="2286000"/>
          </a:xfrm>
          <a:ln w="38100"/>
        </p:spPr>
        <p:txBody>
          <a:bodyPr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         </a:t>
            </a:r>
            <a:endParaRPr lang="en-US" altLang="zh-CN" sz="2400" kern="1200">
              <a:solidFill>
                <a:schemeClr val="accent2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           </a:t>
            </a:r>
            <a:r>
              <a:rPr lang="zh-CN" altLang="en-US" sz="3200" b="1" kern="1200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当把图中滑动变阻器的滑片向左移动时，连入电路的电阻变（   ），电路中的电流变（    ），灯泡的亮度变（      ）。</a:t>
            </a:r>
            <a:endParaRPr lang="zh-CN" altLang="en-US" sz="3200" b="1" kern="1200" dirty="0">
              <a:solidFill>
                <a:schemeClr val="accent2"/>
              </a:solidFill>
              <a:latin typeface="华文中宋" pitchFamily="2" charset="-122"/>
              <a:ea typeface="华文中宋" pitchFamily="2" charset="-122"/>
              <a:cs typeface="+mn-cs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kern="1200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  </a:t>
            </a:r>
            <a:endParaRPr lang="zh-CN" altLang="en-US" sz="2400" kern="1200" dirty="0">
              <a:solidFill>
                <a:schemeClr val="accent2"/>
              </a:solidFill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47107" name="Rectangle 4"/>
          <p:cNvSpPr>
            <a:spLocks noGrp="1"/>
          </p:cNvSpPr>
          <p:nvPr>
            <p:ph sz="half" idx="2"/>
          </p:nvPr>
        </p:nvSpPr>
        <p:spPr>
          <a:xfrm flipH="1">
            <a:off x="12573000" y="2743200"/>
            <a:ext cx="76200" cy="4114800"/>
          </a:xfrm>
        </p:spPr>
        <p:txBody>
          <a:bodyPr wrap="square" lIns="91440" tIns="45720" rIns="91440" bIns="45720" anchor="t"/>
          <a:p>
            <a:pPr eaLnBrk="1" hangingPunct="1"/>
            <a:endParaRPr lang="zh-CN" altLang="zh-CN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47108" name="Picture 5"/>
          <p:cNvPicPr>
            <a:picLocks noChangeAspect="1"/>
          </p:cNvPicPr>
          <p:nvPr/>
        </p:nvPicPr>
        <p:blipFill>
          <a:blip r:embed="rId1">
            <a:lum contrast="54000"/>
          </a:blip>
          <a:srcRect l="5000" t="62000" r="81000" b="27333"/>
          <a:stretch>
            <a:fillRect/>
          </a:stretch>
        </p:blipFill>
        <p:spPr>
          <a:xfrm>
            <a:off x="7239000" y="5105400"/>
            <a:ext cx="2286000" cy="13716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7109" name="Picture 6"/>
          <p:cNvPicPr>
            <a:picLocks noChangeAspect="1"/>
          </p:cNvPicPr>
          <p:nvPr/>
        </p:nvPicPr>
        <p:blipFill>
          <a:blip r:embed="rId2">
            <a:lum contrast="41999"/>
          </a:blip>
          <a:srcRect l="6999" t="59332" r="83000" b="24667"/>
          <a:stretch>
            <a:fillRect/>
          </a:stretch>
        </p:blipFill>
        <p:spPr>
          <a:xfrm>
            <a:off x="2362200" y="3886200"/>
            <a:ext cx="1295400" cy="1600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7110" name="Picture 7"/>
          <p:cNvPicPr>
            <a:picLocks noChangeAspect="1"/>
          </p:cNvPicPr>
          <p:nvPr/>
        </p:nvPicPr>
        <p:blipFill>
          <a:blip r:embed="rId3">
            <a:lum contrast="100000"/>
          </a:blip>
          <a:srcRect l="9000" t="64667" r="85001" b="28667"/>
          <a:stretch>
            <a:fillRect/>
          </a:stretch>
        </p:blipFill>
        <p:spPr>
          <a:xfrm>
            <a:off x="4495800" y="5562600"/>
            <a:ext cx="1447800" cy="1143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7111" name="Picture 8"/>
          <p:cNvPicPr>
            <a:picLocks noChangeAspect="1"/>
          </p:cNvPicPr>
          <p:nvPr/>
        </p:nvPicPr>
        <p:blipFill>
          <a:blip r:embed="rId4">
            <a:lum contrast="96000"/>
          </a:blip>
          <a:srcRect l="7001" t="62000" r="84000" b="27333"/>
          <a:stretch>
            <a:fillRect/>
          </a:stretch>
        </p:blipFill>
        <p:spPr>
          <a:xfrm>
            <a:off x="5486400" y="3505200"/>
            <a:ext cx="1371600" cy="1143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7112" name="Text Box 9"/>
          <p:cNvSpPr txBox="1"/>
          <p:nvPr/>
        </p:nvSpPr>
        <p:spPr>
          <a:xfrm>
            <a:off x="7696200" y="5867400"/>
            <a:ext cx="6858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660066"/>
                </a:solidFill>
                <a:latin typeface="Tahoma" pitchFamily="34" charset="0"/>
                <a:ea typeface="宋体" pitchFamily="2" charset="-122"/>
              </a:rPr>
              <a:t>A</a:t>
            </a:r>
            <a:endParaRPr lang="en-US" altLang="zh-CN" sz="3200" b="1">
              <a:solidFill>
                <a:srgbClr val="660066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7113" name="Text Box 10"/>
          <p:cNvSpPr txBox="1"/>
          <p:nvPr/>
        </p:nvSpPr>
        <p:spPr>
          <a:xfrm>
            <a:off x="8534400" y="5867400"/>
            <a:ext cx="7620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660066"/>
                </a:solidFill>
                <a:latin typeface="Tahoma" pitchFamily="34" charset="0"/>
                <a:ea typeface="宋体" pitchFamily="2" charset="-122"/>
              </a:rPr>
              <a:t>B</a:t>
            </a:r>
            <a:endParaRPr lang="en-US" altLang="zh-CN" sz="3200" b="1">
              <a:solidFill>
                <a:srgbClr val="660066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7114" name="Text Box 11"/>
          <p:cNvSpPr txBox="1"/>
          <p:nvPr/>
        </p:nvSpPr>
        <p:spPr>
          <a:xfrm>
            <a:off x="7086600" y="5029200"/>
            <a:ext cx="7620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660066"/>
                </a:solidFill>
                <a:latin typeface="Tahoma" pitchFamily="34" charset="0"/>
                <a:ea typeface="宋体" pitchFamily="2" charset="-122"/>
              </a:rPr>
              <a:t>C</a:t>
            </a:r>
            <a:endParaRPr lang="en-US" altLang="zh-CN" sz="3200" b="1">
              <a:solidFill>
                <a:srgbClr val="660066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7115" name="Text Box 12"/>
          <p:cNvSpPr txBox="1"/>
          <p:nvPr/>
        </p:nvSpPr>
        <p:spPr>
          <a:xfrm>
            <a:off x="9220200" y="4953000"/>
            <a:ext cx="6096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660066"/>
                </a:solidFill>
                <a:latin typeface="Tahoma" pitchFamily="34" charset="0"/>
                <a:ea typeface="宋体" pitchFamily="2" charset="-122"/>
              </a:rPr>
              <a:t>D</a:t>
            </a:r>
            <a:endParaRPr lang="en-US" altLang="zh-CN" sz="3200" b="1">
              <a:solidFill>
                <a:srgbClr val="660066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7116" name="Text Box 13"/>
          <p:cNvSpPr txBox="1"/>
          <p:nvPr/>
        </p:nvSpPr>
        <p:spPr>
          <a:xfrm>
            <a:off x="8153400" y="4876800"/>
            <a:ext cx="533400" cy="45847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rgbClr val="660066"/>
                </a:solidFill>
                <a:latin typeface="Tahoma" pitchFamily="34" charset="0"/>
                <a:ea typeface="宋体" pitchFamily="2" charset="-122"/>
              </a:rPr>
              <a:t>P</a:t>
            </a:r>
            <a:endParaRPr lang="en-US" altLang="zh-CN" sz="2400" b="1">
              <a:solidFill>
                <a:srgbClr val="660066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59406" name="Text Box 14"/>
          <p:cNvSpPr txBox="1"/>
          <p:nvPr/>
        </p:nvSpPr>
        <p:spPr>
          <a:xfrm>
            <a:off x="7104063" y="2420938"/>
            <a:ext cx="9906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itchFamily="34" charset="0"/>
                <a:ea typeface="黑体" pitchFamily="2" charset="-122"/>
              </a:rPr>
              <a:t>小</a:t>
            </a:r>
            <a:endParaRPr lang="zh-CN" altLang="en-US" sz="3200" b="1" dirty="0">
              <a:solidFill>
                <a:srgbClr val="FF0000"/>
              </a:solidFill>
              <a:latin typeface="Tahoma" pitchFamily="34" charset="0"/>
              <a:ea typeface="黑体" pitchFamily="2" charset="-122"/>
            </a:endParaRPr>
          </a:p>
        </p:txBody>
      </p:sp>
      <p:sp>
        <p:nvSpPr>
          <p:cNvPr id="59407" name="Text Box 15"/>
          <p:cNvSpPr txBox="1"/>
          <p:nvPr/>
        </p:nvSpPr>
        <p:spPr>
          <a:xfrm>
            <a:off x="4800600" y="2852738"/>
            <a:ext cx="7620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itchFamily="34" charset="0"/>
                <a:ea typeface="黑体" pitchFamily="2" charset="-122"/>
              </a:rPr>
              <a:t>大</a:t>
            </a:r>
            <a:endParaRPr lang="zh-CN" altLang="en-US" sz="3200" b="1" dirty="0">
              <a:solidFill>
                <a:srgbClr val="FF0000"/>
              </a:solidFill>
              <a:latin typeface="Tahoma" pitchFamily="34" charset="0"/>
              <a:ea typeface="黑体" pitchFamily="2" charset="-122"/>
            </a:endParaRPr>
          </a:p>
        </p:txBody>
      </p:sp>
      <p:sp>
        <p:nvSpPr>
          <p:cNvPr id="59408" name="Text Box 16"/>
          <p:cNvSpPr txBox="1"/>
          <p:nvPr/>
        </p:nvSpPr>
        <p:spPr>
          <a:xfrm>
            <a:off x="3359150" y="3357563"/>
            <a:ext cx="6096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ahoma" pitchFamily="34" charset="0"/>
                <a:ea typeface="黑体" pitchFamily="2" charset="-122"/>
              </a:rPr>
              <a:t>亮</a:t>
            </a:r>
            <a:endParaRPr lang="zh-CN" altLang="en-US" sz="2800" b="1" dirty="0">
              <a:solidFill>
                <a:srgbClr val="FF0000"/>
              </a:solidFill>
              <a:latin typeface="Tahoma" pitchFamily="34" charset="0"/>
              <a:ea typeface="黑体" pitchFamily="2" charset="-122"/>
            </a:endParaRPr>
          </a:p>
        </p:txBody>
      </p:sp>
      <p:sp>
        <p:nvSpPr>
          <p:cNvPr id="47120" name="Freeform 17"/>
          <p:cNvSpPr/>
          <p:nvPr/>
        </p:nvSpPr>
        <p:spPr>
          <a:xfrm>
            <a:off x="1943100" y="4343400"/>
            <a:ext cx="2705100" cy="2324100"/>
          </a:xfrm>
          <a:custGeom>
            <a:avLst/>
            <a:gdLst/>
            <a:ahLst/>
            <a:cxnLst>
              <a:cxn ang="0">
                <a:pos x="1149191250" y="0"/>
              </a:cxn>
              <a:cxn ang="0">
                <a:pos x="302418750" y="362902500"/>
              </a:cxn>
              <a:cxn ang="0">
                <a:pos x="181451250" y="1572577500"/>
              </a:cxn>
              <a:cxn ang="0">
                <a:pos x="1391126250" y="2147483647"/>
              </a:cxn>
              <a:cxn ang="0">
                <a:pos x="2147483647" y="2147483647"/>
              </a:cxn>
            </a:cxnLst>
            <a:pathLst>
              <a:path w="1704" h="1464">
                <a:moveTo>
                  <a:pt x="456" y="0"/>
                </a:moveTo>
                <a:cubicBezTo>
                  <a:pt x="320" y="20"/>
                  <a:pt x="184" y="40"/>
                  <a:pt x="120" y="144"/>
                </a:cubicBezTo>
                <a:cubicBezTo>
                  <a:pt x="56" y="248"/>
                  <a:pt x="0" y="424"/>
                  <a:pt x="72" y="624"/>
                </a:cubicBezTo>
                <a:cubicBezTo>
                  <a:pt x="144" y="824"/>
                  <a:pt x="280" y="1224"/>
                  <a:pt x="552" y="1344"/>
                </a:cubicBezTo>
                <a:cubicBezTo>
                  <a:pt x="824" y="1464"/>
                  <a:pt x="1512" y="1344"/>
                  <a:pt x="1704" y="1344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21" name="Freeform 18"/>
          <p:cNvSpPr/>
          <p:nvPr/>
        </p:nvSpPr>
        <p:spPr>
          <a:xfrm>
            <a:off x="5791200" y="6019800"/>
            <a:ext cx="2057400" cy="596900"/>
          </a:xfrm>
          <a:custGeom>
            <a:avLst/>
            <a:gdLst/>
            <a:ahLst/>
            <a:cxnLst>
              <a:cxn ang="0">
                <a:pos x="0" y="604837500"/>
              </a:cxn>
              <a:cxn ang="0">
                <a:pos x="2147483647" y="846772500"/>
              </a:cxn>
              <a:cxn ang="0">
                <a:pos x="2147483647" y="0"/>
              </a:cxn>
            </a:cxnLst>
            <a:pathLst>
              <a:path w="1296" h="376">
                <a:moveTo>
                  <a:pt x="0" y="240"/>
                </a:moveTo>
                <a:cubicBezTo>
                  <a:pt x="324" y="308"/>
                  <a:pt x="648" y="376"/>
                  <a:pt x="864" y="336"/>
                </a:cubicBezTo>
                <a:cubicBezTo>
                  <a:pt x="1080" y="296"/>
                  <a:pt x="1224" y="56"/>
                  <a:pt x="1296" y="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22" name="Freeform 19"/>
          <p:cNvSpPr/>
          <p:nvPr/>
        </p:nvSpPr>
        <p:spPr>
          <a:xfrm>
            <a:off x="3352800" y="3378200"/>
            <a:ext cx="2438400" cy="965200"/>
          </a:xfrm>
          <a:custGeom>
            <a:avLst/>
            <a:gdLst/>
            <a:ahLst/>
            <a:cxnLst>
              <a:cxn ang="0">
                <a:pos x="0" y="1169352500"/>
              </a:cxn>
              <a:cxn ang="0">
                <a:pos x="483870000" y="322580000"/>
              </a:cxn>
              <a:cxn ang="0">
                <a:pos x="2056447500" y="201612500"/>
              </a:cxn>
              <a:cxn ang="0">
                <a:pos x="2147483647" y="1532255000"/>
              </a:cxn>
            </a:cxnLst>
            <a:pathLst>
              <a:path w="1536" h="608">
                <a:moveTo>
                  <a:pt x="0" y="464"/>
                </a:moveTo>
                <a:cubicBezTo>
                  <a:pt x="28" y="328"/>
                  <a:pt x="56" y="192"/>
                  <a:pt x="192" y="128"/>
                </a:cubicBezTo>
                <a:cubicBezTo>
                  <a:pt x="328" y="64"/>
                  <a:pt x="592" y="0"/>
                  <a:pt x="816" y="80"/>
                </a:cubicBezTo>
                <a:cubicBezTo>
                  <a:pt x="1040" y="160"/>
                  <a:pt x="1416" y="520"/>
                  <a:pt x="1536" y="608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123" name="Freeform 20"/>
          <p:cNvSpPr/>
          <p:nvPr/>
        </p:nvSpPr>
        <p:spPr>
          <a:xfrm>
            <a:off x="6705600" y="4000500"/>
            <a:ext cx="3594100" cy="1562100"/>
          </a:xfrm>
          <a:custGeom>
            <a:avLst/>
            <a:gdLst/>
            <a:ahLst/>
            <a:cxnLst>
              <a:cxn ang="0">
                <a:pos x="0" y="544353750"/>
              </a:cxn>
              <a:cxn ang="0">
                <a:pos x="2147483647" y="60483750"/>
              </a:cxn>
              <a:cxn ang="0">
                <a:pos x="2147483647" y="90725625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64" h="984">
                <a:moveTo>
                  <a:pt x="0" y="216"/>
                </a:moveTo>
                <a:cubicBezTo>
                  <a:pt x="400" y="108"/>
                  <a:pt x="800" y="0"/>
                  <a:pt x="1152" y="24"/>
                </a:cubicBezTo>
                <a:cubicBezTo>
                  <a:pt x="1504" y="48"/>
                  <a:pt x="1960" y="216"/>
                  <a:pt x="2112" y="360"/>
                </a:cubicBezTo>
                <a:cubicBezTo>
                  <a:pt x="2264" y="504"/>
                  <a:pt x="2144" y="792"/>
                  <a:pt x="2064" y="888"/>
                </a:cubicBezTo>
                <a:cubicBezTo>
                  <a:pt x="1984" y="984"/>
                  <a:pt x="1704" y="928"/>
                  <a:pt x="1632" y="936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6" grpId="0"/>
      <p:bldP spid="59407" grpId="0"/>
      <p:bldP spid="5940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p>
            <a:pPr lvl="0" eaLnBrk="1" fontAlgn="base" hangingPunct="1"/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反馈练习（</a:t>
            </a:r>
            <a:r>
              <a:rPr lang="en-US" altLang="zh-CN" sz="4800" b="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）</a:t>
            </a:r>
            <a:endParaRPr lang="zh-CN" altLang="en-US" sz="4800" b="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8130" name="Rectangle 3"/>
          <p:cNvSpPr>
            <a:spLocks noGrp="1"/>
          </p:cNvSpPr>
          <p:nvPr>
            <p:ph idx="1"/>
          </p:nvPr>
        </p:nvSpPr>
        <p:spPr>
          <a:xfrm>
            <a:off x="2286000" y="990600"/>
            <a:ext cx="7772400" cy="2667000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3600"/>
              <a:t>         </a:t>
            </a:r>
            <a:endParaRPr lang="en-US" altLang="zh-CN" sz="3600"/>
          </a:p>
        </p:txBody>
      </p:sp>
      <p:pic>
        <p:nvPicPr>
          <p:cNvPr id="48131" name="Picture 4"/>
          <p:cNvPicPr>
            <a:picLocks noChangeAspect="1"/>
          </p:cNvPicPr>
          <p:nvPr/>
        </p:nvPicPr>
        <p:blipFill>
          <a:blip r:embed="rId1">
            <a:lum contrast="54000"/>
          </a:blip>
          <a:srcRect l="5000" t="62000" r="81000" b="27333"/>
          <a:stretch>
            <a:fillRect/>
          </a:stretch>
        </p:blipFill>
        <p:spPr>
          <a:xfrm>
            <a:off x="7010400" y="5257800"/>
            <a:ext cx="2057400" cy="1219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8132" name="Picture 5"/>
          <p:cNvPicPr>
            <a:picLocks noChangeAspect="1"/>
          </p:cNvPicPr>
          <p:nvPr/>
        </p:nvPicPr>
        <p:blipFill>
          <a:blip r:embed="rId2">
            <a:lum contrast="41999"/>
          </a:blip>
          <a:srcRect l="6999" t="59332" r="83000" b="24667"/>
          <a:stretch>
            <a:fillRect/>
          </a:stretch>
        </p:blipFill>
        <p:spPr>
          <a:xfrm>
            <a:off x="3048000" y="3124200"/>
            <a:ext cx="1447800" cy="16764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8133" name="Picture 6"/>
          <p:cNvPicPr>
            <a:picLocks noChangeAspect="1"/>
          </p:cNvPicPr>
          <p:nvPr/>
        </p:nvPicPr>
        <p:blipFill>
          <a:blip r:embed="rId3">
            <a:lum contrast="100000"/>
          </a:blip>
          <a:srcRect l="9000" t="64667" r="85001" b="28667"/>
          <a:stretch>
            <a:fillRect/>
          </a:stretch>
        </p:blipFill>
        <p:spPr>
          <a:xfrm>
            <a:off x="5943600" y="3048000"/>
            <a:ext cx="1447800" cy="1219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8134" name="Picture 7"/>
          <p:cNvPicPr>
            <a:picLocks noChangeAspect="1"/>
          </p:cNvPicPr>
          <p:nvPr/>
        </p:nvPicPr>
        <p:blipFill>
          <a:blip r:embed="rId4">
            <a:lum contrast="96000"/>
          </a:blip>
          <a:srcRect l="7001" t="62000" r="84000" b="27333"/>
          <a:stretch>
            <a:fillRect/>
          </a:stretch>
        </p:blipFill>
        <p:spPr>
          <a:xfrm>
            <a:off x="8458200" y="3276600"/>
            <a:ext cx="1524000" cy="13716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8135" name="Text Box 8"/>
          <p:cNvSpPr txBox="1"/>
          <p:nvPr/>
        </p:nvSpPr>
        <p:spPr>
          <a:xfrm>
            <a:off x="7315200" y="6019800"/>
            <a:ext cx="6858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宋体" pitchFamily="2" charset="-122"/>
              </a:rPr>
              <a:t>A</a:t>
            </a:r>
            <a:endParaRPr lang="en-US" altLang="zh-CN" sz="3200" b="1">
              <a:solidFill>
                <a:schemeClr val="hlin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8136" name="Text Box 9"/>
          <p:cNvSpPr txBox="1"/>
          <p:nvPr/>
        </p:nvSpPr>
        <p:spPr>
          <a:xfrm>
            <a:off x="8305800" y="6019800"/>
            <a:ext cx="7620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宋体" pitchFamily="2" charset="-122"/>
              </a:rPr>
              <a:t>B</a:t>
            </a:r>
            <a:endParaRPr lang="en-US" altLang="zh-CN" sz="3200" b="1">
              <a:solidFill>
                <a:schemeClr val="hlin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8137" name="Text Box 10"/>
          <p:cNvSpPr txBox="1"/>
          <p:nvPr/>
        </p:nvSpPr>
        <p:spPr>
          <a:xfrm>
            <a:off x="6934200" y="5105400"/>
            <a:ext cx="7620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宋体" pitchFamily="2" charset="-122"/>
              </a:rPr>
              <a:t>C</a:t>
            </a:r>
            <a:endParaRPr lang="en-US" altLang="zh-CN" sz="3200" b="1">
              <a:solidFill>
                <a:schemeClr val="hlin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8138" name="Text Box 11"/>
          <p:cNvSpPr txBox="1"/>
          <p:nvPr/>
        </p:nvSpPr>
        <p:spPr>
          <a:xfrm>
            <a:off x="8686800" y="5029200"/>
            <a:ext cx="6096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宋体" pitchFamily="2" charset="-122"/>
              </a:rPr>
              <a:t>D</a:t>
            </a:r>
            <a:endParaRPr lang="en-US" altLang="zh-CN" sz="3200" b="1">
              <a:solidFill>
                <a:schemeClr val="hlin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8139" name="Text Box 12"/>
          <p:cNvSpPr txBox="1"/>
          <p:nvPr/>
        </p:nvSpPr>
        <p:spPr>
          <a:xfrm>
            <a:off x="7848600" y="5167313"/>
            <a:ext cx="533400" cy="45847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chemeClr val="hlink"/>
                </a:solidFill>
                <a:latin typeface="Tahoma" pitchFamily="34" charset="0"/>
                <a:ea typeface="宋体" pitchFamily="2" charset="-122"/>
              </a:rPr>
              <a:t>P</a:t>
            </a:r>
            <a:endParaRPr lang="en-US" altLang="zh-CN" sz="2400" b="1">
              <a:solidFill>
                <a:schemeClr val="hlin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8140" name="Text Box 13"/>
          <p:cNvSpPr txBox="1"/>
          <p:nvPr/>
        </p:nvSpPr>
        <p:spPr>
          <a:xfrm>
            <a:off x="2743200" y="1905000"/>
            <a:ext cx="7391400" cy="9448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>
                <a:solidFill>
                  <a:schemeClr val="accent2"/>
                </a:solidFill>
                <a:latin typeface="Tahoma" pitchFamily="34" charset="0"/>
                <a:ea typeface="宋体" pitchFamily="2" charset="-122"/>
              </a:rPr>
              <a:t>      </a:t>
            </a:r>
            <a:r>
              <a:rPr lang="zh-CN" altLang="en-US" sz="28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用笔画线将开关</a:t>
            </a:r>
            <a:r>
              <a:rPr lang="en-US" altLang="zh-CN" sz="2800" b="1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S</a:t>
            </a:r>
            <a:r>
              <a:rPr lang="zh-CN" altLang="en-US" sz="28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与滑动变阻器连接起来，要求滑片</a:t>
            </a:r>
            <a:r>
              <a:rPr lang="en-US" altLang="zh-CN" sz="2800" b="1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P</a:t>
            </a:r>
            <a:r>
              <a:rPr lang="zh-CN" altLang="en-US" sz="28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向右移动时，电流表的示数变大。</a:t>
            </a:r>
            <a:endParaRPr lang="zh-CN" altLang="en-US" sz="2800" b="1" dirty="0">
              <a:solidFill>
                <a:schemeClr val="accent2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8141" name="Picture 14"/>
          <p:cNvPicPr>
            <a:picLocks noChangeAspect="1"/>
          </p:cNvPicPr>
          <p:nvPr/>
        </p:nvPicPr>
        <p:blipFill>
          <a:blip r:embed="rId5"/>
          <a:srcRect l="18001" t="31334" r="64999" b="40666"/>
          <a:stretch>
            <a:fillRect/>
          </a:stretch>
        </p:blipFill>
        <p:spPr>
          <a:xfrm>
            <a:off x="3886200" y="5029200"/>
            <a:ext cx="1752600" cy="1828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8142" name="Freeform 15"/>
          <p:cNvSpPr/>
          <p:nvPr/>
        </p:nvSpPr>
        <p:spPr>
          <a:xfrm>
            <a:off x="2260600" y="3657600"/>
            <a:ext cx="1930400" cy="2438400"/>
          </a:xfrm>
          <a:custGeom>
            <a:avLst/>
            <a:gdLst/>
            <a:ahLst/>
            <a:cxnLst>
              <a:cxn ang="0">
                <a:pos x="1733867500" y="0"/>
              </a:cxn>
              <a:cxn ang="0">
                <a:pos x="282257500" y="846772500"/>
              </a:cxn>
              <a:cxn ang="0">
                <a:pos x="40322500" y="2147483647"/>
              </a:cxn>
              <a:cxn ang="0">
                <a:pos x="524192500" y="2147483647"/>
              </a:cxn>
              <a:cxn ang="0">
                <a:pos x="2147483647" y="2147483647"/>
              </a:cxn>
            </a:cxnLst>
            <a:pathLst>
              <a:path w="1216" h="1536">
                <a:moveTo>
                  <a:pt x="688" y="0"/>
                </a:moveTo>
                <a:cubicBezTo>
                  <a:pt x="456" y="92"/>
                  <a:pt x="224" y="184"/>
                  <a:pt x="112" y="336"/>
                </a:cubicBezTo>
                <a:cubicBezTo>
                  <a:pt x="0" y="488"/>
                  <a:pt x="0" y="752"/>
                  <a:pt x="16" y="912"/>
                </a:cubicBezTo>
                <a:cubicBezTo>
                  <a:pt x="32" y="1072"/>
                  <a:pt x="8" y="1192"/>
                  <a:pt x="208" y="1296"/>
                </a:cubicBezTo>
                <a:cubicBezTo>
                  <a:pt x="408" y="1400"/>
                  <a:pt x="1048" y="1496"/>
                  <a:pt x="1216" y="1536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43" name="Freeform 16"/>
          <p:cNvSpPr/>
          <p:nvPr/>
        </p:nvSpPr>
        <p:spPr>
          <a:xfrm>
            <a:off x="4186238" y="3284538"/>
            <a:ext cx="1981200" cy="698500"/>
          </a:xfrm>
          <a:custGeom>
            <a:avLst/>
            <a:gdLst/>
            <a:ahLst/>
            <a:cxnLst>
              <a:cxn ang="0">
                <a:pos x="0" y="262096250"/>
              </a:cxn>
              <a:cxn ang="0">
                <a:pos x="1451610000" y="141128750"/>
              </a:cxn>
              <a:cxn ang="0">
                <a:pos x="2147483647" y="1108868750"/>
              </a:cxn>
            </a:cxnLst>
            <a:pathLst>
              <a:path w="1248" h="440">
                <a:moveTo>
                  <a:pt x="0" y="104"/>
                </a:moveTo>
                <a:cubicBezTo>
                  <a:pt x="184" y="52"/>
                  <a:pt x="368" y="0"/>
                  <a:pt x="576" y="56"/>
                </a:cubicBezTo>
                <a:cubicBezTo>
                  <a:pt x="784" y="112"/>
                  <a:pt x="1136" y="376"/>
                  <a:pt x="1248" y="44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44" name="Freeform 17"/>
          <p:cNvSpPr/>
          <p:nvPr/>
        </p:nvSpPr>
        <p:spPr>
          <a:xfrm>
            <a:off x="7239000" y="3683000"/>
            <a:ext cx="1600200" cy="584200"/>
          </a:xfrm>
          <a:custGeom>
            <a:avLst/>
            <a:gdLst/>
            <a:ahLst/>
            <a:cxnLst>
              <a:cxn ang="0">
                <a:pos x="0" y="443547500"/>
              </a:cxn>
              <a:cxn ang="0">
                <a:pos x="1209675000" y="80645000"/>
              </a:cxn>
              <a:cxn ang="0">
                <a:pos x="2147483647" y="927417500"/>
              </a:cxn>
            </a:cxnLst>
            <a:pathLst>
              <a:path w="1008" h="368">
                <a:moveTo>
                  <a:pt x="0" y="176"/>
                </a:moveTo>
                <a:cubicBezTo>
                  <a:pt x="156" y="88"/>
                  <a:pt x="312" y="0"/>
                  <a:pt x="480" y="32"/>
                </a:cubicBezTo>
                <a:cubicBezTo>
                  <a:pt x="648" y="64"/>
                  <a:pt x="920" y="312"/>
                  <a:pt x="1008" y="368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145" name="Freeform 18"/>
          <p:cNvSpPr/>
          <p:nvPr/>
        </p:nvSpPr>
        <p:spPr>
          <a:xfrm>
            <a:off x="4876800" y="5562600"/>
            <a:ext cx="2286000" cy="939800"/>
          </a:xfrm>
          <a:custGeom>
            <a:avLst/>
            <a:gdLst/>
            <a:ahLst/>
            <a:cxnLst>
              <a:cxn ang="0">
                <a:pos x="0" y="1088707500"/>
              </a:cxn>
              <a:cxn ang="0">
                <a:pos x="1572577500" y="1451610000"/>
              </a:cxn>
              <a:cxn ang="0">
                <a:pos x="2147483647" y="846772500"/>
              </a:cxn>
              <a:cxn ang="0">
                <a:pos x="2147483647" y="0"/>
              </a:cxn>
            </a:cxnLst>
            <a:pathLst>
              <a:path w="1440" h="592">
                <a:moveTo>
                  <a:pt x="0" y="432"/>
                </a:moveTo>
                <a:cubicBezTo>
                  <a:pt x="204" y="512"/>
                  <a:pt x="408" y="592"/>
                  <a:pt x="624" y="576"/>
                </a:cubicBezTo>
                <a:cubicBezTo>
                  <a:pt x="840" y="560"/>
                  <a:pt x="1160" y="432"/>
                  <a:pt x="1296" y="336"/>
                </a:cubicBezTo>
                <a:cubicBezTo>
                  <a:pt x="1432" y="240"/>
                  <a:pt x="1416" y="56"/>
                  <a:pt x="1440" y="0"/>
                </a:cubicBez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Rectangle 3"/>
          <p:cNvSpPr>
            <a:spLocks noGrp="1"/>
          </p:cNvSpPr>
          <p:nvPr>
            <p:ph idx="1"/>
          </p:nvPr>
        </p:nvSpPr>
        <p:spPr>
          <a:xfrm>
            <a:off x="2057400" y="2057400"/>
            <a:ext cx="7772400" cy="4114800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/>
              <a:t>   </a:t>
            </a:r>
            <a:endParaRPr lang="en-US" altLang="zh-CN"/>
          </a:p>
        </p:txBody>
      </p:sp>
      <p:pic>
        <p:nvPicPr>
          <p:cNvPr id="49154" name="Picture 4"/>
          <p:cNvPicPr>
            <a:picLocks noChangeAspect="1"/>
          </p:cNvPicPr>
          <p:nvPr/>
        </p:nvPicPr>
        <p:blipFill>
          <a:blip r:embed="rId1">
            <a:lum bright="-12000" contrast="78000"/>
          </a:blip>
          <a:srcRect l="43657" t="44949" r="43874" b="46648"/>
          <a:stretch>
            <a:fillRect/>
          </a:stretch>
        </p:blipFill>
        <p:spPr>
          <a:xfrm>
            <a:off x="2895600" y="3810000"/>
            <a:ext cx="1981200" cy="1066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9155" name="Freeform 5"/>
          <p:cNvSpPr/>
          <p:nvPr/>
        </p:nvSpPr>
        <p:spPr>
          <a:xfrm>
            <a:off x="2208213" y="3644900"/>
            <a:ext cx="685800" cy="304800"/>
          </a:xfrm>
          <a:custGeom>
            <a:avLst/>
            <a:gdLst/>
            <a:ahLst/>
            <a:cxnLst>
              <a:cxn ang="0">
                <a:pos x="1088707500" y="483870000"/>
              </a:cxn>
              <a:cxn ang="0">
                <a:pos x="846772500" y="0"/>
              </a:cxn>
              <a:cxn ang="0">
                <a:pos x="0" y="483870000"/>
              </a:cxn>
            </a:cxnLst>
            <a:pathLst>
              <a:path w="432" h="192">
                <a:moveTo>
                  <a:pt x="432" y="192"/>
                </a:moveTo>
                <a:cubicBezTo>
                  <a:pt x="420" y="96"/>
                  <a:pt x="408" y="0"/>
                  <a:pt x="336" y="0"/>
                </a:cubicBezTo>
                <a:cubicBezTo>
                  <a:pt x="264" y="0"/>
                  <a:pt x="56" y="160"/>
                  <a:pt x="0" y="192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56" name="Freeform 6"/>
          <p:cNvSpPr/>
          <p:nvPr/>
        </p:nvSpPr>
        <p:spPr>
          <a:xfrm>
            <a:off x="4216400" y="4330700"/>
            <a:ext cx="355600" cy="685800"/>
          </a:xfrm>
          <a:custGeom>
            <a:avLst/>
            <a:gdLst/>
            <a:ahLst/>
            <a:cxnLst>
              <a:cxn ang="0">
                <a:pos x="80645000" y="0"/>
              </a:cxn>
              <a:cxn ang="0">
                <a:pos x="80645000" y="725805000"/>
              </a:cxn>
              <a:cxn ang="0">
                <a:pos x="564515000" y="1088707500"/>
              </a:cxn>
            </a:cxnLst>
            <a:pathLst>
              <a:path w="224" h="432">
                <a:moveTo>
                  <a:pt x="32" y="0"/>
                </a:moveTo>
                <a:cubicBezTo>
                  <a:pt x="16" y="108"/>
                  <a:pt x="0" y="216"/>
                  <a:pt x="32" y="288"/>
                </a:cubicBezTo>
                <a:cubicBezTo>
                  <a:pt x="64" y="360"/>
                  <a:pt x="200" y="408"/>
                  <a:pt x="224" y="432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49157" name="Picture 7"/>
          <p:cNvPicPr>
            <a:picLocks noChangeAspect="1"/>
          </p:cNvPicPr>
          <p:nvPr/>
        </p:nvPicPr>
        <p:blipFill>
          <a:blip r:embed="rId1">
            <a:lum bright="-12000" contrast="78000"/>
          </a:blip>
          <a:srcRect l="43657" t="44949" r="43874" b="46648"/>
          <a:stretch>
            <a:fillRect/>
          </a:stretch>
        </p:blipFill>
        <p:spPr>
          <a:xfrm>
            <a:off x="6858000" y="5334000"/>
            <a:ext cx="1981200" cy="1066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9158" name="Freeform 8"/>
          <p:cNvSpPr/>
          <p:nvPr/>
        </p:nvSpPr>
        <p:spPr>
          <a:xfrm>
            <a:off x="8839200" y="5245100"/>
            <a:ext cx="457200" cy="254000"/>
          </a:xfrm>
          <a:custGeom>
            <a:avLst/>
            <a:gdLst/>
            <a:ahLst/>
            <a:cxnLst>
              <a:cxn ang="0">
                <a:pos x="0" y="403225000"/>
              </a:cxn>
              <a:cxn ang="0">
                <a:pos x="241935000" y="40322500"/>
              </a:cxn>
              <a:cxn ang="0">
                <a:pos x="725805000" y="161290000"/>
              </a:cxn>
            </a:cxnLst>
            <a:pathLst>
              <a:path w="288" h="160">
                <a:moveTo>
                  <a:pt x="0" y="160"/>
                </a:moveTo>
                <a:cubicBezTo>
                  <a:pt x="24" y="96"/>
                  <a:pt x="48" y="32"/>
                  <a:pt x="96" y="16"/>
                </a:cubicBezTo>
                <a:cubicBezTo>
                  <a:pt x="144" y="0"/>
                  <a:pt x="256" y="56"/>
                  <a:pt x="288" y="64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59" name="Freeform 9"/>
          <p:cNvSpPr/>
          <p:nvPr/>
        </p:nvSpPr>
        <p:spPr>
          <a:xfrm>
            <a:off x="6172200" y="5245100"/>
            <a:ext cx="685800" cy="304800"/>
          </a:xfrm>
          <a:custGeom>
            <a:avLst/>
            <a:gdLst/>
            <a:ahLst/>
            <a:cxnLst>
              <a:cxn ang="0">
                <a:pos x="1088707500" y="483870000"/>
              </a:cxn>
              <a:cxn ang="0">
                <a:pos x="846772500" y="0"/>
              </a:cxn>
              <a:cxn ang="0">
                <a:pos x="0" y="483870000"/>
              </a:cxn>
            </a:cxnLst>
            <a:pathLst>
              <a:path w="432" h="192">
                <a:moveTo>
                  <a:pt x="432" y="192"/>
                </a:moveTo>
                <a:cubicBezTo>
                  <a:pt x="420" y="96"/>
                  <a:pt x="408" y="0"/>
                  <a:pt x="336" y="0"/>
                </a:cubicBezTo>
                <a:cubicBezTo>
                  <a:pt x="264" y="0"/>
                  <a:pt x="56" y="160"/>
                  <a:pt x="0" y="192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49160" name="Picture 10"/>
          <p:cNvPicPr>
            <a:picLocks noChangeAspect="1"/>
          </p:cNvPicPr>
          <p:nvPr/>
        </p:nvPicPr>
        <p:blipFill>
          <a:blip r:embed="rId1">
            <a:lum bright="-12000" contrast="78000"/>
          </a:blip>
          <a:srcRect l="43657" t="44949" r="43874" b="46648"/>
          <a:stretch>
            <a:fillRect/>
          </a:stretch>
        </p:blipFill>
        <p:spPr>
          <a:xfrm>
            <a:off x="2895600" y="5257800"/>
            <a:ext cx="1981200" cy="1066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9161" name="Freeform 11"/>
          <p:cNvSpPr/>
          <p:nvPr/>
        </p:nvSpPr>
        <p:spPr>
          <a:xfrm>
            <a:off x="4876800" y="5067300"/>
            <a:ext cx="457200" cy="254000"/>
          </a:xfrm>
          <a:custGeom>
            <a:avLst/>
            <a:gdLst/>
            <a:ahLst/>
            <a:cxnLst>
              <a:cxn ang="0">
                <a:pos x="0" y="403225000"/>
              </a:cxn>
              <a:cxn ang="0">
                <a:pos x="241935000" y="40322500"/>
              </a:cxn>
              <a:cxn ang="0">
                <a:pos x="725805000" y="161290000"/>
              </a:cxn>
            </a:cxnLst>
            <a:pathLst>
              <a:path w="288" h="160">
                <a:moveTo>
                  <a:pt x="0" y="160"/>
                </a:moveTo>
                <a:cubicBezTo>
                  <a:pt x="24" y="96"/>
                  <a:pt x="48" y="32"/>
                  <a:pt x="96" y="16"/>
                </a:cubicBezTo>
                <a:cubicBezTo>
                  <a:pt x="144" y="0"/>
                  <a:pt x="256" y="56"/>
                  <a:pt x="288" y="64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62" name="Freeform 12"/>
          <p:cNvSpPr/>
          <p:nvPr/>
        </p:nvSpPr>
        <p:spPr>
          <a:xfrm>
            <a:off x="3048000" y="5943600"/>
            <a:ext cx="508000" cy="546100"/>
          </a:xfrm>
          <a:custGeom>
            <a:avLst/>
            <a:gdLst/>
            <a:ahLst/>
            <a:cxnLst>
              <a:cxn ang="0">
                <a:pos x="483870000" y="0"/>
              </a:cxn>
              <a:cxn ang="0">
                <a:pos x="725805000" y="725805000"/>
              </a:cxn>
              <a:cxn ang="0">
                <a:pos x="0" y="846772500"/>
              </a:cxn>
            </a:cxnLst>
            <a:pathLst>
              <a:path w="320" h="344">
                <a:moveTo>
                  <a:pt x="192" y="0"/>
                </a:moveTo>
                <a:cubicBezTo>
                  <a:pt x="256" y="116"/>
                  <a:pt x="320" y="232"/>
                  <a:pt x="288" y="288"/>
                </a:cubicBezTo>
                <a:cubicBezTo>
                  <a:pt x="256" y="344"/>
                  <a:pt x="48" y="328"/>
                  <a:pt x="0" y="336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49163" name="Picture 13"/>
          <p:cNvPicPr>
            <a:picLocks noChangeAspect="1"/>
          </p:cNvPicPr>
          <p:nvPr/>
        </p:nvPicPr>
        <p:blipFill>
          <a:blip r:embed="rId1">
            <a:lum bright="-12000" contrast="78000"/>
          </a:blip>
          <a:srcRect l="43657" t="44949" r="43874" b="46648"/>
          <a:stretch>
            <a:fillRect/>
          </a:stretch>
        </p:blipFill>
        <p:spPr>
          <a:xfrm>
            <a:off x="6858000" y="3733800"/>
            <a:ext cx="1981200" cy="1066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9164" name="Freeform 14"/>
          <p:cNvSpPr/>
          <p:nvPr/>
        </p:nvSpPr>
        <p:spPr>
          <a:xfrm>
            <a:off x="7010400" y="4406900"/>
            <a:ext cx="508000" cy="546100"/>
          </a:xfrm>
          <a:custGeom>
            <a:avLst/>
            <a:gdLst/>
            <a:ahLst/>
            <a:cxnLst>
              <a:cxn ang="0">
                <a:pos x="483870000" y="0"/>
              </a:cxn>
              <a:cxn ang="0">
                <a:pos x="725805000" y="725805000"/>
              </a:cxn>
              <a:cxn ang="0">
                <a:pos x="0" y="846772500"/>
              </a:cxn>
            </a:cxnLst>
            <a:pathLst>
              <a:path w="320" h="344">
                <a:moveTo>
                  <a:pt x="192" y="0"/>
                </a:moveTo>
                <a:cubicBezTo>
                  <a:pt x="256" y="116"/>
                  <a:pt x="320" y="232"/>
                  <a:pt x="288" y="288"/>
                </a:cubicBezTo>
                <a:cubicBezTo>
                  <a:pt x="256" y="344"/>
                  <a:pt x="48" y="328"/>
                  <a:pt x="0" y="336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65" name="Freeform 15"/>
          <p:cNvSpPr/>
          <p:nvPr/>
        </p:nvSpPr>
        <p:spPr>
          <a:xfrm>
            <a:off x="8178800" y="4330700"/>
            <a:ext cx="355600" cy="685800"/>
          </a:xfrm>
          <a:custGeom>
            <a:avLst/>
            <a:gdLst/>
            <a:ahLst/>
            <a:cxnLst>
              <a:cxn ang="0">
                <a:pos x="80645000" y="0"/>
              </a:cxn>
              <a:cxn ang="0">
                <a:pos x="80645000" y="725805000"/>
              </a:cxn>
              <a:cxn ang="0">
                <a:pos x="564515000" y="1088707500"/>
              </a:cxn>
            </a:cxnLst>
            <a:pathLst>
              <a:path w="224" h="432">
                <a:moveTo>
                  <a:pt x="32" y="0"/>
                </a:moveTo>
                <a:cubicBezTo>
                  <a:pt x="16" y="108"/>
                  <a:pt x="0" y="216"/>
                  <a:pt x="32" y="288"/>
                </a:cubicBezTo>
                <a:cubicBezTo>
                  <a:pt x="64" y="360"/>
                  <a:pt x="200" y="408"/>
                  <a:pt x="224" y="432"/>
                </a:cubicBezTo>
              </a:path>
            </a:pathLst>
          </a:custGeom>
          <a:noFill/>
          <a:ln w="38100" cap="flat" cmpd="sng">
            <a:solidFill>
              <a:srgbClr val="CC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166" name="Text Box 16"/>
          <p:cNvSpPr txBox="1"/>
          <p:nvPr/>
        </p:nvSpPr>
        <p:spPr>
          <a:xfrm>
            <a:off x="2438400" y="2044700"/>
            <a:ext cx="7696200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chemeClr val="hlink"/>
                </a:solidFill>
                <a:latin typeface="Tahoma" pitchFamily="34" charset="0"/>
                <a:ea typeface="宋体" pitchFamily="2" charset="-122"/>
              </a:rPr>
              <a:t>       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以下四种接法中，接法错误，不起电阻作用，并造成电路中电流过大的是（  ）；只起定值电阻作用，而不能改变电路中电流大小的（    ）。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9167" name="Text Box 17"/>
          <p:cNvSpPr txBox="1"/>
          <p:nvPr/>
        </p:nvSpPr>
        <p:spPr>
          <a:xfrm>
            <a:off x="3429000" y="4572000"/>
            <a:ext cx="685800" cy="5194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Tahoma" pitchFamily="34" charset="0"/>
                <a:ea typeface="宋体" pitchFamily="2" charset="-122"/>
              </a:rPr>
              <a:t>A</a:t>
            </a:r>
            <a:endParaRPr lang="en-US" altLang="zh-CN" sz="2800" b="1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9168" name="Text Box 18"/>
          <p:cNvSpPr txBox="1"/>
          <p:nvPr/>
        </p:nvSpPr>
        <p:spPr>
          <a:xfrm>
            <a:off x="7543800" y="4572000"/>
            <a:ext cx="1219200" cy="5194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Tahoma" pitchFamily="34" charset="0"/>
                <a:ea typeface="宋体" pitchFamily="2" charset="-122"/>
              </a:rPr>
              <a:t>B</a:t>
            </a:r>
            <a:endParaRPr lang="en-US" altLang="zh-CN" sz="2800" b="1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9169" name="Text Box 19"/>
          <p:cNvSpPr txBox="1"/>
          <p:nvPr/>
        </p:nvSpPr>
        <p:spPr>
          <a:xfrm>
            <a:off x="3581400" y="6019800"/>
            <a:ext cx="1066800" cy="5194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Tahoma" pitchFamily="34" charset="0"/>
                <a:ea typeface="宋体" pitchFamily="2" charset="-122"/>
              </a:rPr>
              <a:t>C</a:t>
            </a:r>
            <a:endParaRPr lang="en-US" altLang="zh-CN" sz="2800" b="1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49170" name="Text Box 20"/>
          <p:cNvSpPr txBox="1"/>
          <p:nvPr/>
        </p:nvSpPr>
        <p:spPr>
          <a:xfrm>
            <a:off x="7467600" y="6019800"/>
            <a:ext cx="990600" cy="51943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latin typeface="Tahoma" pitchFamily="34" charset="0"/>
                <a:ea typeface="宋体" pitchFamily="2" charset="-122"/>
              </a:rPr>
              <a:t>D</a:t>
            </a:r>
            <a:endParaRPr lang="en-US" altLang="zh-CN" sz="2800" b="1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61461" name="Text Box 21"/>
          <p:cNvSpPr txBox="1"/>
          <p:nvPr/>
        </p:nvSpPr>
        <p:spPr>
          <a:xfrm>
            <a:off x="7824788" y="2492375"/>
            <a:ext cx="12192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ahoma" pitchFamily="34" charset="0"/>
                <a:ea typeface="宋体" pitchFamily="2" charset="-122"/>
              </a:rPr>
              <a:t>D</a:t>
            </a:r>
            <a:endParaRPr lang="en-US" altLang="zh-CN" sz="3200" b="1">
              <a:solidFill>
                <a:schemeClr val="accent2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61462" name="Text Box 22"/>
          <p:cNvSpPr txBox="1"/>
          <p:nvPr/>
        </p:nvSpPr>
        <p:spPr>
          <a:xfrm>
            <a:off x="2927350" y="3284538"/>
            <a:ext cx="1143000" cy="58039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Tahoma" pitchFamily="34" charset="0"/>
                <a:ea typeface="宋体" pitchFamily="2" charset="-122"/>
              </a:rPr>
              <a:t>B</a:t>
            </a:r>
            <a:endParaRPr lang="en-US" altLang="zh-CN" sz="3200" b="1">
              <a:solidFill>
                <a:schemeClr val="accent2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61464" name="Rectangle 24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反馈练习（</a:t>
            </a: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5</a:t>
            </a: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1" grpId="0"/>
      <p:bldP spid="6146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Picture 3"/>
          <p:cNvPicPr>
            <a:picLocks noChangeAspect="1"/>
          </p:cNvPicPr>
          <p:nvPr/>
        </p:nvPicPr>
        <p:blipFill>
          <a:blip r:embed="rId1">
            <a:lum contrast="54000"/>
          </a:blip>
          <a:srcRect l="5000" t="62000" r="81000" b="27333"/>
          <a:stretch>
            <a:fillRect/>
          </a:stretch>
        </p:blipFill>
        <p:spPr>
          <a:xfrm>
            <a:off x="6934200" y="5334000"/>
            <a:ext cx="2514600" cy="1524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0178" name="Picture 4"/>
          <p:cNvPicPr>
            <a:picLocks noChangeAspect="1"/>
          </p:cNvPicPr>
          <p:nvPr/>
        </p:nvPicPr>
        <p:blipFill>
          <a:blip r:embed="rId2">
            <a:lum contrast="41999"/>
          </a:blip>
          <a:srcRect l="6999" t="59332" r="83000" b="24667"/>
          <a:stretch>
            <a:fillRect/>
          </a:stretch>
        </p:blipFill>
        <p:spPr>
          <a:xfrm>
            <a:off x="5638800" y="3276600"/>
            <a:ext cx="1371600" cy="1600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0179" name="Picture 5"/>
          <p:cNvPicPr>
            <a:picLocks noChangeAspect="1"/>
          </p:cNvPicPr>
          <p:nvPr/>
        </p:nvPicPr>
        <p:blipFill>
          <a:blip r:embed="rId3">
            <a:lum contrast="100000"/>
          </a:blip>
          <a:srcRect l="9000" t="64667" r="85001" b="28667"/>
          <a:stretch>
            <a:fillRect/>
          </a:stretch>
        </p:blipFill>
        <p:spPr>
          <a:xfrm>
            <a:off x="3429000" y="5638800"/>
            <a:ext cx="1600200" cy="1219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0180" name="Picture 6"/>
          <p:cNvPicPr>
            <a:picLocks noChangeAspect="1"/>
          </p:cNvPicPr>
          <p:nvPr/>
        </p:nvPicPr>
        <p:blipFill>
          <a:blip r:embed="rId4">
            <a:lum contrast="96000"/>
          </a:blip>
          <a:srcRect l="7001" t="62000" r="84000" b="27333"/>
          <a:stretch>
            <a:fillRect/>
          </a:stretch>
        </p:blipFill>
        <p:spPr>
          <a:xfrm>
            <a:off x="8153400" y="3429000"/>
            <a:ext cx="1371600" cy="12192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0181" name="Text Box 7"/>
          <p:cNvSpPr txBox="1"/>
          <p:nvPr/>
        </p:nvSpPr>
        <p:spPr>
          <a:xfrm>
            <a:off x="7467600" y="6278563"/>
            <a:ext cx="6858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A</a:t>
            </a:r>
            <a:endParaRPr lang="en-US" altLang="zh-CN" sz="32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0182" name="Text Box 8"/>
          <p:cNvSpPr txBox="1"/>
          <p:nvPr/>
        </p:nvSpPr>
        <p:spPr>
          <a:xfrm>
            <a:off x="8382000" y="6278563"/>
            <a:ext cx="7620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B</a:t>
            </a:r>
            <a:endParaRPr lang="en-US" altLang="zh-CN" sz="32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0183" name="Text Box 9"/>
          <p:cNvSpPr txBox="1"/>
          <p:nvPr/>
        </p:nvSpPr>
        <p:spPr>
          <a:xfrm>
            <a:off x="6858000" y="5257800"/>
            <a:ext cx="7620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C</a:t>
            </a:r>
            <a:endParaRPr lang="en-US" altLang="zh-CN" sz="32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0184" name="Text Box 10"/>
          <p:cNvSpPr txBox="1"/>
          <p:nvPr/>
        </p:nvSpPr>
        <p:spPr>
          <a:xfrm>
            <a:off x="9067800" y="5257800"/>
            <a:ext cx="6096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D</a:t>
            </a:r>
            <a:endParaRPr lang="en-US" altLang="zh-CN" sz="32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0185" name="Text Box 11"/>
          <p:cNvSpPr>
            <a:spLocks noGrp="1"/>
          </p:cNvSpPr>
          <p:nvPr>
            <p:ph idx="1"/>
          </p:nvPr>
        </p:nvSpPr>
        <p:spPr>
          <a:xfrm>
            <a:off x="2209800" y="2286000"/>
            <a:ext cx="8229600" cy="954088"/>
          </a:xfrm>
        </p:spPr>
        <p:txBody>
          <a:bodyPr wrap="square" lIns="91440" tIns="45720" rIns="91440" bIns="45720" anchor="t"/>
          <a:p>
            <a:pPr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en-US" altLang="zh-CN" sz="2400" b="1">
                <a:solidFill>
                  <a:schemeClr val="hlink"/>
                </a:solidFill>
              </a:rPr>
              <a:t>         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要使变阻器的滑片向右运动时电流表的读数减小，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M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N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应与变阻器上哪两个接线柱相连？有几种接法？</a:t>
            </a:r>
            <a:endParaRPr lang="zh-CN" altLang="en-US" sz="28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0186" name="Text Box 12"/>
          <p:cNvSpPr txBox="1"/>
          <p:nvPr/>
        </p:nvSpPr>
        <p:spPr>
          <a:xfrm>
            <a:off x="7772400" y="5105400"/>
            <a:ext cx="533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latin typeface="黑体" pitchFamily="2" charset="-122"/>
                <a:ea typeface="黑体" pitchFamily="2" charset="-122"/>
              </a:rPr>
              <a:t>P</a:t>
            </a:r>
            <a:endParaRPr lang="en-US" altLang="zh-CN" sz="32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0187" name="Text Box 13"/>
          <p:cNvSpPr txBox="1"/>
          <p:nvPr/>
        </p:nvSpPr>
        <p:spPr>
          <a:xfrm>
            <a:off x="5715000" y="5867400"/>
            <a:ext cx="533400" cy="64198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chemeClr val="hlink"/>
                </a:solidFill>
                <a:latin typeface="Tahoma" pitchFamily="34" charset="0"/>
                <a:ea typeface="宋体" pitchFamily="2" charset="-122"/>
              </a:rPr>
              <a:t>M</a:t>
            </a:r>
            <a:endParaRPr lang="en-US" altLang="zh-CN" sz="3600" b="1">
              <a:solidFill>
                <a:schemeClr val="hlink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50188" name="Text Box 14"/>
          <p:cNvSpPr txBox="1"/>
          <p:nvPr/>
        </p:nvSpPr>
        <p:spPr>
          <a:xfrm>
            <a:off x="9829800" y="5867400"/>
            <a:ext cx="838200" cy="64198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chemeClr val="hlink"/>
                </a:solidFill>
                <a:latin typeface="Tahoma" pitchFamily="34" charset="0"/>
                <a:ea typeface="宋体" pitchFamily="2" charset="-122"/>
              </a:rPr>
              <a:t>N</a:t>
            </a:r>
            <a:endParaRPr lang="en-US" altLang="zh-CN" sz="3600" b="1">
              <a:solidFill>
                <a:schemeClr val="hlink"/>
              </a:solidFill>
              <a:latin typeface="Tahoma" pitchFamily="34" charset="0"/>
              <a:ea typeface="宋体" pitchFamily="2" charset="-122"/>
            </a:endParaRPr>
          </a:p>
        </p:txBody>
      </p:sp>
      <p:pic>
        <p:nvPicPr>
          <p:cNvPr id="50189" name="Picture 15"/>
          <p:cNvPicPr>
            <a:picLocks noChangeAspect="1"/>
          </p:cNvPicPr>
          <p:nvPr/>
        </p:nvPicPr>
        <p:blipFill>
          <a:blip r:embed="rId5"/>
          <a:srcRect l="18001" t="31334" r="64999" b="40666"/>
          <a:stretch>
            <a:fillRect/>
          </a:stretch>
        </p:blipFill>
        <p:spPr>
          <a:xfrm>
            <a:off x="2743200" y="3733800"/>
            <a:ext cx="1752600" cy="18288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0190" name="Freeform 16"/>
          <p:cNvSpPr/>
          <p:nvPr/>
        </p:nvSpPr>
        <p:spPr>
          <a:xfrm>
            <a:off x="2667000" y="3365500"/>
            <a:ext cx="3302000" cy="1435100"/>
          </a:xfrm>
          <a:custGeom>
            <a:avLst/>
            <a:gdLst/>
            <a:ahLst/>
            <a:cxnLst>
              <a:cxn ang="0">
                <a:pos x="2147483647" y="584676250"/>
              </a:cxn>
              <a:cxn ang="0">
                <a:pos x="2147483647" y="100806250"/>
              </a:cxn>
              <a:cxn ang="0">
                <a:pos x="2147483647" y="100806250"/>
              </a:cxn>
              <a:cxn ang="0">
                <a:pos x="483870000" y="705643750"/>
              </a:cxn>
              <a:cxn ang="0">
                <a:pos x="604837500" y="2147483647"/>
              </a:cxn>
            </a:cxnLst>
            <a:pathLst>
              <a:path w="2080" h="904">
                <a:moveTo>
                  <a:pt x="2064" y="232"/>
                </a:moveTo>
                <a:cubicBezTo>
                  <a:pt x="2072" y="152"/>
                  <a:pt x="2080" y="72"/>
                  <a:pt x="1968" y="40"/>
                </a:cubicBezTo>
                <a:cubicBezTo>
                  <a:pt x="1856" y="8"/>
                  <a:pt x="1688" y="0"/>
                  <a:pt x="1392" y="40"/>
                </a:cubicBezTo>
                <a:cubicBezTo>
                  <a:pt x="1096" y="80"/>
                  <a:pt x="384" y="136"/>
                  <a:pt x="192" y="280"/>
                </a:cubicBezTo>
                <a:cubicBezTo>
                  <a:pt x="0" y="424"/>
                  <a:pt x="232" y="800"/>
                  <a:pt x="240" y="90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191" name="Freeform 17"/>
          <p:cNvSpPr/>
          <p:nvPr/>
        </p:nvSpPr>
        <p:spPr>
          <a:xfrm>
            <a:off x="3479800" y="4953000"/>
            <a:ext cx="330200" cy="1676400"/>
          </a:xfrm>
          <a:custGeom>
            <a:avLst/>
            <a:gdLst/>
            <a:ahLst/>
            <a:cxnLst>
              <a:cxn ang="0">
                <a:pos x="524192500" y="0"/>
              </a:cxn>
              <a:cxn ang="0">
                <a:pos x="40322500" y="1330642500"/>
              </a:cxn>
              <a:cxn ang="0">
                <a:pos x="282257500" y="2147483647"/>
              </a:cxn>
            </a:cxnLst>
            <a:pathLst>
              <a:path w="208" h="1056">
                <a:moveTo>
                  <a:pt x="208" y="0"/>
                </a:moveTo>
                <a:cubicBezTo>
                  <a:pt x="120" y="176"/>
                  <a:pt x="32" y="352"/>
                  <a:pt x="16" y="528"/>
                </a:cubicBezTo>
                <a:cubicBezTo>
                  <a:pt x="0" y="704"/>
                  <a:pt x="96" y="968"/>
                  <a:pt x="112" y="105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192" name="Freeform 18"/>
          <p:cNvSpPr/>
          <p:nvPr/>
        </p:nvSpPr>
        <p:spPr>
          <a:xfrm>
            <a:off x="4800600" y="6553200"/>
            <a:ext cx="118110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72577500" y="0"/>
              </a:cxn>
              <a:cxn ang="0">
                <a:pos x="1814512500" y="0"/>
              </a:cxn>
            </a:cxnLst>
            <a:pathLst>
              <a:path w="744" h="1">
                <a:moveTo>
                  <a:pt x="0" y="0"/>
                </a:moveTo>
                <a:cubicBezTo>
                  <a:pt x="252" y="0"/>
                  <a:pt x="504" y="0"/>
                  <a:pt x="624" y="0"/>
                </a:cubicBezTo>
                <a:cubicBezTo>
                  <a:pt x="744" y="0"/>
                  <a:pt x="704" y="0"/>
                  <a:pt x="720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193" name="Freeform 19"/>
          <p:cNvSpPr/>
          <p:nvPr/>
        </p:nvSpPr>
        <p:spPr>
          <a:xfrm>
            <a:off x="6705600" y="3390900"/>
            <a:ext cx="1879600" cy="952500"/>
          </a:xfrm>
          <a:custGeom>
            <a:avLst/>
            <a:gdLst/>
            <a:ahLst/>
            <a:cxnLst>
              <a:cxn ang="0">
                <a:pos x="0" y="181451250"/>
              </a:cxn>
              <a:cxn ang="0">
                <a:pos x="1572577500" y="60483750"/>
              </a:cxn>
              <a:cxn ang="0">
                <a:pos x="2147483647" y="544353750"/>
              </a:cxn>
              <a:cxn ang="0">
                <a:pos x="2147483647" y="1512093750"/>
              </a:cxn>
            </a:cxnLst>
            <a:pathLst>
              <a:path w="1184" h="600">
                <a:moveTo>
                  <a:pt x="0" y="72"/>
                </a:moveTo>
                <a:cubicBezTo>
                  <a:pt x="220" y="36"/>
                  <a:pt x="440" y="0"/>
                  <a:pt x="624" y="24"/>
                </a:cubicBezTo>
                <a:cubicBezTo>
                  <a:pt x="808" y="48"/>
                  <a:pt x="1024" y="120"/>
                  <a:pt x="1104" y="216"/>
                </a:cubicBezTo>
                <a:cubicBezTo>
                  <a:pt x="1184" y="312"/>
                  <a:pt x="1104" y="536"/>
                  <a:pt x="1104" y="60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194" name="Freeform 20"/>
          <p:cNvSpPr/>
          <p:nvPr/>
        </p:nvSpPr>
        <p:spPr>
          <a:xfrm>
            <a:off x="9372600" y="4203700"/>
            <a:ext cx="927100" cy="1663700"/>
          </a:xfrm>
          <a:custGeom>
            <a:avLst/>
            <a:gdLst/>
            <a:ahLst/>
            <a:cxnLst>
              <a:cxn ang="0">
                <a:pos x="0" y="221773750"/>
              </a:cxn>
              <a:cxn ang="0">
                <a:pos x="1209675000" y="221773750"/>
              </a:cxn>
              <a:cxn ang="0">
                <a:pos x="1451610000" y="1552416250"/>
              </a:cxn>
              <a:cxn ang="0">
                <a:pos x="1330642500" y="2147483647"/>
              </a:cxn>
              <a:cxn ang="0">
                <a:pos x="1330642500" y="2147483647"/>
              </a:cxn>
            </a:cxnLst>
            <a:pathLst>
              <a:path w="584" h="1048">
                <a:moveTo>
                  <a:pt x="0" y="88"/>
                </a:moveTo>
                <a:cubicBezTo>
                  <a:pt x="192" y="44"/>
                  <a:pt x="384" y="0"/>
                  <a:pt x="480" y="88"/>
                </a:cubicBezTo>
                <a:cubicBezTo>
                  <a:pt x="576" y="176"/>
                  <a:pt x="568" y="480"/>
                  <a:pt x="576" y="616"/>
                </a:cubicBezTo>
                <a:cubicBezTo>
                  <a:pt x="584" y="752"/>
                  <a:pt x="536" y="832"/>
                  <a:pt x="528" y="904"/>
                </a:cubicBezTo>
                <a:cubicBezTo>
                  <a:pt x="520" y="976"/>
                  <a:pt x="528" y="1024"/>
                  <a:pt x="528" y="1048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195" name="Oval 21"/>
          <p:cNvSpPr/>
          <p:nvPr/>
        </p:nvSpPr>
        <p:spPr>
          <a:xfrm>
            <a:off x="10134600" y="57912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0196" name="Oval 22"/>
          <p:cNvSpPr/>
          <p:nvPr/>
        </p:nvSpPr>
        <p:spPr>
          <a:xfrm>
            <a:off x="5943600" y="64008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488" name="Rectangle 24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反馈练习（</a:t>
            </a:r>
            <a:r>
              <a:rPr kumimoji="0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）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WordArt 2"/>
          <p:cNvSpPr>
            <a:spLocks noTextEdit="1"/>
          </p:cNvSpPr>
          <p:nvPr/>
        </p:nvSpPr>
        <p:spPr>
          <a:xfrm>
            <a:off x="1919288" y="333375"/>
            <a:ext cx="1393825" cy="593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p>
            <a:pPr algn="ctr"/>
            <a:r>
              <a:rPr lang="zh-CN" altLang="en-US" sz="3600">
                <a:gradFill rotWithShape="1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charset="0"/>
                <a:ea typeface="宋体" charset="0"/>
              </a:rPr>
              <a:t>练习</a:t>
            </a:r>
            <a:endParaRPr lang="zh-CN" altLang="en-US" sz="3600">
              <a:gradFill rotWithShape="1">
                <a:gsLst>
                  <a:gs pos="0">
                    <a:srgbClr val="FFFF00"/>
                  </a:gs>
                  <a:gs pos="100000">
                    <a:srgbClr val="FF0000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charset="0"/>
              <a:ea typeface="宋体" charset="0"/>
            </a:endParaRPr>
          </a:p>
        </p:txBody>
      </p:sp>
      <p:sp>
        <p:nvSpPr>
          <p:cNvPr id="51202" name="Text Box 3"/>
          <p:cNvSpPr txBox="1"/>
          <p:nvPr/>
        </p:nvSpPr>
        <p:spPr>
          <a:xfrm>
            <a:off x="1847850" y="981075"/>
            <a:ext cx="8351838" cy="2529840"/>
          </a:xfrm>
          <a:prstGeom prst="rect">
            <a:avLst/>
          </a:prstGeom>
          <a:noFill/>
          <a:ln w="38100">
            <a:noFill/>
            <a:miter/>
          </a:ln>
        </p:spPr>
        <p:txBody>
          <a:bodyPr anchor="t">
            <a:spAutoFit/>
          </a:bodyPr>
          <a:p>
            <a:pPr lvl="0"/>
            <a:r>
              <a:rPr lang="en-US" altLang="zh-CN" sz="3200" b="1">
                <a:latin typeface="黑体" pitchFamily="2" charset="-122"/>
                <a:ea typeface="黑体" pitchFamily="2" charset="-122"/>
              </a:rPr>
              <a:t>      1.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如下图所示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将导线接在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和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两个接线柱上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当滑动触头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P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向右滑动时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变阻器将如何变化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?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若接在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_____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和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_____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两个接线柱上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电阻为最大值且不变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若接在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_____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和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_____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两个接线柱上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电阻为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0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且不变</a:t>
            </a:r>
            <a:r>
              <a:rPr lang="en-US" altLang="zh-CN" sz="3200" b="1">
                <a:latin typeface="黑体" pitchFamily="2" charset="-122"/>
                <a:ea typeface="黑体" pitchFamily="2" charset="-122"/>
              </a:rPr>
              <a:t>.</a:t>
            </a:r>
            <a:endParaRPr lang="en-US" altLang="zh-CN" sz="3200" b="1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51203" name="Group 4"/>
          <p:cNvGrpSpPr/>
          <p:nvPr/>
        </p:nvGrpSpPr>
        <p:grpSpPr>
          <a:xfrm>
            <a:off x="4979988" y="3511550"/>
            <a:ext cx="5688012" cy="3346450"/>
            <a:chOff x="2177" y="2212"/>
            <a:chExt cx="3583" cy="2108"/>
          </a:xfrm>
        </p:grpSpPr>
        <p:pic>
          <p:nvPicPr>
            <p:cNvPr id="51204" name="Picture 5" descr="滑动变阻器应用实验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177" y="2212"/>
              <a:ext cx="3583" cy="210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51205" name="Text Box 6"/>
            <p:cNvSpPr txBox="1"/>
            <p:nvPr/>
          </p:nvSpPr>
          <p:spPr>
            <a:xfrm>
              <a:off x="4649" y="2296"/>
              <a:ext cx="318" cy="288"/>
            </a:xfrm>
            <a:prstGeom prst="rect">
              <a:avLst/>
            </a:prstGeom>
            <a:noFill/>
            <a:ln w="38100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2400" i="1" dirty="0">
                  <a:latin typeface="方正姚体" pitchFamily="2" charset="-122"/>
                  <a:ea typeface="方正姚体" pitchFamily="2" charset="-122"/>
                </a:rPr>
                <a:t>D</a:t>
              </a:r>
              <a:endParaRPr lang="en-US" altLang="zh-CN" sz="2400" i="1" dirty="0">
                <a:latin typeface="方正姚体" pitchFamily="2" charset="-122"/>
                <a:ea typeface="方正姚体" pitchFamily="2" charset="-122"/>
              </a:endParaRPr>
            </a:p>
          </p:txBody>
        </p:sp>
      </p:grpSp>
      <p:sp>
        <p:nvSpPr>
          <p:cNvPr id="51207" name="Text Box 7"/>
          <p:cNvSpPr txBox="1"/>
          <p:nvPr/>
        </p:nvSpPr>
        <p:spPr>
          <a:xfrm>
            <a:off x="4943475" y="1916113"/>
            <a:ext cx="647700" cy="579120"/>
          </a:xfrm>
          <a:prstGeom prst="rect">
            <a:avLst/>
          </a:prstGeom>
          <a:noFill/>
          <a:ln w="38100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51208" name="Text Box 8"/>
          <p:cNvSpPr txBox="1"/>
          <p:nvPr/>
        </p:nvSpPr>
        <p:spPr>
          <a:xfrm>
            <a:off x="6311900" y="1916113"/>
            <a:ext cx="576263" cy="579120"/>
          </a:xfrm>
          <a:prstGeom prst="rect">
            <a:avLst/>
          </a:prstGeom>
          <a:noFill/>
          <a:ln w="38100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51209" name="Text Box 9"/>
          <p:cNvSpPr txBox="1"/>
          <p:nvPr/>
        </p:nvSpPr>
        <p:spPr>
          <a:xfrm>
            <a:off x="7248525" y="2417763"/>
            <a:ext cx="719138" cy="579120"/>
          </a:xfrm>
          <a:prstGeom prst="rect">
            <a:avLst/>
          </a:prstGeom>
          <a:noFill/>
          <a:ln w="38100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51210" name="Text Box 10"/>
          <p:cNvSpPr txBox="1"/>
          <p:nvPr/>
        </p:nvSpPr>
        <p:spPr>
          <a:xfrm>
            <a:off x="8759825" y="2417763"/>
            <a:ext cx="576263" cy="579120"/>
          </a:xfrm>
          <a:prstGeom prst="rect">
            <a:avLst/>
          </a:prstGeom>
          <a:noFill/>
          <a:ln w="38100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7" grpId="0"/>
      <p:bldP spid="51208" grpId="0"/>
      <p:bldP spid="51209" grpId="0"/>
      <p:bldP spid="512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Text Box 2"/>
          <p:cNvSpPr txBox="1"/>
          <p:nvPr/>
        </p:nvSpPr>
        <p:spPr>
          <a:xfrm>
            <a:off x="1774825" y="765175"/>
            <a:ext cx="8424863" cy="1554480"/>
          </a:xfrm>
          <a:prstGeom prst="rect">
            <a:avLst/>
          </a:prstGeom>
          <a:noFill/>
          <a:ln w="38100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   2.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如图所示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要使灯泡的亮度变小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则必须使变阻器接入电路部分的电阻变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_____.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电流表的示数变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_____,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滑动触头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P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应向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______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移动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.</a:t>
            </a:r>
            <a:endParaRPr lang="en-US" altLang="zh-CN" sz="3200" b="1" dirty="0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52226" name="Group 3"/>
          <p:cNvGrpSpPr/>
          <p:nvPr/>
        </p:nvGrpSpPr>
        <p:grpSpPr>
          <a:xfrm>
            <a:off x="3071813" y="2708275"/>
            <a:ext cx="4824412" cy="3097213"/>
            <a:chOff x="884" y="1570"/>
            <a:chExt cx="3538" cy="2178"/>
          </a:xfrm>
        </p:grpSpPr>
        <p:grpSp>
          <p:nvGrpSpPr>
            <p:cNvPr id="52227" name="Group 4"/>
            <p:cNvGrpSpPr/>
            <p:nvPr/>
          </p:nvGrpSpPr>
          <p:grpSpPr>
            <a:xfrm>
              <a:off x="884" y="1570"/>
              <a:ext cx="3538" cy="2178"/>
              <a:chOff x="884" y="1570"/>
              <a:chExt cx="3538" cy="2178"/>
            </a:xfrm>
          </p:grpSpPr>
          <p:grpSp>
            <p:nvGrpSpPr>
              <p:cNvPr id="52228" name="Group 5"/>
              <p:cNvGrpSpPr/>
              <p:nvPr/>
            </p:nvGrpSpPr>
            <p:grpSpPr>
              <a:xfrm>
                <a:off x="884" y="2523"/>
                <a:ext cx="408" cy="364"/>
                <a:chOff x="884" y="2478"/>
                <a:chExt cx="1089" cy="1089"/>
              </a:xfrm>
            </p:grpSpPr>
            <p:sp>
              <p:nvSpPr>
                <p:cNvPr id="52229" name="Oval 6"/>
                <p:cNvSpPr/>
                <p:nvPr/>
              </p:nvSpPr>
              <p:spPr>
                <a:xfrm>
                  <a:off x="884" y="2478"/>
                  <a:ext cx="1089" cy="1089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lvl="0"/>
                  <a:endParaRPr lang="zh-CN" altLang="en-US" dirty="0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52230" name="WordArt 7"/>
                <p:cNvSpPr>
                  <a:spLocks noTextEdit="1"/>
                </p:cNvSpPr>
                <p:nvPr/>
              </p:nvSpPr>
              <p:spPr>
                <a:xfrm>
                  <a:off x="1111" y="2614"/>
                  <a:ext cx="680" cy="726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  <a:normAutofit fontScale="40000"/>
                </a:bodyPr>
                <a:p>
                  <a:pPr algn="ctr"/>
                  <a:r>
                    <a:rPr lang="zh-CN" altLang="en-US" sz="3600">
                      <a:solidFill>
                        <a:srgbClr val="FF0000"/>
                      </a:solidFill>
                      <a:effectLst>
                        <a:outerShdw dist="35921" dir="2699999" algn="ctr" rotWithShape="0">
                          <a:srgbClr val="C0C0C0">
                            <a:alpha val="79999"/>
                          </a:srgbClr>
                        </a:outerShdw>
                      </a:effectLst>
                      <a:latin typeface="宋体" charset="0"/>
                      <a:ea typeface="宋体" charset="0"/>
                    </a:rPr>
                    <a:t>A</a:t>
                  </a:r>
                  <a:endParaRPr lang="zh-CN" altLang="en-US" sz="3600">
                    <a:solidFill>
                      <a:srgbClr val="FF0000"/>
                    </a:solidFill>
                    <a:effectLst>
                      <a:outerShdw dist="35921" dir="2699999" algn="ctr" rotWithShape="0">
                        <a:srgbClr val="C0C0C0">
                          <a:alpha val="79999"/>
                        </a:srgbClr>
                      </a:outerShdw>
                    </a:effectLst>
                    <a:latin typeface="宋体" charset="0"/>
                    <a:ea typeface="宋体" charset="0"/>
                  </a:endParaRPr>
                </a:p>
              </p:txBody>
            </p:sp>
          </p:grpSp>
          <p:grpSp>
            <p:nvGrpSpPr>
              <p:cNvPr id="52231" name="Group 8"/>
              <p:cNvGrpSpPr/>
              <p:nvPr/>
            </p:nvGrpSpPr>
            <p:grpSpPr>
              <a:xfrm>
                <a:off x="1791" y="3430"/>
                <a:ext cx="363" cy="318"/>
                <a:chOff x="2018" y="2886"/>
                <a:chExt cx="862" cy="862"/>
              </a:xfrm>
            </p:grpSpPr>
            <p:sp>
              <p:nvSpPr>
                <p:cNvPr id="52232" name="Oval 9"/>
                <p:cNvSpPr/>
                <p:nvPr/>
              </p:nvSpPr>
              <p:spPr>
                <a:xfrm>
                  <a:off x="2018" y="2886"/>
                  <a:ext cx="862" cy="862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pPr lvl="0"/>
                  <a:endParaRPr lang="zh-CN" altLang="en-US" dirty="0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52233" name="Line 10"/>
                <p:cNvSpPr/>
                <p:nvPr/>
              </p:nvSpPr>
              <p:spPr>
                <a:xfrm flipH="1">
                  <a:off x="2154" y="3022"/>
                  <a:ext cx="590" cy="590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52234" name="Line 11"/>
                <p:cNvSpPr/>
                <p:nvPr/>
              </p:nvSpPr>
              <p:spPr>
                <a:xfrm>
                  <a:off x="2109" y="3022"/>
                  <a:ext cx="635" cy="635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/>
                  <a:endParaRPr lang="zh-CN" altLang="en-US"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  <p:sp>
            <p:nvSpPr>
              <p:cNvPr id="52235" name="Line 12"/>
              <p:cNvSpPr/>
              <p:nvPr/>
            </p:nvSpPr>
            <p:spPr>
              <a:xfrm flipH="1">
                <a:off x="1111" y="3612"/>
                <a:ext cx="680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36" name="Line 13"/>
              <p:cNvSpPr/>
              <p:nvPr/>
            </p:nvSpPr>
            <p:spPr>
              <a:xfrm>
                <a:off x="1111" y="2886"/>
                <a:ext cx="0" cy="72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37" name="Line 14"/>
              <p:cNvSpPr/>
              <p:nvPr/>
            </p:nvSpPr>
            <p:spPr>
              <a:xfrm>
                <a:off x="1111" y="1888"/>
                <a:ext cx="0" cy="635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38" name="Rectangle 15"/>
              <p:cNvSpPr/>
              <p:nvPr/>
            </p:nvSpPr>
            <p:spPr>
              <a:xfrm>
                <a:off x="2744" y="3475"/>
                <a:ext cx="862" cy="227"/>
              </a:xfrm>
              <a:prstGeom prst="rect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39" name="Line 16"/>
              <p:cNvSpPr/>
              <p:nvPr/>
            </p:nvSpPr>
            <p:spPr>
              <a:xfrm flipH="1">
                <a:off x="2154" y="3612"/>
                <a:ext cx="590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40" name="Line 17"/>
              <p:cNvSpPr/>
              <p:nvPr/>
            </p:nvSpPr>
            <p:spPr>
              <a:xfrm>
                <a:off x="3152" y="3249"/>
                <a:ext cx="0" cy="22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41" name="Line 18"/>
              <p:cNvSpPr/>
              <p:nvPr/>
            </p:nvSpPr>
            <p:spPr>
              <a:xfrm>
                <a:off x="3152" y="3249"/>
                <a:ext cx="1270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42" name="Line 19"/>
              <p:cNvSpPr/>
              <p:nvPr/>
            </p:nvSpPr>
            <p:spPr>
              <a:xfrm>
                <a:off x="1973" y="1661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43" name="Line 20"/>
              <p:cNvSpPr/>
              <p:nvPr/>
            </p:nvSpPr>
            <p:spPr>
              <a:xfrm>
                <a:off x="2472" y="1661"/>
                <a:ext cx="0" cy="408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44" name="Line 21"/>
              <p:cNvSpPr/>
              <p:nvPr/>
            </p:nvSpPr>
            <p:spPr>
              <a:xfrm>
                <a:off x="1837" y="1797"/>
                <a:ext cx="0" cy="182"/>
              </a:xfrm>
              <a:prstGeom prst="line">
                <a:avLst/>
              </a:prstGeom>
              <a:ln w="762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45" name="Line 22"/>
              <p:cNvSpPr/>
              <p:nvPr/>
            </p:nvSpPr>
            <p:spPr>
              <a:xfrm>
                <a:off x="2336" y="1797"/>
                <a:ext cx="0" cy="182"/>
              </a:xfrm>
              <a:prstGeom prst="line">
                <a:avLst/>
              </a:prstGeom>
              <a:ln w="762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46" name="Line 23"/>
              <p:cNvSpPr/>
              <p:nvPr/>
            </p:nvSpPr>
            <p:spPr>
              <a:xfrm>
                <a:off x="1973" y="1888"/>
                <a:ext cx="45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47" name="Line 24"/>
              <p:cNvSpPr/>
              <p:nvPr/>
            </p:nvSpPr>
            <p:spPr>
              <a:xfrm>
                <a:off x="2109" y="1888"/>
                <a:ext cx="45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48" name="Line 25"/>
              <p:cNvSpPr/>
              <p:nvPr/>
            </p:nvSpPr>
            <p:spPr>
              <a:xfrm>
                <a:off x="2245" y="1888"/>
                <a:ext cx="45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49" name="Line 26"/>
              <p:cNvSpPr/>
              <p:nvPr/>
            </p:nvSpPr>
            <p:spPr>
              <a:xfrm>
                <a:off x="1111" y="1888"/>
                <a:ext cx="726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50" name="Line 27"/>
              <p:cNvSpPr/>
              <p:nvPr/>
            </p:nvSpPr>
            <p:spPr>
              <a:xfrm>
                <a:off x="2472" y="1888"/>
                <a:ext cx="408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51" name="Oval 28"/>
              <p:cNvSpPr/>
              <p:nvPr/>
            </p:nvSpPr>
            <p:spPr>
              <a:xfrm>
                <a:off x="2880" y="1842"/>
                <a:ext cx="91" cy="91"/>
              </a:xfrm>
              <a:prstGeom prst="ellipse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/>
                <a:endParaRPr lang="zh-CN" altLang="en-US" dirty="0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52" name="Line 29"/>
              <p:cNvSpPr/>
              <p:nvPr/>
            </p:nvSpPr>
            <p:spPr>
              <a:xfrm flipV="1">
                <a:off x="2925" y="1570"/>
                <a:ext cx="499" cy="27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53" name="Line 30"/>
              <p:cNvSpPr/>
              <p:nvPr/>
            </p:nvSpPr>
            <p:spPr>
              <a:xfrm>
                <a:off x="3470" y="1888"/>
                <a:ext cx="952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52254" name="Line 31"/>
              <p:cNvSpPr/>
              <p:nvPr/>
            </p:nvSpPr>
            <p:spPr>
              <a:xfrm flipV="1">
                <a:off x="4422" y="1888"/>
                <a:ext cx="0" cy="1361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pPr lvl="0"/>
                <a:endParaRPr lang="zh-CN" altLang="en-US">
                  <a:latin typeface="Arial" pitchFamily="34" charset="0"/>
                  <a:ea typeface="宋体" pitchFamily="2" charset="-122"/>
                </a:endParaRPr>
              </a:p>
            </p:txBody>
          </p:sp>
        </p:grpSp>
        <p:sp>
          <p:nvSpPr>
            <p:cNvPr id="52255" name="WordArt 32"/>
            <p:cNvSpPr>
              <a:spLocks noTextEdit="1"/>
            </p:cNvSpPr>
            <p:nvPr/>
          </p:nvSpPr>
          <p:spPr>
            <a:xfrm>
              <a:off x="2835" y="3158"/>
              <a:ext cx="227" cy="2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ctr"/>
              <a:r>
                <a:rPr lang="zh-CN" altLang="en-US" sz="3600">
                  <a:solidFill>
                    <a:srgbClr val="FF0000"/>
                  </a:solidFill>
                  <a:effectLst>
                    <a:outerShdw dist="35921" dir="2699999" algn="ctr" rotWithShape="0">
                      <a:srgbClr val="C0C0C0">
                        <a:alpha val="79999"/>
                      </a:srgbClr>
                    </a:outerShdw>
                  </a:effectLst>
                  <a:latin typeface="华文新魏" charset="0"/>
                  <a:ea typeface="华文新魏" charset="0"/>
                </a:rPr>
                <a:t>P</a:t>
              </a:r>
              <a:endParaRPr lang="zh-CN" altLang="en-US" sz="360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2"/>
          <p:cNvPicPr>
            <a:picLocks noChangeAspect="1"/>
          </p:cNvPicPr>
          <p:nvPr/>
        </p:nvPicPr>
        <p:blipFill>
          <a:blip r:embed="rId1">
            <a:lum contrast="24000"/>
          </a:blip>
          <a:srcRect l="36000" t="38000" r="25999" b="20667"/>
          <a:stretch>
            <a:fillRect/>
          </a:stretch>
        </p:blipFill>
        <p:spPr>
          <a:xfrm>
            <a:off x="7896225" y="3644900"/>
            <a:ext cx="2771775" cy="2997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3795" name="Picture 3"/>
          <p:cNvPicPr>
            <a:picLocks noChangeAspect="1"/>
          </p:cNvPicPr>
          <p:nvPr/>
        </p:nvPicPr>
        <p:blipFill>
          <a:blip r:embed="rId2">
            <a:lum contrast="24000"/>
          </a:blip>
          <a:srcRect l="3000" t="22000" r="73000" b="23334"/>
          <a:stretch>
            <a:fillRect/>
          </a:stretch>
        </p:blipFill>
        <p:spPr>
          <a:xfrm>
            <a:off x="7934325" y="0"/>
            <a:ext cx="2733675" cy="36449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3143250" y="188913"/>
            <a:ext cx="4895850" cy="1143000"/>
          </a:xfrm>
        </p:spPr>
        <p:txBody>
          <a:bodyPr vert="horz" wrap="square" lIns="91440" tIns="45720" rIns="91440" bIns="45720" numCol="1" anchor="ctr" anchorCtr="0" compatLnSpc="1"/>
          <a:p>
            <a:pPr lvl="0" eaLnBrk="1" fontAlgn="base" hangingPunct="1"/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思考问题（</a:t>
            </a:r>
            <a:r>
              <a:rPr lang="en-US" altLang="zh-CN" sz="4800" b="0" strike="noStrike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4800" b="0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）</a:t>
            </a:r>
            <a:endParaRPr lang="zh-CN" altLang="en-US" sz="4800" b="0" strike="noStrike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172" name="Rectangle 5"/>
          <p:cNvSpPr>
            <a:spLocks noGrp="1"/>
          </p:cNvSpPr>
          <p:nvPr>
            <p:ph idx="1"/>
          </p:nvPr>
        </p:nvSpPr>
        <p:spPr>
          <a:xfrm>
            <a:off x="2057400" y="2133600"/>
            <a:ext cx="7772400" cy="2895600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/>
              <a:t>         </a:t>
            </a:r>
            <a:endParaRPr lang="en-US" altLang="zh-CN"/>
          </a:p>
          <a:p>
            <a:pPr eaLnBrk="1" hangingPunct="1">
              <a:buNone/>
            </a:pPr>
            <a:endParaRPr lang="en-US" altLang="zh-CN"/>
          </a:p>
          <a:p>
            <a:pPr eaLnBrk="1" hangingPunct="1">
              <a:buNone/>
            </a:pPr>
            <a:r>
              <a:rPr lang="en-US" altLang="zh-CN"/>
              <a:t>         </a:t>
            </a:r>
            <a:endParaRPr lang="en-US" altLang="zh-CN" sz="4800" b="1">
              <a:solidFill>
                <a:schemeClr val="bg2"/>
              </a:solidFill>
              <a:ea typeface="方正姚体" pitchFamily="2" charset="-122"/>
            </a:endParaRPr>
          </a:p>
        </p:txBody>
      </p:sp>
      <p:pic>
        <p:nvPicPr>
          <p:cNvPr id="7173" name="Picture 6" descr="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83113" y="4868863"/>
            <a:ext cx="3168650" cy="1600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7174" name="Picture 7" descr="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847850" y="4437063"/>
            <a:ext cx="571500" cy="1524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7175" name="AutoShape 8"/>
          <p:cNvSpPr/>
          <p:nvPr/>
        </p:nvSpPr>
        <p:spPr>
          <a:xfrm>
            <a:off x="2208213" y="1916113"/>
            <a:ext cx="6096000" cy="2209800"/>
          </a:xfrm>
          <a:prstGeom prst="wedgeRoundRectCallout">
            <a:avLst>
              <a:gd name="adj1" fmla="val -2917"/>
              <a:gd name="adj2" fmla="val 85056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Tahoma" pitchFamily="34" charset="0"/>
                <a:ea typeface="方正姚体" pitchFamily="2" charset="-122"/>
              </a:rPr>
              <a:t>台灯和收音机是采用什么方法使其亮度和音量发生变化的？</a:t>
            </a:r>
            <a:endParaRPr lang="zh-CN" altLang="en-US" sz="4400" b="1" dirty="0">
              <a:solidFill>
                <a:srgbClr val="0000FF"/>
              </a:solidFill>
              <a:latin typeface="Tahoma" pitchFamily="34" charset="0"/>
              <a:ea typeface="方正姚体" pitchFamily="2" charset="-122"/>
            </a:endParaRPr>
          </a:p>
          <a:p>
            <a:pPr lvl="0" algn="ctr"/>
            <a:endParaRPr lang="en-US" altLang="zh-CN" sz="2400">
              <a:solidFill>
                <a:srgbClr val="0000FF"/>
              </a:solidFill>
              <a:latin typeface="Tahoma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193" name="Object 2"/>
          <p:cNvGraphicFramePr>
            <a:graphicFrameLocks noChangeAspect="1"/>
          </p:cNvGraphicFramePr>
          <p:nvPr/>
        </p:nvGraphicFramePr>
        <p:xfrm>
          <a:off x="1524000" y="2362200"/>
          <a:ext cx="1990725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990725" imgH="3810000" progId="Paint.Picture">
                  <p:embed/>
                </p:oleObj>
              </mc:Choice>
              <mc:Fallback>
                <p:oleObj name="" r:id="rId1" imgW="1990725" imgH="38100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>
                      <a:xfrm>
                        <a:off x="1524000" y="2362200"/>
                        <a:ext cx="1990725" cy="381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819" name="Group 3"/>
          <p:cNvGrpSpPr/>
          <p:nvPr/>
        </p:nvGrpSpPr>
        <p:grpSpPr>
          <a:xfrm>
            <a:off x="2566988" y="765175"/>
            <a:ext cx="5737225" cy="1905000"/>
            <a:chOff x="672" y="912"/>
            <a:chExt cx="3120" cy="1200"/>
          </a:xfrm>
        </p:grpSpPr>
        <p:sp>
          <p:nvSpPr>
            <p:cNvPr id="8195" name="AutoShape 4"/>
            <p:cNvSpPr/>
            <p:nvPr/>
          </p:nvSpPr>
          <p:spPr>
            <a:xfrm>
              <a:off x="672" y="912"/>
              <a:ext cx="3120" cy="1200"/>
            </a:xfrm>
            <a:prstGeom prst="wedgeEllipseCallout">
              <a:avLst>
                <a:gd name="adj1" fmla="val -43528"/>
                <a:gd name="adj2" fmla="val 72917"/>
              </a:avLst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algn="ctr"/>
              <a:endParaRPr lang="zh-CN" altLang="zh-CN" sz="2400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34821" name="Text Box 5"/>
            <p:cNvSpPr txBox="1">
              <a:spLocks noChangeArrowheads="1"/>
            </p:cNvSpPr>
            <p:nvPr/>
          </p:nvSpPr>
          <p:spPr bwMode="auto">
            <a:xfrm>
              <a:off x="960" y="1055"/>
              <a:ext cx="2687" cy="9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itchFamily="18" charset="0"/>
                  <a:ea typeface="黑体" pitchFamily="49" charset="-122"/>
                  <a:cs typeface="+mn-cs"/>
                </a:rPr>
                <a:t>改变电池的节数可以改变灯泡的亮度，但亮度不能连续调，该怎么办？</a:t>
              </a:r>
            </a:p>
          </p:txBody>
        </p:sp>
      </p:grpSp>
      <p:graphicFrame>
        <p:nvGraphicFramePr>
          <p:cNvPr id="8197" name="Object 6"/>
          <p:cNvGraphicFramePr>
            <a:graphicFrameLocks noChangeAspect="1"/>
          </p:cNvGraphicFramePr>
          <p:nvPr/>
        </p:nvGraphicFramePr>
        <p:xfrm>
          <a:off x="8172450" y="2420938"/>
          <a:ext cx="2495550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2495550" imgH="3781425" progId="Paint.Picture">
                  <p:embed/>
                </p:oleObj>
              </mc:Choice>
              <mc:Fallback>
                <p:oleObj name="" r:id="rId3" imgW="2495550" imgH="3781425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8172450" y="2420938"/>
                        <a:ext cx="2495550" cy="3781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823" name="Group 7"/>
          <p:cNvGrpSpPr/>
          <p:nvPr/>
        </p:nvGrpSpPr>
        <p:grpSpPr>
          <a:xfrm>
            <a:off x="3359150" y="3068638"/>
            <a:ext cx="5029200" cy="2667000"/>
            <a:chOff x="1152" y="1920"/>
            <a:chExt cx="3168" cy="1680"/>
          </a:xfrm>
        </p:grpSpPr>
        <p:sp>
          <p:nvSpPr>
            <p:cNvPr id="8199" name="AutoShape 8"/>
            <p:cNvSpPr/>
            <p:nvPr/>
          </p:nvSpPr>
          <p:spPr>
            <a:xfrm>
              <a:off x="1152" y="1920"/>
              <a:ext cx="3168" cy="1680"/>
            </a:xfrm>
            <a:prstGeom prst="cloudCallout">
              <a:avLst>
                <a:gd name="adj1" fmla="val 58269"/>
                <a:gd name="adj2" fmla="val -36963"/>
              </a:avLst>
            </a:prstGeom>
            <a:solidFill>
              <a:srgbClr val="FF99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algn="ctr"/>
              <a:endParaRPr lang="zh-CN" altLang="zh-CN" sz="2400" dirty="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8200" name="Text Box 9"/>
            <p:cNvSpPr txBox="1"/>
            <p:nvPr/>
          </p:nvSpPr>
          <p:spPr>
            <a:xfrm>
              <a:off x="1536" y="2112"/>
              <a:ext cx="2592" cy="128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200" b="1" dirty="0">
                  <a:latin typeface="Times New Roman" pitchFamily="18" charset="0"/>
                  <a:ea typeface="黑体" pitchFamily="2" charset="-122"/>
                </a:rPr>
                <a:t>要使灯泡的亮度连续可调，请你利用你身边的器材来试试看，能否做到最简便呢？</a:t>
              </a:r>
              <a:endParaRPr lang="zh-CN" altLang="en-US" sz="3200" b="1" dirty="0">
                <a:latin typeface="Times New Roman" pitchFamily="18" charset="0"/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1774825" y="0"/>
            <a:ext cx="2124075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chemeClr val="folHlink"/>
                </a:solidFill>
                <a:latin typeface="Times New Roman" pitchFamily="18" charset="0"/>
                <a:ea typeface="华文新魏" pitchFamily="2" charset="-122"/>
              </a:rPr>
              <a:t>思考</a:t>
            </a:r>
            <a:r>
              <a:rPr lang="en-US" altLang="zh-CN" sz="4800" b="1">
                <a:solidFill>
                  <a:schemeClr val="folHlink"/>
                </a:solidFill>
                <a:latin typeface="Times New Roman" pitchFamily="18" charset="0"/>
                <a:ea typeface="华文新魏" pitchFamily="2" charset="-122"/>
              </a:rPr>
              <a:t>?</a:t>
            </a:r>
            <a:endParaRPr lang="en-US" altLang="zh-CN" sz="4800" b="1">
              <a:solidFill>
                <a:schemeClr val="folHlink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927350" y="993140"/>
            <a:ext cx="1295400" cy="17373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b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宋体" pitchFamily="2" charset="-122"/>
                <a:cs typeface="+mn-cs"/>
              </a:rPr>
              <a:t>如何改变电流</a:t>
            </a:r>
          </a:p>
        </p:txBody>
      </p:sp>
      <p:sp>
        <p:nvSpPr>
          <p:cNvPr id="4101" name="AutoShape 5"/>
          <p:cNvSpPr/>
          <p:nvPr/>
        </p:nvSpPr>
        <p:spPr>
          <a:xfrm>
            <a:off x="4367213" y="1557338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2075" tIns="46038" rIns="92075" bIns="46038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648075" y="3946525"/>
            <a:ext cx="12192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b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宋体" pitchFamily="2" charset="-122"/>
                <a:cs typeface="+mn-cs"/>
              </a:rPr>
              <a:t>影响电阻大小因素</a:t>
            </a:r>
          </a:p>
        </p:txBody>
      </p:sp>
      <p:grpSp>
        <p:nvGrpSpPr>
          <p:cNvPr id="4119" name="Group 23"/>
          <p:cNvGrpSpPr/>
          <p:nvPr/>
        </p:nvGrpSpPr>
        <p:grpSpPr>
          <a:xfrm>
            <a:off x="5232400" y="3079751"/>
            <a:ext cx="1800225" cy="3519488"/>
            <a:chOff x="2426" y="1033"/>
            <a:chExt cx="1134" cy="2217"/>
          </a:xfrm>
        </p:grpSpPr>
        <p:sp>
          <p:nvSpPr>
            <p:cNvPr id="9222" name="AutoShape 3"/>
            <p:cNvSpPr/>
            <p:nvPr/>
          </p:nvSpPr>
          <p:spPr>
            <a:xfrm>
              <a:off x="2426" y="1162"/>
              <a:ext cx="240" cy="2016"/>
            </a:xfrm>
            <a:prstGeom prst="leftBrace">
              <a:avLst>
                <a:gd name="adj1" fmla="val 70000"/>
                <a:gd name="adj2" fmla="val 49009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/>
              <a:endParaRPr lang="zh-CN" altLang="en-US" dirty="0">
                <a:latin typeface="Arial" pitchFamily="34" charset="0"/>
                <a:ea typeface="宋体" pitchFamily="2" charset="-122"/>
              </a:endParaRPr>
            </a:p>
          </p:txBody>
        </p:sp>
        <p:grpSp>
          <p:nvGrpSpPr>
            <p:cNvPr id="9223" name="Group 22"/>
            <p:cNvGrpSpPr/>
            <p:nvPr/>
          </p:nvGrpSpPr>
          <p:grpSpPr>
            <a:xfrm>
              <a:off x="2744" y="1033"/>
              <a:ext cx="816" cy="2217"/>
              <a:chOff x="2744" y="1033"/>
              <a:chExt cx="816" cy="2217"/>
            </a:xfrm>
          </p:grpSpPr>
          <p:sp>
            <p:nvSpPr>
              <p:cNvPr id="4103" name="Text Box 7"/>
              <p:cNvSpPr txBox="1">
                <a:spLocks noChangeArrowheads="1"/>
              </p:cNvSpPr>
              <p:nvPr/>
            </p:nvSpPr>
            <p:spPr bwMode="auto">
              <a:xfrm>
                <a:off x="2744" y="1033"/>
                <a:ext cx="816" cy="40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36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charset="0"/>
                    <a:ea typeface="宋体" pitchFamily="2" charset="-122"/>
                    <a:cs typeface="+mn-cs"/>
                  </a:rPr>
                  <a:t>长度</a:t>
                </a:r>
              </a:p>
            </p:txBody>
          </p:sp>
          <p:sp>
            <p:nvSpPr>
              <p:cNvPr id="4104" name="Text Box 8"/>
              <p:cNvSpPr txBox="1">
                <a:spLocks noChangeArrowheads="1"/>
              </p:cNvSpPr>
              <p:nvPr/>
            </p:nvSpPr>
            <p:spPr bwMode="auto">
              <a:xfrm>
                <a:off x="2744" y="2212"/>
                <a:ext cx="768" cy="40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36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charset="0"/>
                    <a:ea typeface="宋体" pitchFamily="2" charset="-122"/>
                    <a:cs typeface="+mn-cs"/>
                  </a:rPr>
                  <a:t>材料</a:t>
                </a:r>
              </a:p>
            </p:txBody>
          </p:sp>
          <p:sp>
            <p:nvSpPr>
              <p:cNvPr id="4105" name="Text Box 9"/>
              <p:cNvSpPr txBox="1">
                <a:spLocks noChangeArrowheads="1"/>
              </p:cNvSpPr>
              <p:nvPr/>
            </p:nvSpPr>
            <p:spPr bwMode="auto">
              <a:xfrm>
                <a:off x="2744" y="2847"/>
                <a:ext cx="816" cy="40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36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charset="0"/>
                    <a:ea typeface="宋体" pitchFamily="2" charset="-122"/>
                    <a:cs typeface="+mn-cs"/>
                  </a:rPr>
                  <a:t>温度</a:t>
                </a:r>
              </a:p>
            </p:txBody>
          </p:sp>
          <p:sp>
            <p:nvSpPr>
              <p:cNvPr id="4106" name="Text Box 10"/>
              <p:cNvSpPr txBox="1">
                <a:spLocks noChangeArrowheads="1"/>
              </p:cNvSpPr>
              <p:nvPr/>
            </p:nvSpPr>
            <p:spPr bwMode="auto">
              <a:xfrm>
                <a:off x="2744" y="1668"/>
                <a:ext cx="816" cy="40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92075" tIns="46038" rIns="92075" bIns="46038" anchor="b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36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Arial" charset="0"/>
                    <a:ea typeface="宋体" pitchFamily="2" charset="-122"/>
                    <a:cs typeface="+mn-cs"/>
                  </a:rPr>
                  <a:t>粗细</a:t>
                </a:r>
              </a:p>
            </p:txBody>
          </p:sp>
        </p:grpSp>
      </p:grp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5519738" y="920115"/>
            <a:ext cx="1219200" cy="17373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b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charset="0"/>
                <a:ea typeface="宋体" pitchFamily="2" charset="-122"/>
                <a:cs typeface="+mn-cs"/>
              </a:rPr>
              <a:t>如何改变电阻</a:t>
            </a:r>
          </a:p>
        </p:txBody>
      </p:sp>
      <p:sp>
        <p:nvSpPr>
          <p:cNvPr id="4117" name="AutoShape 21"/>
          <p:cNvSpPr/>
          <p:nvPr/>
        </p:nvSpPr>
        <p:spPr>
          <a:xfrm>
            <a:off x="7391400" y="1700213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2075" tIns="46038" rIns="92075" bIns="46038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20" name="AutoShape 24"/>
          <p:cNvSpPr/>
          <p:nvPr/>
        </p:nvSpPr>
        <p:spPr>
          <a:xfrm>
            <a:off x="7319963" y="3213100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00FF00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2075" tIns="46038" rIns="92075" bIns="46038" anchor="ctr"/>
          <a:p>
            <a:pPr lvl="0"/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21" name="Text Box 25"/>
          <p:cNvSpPr txBox="1"/>
          <p:nvPr/>
        </p:nvSpPr>
        <p:spPr>
          <a:xfrm>
            <a:off x="8256588" y="3068638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latin typeface="Arial" pitchFamily="34" charset="0"/>
                <a:ea typeface="宋体" pitchFamily="2" charset="-122"/>
              </a:rPr>
              <a:t>变阻器</a:t>
            </a:r>
            <a:endParaRPr lang="zh-CN" altLang="en-US" sz="2400" b="1" dirty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0" grpId="0" bldLvl="0" animBg="1"/>
      <p:bldP spid="4101" grpId="0" bldLvl="0" animBg="1"/>
      <p:bldP spid="4102" grpId="0" bldLvl="0" animBg="1"/>
      <p:bldP spid="4116" grpId="0" bldLvl="0" animBg="1"/>
      <p:bldP spid="4117" grpId="0" bldLvl="0" animBg="1"/>
      <p:bldP spid="4120" grpId="0" bldLvl="0" animBg="1"/>
      <p:bldP spid="41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Text Box 4"/>
          <p:cNvSpPr txBox="1"/>
          <p:nvPr/>
        </p:nvSpPr>
        <p:spPr>
          <a:xfrm>
            <a:off x="2063750" y="404813"/>
            <a:ext cx="8280400" cy="11887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宋体" pitchFamily="2" charset="-122"/>
              </a:rPr>
              <a:t>        </a:t>
            </a:r>
            <a:r>
              <a:rPr lang="zh-CN" altLang="en-US" sz="3600" b="1" dirty="0">
                <a:latin typeface="Arial" pitchFamily="34" charset="0"/>
                <a:ea typeface="宋体" pitchFamily="2" charset="-122"/>
              </a:rPr>
              <a:t>改变电阻的大小，可以改变电流的大小。生活中需要使用变阻器。</a:t>
            </a:r>
            <a:endParaRPr lang="zh-CN" altLang="en-US" sz="3600" b="1" dirty="0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9229" name="Group 13"/>
          <p:cNvGrpSpPr/>
          <p:nvPr/>
        </p:nvGrpSpPr>
        <p:grpSpPr>
          <a:xfrm>
            <a:off x="2566988" y="2349500"/>
            <a:ext cx="7413625" cy="3395663"/>
            <a:chOff x="657" y="1104"/>
            <a:chExt cx="4670" cy="2139"/>
          </a:xfrm>
        </p:grpSpPr>
        <p:grpSp>
          <p:nvGrpSpPr>
            <p:cNvPr id="10243" name="Group 12"/>
            <p:cNvGrpSpPr/>
            <p:nvPr/>
          </p:nvGrpSpPr>
          <p:grpSpPr>
            <a:xfrm>
              <a:off x="1680" y="1104"/>
              <a:ext cx="3264" cy="1248"/>
              <a:chOff x="1680" y="1104"/>
              <a:chExt cx="3264" cy="1248"/>
            </a:xfrm>
          </p:grpSpPr>
          <p:pic>
            <p:nvPicPr>
              <p:cNvPr id="10244" name="Picture 7" descr="台灯"/>
              <p:cNvPicPr>
                <a:picLocks noChangeAspect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>
              <a:xfrm>
                <a:off x="1680" y="1104"/>
                <a:ext cx="976" cy="1248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10245" name="Picture 8" descr="扩音机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3312" y="1248"/>
                <a:ext cx="1632" cy="93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</p:grpSp>
        <p:sp>
          <p:nvSpPr>
            <p:cNvPr id="10246" name="Text Box 10"/>
            <p:cNvSpPr txBox="1"/>
            <p:nvPr/>
          </p:nvSpPr>
          <p:spPr>
            <a:xfrm>
              <a:off x="657" y="2840"/>
              <a:ext cx="4670" cy="40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600" b="1" dirty="0">
                  <a:latin typeface="宋体" pitchFamily="2" charset="-122"/>
                  <a:ea typeface="宋体" pitchFamily="2" charset="-122"/>
                </a:rPr>
                <a:t>灯光变亮、变暗，声音变强变弱。</a:t>
              </a:r>
              <a:endParaRPr lang="zh-CN" altLang="en-US" sz="3600" b="1" dirty="0">
                <a:latin typeface="宋体" pitchFamily="2" charset="-122"/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pSp>
        <p:nvGrpSpPr>
          <p:cNvPr id="11265" name="Group 2"/>
          <p:cNvGrpSpPr/>
          <p:nvPr/>
        </p:nvGrpSpPr>
        <p:grpSpPr>
          <a:xfrm>
            <a:off x="1703388" y="908050"/>
            <a:ext cx="4267200" cy="3048000"/>
            <a:chOff x="120" y="144"/>
            <a:chExt cx="2688" cy="1920"/>
          </a:xfrm>
        </p:grpSpPr>
        <p:graphicFrame>
          <p:nvGraphicFramePr>
            <p:cNvPr id="11266" name="Object 3"/>
            <p:cNvGraphicFramePr>
              <a:graphicFrameLocks noChangeAspect="1"/>
            </p:cNvGraphicFramePr>
            <p:nvPr/>
          </p:nvGraphicFramePr>
          <p:xfrm>
            <a:off x="120" y="144"/>
            <a:ext cx="2688" cy="16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3381375" imgH="2085975" progId="Paint.Picture">
                    <p:embed/>
                  </p:oleObj>
                </mc:Choice>
                <mc:Fallback>
                  <p:oleObj name="" r:id="rId1" imgW="3381375" imgH="2085975" progId="Paint.Picture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120" y="144"/>
                          <a:ext cx="2688" cy="165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44" name="Text Box 4"/>
            <p:cNvSpPr txBox="1">
              <a:spLocks noChangeArrowheads="1"/>
            </p:cNvSpPr>
            <p:nvPr/>
          </p:nvSpPr>
          <p:spPr bwMode="auto">
            <a:xfrm>
              <a:off x="1296" y="1776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itchFamily="18" charset="0"/>
                  <a:ea typeface="宋体" pitchFamily="2" charset="-122"/>
                  <a:cs typeface="+mn-cs"/>
                </a:rPr>
                <a:t>(A)</a:t>
              </a:r>
            </a:p>
          </p:txBody>
        </p:sp>
      </p:grpSp>
      <p:grpSp>
        <p:nvGrpSpPr>
          <p:cNvPr id="11268" name="Group 5"/>
          <p:cNvGrpSpPr/>
          <p:nvPr/>
        </p:nvGrpSpPr>
        <p:grpSpPr>
          <a:xfrm>
            <a:off x="6024563" y="908050"/>
            <a:ext cx="4419600" cy="3043238"/>
            <a:chOff x="2856" y="135"/>
            <a:chExt cx="2784" cy="1917"/>
          </a:xfrm>
        </p:grpSpPr>
        <p:graphicFrame>
          <p:nvGraphicFramePr>
            <p:cNvPr id="11269" name="Object 6"/>
            <p:cNvGraphicFramePr>
              <a:graphicFrameLocks noChangeAspect="1"/>
            </p:cNvGraphicFramePr>
            <p:nvPr/>
          </p:nvGraphicFramePr>
          <p:xfrm>
            <a:off x="2856" y="135"/>
            <a:ext cx="2784" cy="16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3" imgW="3362325" imgH="2009775" progId="Paint.Picture">
                    <p:embed/>
                  </p:oleObj>
                </mc:Choice>
                <mc:Fallback>
                  <p:oleObj name="" r:id="rId3" imgW="3362325" imgH="2009775" progId="Paint.Picture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>
                        <a:xfrm>
                          <a:off x="2856" y="135"/>
                          <a:ext cx="2784" cy="166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5847" name="Text Box 7"/>
            <p:cNvSpPr txBox="1">
              <a:spLocks noChangeArrowheads="1"/>
            </p:cNvSpPr>
            <p:nvPr/>
          </p:nvSpPr>
          <p:spPr bwMode="auto">
            <a:xfrm>
              <a:off x="4068" y="1764"/>
              <a:ext cx="38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itchFamily="18" charset="0"/>
                  <a:ea typeface="宋体" pitchFamily="2" charset="-122"/>
                  <a:cs typeface="+mn-cs"/>
                </a:rPr>
                <a:t>(B)</a:t>
              </a:r>
            </a:p>
          </p:txBody>
        </p:sp>
      </p:grp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2566988" y="4076700"/>
            <a:ext cx="69342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        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当</a:t>
            </a:r>
            <a:r>
              <a:rPr kumimoji="1" lang="en-US" altLang="zh-CN" sz="36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M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向左移动时，接入电路中的铅笔心长度变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_____ 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，电流表的示数变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_____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，灯的亮度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_______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。</a:t>
            </a:r>
          </a:p>
        </p:txBody>
      </p:sp>
      <p:sp>
        <p:nvSpPr>
          <p:cNvPr id="35849" name="Text Box 9"/>
          <p:cNvSpPr txBox="1"/>
          <p:nvPr/>
        </p:nvSpPr>
        <p:spPr>
          <a:xfrm>
            <a:off x="6553200" y="4511675"/>
            <a:ext cx="114300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短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5850" name="Text Box 10"/>
          <p:cNvSpPr txBox="1"/>
          <p:nvPr/>
        </p:nvSpPr>
        <p:spPr>
          <a:xfrm>
            <a:off x="5178425" y="5118100"/>
            <a:ext cx="76200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大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5851" name="Text Box 11"/>
          <p:cNvSpPr txBox="1"/>
          <p:nvPr/>
        </p:nvSpPr>
        <p:spPr>
          <a:xfrm>
            <a:off x="2971800" y="5646738"/>
            <a:ext cx="129540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变亮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1275" name="Text Box 12"/>
          <p:cNvSpPr txBox="1"/>
          <p:nvPr/>
        </p:nvSpPr>
        <p:spPr>
          <a:xfrm>
            <a:off x="4079875" y="260350"/>
            <a:ext cx="3738880" cy="70104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/>
            <a:r>
              <a:rPr lang="zh-CN" altLang="en-US" sz="4000" dirty="0">
                <a:latin typeface="Arial" pitchFamily="34" charset="0"/>
                <a:ea typeface="宋体" pitchFamily="2" charset="-122"/>
              </a:rPr>
              <a:t>滑动变阻器雏形</a:t>
            </a:r>
            <a:endParaRPr lang="zh-CN" altLang="en-US" sz="4000" dirty="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 bldLvl="0" animBg="1"/>
      <p:bldP spid="35849" grpId="0"/>
      <p:bldP spid="35850" grpId="0"/>
      <p:bldP spid="35851" grpId="0"/>
    </p:bldLst>
  </p:timing>
</p:sld>
</file>

<file path=ppt/theme/theme1.xml><?xml version="1.0" encoding="utf-8"?>
<a:theme xmlns:a="http://schemas.openxmlformats.org/drawingml/2006/main" name="绿色辉光设计模板">
  <a:themeElements>
    <a:clrScheme name="绿色辉光设计模板 9">
      <a:dk1>
        <a:srgbClr val="006600"/>
      </a:dk1>
      <a:lt1>
        <a:srgbClr val="00CC66"/>
      </a:lt1>
      <a:dk2>
        <a:srgbClr val="00B839"/>
      </a:dk2>
      <a:lt2>
        <a:srgbClr val="3E3E5C"/>
      </a:lt2>
      <a:accent1>
        <a:srgbClr val="2EB257"/>
      </a:accent1>
      <a:accent2>
        <a:srgbClr val="6666FF"/>
      </a:accent2>
      <a:accent3>
        <a:srgbClr val="AAE2B8"/>
      </a:accent3>
      <a:accent4>
        <a:srgbClr val="005600"/>
      </a:accent4>
      <a:accent5>
        <a:srgbClr val="ADD5B4"/>
      </a:accent5>
      <a:accent6>
        <a:srgbClr val="5C5CE7"/>
      </a:accent6>
      <a:hlink>
        <a:srgbClr val="E9E400"/>
      </a:hlink>
      <a:folHlink>
        <a:srgbClr val="FFFF99"/>
      </a:folHlink>
    </a:clrScheme>
    <a:fontScheme name="绿色辉光设计模板">
      <a:majorFont>
        <a:latin typeface="华文彩云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绿色辉光设计模板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2">
        <a:dk1>
          <a:srgbClr val="000000"/>
        </a:dk1>
        <a:lt1>
          <a:srgbClr val="DEF6F1"/>
        </a:lt1>
        <a:dk2>
          <a:srgbClr val="006600"/>
        </a:dk2>
        <a:lt2>
          <a:srgbClr val="969696"/>
        </a:lt2>
        <a:accent1>
          <a:srgbClr val="FFFFCC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E2"/>
        </a:accent5>
        <a:accent6>
          <a:srgbClr val="7FB3E7"/>
        </a:accent6>
        <a:hlink>
          <a:srgbClr val="00CC66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3">
        <a:dk1>
          <a:srgbClr val="000000"/>
        </a:dk1>
        <a:lt1>
          <a:srgbClr val="FFFFFF"/>
        </a:lt1>
        <a:dk2>
          <a:srgbClr val="027440"/>
        </a:dk2>
        <a:lt2>
          <a:srgbClr val="808080"/>
        </a:lt2>
        <a:accent1>
          <a:srgbClr val="E6F3DD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0F8EB"/>
        </a:accent5>
        <a:accent6>
          <a:srgbClr val="005C8A"/>
        </a:accent6>
        <a:hlink>
          <a:srgbClr val="32CE71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4">
        <a:dk1>
          <a:srgbClr val="339966"/>
        </a:dk1>
        <a:lt1>
          <a:srgbClr val="FFFFFF"/>
        </a:lt1>
        <a:dk2>
          <a:srgbClr val="006666"/>
        </a:dk2>
        <a:lt2>
          <a:srgbClr val="808080"/>
        </a:lt2>
        <a:accent1>
          <a:srgbClr val="CCFFCC"/>
        </a:accent1>
        <a:accent2>
          <a:srgbClr val="5DD95D"/>
        </a:accent2>
        <a:accent3>
          <a:srgbClr val="FFFFFF"/>
        </a:accent3>
        <a:accent4>
          <a:srgbClr val="2A8256"/>
        </a:accent4>
        <a:accent5>
          <a:srgbClr val="E2FFE2"/>
        </a:accent5>
        <a:accent6>
          <a:srgbClr val="53C453"/>
        </a:accent6>
        <a:hlink>
          <a:srgbClr val="3333CC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5">
        <a:dk1>
          <a:srgbClr val="5F5F5F"/>
        </a:dk1>
        <a:lt1>
          <a:srgbClr val="FFFFD9"/>
        </a:lt1>
        <a:dk2>
          <a:srgbClr val="4D4D4D"/>
        </a:dk2>
        <a:lt2>
          <a:srgbClr val="777777"/>
        </a:lt2>
        <a:accent1>
          <a:srgbClr val="FFFFF7"/>
        </a:accent1>
        <a:accent2>
          <a:srgbClr val="01CB61"/>
        </a:accent2>
        <a:accent3>
          <a:srgbClr val="FFFFE9"/>
        </a:accent3>
        <a:accent4>
          <a:srgbClr val="505050"/>
        </a:accent4>
        <a:accent5>
          <a:srgbClr val="FFFFFA"/>
        </a:accent5>
        <a:accent6>
          <a:srgbClr val="01B857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6">
        <a:dk1>
          <a:srgbClr val="333300"/>
        </a:dk1>
        <a:lt1>
          <a:srgbClr val="DDDDDD"/>
        </a:lt1>
        <a:dk2>
          <a:srgbClr val="22B45A"/>
        </a:dk2>
        <a:lt2>
          <a:srgbClr val="003366"/>
        </a:lt2>
        <a:accent1>
          <a:srgbClr val="99CCFF"/>
        </a:accent1>
        <a:accent2>
          <a:srgbClr val="00B000"/>
        </a:accent2>
        <a:accent3>
          <a:srgbClr val="EBEBEB"/>
        </a:accent3>
        <a:accent4>
          <a:srgbClr val="2A2A00"/>
        </a:accent4>
        <a:accent5>
          <a:srgbClr val="CAE2FF"/>
        </a:accent5>
        <a:accent6>
          <a:srgbClr val="009F00"/>
        </a:accent6>
        <a:hlink>
          <a:srgbClr val="CCFF99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7">
        <a:dk1>
          <a:srgbClr val="333333"/>
        </a:dk1>
        <a:lt1>
          <a:srgbClr val="EAEAEA"/>
        </a:lt1>
        <a:dk2>
          <a:srgbClr val="1C5845"/>
        </a:dk2>
        <a:lt2>
          <a:srgbClr val="336699"/>
        </a:lt2>
        <a:accent1>
          <a:srgbClr val="3CA263"/>
        </a:accent1>
        <a:accent2>
          <a:srgbClr val="468A4B"/>
        </a:accent2>
        <a:accent3>
          <a:srgbClr val="F3F3F3"/>
        </a:accent3>
        <a:accent4>
          <a:srgbClr val="2A2A2A"/>
        </a:accent4>
        <a:accent5>
          <a:srgbClr val="AFCEB7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8">
        <a:dk1>
          <a:srgbClr val="336600"/>
        </a:dk1>
        <a:lt1>
          <a:srgbClr val="686B5D"/>
        </a:lt1>
        <a:dk2>
          <a:srgbClr val="135947"/>
        </a:dk2>
        <a:lt2>
          <a:srgbClr val="777777"/>
        </a:lt2>
        <a:accent1>
          <a:srgbClr val="A7A79B"/>
        </a:accent1>
        <a:accent2>
          <a:srgbClr val="5FC95F"/>
        </a:accent2>
        <a:accent3>
          <a:srgbClr val="B9BAB6"/>
        </a:accent3>
        <a:accent4>
          <a:srgbClr val="2A5600"/>
        </a:accent4>
        <a:accent5>
          <a:srgbClr val="D0D0CB"/>
        </a:accent5>
        <a:accent6>
          <a:srgbClr val="55B655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9">
        <a:dk1>
          <a:srgbClr val="006600"/>
        </a:dk1>
        <a:lt1>
          <a:srgbClr val="00CC66"/>
        </a:lt1>
        <a:dk2>
          <a:srgbClr val="00B839"/>
        </a:dk2>
        <a:lt2>
          <a:srgbClr val="3E3E5C"/>
        </a:lt2>
        <a:accent1>
          <a:srgbClr val="2EB257"/>
        </a:accent1>
        <a:accent2>
          <a:srgbClr val="6666FF"/>
        </a:accent2>
        <a:accent3>
          <a:srgbClr val="AAE2B8"/>
        </a:accent3>
        <a:accent4>
          <a:srgbClr val="005600"/>
        </a:accent4>
        <a:accent5>
          <a:srgbClr val="ADD5B4"/>
        </a:accent5>
        <a:accent6>
          <a:srgbClr val="5C5CE7"/>
        </a:accent6>
        <a:hlink>
          <a:srgbClr val="E9E4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10">
        <a:dk1>
          <a:srgbClr val="336600"/>
        </a:dk1>
        <a:lt1>
          <a:srgbClr val="AF8553"/>
        </a:lt1>
        <a:dk2>
          <a:srgbClr val="477335"/>
        </a:dk2>
        <a:lt2>
          <a:srgbClr val="2D2015"/>
        </a:lt2>
        <a:accent1>
          <a:srgbClr val="AAAA8C"/>
        </a:accent1>
        <a:accent2>
          <a:srgbClr val="1DA146"/>
        </a:accent2>
        <a:accent3>
          <a:srgbClr val="D4C2B3"/>
        </a:accent3>
        <a:accent4>
          <a:srgbClr val="2A5600"/>
        </a:accent4>
        <a:accent5>
          <a:srgbClr val="D2D2C5"/>
        </a:accent5>
        <a:accent6>
          <a:srgbClr val="19913F"/>
        </a:accent6>
        <a:hlink>
          <a:srgbClr val="FFEA4B"/>
        </a:hlink>
        <a:folHlink>
          <a:srgbClr val="3F4A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11">
        <a:dk1>
          <a:srgbClr val="006600"/>
        </a:dk1>
        <a:lt1>
          <a:srgbClr val="008080"/>
        </a:lt1>
        <a:dk2>
          <a:srgbClr val="019552"/>
        </a:dk2>
        <a:lt2>
          <a:srgbClr val="005A58"/>
        </a:lt2>
        <a:accent1>
          <a:srgbClr val="5FA15D"/>
        </a:accent1>
        <a:accent2>
          <a:srgbClr val="D7D45D"/>
        </a:accent2>
        <a:accent3>
          <a:srgbClr val="AAC0C0"/>
        </a:accent3>
        <a:accent4>
          <a:srgbClr val="005600"/>
        </a:accent4>
        <a:accent5>
          <a:srgbClr val="B6CDB6"/>
        </a:accent5>
        <a:accent6>
          <a:srgbClr val="C3C053"/>
        </a:accent6>
        <a:hlink>
          <a:srgbClr val="A3E57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12">
        <a:dk1>
          <a:srgbClr val="006600"/>
        </a:dk1>
        <a:lt1>
          <a:srgbClr val="FFFFCC"/>
        </a:lt1>
        <a:dk2>
          <a:srgbClr val="3C7C5E"/>
        </a:dk2>
        <a:lt2>
          <a:srgbClr val="5C1F00"/>
        </a:lt2>
        <a:accent1>
          <a:srgbClr val="19B357"/>
        </a:accent1>
        <a:accent2>
          <a:srgbClr val="BE7960"/>
        </a:accent2>
        <a:accent3>
          <a:srgbClr val="FFFFE2"/>
        </a:accent3>
        <a:accent4>
          <a:srgbClr val="005600"/>
        </a:accent4>
        <a:accent5>
          <a:srgbClr val="ABD6B4"/>
        </a:accent5>
        <a:accent6>
          <a:srgbClr val="AC6D56"/>
        </a:accent6>
        <a:hlink>
          <a:srgbClr val="FFFF99"/>
        </a:hlink>
        <a:folHlink>
          <a:srgbClr val="F4E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3031</Words>
  <Application>Kingsoft Office WPP</Application>
  <PresentationFormat>宽屏</PresentationFormat>
  <Paragraphs>646</Paragraphs>
  <Slides>50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53" baseType="lpstr">
      <vt:lpstr>绿色辉光设计模板</vt:lpstr>
      <vt:lpstr>Paint.Picture</vt:lpstr>
      <vt:lpstr>Flash.Movie</vt:lpstr>
      <vt:lpstr>PowerPoint 演示文稿</vt:lpstr>
      <vt:lpstr>PowerPoint 演示文稿</vt:lpstr>
      <vt:lpstr>PowerPoint 演示文稿</vt:lpstr>
      <vt:lpstr>PowerPoint 演示文稿</vt:lpstr>
      <vt:lpstr>思考问题（1）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思考问题（3）</vt:lpstr>
      <vt:lpstr>变阻器的原理和作用</vt:lpstr>
      <vt:lpstr>PowerPoint 演示文稿</vt:lpstr>
      <vt:lpstr>思考问题（4）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滑动变阻器的使用方法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知识要点</vt:lpstr>
      <vt:lpstr>反馈练习（1）</vt:lpstr>
      <vt:lpstr>PowerPoint 演示文稿</vt:lpstr>
      <vt:lpstr>反馈练习（2）</vt:lpstr>
      <vt:lpstr>PowerPoint 演示文稿</vt:lpstr>
      <vt:lpstr>PowerPoint 演示文稿</vt:lpstr>
      <vt:lpstr>PowerPoint 演示文稿</vt:lpstr>
      <vt:lpstr>反馈练习（3）</vt:lpstr>
      <vt:lpstr>反馈练习（4）</vt:lpstr>
      <vt:lpstr>反馈练习（5）</vt:lpstr>
      <vt:lpstr>反馈练习（6）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2015-11-01T08:11:40Z</dcterms:created>
  <dcterms:modified xsi:type="dcterms:W3CDTF">2015-11-01T08:13:28Z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