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1"/>
    <p:sldMasterId id="2147483681" r:id="rId2"/>
    <p:sldMasterId id="2147483683" r:id="rId3"/>
    <p:sldMasterId id="2147483718" r:id="rId4"/>
    <p:sldMasterId id="2147483730" r:id="rId5"/>
    <p:sldMasterId id="2147483742" r:id="rId6"/>
    <p:sldMasterId id="2147483754" r:id="rId7"/>
    <p:sldMasterId id="2147483766" r:id="rId8"/>
    <p:sldMasterId id="2147483778" r:id="rId9"/>
    <p:sldMasterId id="2147483792" r:id="rId10"/>
    <p:sldMasterId id="2147483805" r:id="rId11"/>
  </p:sldMasterIdLst>
  <p:notesMasterIdLst>
    <p:notesMasterId r:id="rId42"/>
  </p:notesMasterIdLst>
  <p:sldIdLst>
    <p:sldId id="363" r:id="rId12"/>
    <p:sldId id="347" r:id="rId13"/>
    <p:sldId id="359" r:id="rId14"/>
    <p:sldId id="356" r:id="rId15"/>
    <p:sldId id="334" r:id="rId16"/>
    <p:sldId id="364" r:id="rId17"/>
    <p:sldId id="333" r:id="rId18"/>
    <p:sldId id="337" r:id="rId19"/>
    <p:sldId id="344" r:id="rId20"/>
    <p:sldId id="357" r:id="rId21"/>
    <p:sldId id="358" r:id="rId22"/>
    <p:sldId id="350" r:id="rId23"/>
    <p:sldId id="348" r:id="rId24"/>
    <p:sldId id="365" r:id="rId25"/>
    <p:sldId id="367" r:id="rId26"/>
    <p:sldId id="366" r:id="rId27"/>
    <p:sldId id="336" r:id="rId28"/>
    <p:sldId id="371" r:id="rId29"/>
    <p:sldId id="338" r:id="rId30"/>
    <p:sldId id="353" r:id="rId31"/>
    <p:sldId id="369" r:id="rId32"/>
    <p:sldId id="352" r:id="rId33"/>
    <p:sldId id="373" r:id="rId34"/>
    <p:sldId id="370" r:id="rId35"/>
    <p:sldId id="372" r:id="rId36"/>
    <p:sldId id="349" r:id="rId37"/>
    <p:sldId id="339" r:id="rId38"/>
    <p:sldId id="340" r:id="rId39"/>
    <p:sldId id="368" r:id="rId40"/>
    <p:sldId id="316" r:id="rId4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rgbClr val="8E163E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rgbClr val="8E163E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rgbClr val="8E163E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rgbClr val="8E163E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rgbClr val="8E163E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rgbClr val="8E163E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rgbClr val="8E163E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rgbClr val="8E163E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rgbClr val="8E163E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9AF65"/>
    <a:srgbClr val="E327D6"/>
    <a:srgbClr val="7E3B26"/>
    <a:srgbClr val="FF0000"/>
    <a:srgbClr val="72F69E"/>
    <a:srgbClr val="CC00CC"/>
    <a:srgbClr val="CC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8" autoAdjust="0"/>
    <p:restoredTop sz="93759" autoAdjust="0"/>
  </p:normalViewPr>
  <p:slideViewPr>
    <p:cSldViewPr snapToGrid="0">
      <p:cViewPr varScale="1">
        <p:scale>
          <a:sx n="110" d="100"/>
          <a:sy n="110" d="100"/>
        </p:scale>
        <p:origin x="-90" y="-276"/>
      </p:cViewPr>
      <p:guideLst>
        <p:guide orient="horz" pos="2160"/>
        <p:guide pos="2880"/>
        <p:guide pos="567"/>
        <p:guide pos="52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1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9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79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9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8AC06778-8406-4383-92C1-5F2E79ED90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791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791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fld id="{89AD55C4-2DE6-4D65-A013-08DFC8AB188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228600"/>
            <a:ext cx="7772400" cy="579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fld id="{985BF38B-3EA4-455C-9CF5-A18973978DA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685800" y="1905000"/>
            <a:ext cx="38100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fld id="{522B6815-9516-4E5B-AA4D-391D30DD443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FBFB117E-D17A-42A2-A66D-4AD6475902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FB2C031E-F3BE-49E5-B7DE-95EE607E52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DC6E354A-61FB-4351-81CD-CA6FFC9C3D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F92DAA8E-E10C-4687-BC4D-3EFFA1FA75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C25BDAFD-7593-462F-B85E-FE5D42D639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038B0CB0-ABAE-49E5-9A79-A6D4EFEF75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19A4F224-889E-4BC7-82DF-A224DD4A5A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48BAAE33-91FE-4583-BA30-C8E74AC41F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2FD6D118-4181-4A9F-A17B-AC59D670CC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CE603CB0-BEAC-4C50-BBC7-3D681380D1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7D7B5303-FD81-4938-BBB8-519EAEF456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6B0AD3D4-7E6D-4A8A-B12A-F985CE2A243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FFD532EC-53C4-4A8F-9239-C79EE48161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4747756E-E06D-4C3A-B282-B547DCA7A5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9798D301-E0DA-4502-8D73-5D173E12A8F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7F3CAD78-4DE4-416C-9223-4EC5F2CCF6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C37AFB1C-4C8C-41B7-8080-183D919C9B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309908E2-6209-4F45-942C-2F5A86F558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2F41083F-A5C9-401F-A2A3-BFC3C80A0B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0E84BF84-37CB-4DEE-B7D7-C09F01F3980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8B85876C-9B53-4F1F-B5BB-CA33EA153B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E0B91B43-DBFB-41DA-A762-C507392F35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F0B188ED-08B1-453F-8936-9DF2AC7DD1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35A58194-92E2-4158-A96F-BDA67EF40DF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hidden"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hidden"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hidden">
            <a:xfrm flipH="1">
              <a:off x="2136" y="1008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hidden"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hidden"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hidden">
            <a:xfrm flipH="1">
              <a:off x="4392" y="2064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26932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</p:spPr>
        <p:txBody>
          <a:bodyPr anchor="b"/>
          <a:lstStyle>
            <a:lvl1pPr algn="r">
              <a:defRPr sz="4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6932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45917-A4DF-46BF-96CF-212778DA85D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5E364-35F7-46A1-9126-A2903B37BB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616B1-AC16-44B5-9A3D-C6A6B05492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52C186-6C2B-4EDE-85F8-6F933308B0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D23AB-06BF-4AAE-BA31-2376F5BDD2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F56EE-F558-4E23-848D-82F4129000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958969-2A48-4095-A637-F9CFE7C766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FC541-3FE1-46B1-8CC2-107B22A300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59499-60D9-4A62-9F56-7FACBA66B1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9FDE5-8FB3-41FF-8325-01551C7D299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62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51F66-D882-4299-88EB-3FAB6D7B2F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F2A926C4-CA49-4226-AF71-AF25B73C71D8}" type="datetimeFigureOut">
              <a:rPr lang="zh-CN" altLang="en-US"/>
              <a:pPr>
                <a:defRPr/>
              </a:pPr>
              <a:t>2014/1/23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B1405175-7AB6-4EE7-A0F2-BC75337C8B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41DA3B7D-F1CB-48F9-8B5C-BDAEC7FB6421}" type="datetimeFigureOut">
              <a:rPr lang="zh-CN" altLang="en-US"/>
              <a:pPr>
                <a:defRPr/>
              </a:pPr>
              <a:t>2014/1/23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B9667DB5-CC94-43B2-92BA-810BB70A03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1D679CD6-1405-4F4F-834C-9CED6EAAD7AF}" type="datetimeFigureOut">
              <a:rPr lang="zh-CN" altLang="en-US"/>
              <a:pPr>
                <a:defRPr/>
              </a:pPr>
              <a:t>2014/1/23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38613C12-9087-4076-A536-2B6E39CD77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FEBDEA08-80E3-4FD5-89A7-7A7B955DFB11}" type="datetimeFigureOut">
              <a:rPr lang="zh-CN" altLang="en-US"/>
              <a:pPr>
                <a:defRPr/>
              </a:pPr>
              <a:t>2014/1/23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6E4602F4-6A11-4C7E-B760-D4AA0D1AEB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93076B0E-0C74-4731-A788-47134244DA63}" type="datetimeFigureOut">
              <a:rPr lang="zh-CN" altLang="en-US"/>
              <a:pPr>
                <a:defRPr/>
              </a:pPr>
              <a:t>2014/1/23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B542F8C9-D8F5-423A-8AA8-56C6BF39AE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028D6AB6-CB1A-4E1A-A70C-543CB7B310D0}" type="datetimeFigureOut">
              <a:rPr lang="zh-CN" altLang="en-US"/>
              <a:pPr>
                <a:defRPr/>
              </a:pPr>
              <a:t>2014/1/23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A17AD16-B003-44CB-BD92-BB1343F16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3A69DB64-7BA8-4208-9A8A-F7499FB23B37}" type="datetimeFigureOut">
              <a:rPr lang="zh-CN" altLang="en-US"/>
              <a:pPr>
                <a:defRPr/>
              </a:pPr>
              <a:t>2014/1/23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669F8A80-C3DA-4102-A5F8-CBCBD8B51C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F386DB85-8E76-4810-8815-4983A81A4FD5}" type="datetimeFigureOut">
              <a:rPr lang="zh-CN" altLang="en-US"/>
              <a:pPr>
                <a:defRPr/>
              </a:pPr>
              <a:t>2014/1/23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548024FB-82AF-4EF8-AC6B-A640C93AAB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00CA97F9-AEBF-4211-84D1-DC27961100C3}" type="datetimeFigureOut">
              <a:rPr lang="zh-CN" altLang="en-US"/>
              <a:pPr>
                <a:defRPr/>
              </a:pPr>
              <a:t>2014/1/23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4E08FD7-2A03-4EDF-83EA-27BD38B287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00C6CC0B-5CCD-456E-96C2-27462AB24277}" type="datetimeFigureOut">
              <a:rPr lang="zh-CN" altLang="en-US"/>
              <a:pPr>
                <a:defRPr/>
              </a:pPr>
              <a:t>2014/1/23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4CC99C9A-2FA8-4555-9D05-04F1719E63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0DE34568-14C5-478C-8DB8-5C17DF9FCE1E}" type="datetimeFigureOut">
              <a:rPr lang="zh-CN" altLang="en-US"/>
              <a:pPr>
                <a:defRPr/>
              </a:pPr>
              <a:t>2014/1/23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5000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CA003ABE-D826-41E8-A2F8-D3F7B825BD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8CF92-5C74-4FD9-B6A8-C4F0608CA9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30E63-B8CF-4385-95BF-0444491FDD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C0C23-78D3-4E3F-8AD7-9F61BB5F2B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CB28F-6CCB-4803-A1EF-01C1277533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EEF53-87EB-4C5F-A1CC-036EE65D4F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6EE3-CAD9-46BB-9A50-43956612C6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122D2-304C-4898-B62E-80706BE177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9DC3D-5787-4FE7-A0B9-96E251EF41C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9AA69-24E4-4366-8623-ADBE5A37EBF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187C3-91AA-4F74-A44F-3DA69FA78F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7601F-E576-4D8C-BDA1-4A262D190E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DE1A7-E448-431C-A3F7-BEB8F553AEE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448C1-5E9E-46DA-AE30-1A4C921057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0BD96-813F-4C90-B63A-45C222C529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4845E-E697-4605-A60D-BA50B945FA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6917C-9ECA-44C4-A307-B737793C50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D617A-5E18-49BB-BDDA-9A6BD1C35D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ABCE1-8F9E-46C8-99B3-75929EBEB7F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7B27D-0D5C-4C83-AB62-B7F8172F9D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3D3EF-551D-4614-A852-3140ADD84B0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B3983-3B11-4F27-BEE2-7A066B9511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D7F96-6F1B-48C5-9E97-BB0E687C30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E380D-A655-4C7B-B98C-FE8CE52B3A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0515-80DD-42AF-828D-B064874934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FC559-7713-4C6A-A4E2-76A3446637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1D176-97A2-437C-9FB8-80B22F3A81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DB01F-3C54-49BF-B893-0C68F5E9E45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874FB-DFAF-4888-9BC3-1D0C154A8B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8F6CD-455B-4C9D-8665-E96609C67E2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6765C-FC31-4AC0-BC8F-27407C2FF8F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422D8-0B94-4BEC-B579-528665371B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5254C-AD8B-46D9-8E3F-DFD4C64DE0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9798E-1DBC-49A3-B45A-E2529A25C2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8F627-FF4D-45FF-A078-D2846B96E9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med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F530C-4610-45ED-825D-72FBED2A97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A0BA8-4C15-438D-8603-715DD63160A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5ED78-38FD-4DC5-BA80-91C28516DB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9A7D4-657E-42AD-91F5-833E82C5F5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ABD7B-A45B-4D3F-B7CB-C38025FC0DF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B8868-9480-471F-857A-299AB98141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26D58-8B11-47DA-A986-4E233E3709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80405-AD94-492A-8663-2471E6D0D1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82EAB-842A-46BF-811B-97D800E433A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5D16C-F9E2-46C2-8B86-E2C8663CB2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med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047"/>
          <p:cNvSpPr>
            <a:spLocks noChangeArrowheads="1"/>
          </p:cNvSpPr>
          <p:nvPr/>
        </p:nvSpPr>
        <p:spPr bwMode="auto">
          <a:xfrm rot="20940000">
            <a:off x="1828800" y="304800"/>
            <a:ext cx="457200" cy="457200"/>
          </a:xfrm>
          <a:prstGeom prst="star5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>
              <a:spcBef>
                <a:spcPct val="50000"/>
              </a:spcBef>
              <a:defRPr/>
            </a:pPr>
            <a:endParaRPr kumimoji="1" lang="zh-CN" altLang="en-US" sz="2400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" name="AutoShape 1048"/>
          <p:cNvSpPr>
            <a:spLocks noChangeArrowheads="1"/>
          </p:cNvSpPr>
          <p:nvPr/>
        </p:nvSpPr>
        <p:spPr bwMode="auto">
          <a:xfrm>
            <a:off x="2609850" y="171450"/>
            <a:ext cx="419100" cy="419100"/>
          </a:xfrm>
          <a:prstGeom prst="star5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>
              <a:spcBef>
                <a:spcPct val="50000"/>
              </a:spcBef>
              <a:defRPr/>
            </a:pPr>
            <a:endParaRPr kumimoji="1" lang="zh-CN" altLang="en-US" sz="2400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" name="AutoShape 1049"/>
          <p:cNvSpPr>
            <a:spLocks noChangeArrowheads="1"/>
          </p:cNvSpPr>
          <p:nvPr/>
        </p:nvSpPr>
        <p:spPr bwMode="auto">
          <a:xfrm rot="20940000">
            <a:off x="1752600" y="228600"/>
            <a:ext cx="457200" cy="457200"/>
          </a:xfrm>
          <a:prstGeom prst="star5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>
              <a:spcBef>
                <a:spcPct val="50000"/>
              </a:spcBef>
              <a:defRPr/>
            </a:pPr>
            <a:endParaRPr kumimoji="1" lang="zh-CN" altLang="en-US" sz="2400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7" name="AutoShape 1050"/>
          <p:cNvSpPr>
            <a:spLocks noChangeArrowheads="1"/>
          </p:cNvSpPr>
          <p:nvPr/>
        </p:nvSpPr>
        <p:spPr bwMode="auto">
          <a:xfrm>
            <a:off x="2533650" y="19050"/>
            <a:ext cx="419100" cy="419100"/>
          </a:xfrm>
          <a:prstGeom prst="star5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>
              <a:spcBef>
                <a:spcPct val="50000"/>
              </a:spcBef>
              <a:defRPr/>
            </a:pPr>
            <a:endParaRPr kumimoji="1" lang="zh-CN" altLang="en-US" sz="2400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grpSp>
        <p:nvGrpSpPr>
          <p:cNvPr id="8" name="Group 1051"/>
          <p:cNvGrpSpPr>
            <a:grpSpLocks/>
          </p:cNvGrpSpPr>
          <p:nvPr/>
        </p:nvGrpSpPr>
        <p:grpSpPr bwMode="auto">
          <a:xfrm>
            <a:off x="6934200" y="5181600"/>
            <a:ext cx="2033588" cy="1219200"/>
            <a:chOff x="4368" y="3264"/>
            <a:chExt cx="1281" cy="768"/>
          </a:xfrm>
        </p:grpSpPr>
        <p:sp>
          <p:nvSpPr>
            <p:cNvPr id="9" name="AutoShape 1052"/>
            <p:cNvSpPr>
              <a:spLocks noChangeArrowheads="1"/>
            </p:cNvSpPr>
            <p:nvPr/>
          </p:nvSpPr>
          <p:spPr bwMode="auto">
            <a:xfrm rot="20940000">
              <a:off x="4368" y="3681"/>
              <a:ext cx="288" cy="288"/>
            </a:xfrm>
            <a:prstGeom prst="star5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zh-CN" altLang="en-US" sz="240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0" name="AutoShape 1053"/>
            <p:cNvSpPr>
              <a:spLocks noChangeArrowheads="1"/>
            </p:cNvSpPr>
            <p:nvPr/>
          </p:nvSpPr>
          <p:spPr bwMode="auto">
            <a:xfrm>
              <a:off x="4845" y="3324"/>
              <a:ext cx="264" cy="264"/>
            </a:xfrm>
            <a:prstGeom prst="star5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zh-CN" altLang="en-US" sz="240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1" name="AutoShape 1054"/>
            <p:cNvSpPr>
              <a:spLocks noChangeArrowheads="1"/>
            </p:cNvSpPr>
            <p:nvPr/>
          </p:nvSpPr>
          <p:spPr bwMode="auto">
            <a:xfrm rot="1320000">
              <a:off x="5217" y="3264"/>
              <a:ext cx="384" cy="384"/>
            </a:xfrm>
            <a:prstGeom prst="star5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zh-CN" altLang="en-US" sz="240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2" name="AutoShape 1055"/>
            <p:cNvSpPr>
              <a:spLocks noChangeArrowheads="1"/>
            </p:cNvSpPr>
            <p:nvPr/>
          </p:nvSpPr>
          <p:spPr bwMode="auto">
            <a:xfrm rot="20940000">
              <a:off x="4449" y="3744"/>
              <a:ext cx="288" cy="288"/>
            </a:xfrm>
            <a:prstGeom prst="star5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zh-CN" altLang="en-US" sz="240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3" name="AutoShape 1056"/>
            <p:cNvSpPr>
              <a:spLocks noChangeArrowheads="1"/>
            </p:cNvSpPr>
            <p:nvPr/>
          </p:nvSpPr>
          <p:spPr bwMode="auto">
            <a:xfrm>
              <a:off x="4893" y="3372"/>
              <a:ext cx="264" cy="264"/>
            </a:xfrm>
            <a:prstGeom prst="star5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zh-CN" altLang="en-US" sz="240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4" name="AutoShape 1057"/>
            <p:cNvSpPr>
              <a:spLocks noChangeArrowheads="1"/>
            </p:cNvSpPr>
            <p:nvPr/>
          </p:nvSpPr>
          <p:spPr bwMode="auto">
            <a:xfrm rot="1320000">
              <a:off x="5265" y="3360"/>
              <a:ext cx="384" cy="384"/>
            </a:xfrm>
            <a:prstGeom prst="star5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zh-CN" altLang="en-US" sz="240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15" name="AutoShape 1058"/>
          <p:cNvSpPr>
            <a:spLocks noChangeArrowheads="1"/>
          </p:cNvSpPr>
          <p:nvPr/>
        </p:nvSpPr>
        <p:spPr bwMode="auto">
          <a:xfrm rot="1320000">
            <a:off x="168275" y="244475"/>
            <a:ext cx="882650" cy="882650"/>
          </a:xfrm>
          <a:prstGeom prst="star5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>
              <a:spcBef>
                <a:spcPct val="50000"/>
              </a:spcBef>
              <a:defRPr/>
            </a:pPr>
            <a:endParaRPr kumimoji="1" lang="zh-CN" altLang="en-US" sz="2400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087" name="Rectangle 103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667000"/>
            <a:ext cx="6400800" cy="32766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091" name="Rectangle 104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144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6" name="Rectangle 1040"/>
          <p:cNvSpPr>
            <a:spLocks noGrp="1" noChangeArrowheads="1"/>
          </p:cNvSpPr>
          <p:nvPr>
            <p:ph type="dt" sz="quarter" idx="10"/>
          </p:nvPr>
        </p:nvSpPr>
        <p:spPr>
          <a:xfrm>
            <a:off x="76200" y="6323013"/>
            <a:ext cx="1905000" cy="457200"/>
          </a:xfrm>
        </p:spPr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" name="Rectangle 1041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" name="Rectangle 10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fld id="{4118A1D7-4CED-4D28-A52D-CE524D6EC7F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fld id="{C72B78D2-21D4-4D1A-BDA7-A751355CCC4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fld id="{4A9D4332-5CDE-4A54-BA2D-A9AC58BF0D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fld id="{18BD1B1D-6746-43A2-A3B4-74CB51071D2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fld id="{E24A6A4C-4F0C-47CE-8A32-0BD60D2364D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fld id="{5093CC6D-BF6A-4BFE-8149-94481F2AC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fld id="{0C2809C2-AE99-4520-A637-E953A85AB90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fld id="{A14D280E-320A-460D-A58E-B1DFDFDE9F5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fld id="{D6111688-7A5C-488D-820C-87617448D5C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kumimoji="0">
                <a:latin typeface="Arial" charset="0"/>
              </a:defRPr>
            </a:lvl1pPr>
          </a:lstStyle>
          <a:p>
            <a:pPr>
              <a:defRPr/>
            </a:pPr>
            <a:fld id="{0F8B5DDD-B131-4BC3-8B4F-F7C98093FC2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08" r:id="rId2"/>
    <p:sldLayoutId id="2147483907" r:id="rId3"/>
    <p:sldLayoutId id="2147483906" r:id="rId4"/>
    <p:sldLayoutId id="2147483905" r:id="rId5"/>
    <p:sldLayoutId id="2147483904" r:id="rId6"/>
    <p:sldLayoutId id="2147483903" r:id="rId7"/>
    <p:sldLayoutId id="2147483902" r:id="rId8"/>
    <p:sldLayoutId id="2147483901" r:id="rId9"/>
    <p:sldLayoutId id="2147483900" r:id="rId10"/>
    <p:sldLayoutId id="2147483899" r:id="rId11"/>
  </p:sldLayoutIdLst>
  <p:transition spd="med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A7D84ADD-E437-45B4-A793-1F0CB841612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118C2C75-3BEB-40B4-BDF6-4137FB77197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4014" r:id="rId2"/>
    <p:sldLayoutId id="2147484015" r:id="rId3"/>
    <p:sldLayoutId id="2147484016" r:id="rId4"/>
    <p:sldLayoutId id="2147484017" r:id="rId5"/>
    <p:sldLayoutId id="2147484018" r:id="rId6"/>
    <p:sldLayoutId id="2147484019" r:id="rId7"/>
    <p:sldLayoutId id="2147484020" r:id="rId8"/>
    <p:sldLayoutId id="2147484021" r:id="rId9"/>
    <p:sldLayoutId id="2147484022" r:id="rId10"/>
    <p:sldLayoutId id="2147484023" r:id="rId11"/>
    <p:sldLayoutId id="214748402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0" r:id="rId2"/>
    <p:sldLayoutId id="2147483919" r:id="rId3"/>
    <p:sldLayoutId id="2147483918" r:id="rId4"/>
    <p:sldLayoutId id="2147483917" r:id="rId5"/>
    <p:sldLayoutId id="2147483916" r:id="rId6"/>
    <p:sldLayoutId id="2147483915" r:id="rId7"/>
    <p:sldLayoutId id="2147483914" r:id="rId8"/>
    <p:sldLayoutId id="2147483913" r:id="rId9"/>
    <p:sldLayoutId id="2147483912" r:id="rId10"/>
    <p:sldLayoutId id="2147483911" r:id="rId11"/>
    <p:sldLayoutId id="2147483910" r:id="rId12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268291" name="Oval 3"/>
            <p:cNvSpPr>
              <a:spLocks noChangeArrowheads="1"/>
            </p:cNvSpPr>
            <p:nvPr/>
          </p:nvSpPr>
          <p:spPr bwMode="hidden"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68292" name="Oval 4"/>
            <p:cNvSpPr>
              <a:spLocks noChangeArrowheads="1"/>
            </p:cNvSpPr>
            <p:nvPr/>
          </p:nvSpPr>
          <p:spPr bwMode="hidden"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68293" name="Oval 5"/>
            <p:cNvSpPr>
              <a:spLocks noChangeArrowheads="1"/>
            </p:cNvSpPr>
            <p:nvPr/>
          </p:nvSpPr>
          <p:spPr bwMode="hidden"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68294" name="Oval 6"/>
            <p:cNvSpPr>
              <a:spLocks noChangeArrowheads="1"/>
            </p:cNvSpPr>
            <p:nvPr/>
          </p:nvSpPr>
          <p:spPr bwMode="hidden">
            <a:xfrm flipH="1">
              <a:off x="3984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68295" name="Oval 7"/>
            <p:cNvSpPr>
              <a:spLocks noChangeArrowheads="1"/>
            </p:cNvSpPr>
            <p:nvPr/>
          </p:nvSpPr>
          <p:spPr bwMode="hidden">
            <a:xfrm flipH="1">
              <a:off x="1486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26627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6829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000">
                <a:solidFill>
                  <a:schemeClr val="tx1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829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000">
                <a:solidFill>
                  <a:schemeClr val="tx1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829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000">
                <a:solidFill>
                  <a:schemeClr val="tx1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EC63D65C-D96E-4189-8C2E-91A3C3823F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6631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1" r:id="rId2"/>
    <p:sldLayoutId id="2147483930" r:id="rId3"/>
    <p:sldLayoutId id="2147483929" r:id="rId4"/>
    <p:sldLayoutId id="2147483928" r:id="rId5"/>
    <p:sldLayoutId id="2147483927" r:id="rId6"/>
    <p:sldLayoutId id="2147483926" r:id="rId7"/>
    <p:sldLayoutId id="2147483925" r:id="rId8"/>
    <p:sldLayoutId id="2147483924" r:id="rId9"/>
    <p:sldLayoutId id="2147483923" r:id="rId10"/>
    <p:sldLayoutId id="2147483922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¡"/>
        <a:defRPr sz="27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891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0860372C-BA34-4095-B498-E8F15CFDC527}" type="datetimeFigureOut">
              <a:rPr lang="zh-CN" altLang="en-US"/>
              <a:pPr>
                <a:defRPr/>
              </a:pPr>
              <a:t>2014/1/23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47251BB7-24B7-4F5B-9BDC-50C813B502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1" r:id="rId9"/>
    <p:sldLayoutId id="2147483942" r:id="rId10"/>
    <p:sldLayoutId id="214748394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kumimoji="0" sz="1400" b="0" i="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kumimoji="0" sz="1400" b="0" i="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400" b="0" i="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26E7B486-3C3B-4C21-A4F0-0290F3A36F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945" r:id="rId2"/>
    <p:sldLayoutId id="2147483946" r:id="rId3"/>
    <p:sldLayoutId id="2147483947" r:id="rId4"/>
    <p:sldLayoutId id="2147483948" r:id="rId5"/>
    <p:sldLayoutId id="2147483949" r:id="rId6"/>
    <p:sldLayoutId id="2147483950" r:id="rId7"/>
    <p:sldLayoutId id="2147483951" r:id="rId8"/>
    <p:sldLayoutId id="2147483952" r:id="rId9"/>
    <p:sldLayoutId id="2147483953" r:id="rId10"/>
    <p:sldLayoutId id="214748395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kumimoji="0" sz="1400" b="0" i="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kumimoji="0" sz="1400" b="0" i="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400" b="0" i="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31B2479C-C8AA-443C-B201-814FD24977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kumimoji="0" sz="1400" b="0" i="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kumimoji="0" sz="1400" b="0" i="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400" b="0" i="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91A02313-BC80-47BE-8E9C-11236F28E1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kumimoji="0" sz="1400" b="0" i="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kumimoji="0" sz="1400" b="0" i="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400" b="0" i="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B4CA3790-CF04-4ADA-9C99-DA61FCC27F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  <p:sldLayoutId id="2147483980" r:id="rId4"/>
    <p:sldLayoutId id="2147483981" r:id="rId5"/>
    <p:sldLayoutId id="2147483982" r:id="rId6"/>
    <p:sldLayoutId id="2147483983" r:id="rId7"/>
    <p:sldLayoutId id="2147483984" r:id="rId8"/>
    <p:sldLayoutId id="2147483985" r:id="rId9"/>
    <p:sldLayoutId id="2147483986" r:id="rId10"/>
    <p:sldLayoutId id="21474839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05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098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40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910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kumimoji="1" sz="140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40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81CC9B4C-002F-401B-89A4-6C049D29EFB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0358" name="Rectangle 1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grpSp>
        <p:nvGrpSpPr>
          <p:cNvPr id="100359" name="Group 20"/>
          <p:cNvGrpSpPr>
            <a:grpSpLocks/>
          </p:cNvGrpSpPr>
          <p:nvPr/>
        </p:nvGrpSpPr>
        <p:grpSpPr bwMode="auto">
          <a:xfrm>
            <a:off x="6934200" y="5257800"/>
            <a:ext cx="2033588" cy="1219200"/>
            <a:chOff x="4368" y="3312"/>
            <a:chExt cx="1281" cy="768"/>
          </a:xfrm>
        </p:grpSpPr>
        <p:sp>
          <p:nvSpPr>
            <p:cNvPr id="1045" name="AutoShape 21"/>
            <p:cNvSpPr>
              <a:spLocks noChangeArrowheads="1"/>
            </p:cNvSpPr>
            <p:nvPr/>
          </p:nvSpPr>
          <p:spPr bwMode="auto">
            <a:xfrm rot="20940000">
              <a:off x="4368" y="3729"/>
              <a:ext cx="288" cy="288"/>
            </a:xfrm>
            <a:prstGeom prst="star5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zh-CN" altLang="en-US" sz="240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046" name="AutoShape 22"/>
            <p:cNvSpPr>
              <a:spLocks noChangeArrowheads="1"/>
            </p:cNvSpPr>
            <p:nvPr/>
          </p:nvSpPr>
          <p:spPr bwMode="auto">
            <a:xfrm>
              <a:off x="4845" y="3372"/>
              <a:ext cx="264" cy="264"/>
            </a:xfrm>
            <a:prstGeom prst="star5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zh-CN" altLang="en-US" sz="240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047" name="AutoShape 23"/>
            <p:cNvSpPr>
              <a:spLocks noChangeArrowheads="1"/>
            </p:cNvSpPr>
            <p:nvPr/>
          </p:nvSpPr>
          <p:spPr bwMode="auto">
            <a:xfrm rot="1320000">
              <a:off x="5217" y="3312"/>
              <a:ext cx="384" cy="384"/>
            </a:xfrm>
            <a:prstGeom prst="star5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zh-CN" altLang="en-US" sz="240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048" name="AutoShape 24"/>
            <p:cNvSpPr>
              <a:spLocks noChangeArrowheads="1"/>
            </p:cNvSpPr>
            <p:nvPr/>
          </p:nvSpPr>
          <p:spPr bwMode="auto">
            <a:xfrm rot="20940000">
              <a:off x="4449" y="3792"/>
              <a:ext cx="288" cy="288"/>
            </a:xfrm>
            <a:prstGeom prst="star5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zh-CN" altLang="en-US" sz="240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049" name="AutoShape 25"/>
            <p:cNvSpPr>
              <a:spLocks noChangeArrowheads="1"/>
            </p:cNvSpPr>
            <p:nvPr/>
          </p:nvSpPr>
          <p:spPr bwMode="auto">
            <a:xfrm>
              <a:off x="4893" y="3420"/>
              <a:ext cx="264" cy="264"/>
            </a:xfrm>
            <a:prstGeom prst="star5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zh-CN" altLang="en-US" sz="240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050" name="AutoShape 26"/>
            <p:cNvSpPr>
              <a:spLocks noChangeArrowheads="1"/>
            </p:cNvSpPr>
            <p:nvPr/>
          </p:nvSpPr>
          <p:spPr bwMode="auto">
            <a:xfrm rot="1320000">
              <a:off x="5265" y="3408"/>
              <a:ext cx="384" cy="384"/>
            </a:xfrm>
            <a:prstGeom prst="star5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zh-CN" altLang="en-US" sz="240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100360" name="Group 27"/>
          <p:cNvGrpSpPr>
            <a:grpSpLocks/>
          </p:cNvGrpSpPr>
          <p:nvPr/>
        </p:nvGrpSpPr>
        <p:grpSpPr bwMode="auto">
          <a:xfrm>
            <a:off x="381000" y="1219200"/>
            <a:ext cx="8305800" cy="381000"/>
            <a:chOff x="240" y="768"/>
            <a:chExt cx="5232" cy="240"/>
          </a:xfrm>
        </p:grpSpPr>
        <p:sp>
          <p:nvSpPr>
            <p:cNvPr id="1052" name="Rectangle 28"/>
            <p:cNvSpPr>
              <a:spLocks noChangeArrowheads="1"/>
            </p:cNvSpPr>
            <p:nvPr/>
          </p:nvSpPr>
          <p:spPr bwMode="auto">
            <a:xfrm>
              <a:off x="384" y="912"/>
              <a:ext cx="5088" cy="96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kumimoji="1" lang="zh-CN" altLang="en-US" sz="240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053" name="Rectangle 29"/>
            <p:cNvSpPr>
              <a:spLocks noChangeArrowheads="1"/>
            </p:cNvSpPr>
            <p:nvPr/>
          </p:nvSpPr>
          <p:spPr bwMode="auto">
            <a:xfrm>
              <a:off x="240" y="768"/>
              <a:ext cx="5088" cy="9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kumimoji="1" lang="zh-CN" altLang="en-US" sz="240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1054" name="Freeform 30">
            <a:hlinkClick r:id="" action="ppaction://hlinkshowjump?jump=previousslide"/>
          </p:cNvPr>
          <p:cNvSpPr>
            <a:spLocks/>
          </p:cNvSpPr>
          <p:nvPr/>
        </p:nvSpPr>
        <p:spPr bwMode="auto">
          <a:xfrm>
            <a:off x="781050" y="6416675"/>
            <a:ext cx="557213" cy="347663"/>
          </a:xfrm>
          <a:custGeom>
            <a:avLst/>
            <a:gdLst/>
            <a:ahLst/>
            <a:cxnLst>
              <a:cxn ang="0">
                <a:pos x="350" y="1"/>
              </a:cxn>
              <a:cxn ang="0">
                <a:pos x="101" y="0"/>
              </a:cxn>
              <a:cxn ang="0">
                <a:pos x="81" y="2"/>
              </a:cxn>
              <a:cxn ang="0">
                <a:pos x="67" y="6"/>
              </a:cxn>
              <a:cxn ang="0">
                <a:pos x="51" y="15"/>
              </a:cxn>
              <a:cxn ang="0">
                <a:pos x="38" y="25"/>
              </a:cxn>
              <a:cxn ang="0">
                <a:pos x="28" y="35"/>
              </a:cxn>
              <a:cxn ang="0">
                <a:pos x="19" y="48"/>
              </a:cxn>
              <a:cxn ang="0">
                <a:pos x="12" y="59"/>
              </a:cxn>
              <a:cxn ang="0">
                <a:pos x="6" y="73"/>
              </a:cxn>
              <a:cxn ang="0">
                <a:pos x="1" y="89"/>
              </a:cxn>
              <a:cxn ang="0">
                <a:pos x="1" y="99"/>
              </a:cxn>
              <a:cxn ang="0">
                <a:pos x="0" y="119"/>
              </a:cxn>
              <a:cxn ang="0">
                <a:pos x="2" y="136"/>
              </a:cxn>
              <a:cxn ang="0">
                <a:pos x="9" y="150"/>
              </a:cxn>
              <a:cxn ang="0">
                <a:pos x="15" y="164"/>
              </a:cxn>
              <a:cxn ang="0">
                <a:pos x="24" y="176"/>
              </a:cxn>
              <a:cxn ang="0">
                <a:pos x="33" y="189"/>
              </a:cxn>
              <a:cxn ang="0">
                <a:pos x="46" y="198"/>
              </a:cxn>
              <a:cxn ang="0">
                <a:pos x="59" y="207"/>
              </a:cxn>
              <a:cxn ang="0">
                <a:pos x="72" y="212"/>
              </a:cxn>
              <a:cxn ang="0">
                <a:pos x="90" y="218"/>
              </a:cxn>
              <a:cxn ang="0">
                <a:pos x="350" y="218"/>
              </a:cxn>
              <a:cxn ang="0">
                <a:pos x="350" y="1"/>
              </a:cxn>
            </a:cxnLst>
            <a:rect l="0" t="0" r="r" b="b"/>
            <a:pathLst>
              <a:path w="351" h="219">
                <a:moveTo>
                  <a:pt x="350" y="1"/>
                </a:moveTo>
                <a:lnTo>
                  <a:pt x="101" y="0"/>
                </a:lnTo>
                <a:lnTo>
                  <a:pt x="81" y="2"/>
                </a:lnTo>
                <a:lnTo>
                  <a:pt x="67" y="6"/>
                </a:lnTo>
                <a:lnTo>
                  <a:pt x="51" y="15"/>
                </a:lnTo>
                <a:lnTo>
                  <a:pt x="38" y="25"/>
                </a:lnTo>
                <a:lnTo>
                  <a:pt x="28" y="35"/>
                </a:lnTo>
                <a:lnTo>
                  <a:pt x="19" y="48"/>
                </a:lnTo>
                <a:lnTo>
                  <a:pt x="12" y="59"/>
                </a:lnTo>
                <a:lnTo>
                  <a:pt x="6" y="73"/>
                </a:lnTo>
                <a:lnTo>
                  <a:pt x="1" y="89"/>
                </a:lnTo>
                <a:lnTo>
                  <a:pt x="1" y="99"/>
                </a:lnTo>
                <a:lnTo>
                  <a:pt x="0" y="119"/>
                </a:lnTo>
                <a:lnTo>
                  <a:pt x="2" y="136"/>
                </a:lnTo>
                <a:lnTo>
                  <a:pt x="9" y="150"/>
                </a:lnTo>
                <a:lnTo>
                  <a:pt x="15" y="164"/>
                </a:lnTo>
                <a:lnTo>
                  <a:pt x="24" y="176"/>
                </a:lnTo>
                <a:lnTo>
                  <a:pt x="33" y="189"/>
                </a:lnTo>
                <a:lnTo>
                  <a:pt x="46" y="198"/>
                </a:lnTo>
                <a:lnTo>
                  <a:pt x="59" y="207"/>
                </a:lnTo>
                <a:lnTo>
                  <a:pt x="72" y="212"/>
                </a:lnTo>
                <a:lnTo>
                  <a:pt x="90" y="218"/>
                </a:lnTo>
                <a:lnTo>
                  <a:pt x="350" y="218"/>
                </a:lnTo>
                <a:lnTo>
                  <a:pt x="350" y="1"/>
                </a:lnTo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algn="ctr" eaLnBrk="0" hangingPunct="0">
              <a:defRPr/>
            </a:pPr>
            <a:endParaRPr kumimoji="1" lang="zh-CN" altLang="en-US" sz="2400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55" name="Freeform 31">
            <a:hlinkClick r:id="" action="ppaction://hlinkshowjump?jump=nextslide"/>
          </p:cNvPr>
          <p:cNvSpPr>
            <a:spLocks/>
          </p:cNvSpPr>
          <p:nvPr/>
        </p:nvSpPr>
        <p:spPr bwMode="auto">
          <a:xfrm>
            <a:off x="1447800" y="6416675"/>
            <a:ext cx="557213" cy="347663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249" y="0"/>
              </a:cxn>
              <a:cxn ang="0">
                <a:pos x="268" y="3"/>
              </a:cxn>
              <a:cxn ang="0">
                <a:pos x="283" y="6"/>
              </a:cxn>
              <a:cxn ang="0">
                <a:pos x="298" y="16"/>
              </a:cxn>
              <a:cxn ang="0">
                <a:pos x="311" y="26"/>
              </a:cxn>
              <a:cxn ang="0">
                <a:pos x="321" y="35"/>
              </a:cxn>
              <a:cxn ang="0">
                <a:pos x="331" y="48"/>
              </a:cxn>
              <a:cxn ang="0">
                <a:pos x="337" y="60"/>
              </a:cxn>
              <a:cxn ang="0">
                <a:pos x="344" y="74"/>
              </a:cxn>
              <a:cxn ang="0">
                <a:pos x="349" y="90"/>
              </a:cxn>
              <a:cxn ang="0">
                <a:pos x="349" y="100"/>
              </a:cxn>
              <a:cxn ang="0">
                <a:pos x="350" y="119"/>
              </a:cxn>
              <a:cxn ang="0">
                <a:pos x="347" y="136"/>
              </a:cxn>
              <a:cxn ang="0">
                <a:pos x="341" y="151"/>
              </a:cxn>
              <a:cxn ang="0">
                <a:pos x="334" y="165"/>
              </a:cxn>
              <a:cxn ang="0">
                <a:pos x="325" y="176"/>
              </a:cxn>
              <a:cxn ang="0">
                <a:pos x="316" y="189"/>
              </a:cxn>
              <a:cxn ang="0">
                <a:pos x="303" y="199"/>
              </a:cxn>
              <a:cxn ang="0">
                <a:pos x="290" y="208"/>
              </a:cxn>
              <a:cxn ang="0">
                <a:pos x="277" y="213"/>
              </a:cxn>
              <a:cxn ang="0">
                <a:pos x="259" y="218"/>
              </a:cxn>
              <a:cxn ang="0">
                <a:pos x="0" y="218"/>
              </a:cxn>
              <a:cxn ang="0">
                <a:pos x="0" y="1"/>
              </a:cxn>
            </a:cxnLst>
            <a:rect l="0" t="0" r="r" b="b"/>
            <a:pathLst>
              <a:path w="351" h="219">
                <a:moveTo>
                  <a:pt x="0" y="1"/>
                </a:moveTo>
                <a:lnTo>
                  <a:pt x="249" y="0"/>
                </a:lnTo>
                <a:lnTo>
                  <a:pt x="268" y="3"/>
                </a:lnTo>
                <a:lnTo>
                  <a:pt x="283" y="6"/>
                </a:lnTo>
                <a:lnTo>
                  <a:pt x="298" y="16"/>
                </a:lnTo>
                <a:lnTo>
                  <a:pt x="311" y="26"/>
                </a:lnTo>
                <a:lnTo>
                  <a:pt x="321" y="35"/>
                </a:lnTo>
                <a:lnTo>
                  <a:pt x="331" y="48"/>
                </a:lnTo>
                <a:lnTo>
                  <a:pt x="337" y="60"/>
                </a:lnTo>
                <a:lnTo>
                  <a:pt x="344" y="74"/>
                </a:lnTo>
                <a:lnTo>
                  <a:pt x="349" y="90"/>
                </a:lnTo>
                <a:lnTo>
                  <a:pt x="349" y="100"/>
                </a:lnTo>
                <a:lnTo>
                  <a:pt x="350" y="119"/>
                </a:lnTo>
                <a:lnTo>
                  <a:pt x="347" y="136"/>
                </a:lnTo>
                <a:lnTo>
                  <a:pt x="341" y="151"/>
                </a:lnTo>
                <a:lnTo>
                  <a:pt x="334" y="165"/>
                </a:lnTo>
                <a:lnTo>
                  <a:pt x="325" y="176"/>
                </a:lnTo>
                <a:lnTo>
                  <a:pt x="316" y="189"/>
                </a:lnTo>
                <a:lnTo>
                  <a:pt x="303" y="199"/>
                </a:lnTo>
                <a:lnTo>
                  <a:pt x="290" y="208"/>
                </a:lnTo>
                <a:lnTo>
                  <a:pt x="277" y="213"/>
                </a:lnTo>
                <a:lnTo>
                  <a:pt x="259" y="218"/>
                </a:lnTo>
                <a:lnTo>
                  <a:pt x="0" y="218"/>
                </a:lnTo>
                <a:lnTo>
                  <a:pt x="0" y="1"/>
                </a:lnTo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algn="ctr" eaLnBrk="0" hangingPunct="0">
              <a:defRPr/>
            </a:pPr>
            <a:endParaRPr kumimoji="1" lang="zh-CN" altLang="en-US" sz="2400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  <p:sldLayoutId id="2147483999" r:id="rId12"/>
    <p:sldLayoutId id="2147484000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kumimoji="1"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file:///D:\Documents%20and%20Settings\Administrator\&#26700;&#38754;\&#21151;&#183;&#26426;&#26800;&#25928;&#29575;%20&#25945;&#26696;&#31034;&#20363;&#20043;&#19968;.files\butu25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09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5.xml"/><Relationship Id="rId1" Type="http://schemas.openxmlformats.org/officeDocument/2006/relationships/video" Target="file:///F:\&#29289;&#29702;&#25945;&#26696;&#23450;&#31295;\&#31532;&#21313;&#20108;&#31456;&#31616;&#21333;&#26426;&#26800;\3%20&#26426;&#26800;&#25928;&#29575;\&#26012;&#38754;.swf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2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5.xml"/><Relationship Id="rId1" Type="http://schemas.openxmlformats.org/officeDocument/2006/relationships/video" Target="file:///F:\&#29289;&#29702;&#25945;&#26696;&#23450;&#31295;\&#31532;&#21313;&#20108;&#31456;&#31616;&#21333;&#26426;&#26800;\3%20&#26426;&#26800;&#25928;&#29575;\&#27979;&#28369;&#28369;&#36718;&#32452;&#30340;&#26426;&#26800;&#25928;&#29575;%2000_00_15-00_04_50.swf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95.xml"/><Relationship Id="rId1" Type="http://schemas.openxmlformats.org/officeDocument/2006/relationships/vmlDrawing" Target="../drawings/vmlDrawing4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Text Box 4"/>
          <p:cNvSpPr txBox="1">
            <a:spLocks noChangeArrowheads="1"/>
          </p:cNvSpPr>
          <p:nvPr/>
        </p:nvSpPr>
        <p:spPr bwMode="auto">
          <a:xfrm>
            <a:off x="1331913" y="2708275"/>
            <a:ext cx="66421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5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kumimoji="1" lang="en-US" altLang="zh-CN" sz="5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kumimoji="1" lang="zh-CN" altLang="en-US" sz="5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节  机械效率</a:t>
            </a:r>
          </a:p>
        </p:txBody>
      </p:sp>
      <p:pic>
        <p:nvPicPr>
          <p:cNvPr id="142338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0"/>
            <a:ext cx="2592387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7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BA84E6-8AC7-4C98-B5BF-7C937C4CB10B}" type="slidenum">
              <a:rPr lang="en-US" altLang="zh-CN" smtClean="0">
                <a:ea typeface="宋体" charset="-122"/>
              </a:rPr>
              <a:pPr/>
              <a:t>10</a:t>
            </a:fld>
            <a:endParaRPr lang="en-US" altLang="zh-CN" smtClean="0">
              <a:ea typeface="宋体" charset="-122"/>
            </a:endParaRPr>
          </a:p>
        </p:txBody>
      </p:sp>
      <p:pic>
        <p:nvPicPr>
          <p:cNvPr id="234498" name="Picture 2" descr="滑轮组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1265238"/>
            <a:ext cx="132397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0884" name="Text Box 4"/>
          <p:cNvSpPr txBox="1">
            <a:spLocks noChangeArrowheads="1"/>
          </p:cNvSpPr>
          <p:nvPr/>
        </p:nvSpPr>
        <p:spPr bwMode="auto">
          <a:xfrm>
            <a:off x="5181600" y="5073650"/>
            <a:ext cx="41814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滑轮组：</a:t>
            </a:r>
            <a:r>
              <a:rPr kumimoji="1"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50%</a:t>
            </a:r>
            <a:r>
              <a:rPr kumimoji="1" lang="zh-CN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～</a:t>
            </a:r>
            <a:r>
              <a:rPr kumimoji="1"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70% </a:t>
            </a:r>
          </a:p>
        </p:txBody>
      </p:sp>
      <p:sp>
        <p:nvSpPr>
          <p:cNvPr id="250885" name="Text Box 5"/>
          <p:cNvSpPr txBox="1">
            <a:spLocks noChangeArrowheads="1"/>
          </p:cNvSpPr>
          <p:nvPr/>
        </p:nvSpPr>
        <p:spPr bwMode="auto">
          <a:xfrm>
            <a:off x="1120775" y="5073650"/>
            <a:ext cx="40671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起重机：</a:t>
            </a:r>
            <a:r>
              <a:rPr kumimoji="1"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40%</a:t>
            </a:r>
            <a:r>
              <a:rPr kumimoji="1" lang="zh-CN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～</a:t>
            </a:r>
            <a:r>
              <a:rPr kumimoji="1"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50% </a:t>
            </a:r>
          </a:p>
        </p:txBody>
      </p:sp>
      <p:pic>
        <p:nvPicPr>
          <p:cNvPr id="234501" name="Picture 6" descr="起重机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/>
          <a:stretch>
            <a:fillRect/>
          </a:stretch>
        </p:blipFill>
        <p:spPr bwMode="auto">
          <a:xfrm>
            <a:off x="1295400" y="2027238"/>
            <a:ext cx="38862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4502" name="Rectangle 13"/>
          <p:cNvSpPr>
            <a:spLocks noChangeArrowheads="1"/>
          </p:cNvSpPr>
          <p:nvPr/>
        </p:nvSpPr>
        <p:spPr bwMode="auto">
          <a:xfrm>
            <a:off x="1071563" y="681038"/>
            <a:ext cx="4708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一些机械的机械效率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4" grpId="0"/>
      <p:bldP spid="2508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1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8D92540-6BC8-4AA7-8C3E-E7CC69B6AB8A}" type="slidenum">
              <a:rPr lang="en-US" altLang="zh-CN" smtClean="0">
                <a:ea typeface="宋体" charset="-122"/>
              </a:rPr>
              <a:pPr/>
              <a:t>11</a:t>
            </a:fld>
            <a:endParaRPr lang="en-US" altLang="zh-CN" smtClean="0">
              <a:ea typeface="宋体" charset="-122"/>
            </a:endParaRPr>
          </a:p>
        </p:txBody>
      </p:sp>
      <p:pic>
        <p:nvPicPr>
          <p:cNvPr id="235522" name="Picture 2" descr="image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37150" y="1797050"/>
            <a:ext cx="2663825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23" name="Picture 3" descr="12t004[1]"/>
          <p:cNvPicPr>
            <a:picLocks noChangeAspect="1" noChangeArrowheads="1"/>
          </p:cNvPicPr>
          <p:nvPr/>
        </p:nvPicPr>
        <p:blipFill>
          <a:blip r:embed="rId3"/>
          <a:srcRect b="10854"/>
          <a:stretch>
            <a:fillRect/>
          </a:stretch>
        </p:blipFill>
        <p:spPr bwMode="auto">
          <a:xfrm>
            <a:off x="1536700" y="1508125"/>
            <a:ext cx="2571750" cy="250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1908" name="Text Box 4"/>
          <p:cNvSpPr txBox="1">
            <a:spLocks noChangeArrowheads="1"/>
          </p:cNvSpPr>
          <p:nvPr/>
        </p:nvSpPr>
        <p:spPr bwMode="auto">
          <a:xfrm>
            <a:off x="550863" y="4554538"/>
            <a:ext cx="39036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抽水机：</a:t>
            </a:r>
            <a:r>
              <a:rPr kumimoji="1"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60%</a:t>
            </a:r>
            <a:r>
              <a:rPr kumimoji="1" lang="zh-CN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～</a:t>
            </a:r>
            <a:r>
              <a:rPr kumimoji="1"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80% </a:t>
            </a:r>
          </a:p>
        </p:txBody>
      </p:sp>
      <p:sp>
        <p:nvSpPr>
          <p:cNvPr id="251909" name="Text Box 5"/>
          <p:cNvSpPr txBox="1">
            <a:spLocks noChangeArrowheads="1"/>
          </p:cNvSpPr>
          <p:nvPr/>
        </p:nvSpPr>
        <p:spPr bwMode="auto">
          <a:xfrm>
            <a:off x="4518025" y="4554538"/>
            <a:ext cx="42465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柴油机： </a:t>
            </a:r>
            <a:r>
              <a:rPr kumimoji="1"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28%</a:t>
            </a:r>
            <a:r>
              <a:rPr kumimoji="1" lang="zh-CN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～</a:t>
            </a:r>
            <a:r>
              <a:rPr kumimoji="1"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40%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908" grpId="0"/>
      <p:bldP spid="25190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5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B9499D1-CFFC-4F2F-AF31-7B10160F4350}" type="slidenum">
              <a:rPr lang="en-US" altLang="zh-CN" smtClean="0">
                <a:ea typeface="宋体" charset="-122"/>
              </a:rPr>
              <a:pPr/>
              <a:t>12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29394" name="AutoShape 18"/>
          <p:cNvSpPr>
            <a:spLocks noChangeArrowheads="1"/>
          </p:cNvSpPr>
          <p:nvPr/>
        </p:nvSpPr>
        <p:spPr bwMode="gray">
          <a:xfrm>
            <a:off x="749300" y="1978025"/>
            <a:ext cx="7586663" cy="40798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56796" dir="3806097" algn="ctr" rotWithShape="0">
              <a:schemeClr val="bg2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36547" name="Text Box 19"/>
          <p:cNvSpPr txBox="1">
            <a:spLocks noChangeArrowheads="1"/>
          </p:cNvSpPr>
          <p:nvPr/>
        </p:nvSpPr>
        <p:spPr bwMode="auto">
          <a:xfrm>
            <a:off x="568325" y="879475"/>
            <a:ext cx="8037513" cy="284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   </a:t>
            </a: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一台起重机将重</a:t>
            </a:r>
            <a:r>
              <a:rPr kumimoji="1" lang="en-US" altLang="zh-CN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3600 N</a:t>
            </a: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的货物提高</a:t>
            </a:r>
            <a:r>
              <a:rPr kumimoji="1" lang="en-US" altLang="zh-CN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4 m</a:t>
            </a: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。如果额外功是</a:t>
            </a:r>
            <a:r>
              <a:rPr kumimoji="1" lang="en-US" altLang="zh-CN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9600 J</a:t>
            </a: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，起重机做的有用功是多少？总功是多少？机械效率是多少？起重机在哪些方面消耗了额外功？</a:t>
            </a:r>
          </a:p>
        </p:txBody>
      </p:sp>
      <p:pic>
        <p:nvPicPr>
          <p:cNvPr id="236548" name="Picture 20" descr="起重机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auto">
          <a:xfrm>
            <a:off x="5799138" y="4017963"/>
            <a:ext cx="28067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6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CDD4C29-DD55-43C1-B928-74BFC3E5145F}" type="slidenum">
              <a:rPr lang="en-US" altLang="zh-CN" smtClean="0">
                <a:ea typeface="宋体" charset="-122"/>
              </a:rPr>
              <a:pPr/>
              <a:t>13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27336" name="Text Box 8"/>
          <p:cNvSpPr txBox="1">
            <a:spLocks noChangeArrowheads="1"/>
          </p:cNvSpPr>
          <p:nvPr/>
        </p:nvSpPr>
        <p:spPr bwMode="auto">
          <a:xfrm>
            <a:off x="863600" y="430213"/>
            <a:ext cx="801687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解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: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起重机提高物体的力等于物体的重力</a:t>
            </a:r>
          </a:p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F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=</a:t>
            </a:r>
            <a:r>
              <a:rPr lang="en-US" altLang="zh-CN" sz="2800" b="1" i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G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=3600 N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起重机提升重物所做的有用功</a:t>
            </a:r>
          </a:p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W</a:t>
            </a:r>
            <a:r>
              <a:rPr lang="zh-CN" altLang="en-US" sz="2800" b="1" baseline="-2500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有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=</a:t>
            </a:r>
            <a:r>
              <a:rPr lang="en-US" altLang="zh-CN" sz="2800" b="1" i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Fh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=</a:t>
            </a:r>
            <a:r>
              <a:rPr lang="en-US" altLang="zh-CN" sz="2800" b="1" i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Gh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=3600 N×4 m=14400 J=1.44×10</a:t>
            </a:r>
            <a:r>
              <a:rPr lang="en-US" altLang="zh-CN" sz="2800" b="1" baseline="3000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4 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J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起重机做的总功</a:t>
            </a:r>
          </a:p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W</a:t>
            </a:r>
            <a:r>
              <a:rPr lang="zh-CN" altLang="en-US" sz="2800" b="1" baseline="-2500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总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=</a:t>
            </a:r>
            <a:r>
              <a:rPr lang="en-US" altLang="zh-CN" sz="2800" b="1" i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W</a:t>
            </a:r>
            <a:r>
              <a:rPr lang="zh-CN" altLang="en-US" sz="2800" b="1" baseline="-2500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有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+ </a:t>
            </a:r>
            <a:r>
              <a:rPr lang="en-US" altLang="zh-CN" sz="2800" b="1" i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W</a:t>
            </a:r>
            <a:r>
              <a:rPr lang="zh-CN" altLang="en-US" sz="2800" b="1" baseline="-2500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额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=14400 J+9600 J=2.4×10</a:t>
            </a:r>
            <a:r>
              <a:rPr lang="en-US" altLang="zh-CN" sz="2800" b="1" baseline="3000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4 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J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因此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起重机的机械效率</a:t>
            </a:r>
          </a:p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η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= </a:t>
            </a:r>
            <a:r>
              <a:rPr lang="en-US" altLang="zh-CN" sz="2800" b="1" i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W</a:t>
            </a:r>
            <a:r>
              <a:rPr lang="zh-CN" altLang="en-US" sz="2800" b="1" baseline="-2500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有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/</a:t>
            </a:r>
            <a:r>
              <a:rPr lang="en-US" altLang="zh-CN" sz="2800" b="1" i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W</a:t>
            </a:r>
            <a:r>
              <a:rPr lang="zh-CN" altLang="en-US" sz="2800" b="1" baseline="-2500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总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=1.44×10</a:t>
            </a:r>
            <a:r>
              <a:rPr lang="en-US" altLang="zh-CN" sz="2800" b="1" baseline="3000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4 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J/2.4×10</a:t>
            </a:r>
            <a:r>
              <a:rPr lang="en-US" altLang="zh-CN" sz="2800" b="1" baseline="3000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4 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J=60%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7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7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7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7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73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73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73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73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73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73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73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73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73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73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73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73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06363" y="188913"/>
            <a:ext cx="873283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99"/>
                </a:solidFill>
                <a:latin typeface="Tahoma" pitchFamily="34" charset="0"/>
              </a:rPr>
              <a:t>　　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用一个动滑轮</a:t>
            </a: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将</a:t>
            </a: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200N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的物体匀速提升</a:t>
            </a: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2m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高，拉力</a:t>
            </a: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为</a:t>
            </a: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120N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，此动滑轮的机械效率是多少？</a:t>
            </a:r>
          </a:p>
        </p:txBody>
      </p:sp>
      <p:sp>
        <p:nvSpPr>
          <p:cNvPr id="238594" name="Text Box 4"/>
          <p:cNvSpPr txBox="1">
            <a:spLocks noChangeArrowheads="1"/>
          </p:cNvSpPr>
          <p:nvPr/>
        </p:nvSpPr>
        <p:spPr bwMode="auto">
          <a:xfrm>
            <a:off x="1660525" y="26130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38595" name="Picture 5" descr="D:\Documents and Settings\Administrator\桌面\功·机械效率 教案示例之一.files\butu25.jpg"/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1752600"/>
            <a:ext cx="2819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282575" y="1341438"/>
            <a:ext cx="54737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tx1"/>
                </a:solidFill>
              </a:rPr>
              <a:t>分析：解题的关键是要注意用动滑轮提起重物时，动力</a:t>
            </a:r>
            <a:r>
              <a:rPr lang="en-US" altLang="zh-CN" sz="2000" b="1">
                <a:solidFill>
                  <a:schemeClr val="tx1"/>
                </a:solidFill>
              </a:rPr>
              <a:t>F</a:t>
            </a:r>
            <a:r>
              <a:rPr lang="zh-CN" altLang="en-US" sz="2000" b="1">
                <a:solidFill>
                  <a:schemeClr val="tx1"/>
                </a:solidFill>
              </a:rPr>
              <a:t>把绳子末端拉起的距离是被提起高度的</a:t>
            </a:r>
            <a:r>
              <a:rPr lang="en-US" altLang="zh-CN" sz="2000" b="1">
                <a:solidFill>
                  <a:schemeClr val="tx1"/>
                </a:solidFill>
              </a:rPr>
              <a:t>2</a:t>
            </a:r>
            <a:r>
              <a:rPr lang="zh-CN" altLang="en-US" sz="2000" b="1">
                <a:solidFill>
                  <a:schemeClr val="tx1"/>
                </a:solidFill>
              </a:rPr>
              <a:t>倍。即</a:t>
            </a:r>
            <a:r>
              <a:rPr lang="en-US" altLang="zh-CN" sz="2000" b="1">
                <a:solidFill>
                  <a:schemeClr val="tx1"/>
                </a:solidFill>
              </a:rPr>
              <a:t>S=2h</a:t>
            </a:r>
            <a:r>
              <a:rPr lang="zh-CN" altLang="en-US" sz="2000" b="1">
                <a:solidFill>
                  <a:schemeClr val="tx1"/>
                </a:solidFill>
              </a:rPr>
              <a:t>。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611188" y="2486025"/>
            <a:ext cx="51133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</a:rPr>
              <a:t>已知：</a:t>
            </a:r>
            <a:r>
              <a:rPr lang="en-US" altLang="zh-CN" sz="2400" b="1">
                <a:solidFill>
                  <a:schemeClr val="tx1"/>
                </a:solidFill>
              </a:rPr>
              <a:t>G=200N</a:t>
            </a:r>
            <a:r>
              <a:rPr lang="zh-CN" altLang="en-US" sz="2400" b="1">
                <a:solidFill>
                  <a:schemeClr val="tx1"/>
                </a:solidFill>
              </a:rPr>
              <a:t>，</a:t>
            </a:r>
          </a:p>
          <a:p>
            <a:r>
              <a:rPr lang="zh-CN" altLang="en-US" sz="2400" b="1">
                <a:solidFill>
                  <a:schemeClr val="tx1"/>
                </a:solidFill>
              </a:rPr>
              <a:t>　      </a:t>
            </a:r>
            <a:r>
              <a:rPr lang="en-US" altLang="zh-CN" sz="2400" b="1">
                <a:solidFill>
                  <a:schemeClr val="tx1"/>
                </a:solidFill>
              </a:rPr>
              <a:t>h=2m,F=120N,s=2h=4m.</a:t>
            </a:r>
          </a:p>
          <a:p>
            <a:r>
              <a:rPr lang="zh-CN" altLang="en-US" sz="2400" b="1">
                <a:solidFill>
                  <a:schemeClr val="tx1"/>
                </a:solidFill>
              </a:rPr>
              <a:t>求：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744538" y="3673475"/>
            <a:ext cx="5229225" cy="324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003300"/>
                </a:solidFill>
              </a:rPr>
              <a:t> </a:t>
            </a:r>
            <a:r>
              <a:rPr lang="zh-CN" altLang="en-US" sz="2800" b="1">
                <a:solidFill>
                  <a:srgbClr val="0000FF"/>
                </a:solidFill>
              </a:rPr>
              <a:t>解：</a:t>
            </a:r>
            <a:r>
              <a:rPr lang="en-US" altLang="zh-CN" sz="2800" b="1">
                <a:solidFill>
                  <a:srgbClr val="0000FF"/>
                </a:solidFill>
              </a:rPr>
              <a:t>W=Gh=200N×2m=400J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        W</a:t>
            </a:r>
            <a:r>
              <a:rPr lang="zh-CN" altLang="en-US" sz="2800" b="1">
                <a:solidFill>
                  <a:srgbClr val="0000FF"/>
                </a:solidFill>
              </a:rPr>
              <a:t>总</a:t>
            </a:r>
            <a:r>
              <a:rPr lang="en-US" altLang="zh-CN" sz="2800" b="1">
                <a:solidFill>
                  <a:srgbClr val="0000FF"/>
                </a:solidFill>
              </a:rPr>
              <a:t>=Fs=120N×4m=480J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      </a:t>
            </a:r>
            <a:r>
              <a:rPr lang="el-GR" altLang="zh-CN" sz="2800" b="1">
                <a:solidFill>
                  <a:srgbClr val="0000FF"/>
                </a:solidFill>
              </a:rPr>
              <a:t>η</a:t>
            </a:r>
            <a:r>
              <a:rPr lang="en-US" altLang="zh-CN" sz="2800" b="1">
                <a:solidFill>
                  <a:srgbClr val="0000FF"/>
                </a:solidFill>
              </a:rPr>
              <a:t>=W</a:t>
            </a:r>
            <a:r>
              <a:rPr lang="zh-CN" altLang="en-US" sz="2800" b="1">
                <a:solidFill>
                  <a:srgbClr val="0000FF"/>
                </a:solidFill>
              </a:rPr>
              <a:t>有</a:t>
            </a:r>
            <a:r>
              <a:rPr lang="en-US" altLang="zh-CN" sz="2800" b="1">
                <a:solidFill>
                  <a:srgbClr val="0000FF"/>
                </a:solidFill>
              </a:rPr>
              <a:t>/W</a:t>
            </a:r>
            <a:r>
              <a:rPr lang="zh-CN" altLang="en-US" sz="2800" b="1">
                <a:solidFill>
                  <a:srgbClr val="0000FF"/>
                </a:solidFill>
              </a:rPr>
              <a:t>总</a:t>
            </a:r>
            <a:r>
              <a:rPr lang="en-US" altLang="zh-CN" sz="2800" b="1">
                <a:solidFill>
                  <a:srgbClr val="0000FF"/>
                </a:solidFill>
              </a:rPr>
              <a:t>×100℅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          =400J/480J×100%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          =83.3%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8" grpId="0"/>
      <p:bldP spid="18439" grpId="0"/>
      <p:bldP spid="184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825" y="228600"/>
            <a:ext cx="8869363" cy="2476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如图所示，某人用２００牛的推力沿高为２米，长为１０米的粗糙斜面把重为５００牛的物体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推到斜面顶端，问有用功是多少？人的推力所做的总功为多少？斜面的机械效率是多少？</a:t>
            </a:r>
          </a:p>
          <a:p>
            <a:pPr eaLnBrk="1" hangingPunct="1"/>
            <a:endParaRPr lang="en-US" altLang="zh-CN" smtClean="0">
              <a:solidFill>
                <a:schemeClr val="folHlink"/>
              </a:solidFill>
            </a:endParaRPr>
          </a:p>
        </p:txBody>
      </p:sp>
      <p:sp>
        <p:nvSpPr>
          <p:cNvPr id="239618" name="Line 4"/>
          <p:cNvSpPr>
            <a:spLocks noChangeShapeType="1"/>
          </p:cNvSpPr>
          <p:nvPr/>
        </p:nvSpPr>
        <p:spPr bwMode="auto">
          <a:xfrm>
            <a:off x="8243888" y="2492375"/>
            <a:ext cx="0" cy="1439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9619" name="Line 5"/>
          <p:cNvSpPr>
            <a:spLocks noChangeShapeType="1"/>
          </p:cNvSpPr>
          <p:nvPr/>
        </p:nvSpPr>
        <p:spPr bwMode="auto">
          <a:xfrm flipH="1">
            <a:off x="5940425" y="2492375"/>
            <a:ext cx="2232025" cy="1439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9620" name="Line 6"/>
          <p:cNvSpPr>
            <a:spLocks noChangeShapeType="1"/>
          </p:cNvSpPr>
          <p:nvPr/>
        </p:nvSpPr>
        <p:spPr bwMode="auto">
          <a:xfrm>
            <a:off x="5867400" y="3933825"/>
            <a:ext cx="23764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9621" name="Oval 9"/>
          <p:cNvSpPr>
            <a:spLocks noChangeArrowheads="1"/>
          </p:cNvSpPr>
          <p:nvPr/>
        </p:nvSpPr>
        <p:spPr bwMode="auto">
          <a:xfrm>
            <a:off x="5867400" y="3500438"/>
            <a:ext cx="288925" cy="3603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kumimoji="1" lang="zh-CN" altLang="en-US" sz="2400" b="1" i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39622" name="Line 10"/>
          <p:cNvSpPr>
            <a:spLocks noChangeShapeType="1"/>
          </p:cNvSpPr>
          <p:nvPr/>
        </p:nvSpPr>
        <p:spPr bwMode="auto">
          <a:xfrm flipV="1">
            <a:off x="6156325" y="3284538"/>
            <a:ext cx="43180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1" name="Text Box 4"/>
          <p:cNvSpPr txBox="1">
            <a:spLocks noChangeArrowheads="1"/>
          </p:cNvSpPr>
          <p:nvPr/>
        </p:nvSpPr>
        <p:spPr bwMode="auto">
          <a:xfrm>
            <a:off x="323850" y="188913"/>
            <a:ext cx="8569325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33CC"/>
                </a:solidFill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用图所示的滑轮组将１８００牛的物体匀速提高２米，所用的拉力是８００牛．求：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１</a:t>
            </a: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绳子自由端移动的距离？２</a:t>
            </a: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有用功是多少？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３</a:t>
            </a: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拉力所做的总功是多少？</a:t>
            </a:r>
            <a:endParaRPr lang="en-US" altLang="zh-CN" sz="32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４</a:t>
            </a: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滑轮组的机械效率是多少？</a:t>
            </a:r>
            <a:r>
              <a:rPr lang="zh-CN" altLang="en-US" sz="4800">
                <a:solidFill>
                  <a:srgbClr val="FF33CC"/>
                </a:solidFill>
              </a:rPr>
              <a:t>　　</a:t>
            </a:r>
          </a:p>
        </p:txBody>
      </p:sp>
      <p:grpSp>
        <p:nvGrpSpPr>
          <p:cNvPr id="240642" name="Group 5"/>
          <p:cNvGrpSpPr>
            <a:grpSpLocks/>
          </p:cNvGrpSpPr>
          <p:nvPr/>
        </p:nvGrpSpPr>
        <p:grpSpPr bwMode="auto">
          <a:xfrm>
            <a:off x="6373813" y="2546350"/>
            <a:ext cx="2519362" cy="3581400"/>
            <a:chOff x="4080" y="2304"/>
            <a:chExt cx="1008" cy="1584"/>
          </a:xfrm>
        </p:grpSpPr>
        <p:sp>
          <p:nvSpPr>
            <p:cNvPr id="24582" name="Line 6"/>
            <p:cNvSpPr>
              <a:spLocks noChangeShapeType="1"/>
            </p:cNvSpPr>
            <p:nvPr/>
          </p:nvSpPr>
          <p:spPr bwMode="auto">
            <a:xfrm>
              <a:off x="4176" y="230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>
                <a:spcBef>
                  <a:spcPct val="50000"/>
                </a:spcBef>
                <a:defRPr/>
              </a:pPr>
              <a:endParaRPr kumimoji="1" lang="zh-CN" altLang="en-US" sz="2400" b="1" i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grpSp>
          <p:nvGrpSpPr>
            <p:cNvPr id="240644" name="Group 7"/>
            <p:cNvGrpSpPr>
              <a:grpSpLocks/>
            </p:cNvGrpSpPr>
            <p:nvPr/>
          </p:nvGrpSpPr>
          <p:grpSpPr bwMode="auto">
            <a:xfrm>
              <a:off x="4080" y="2304"/>
              <a:ext cx="768" cy="1584"/>
              <a:chOff x="4080" y="2304"/>
              <a:chExt cx="768" cy="1584"/>
            </a:xfrm>
          </p:grpSpPr>
          <p:grpSp>
            <p:nvGrpSpPr>
              <p:cNvPr id="240645" name="Group 8"/>
              <p:cNvGrpSpPr>
                <a:grpSpLocks/>
              </p:cNvGrpSpPr>
              <p:nvPr/>
            </p:nvGrpSpPr>
            <p:grpSpPr bwMode="auto">
              <a:xfrm>
                <a:off x="4416" y="2304"/>
                <a:ext cx="336" cy="624"/>
                <a:chOff x="2496" y="1056"/>
                <a:chExt cx="336" cy="624"/>
              </a:xfrm>
            </p:grpSpPr>
            <p:sp>
              <p:nvSpPr>
                <p:cNvPr id="240654" name="Oval 9"/>
                <p:cNvSpPr>
                  <a:spLocks noChangeArrowheads="1"/>
                </p:cNvSpPr>
                <p:nvPr/>
              </p:nvSpPr>
              <p:spPr bwMode="auto">
                <a:xfrm>
                  <a:off x="2496" y="1200"/>
                  <a:ext cx="336" cy="3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zh-CN" altLang="en-US" sz="2400" b="1" i="1">
                    <a:solidFill>
                      <a:srgbClr val="FF0000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40655" name="Freeform 10"/>
                <p:cNvSpPr>
                  <a:spLocks/>
                </p:cNvSpPr>
                <p:nvPr/>
              </p:nvSpPr>
              <p:spPr bwMode="auto">
                <a:xfrm rot="-887574">
                  <a:off x="2592" y="1056"/>
                  <a:ext cx="160" cy="624"/>
                </a:xfrm>
                <a:custGeom>
                  <a:avLst/>
                  <a:gdLst>
                    <a:gd name="T0" fmla="*/ 64 w 160"/>
                    <a:gd name="T1" fmla="*/ 576 h 624"/>
                    <a:gd name="T2" fmla="*/ 16 w 160"/>
                    <a:gd name="T3" fmla="*/ 528 h 624"/>
                    <a:gd name="T4" fmla="*/ 160 w 160"/>
                    <a:gd name="T5" fmla="*/ 0 h 624"/>
                    <a:gd name="T6" fmla="*/ 0 60000 65536"/>
                    <a:gd name="T7" fmla="*/ 0 60000 65536"/>
                    <a:gd name="T8" fmla="*/ 0 60000 65536"/>
                    <a:gd name="T9" fmla="*/ 0 w 160"/>
                    <a:gd name="T10" fmla="*/ 0 h 624"/>
                    <a:gd name="T11" fmla="*/ 160 w 160"/>
                    <a:gd name="T12" fmla="*/ 624 h 62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60" h="624">
                      <a:moveTo>
                        <a:pt x="64" y="576"/>
                      </a:moveTo>
                      <a:cubicBezTo>
                        <a:pt x="32" y="600"/>
                        <a:pt x="0" y="624"/>
                        <a:pt x="16" y="528"/>
                      </a:cubicBezTo>
                      <a:cubicBezTo>
                        <a:pt x="32" y="432"/>
                        <a:pt x="136" y="88"/>
                        <a:pt x="160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0646" name="Group 11"/>
              <p:cNvGrpSpPr>
                <a:grpSpLocks/>
              </p:cNvGrpSpPr>
              <p:nvPr/>
            </p:nvGrpSpPr>
            <p:grpSpPr bwMode="auto">
              <a:xfrm rot="10781822">
                <a:off x="4416" y="2976"/>
                <a:ext cx="336" cy="624"/>
                <a:chOff x="2496" y="1056"/>
                <a:chExt cx="336" cy="624"/>
              </a:xfrm>
            </p:grpSpPr>
            <p:sp>
              <p:nvSpPr>
                <p:cNvPr id="240652" name="Oval 12"/>
                <p:cNvSpPr>
                  <a:spLocks noChangeArrowheads="1"/>
                </p:cNvSpPr>
                <p:nvPr/>
              </p:nvSpPr>
              <p:spPr bwMode="auto">
                <a:xfrm>
                  <a:off x="2496" y="1200"/>
                  <a:ext cx="336" cy="3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zh-CN" altLang="en-US" sz="2400" b="1" i="1">
                    <a:solidFill>
                      <a:srgbClr val="FF0000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40653" name="Freeform 13"/>
                <p:cNvSpPr>
                  <a:spLocks/>
                </p:cNvSpPr>
                <p:nvPr/>
              </p:nvSpPr>
              <p:spPr bwMode="auto">
                <a:xfrm rot="-887574">
                  <a:off x="2592" y="1056"/>
                  <a:ext cx="160" cy="624"/>
                </a:xfrm>
                <a:custGeom>
                  <a:avLst/>
                  <a:gdLst>
                    <a:gd name="T0" fmla="*/ 64 w 160"/>
                    <a:gd name="T1" fmla="*/ 576 h 624"/>
                    <a:gd name="T2" fmla="*/ 16 w 160"/>
                    <a:gd name="T3" fmla="*/ 528 h 624"/>
                    <a:gd name="T4" fmla="*/ 160 w 160"/>
                    <a:gd name="T5" fmla="*/ 0 h 624"/>
                    <a:gd name="T6" fmla="*/ 0 60000 65536"/>
                    <a:gd name="T7" fmla="*/ 0 60000 65536"/>
                    <a:gd name="T8" fmla="*/ 0 60000 65536"/>
                    <a:gd name="T9" fmla="*/ 0 w 160"/>
                    <a:gd name="T10" fmla="*/ 0 h 624"/>
                    <a:gd name="T11" fmla="*/ 160 w 160"/>
                    <a:gd name="T12" fmla="*/ 624 h 62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60" h="624">
                      <a:moveTo>
                        <a:pt x="64" y="576"/>
                      </a:moveTo>
                      <a:cubicBezTo>
                        <a:pt x="32" y="600"/>
                        <a:pt x="0" y="624"/>
                        <a:pt x="16" y="528"/>
                      </a:cubicBezTo>
                      <a:cubicBezTo>
                        <a:pt x="32" y="432"/>
                        <a:pt x="136" y="88"/>
                        <a:pt x="160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40647" name="Rectangle 14"/>
              <p:cNvSpPr>
                <a:spLocks noChangeArrowheads="1"/>
              </p:cNvSpPr>
              <p:nvPr/>
            </p:nvSpPr>
            <p:spPr bwMode="auto">
              <a:xfrm>
                <a:off x="4320" y="3600"/>
                <a:ext cx="528" cy="28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kumimoji="1" lang="en-US" altLang="zh-CN" sz="2400">
                    <a:solidFill>
                      <a:srgbClr val="CC0000"/>
                    </a:solidFill>
                    <a:latin typeface="Times New Roman" pitchFamily="18" charset="0"/>
                  </a:rPr>
                  <a:t>G</a:t>
                </a:r>
              </a:p>
            </p:txBody>
          </p:sp>
          <p:sp>
            <p:nvSpPr>
              <p:cNvPr id="240648" name="Line 15"/>
              <p:cNvSpPr>
                <a:spLocks noChangeShapeType="1"/>
              </p:cNvSpPr>
              <p:nvPr/>
            </p:nvSpPr>
            <p:spPr bwMode="auto">
              <a:xfrm>
                <a:off x="4464" y="2736"/>
                <a:ext cx="96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0649" name="Line 16"/>
              <p:cNvSpPr>
                <a:spLocks noChangeShapeType="1"/>
              </p:cNvSpPr>
              <p:nvPr/>
            </p:nvSpPr>
            <p:spPr bwMode="auto">
              <a:xfrm flipV="1">
                <a:off x="4752" y="2640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0650" name="Line 17"/>
              <p:cNvSpPr>
                <a:spLocks noChangeShapeType="1"/>
              </p:cNvSpPr>
              <p:nvPr/>
            </p:nvSpPr>
            <p:spPr bwMode="auto">
              <a:xfrm flipH="1" flipV="1">
                <a:off x="4320" y="2832"/>
                <a:ext cx="96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0651" name="Text Box 18"/>
              <p:cNvSpPr txBox="1">
                <a:spLocks noChangeArrowheads="1"/>
              </p:cNvSpPr>
              <p:nvPr/>
            </p:nvSpPr>
            <p:spPr bwMode="auto">
              <a:xfrm>
                <a:off x="4080" y="2736"/>
                <a:ext cx="288" cy="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400">
                    <a:solidFill>
                      <a:srgbClr val="BBE0E3"/>
                    </a:solidFill>
                    <a:latin typeface="Times New Roman" pitchFamily="18" charset="0"/>
                  </a:rPr>
                  <a:t>F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5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FC2402C-C9BE-42B2-9D50-606F9797F7D8}" type="slidenum">
              <a:rPr lang="en-US" altLang="zh-CN" smtClean="0">
                <a:ea typeface="宋体" charset="-122"/>
              </a:rPr>
              <a:pPr/>
              <a:t>17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41666" name="Text Box 5"/>
          <p:cNvSpPr txBox="1">
            <a:spLocks noChangeArrowheads="1"/>
          </p:cNvSpPr>
          <p:nvPr/>
        </p:nvSpPr>
        <p:spPr bwMode="auto">
          <a:xfrm>
            <a:off x="617538" y="511175"/>
            <a:ext cx="5681662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探究一：  斜面的机械效率</a:t>
            </a:r>
          </a:p>
        </p:txBody>
      </p:sp>
      <p:sp>
        <p:nvSpPr>
          <p:cNvPr id="241667" name="Text Box 37"/>
          <p:cNvSpPr txBox="1">
            <a:spLocks noChangeArrowheads="1"/>
          </p:cNvSpPr>
          <p:nvPr/>
        </p:nvSpPr>
        <p:spPr bwMode="auto">
          <a:xfrm>
            <a:off x="908050" y="1477963"/>
            <a:ext cx="76850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猜一猜：</a:t>
            </a:r>
            <a:endParaRPr kumimoji="1" lang="en-US" altLang="zh-CN" sz="3200" b="1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斜面的</a:t>
            </a:r>
            <a:r>
              <a:rPr kumimoji="1"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机械效率</a:t>
            </a: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可能和</a:t>
            </a:r>
            <a:r>
              <a:rPr kumimoji="1"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哪些因素</a:t>
            </a: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有关？</a:t>
            </a:r>
          </a:p>
        </p:txBody>
      </p:sp>
      <p:sp>
        <p:nvSpPr>
          <p:cNvPr id="215078" name="Text Box 38"/>
          <p:cNvSpPr txBox="1">
            <a:spLocks noChangeArrowheads="1"/>
          </p:cNvSpPr>
          <p:nvPr/>
        </p:nvSpPr>
        <p:spPr bwMode="auto">
          <a:xfrm>
            <a:off x="908050" y="3168650"/>
            <a:ext cx="5451475" cy="265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斜面的光滑程度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斜面的高度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斜面的长度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4.……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384" name="Picture 2" descr="2008071422063148521"/>
          <p:cNvPicPr>
            <a:picLocks noChangeAspect="1" noChangeArrowheads="1"/>
          </p:cNvPicPr>
          <p:nvPr/>
        </p:nvPicPr>
        <p:blipFill>
          <a:blip r:embed="rId3"/>
          <a:srcRect b="23126"/>
          <a:stretch>
            <a:fillRect/>
          </a:stretch>
        </p:blipFill>
        <p:spPr bwMode="auto">
          <a:xfrm rot="-212079">
            <a:off x="304800" y="609600"/>
            <a:ext cx="4191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9385" name="Rectangle 3"/>
          <p:cNvSpPr>
            <a:spLocks noChangeArrowheads="1"/>
          </p:cNvSpPr>
          <p:nvPr/>
        </p:nvSpPr>
        <p:spPr bwMode="auto">
          <a:xfrm>
            <a:off x="4724400" y="1143000"/>
            <a:ext cx="1981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4400">
                <a:solidFill>
                  <a:srgbClr val="000000"/>
                </a:solidFill>
                <a:ea typeface="黑体" pitchFamily="49" charset="-122"/>
              </a:rPr>
              <a:t>斜面</a:t>
            </a:r>
          </a:p>
        </p:txBody>
      </p:sp>
      <p:sp>
        <p:nvSpPr>
          <p:cNvPr id="229386" name="Rectangle 4"/>
          <p:cNvSpPr>
            <a:spLocks noChangeArrowheads="1"/>
          </p:cNvSpPr>
          <p:nvPr/>
        </p:nvSpPr>
        <p:spPr bwMode="auto">
          <a:xfrm>
            <a:off x="1600200" y="2514600"/>
            <a:ext cx="2438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4400">
                <a:solidFill>
                  <a:srgbClr val="000000"/>
                </a:solidFill>
                <a:ea typeface="黑体" pitchFamily="49" charset="-122"/>
              </a:rPr>
              <a:t>斜面长 </a:t>
            </a:r>
            <a:r>
              <a:rPr lang="en-US" altLang="zh-CN" sz="4400">
                <a:solidFill>
                  <a:srgbClr val="000000"/>
                </a:solidFill>
                <a:ea typeface="黑体" pitchFamily="49" charset="-122"/>
              </a:rPr>
              <a:t>L</a:t>
            </a:r>
          </a:p>
        </p:txBody>
      </p:sp>
      <p:sp>
        <p:nvSpPr>
          <p:cNvPr id="229387" name="Rectangle 5"/>
          <p:cNvSpPr>
            <a:spLocks noChangeArrowheads="1"/>
          </p:cNvSpPr>
          <p:nvPr/>
        </p:nvSpPr>
        <p:spPr bwMode="auto">
          <a:xfrm>
            <a:off x="4572000" y="2438400"/>
            <a:ext cx="3505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4400">
                <a:solidFill>
                  <a:srgbClr val="000000"/>
                </a:solidFill>
                <a:ea typeface="黑体" pitchFamily="49" charset="-122"/>
              </a:rPr>
              <a:t>斜面高</a:t>
            </a:r>
            <a:r>
              <a:rPr lang="en-US" altLang="zh-CN" sz="4400">
                <a:solidFill>
                  <a:srgbClr val="000000"/>
                </a:solidFill>
                <a:ea typeface="黑体" pitchFamily="49" charset="-122"/>
              </a:rPr>
              <a:t>h</a:t>
            </a:r>
          </a:p>
        </p:txBody>
      </p:sp>
      <p:graphicFrame>
        <p:nvGraphicFramePr>
          <p:cNvPr id="17414" name="Object 6"/>
          <p:cNvGraphicFramePr>
            <a:graphicFrameLocks noChangeAspect="1"/>
          </p:cNvGraphicFramePr>
          <p:nvPr/>
        </p:nvGraphicFramePr>
        <p:xfrm>
          <a:off x="3635375" y="3500438"/>
          <a:ext cx="2084388" cy="1462087"/>
        </p:xfrm>
        <a:graphic>
          <a:graphicData uri="http://schemas.openxmlformats.org/presentationml/2006/ole">
            <p:oleObj spid="_x0000_s229382" name="公式" r:id="rId4" imgW="647700" imgH="457200" progId="Equation.3">
              <p:embed/>
            </p:oleObj>
          </a:graphicData>
        </a:graphic>
      </p:graphicFrame>
      <p:graphicFrame>
        <p:nvGraphicFramePr>
          <p:cNvPr id="17415" name="Object 7"/>
          <p:cNvGraphicFramePr>
            <a:graphicFrameLocks noChangeAspect="1"/>
          </p:cNvGraphicFramePr>
          <p:nvPr/>
        </p:nvGraphicFramePr>
        <p:xfrm>
          <a:off x="5808663" y="3505200"/>
          <a:ext cx="820737" cy="1258888"/>
        </p:xfrm>
        <a:graphic>
          <a:graphicData uri="http://schemas.openxmlformats.org/presentationml/2006/ole">
            <p:oleObj spid="_x0000_s229383" name="公式" r:id="rId5" imgW="253890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7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F94C7A2-7670-4498-AA0F-993A310B03DC}" type="slidenum">
              <a:rPr lang="en-US" altLang="zh-CN" smtClean="0">
                <a:ea typeface="宋体" charset="-122"/>
              </a:rPr>
              <a:pPr/>
              <a:t>19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44738" name="Text Box 15"/>
          <p:cNvSpPr txBox="1">
            <a:spLocks noChangeArrowheads="1"/>
          </p:cNvSpPr>
          <p:nvPr/>
        </p:nvSpPr>
        <p:spPr bwMode="auto">
          <a:xfrm>
            <a:off x="647700" y="1536700"/>
            <a:ext cx="7939088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器材：</a:t>
            </a:r>
            <a:endParaRPr kumimoji="1" lang="en-US" altLang="zh-CN" sz="3200" b="1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70000"/>
              </a:lnSpc>
            </a:pPr>
            <a:r>
              <a:rPr kumimoji="1"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长木板、小木块、弹簧测力计、刻度尺。</a:t>
            </a:r>
          </a:p>
          <a:p>
            <a:pPr>
              <a:lnSpc>
                <a:spcPct val="170000"/>
              </a:lnSpc>
            </a:pPr>
            <a:r>
              <a:rPr kumimoji="1"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说一说你的设计思路？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2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E92B389-1760-44E7-889C-619F148BEBD2}" type="slidenum">
              <a:rPr lang="en-US" altLang="zh-CN" smtClean="0">
                <a:ea typeface="宋体" charset="-122"/>
              </a:rPr>
              <a:pPr/>
              <a:t>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26325" name="Text Box 13"/>
          <p:cNvSpPr txBox="1">
            <a:spLocks noChangeArrowheads="1"/>
          </p:cNvSpPr>
          <p:nvPr/>
        </p:nvSpPr>
        <p:spPr bwMode="auto">
          <a:xfrm>
            <a:off x="514350" y="398463"/>
            <a:ext cx="8466138" cy="7080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想一想：</a:t>
            </a:r>
            <a:r>
              <a:rPr lang="zh-CN" altLang="en-US" sz="40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你会采用哪种方法？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1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9E1A323-7287-4C45-9196-7C00C4CC5FE4}" type="slidenum">
              <a:rPr lang="en-US" altLang="zh-CN" smtClean="0">
                <a:ea typeface="宋体" charset="-122"/>
              </a:rPr>
              <a:pPr/>
              <a:t>20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45762" name="Text Box 4"/>
          <p:cNvSpPr txBox="1">
            <a:spLocks noChangeArrowheads="1"/>
          </p:cNvSpPr>
          <p:nvPr/>
        </p:nvSpPr>
        <p:spPr bwMode="auto">
          <a:xfrm>
            <a:off x="1125538" y="515938"/>
            <a:ext cx="7497762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探究斜面机械效率与斜面坡度的关系</a:t>
            </a:r>
          </a:p>
        </p:txBody>
      </p:sp>
      <p:sp>
        <p:nvSpPr>
          <p:cNvPr id="245763" name="Rectangle 16"/>
          <p:cNvSpPr>
            <a:spLocks noChangeArrowheads="1"/>
          </p:cNvSpPr>
          <p:nvPr/>
        </p:nvSpPr>
        <p:spPr bwMode="auto">
          <a:xfrm>
            <a:off x="671513" y="2112963"/>
            <a:ext cx="7951787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kumimoji="1"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1.</a:t>
            </a:r>
            <a:r>
              <a:rPr kumimoji="1"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测量小木块的重量，记录数据；</a:t>
            </a:r>
          </a:p>
          <a:p>
            <a:pPr>
              <a:lnSpc>
                <a:spcPct val="160000"/>
              </a:lnSpc>
            </a:pPr>
            <a:r>
              <a:rPr kumimoji="1"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2.</a:t>
            </a:r>
            <a:r>
              <a:rPr kumimoji="1"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把小木块用弹簧测力计</a:t>
            </a:r>
            <a:r>
              <a:rPr kumimoji="1"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沿斜面匀速</a:t>
            </a:r>
            <a:r>
              <a:rPr kumimoji="1"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向上拉；分别记录拉力</a:t>
            </a:r>
            <a:r>
              <a:rPr kumimoji="1" lang="en-US" altLang="zh-CN" sz="2800" b="1" i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F</a:t>
            </a:r>
            <a:r>
              <a:rPr kumimoji="1"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、木块沿斜面移动的距离</a:t>
            </a:r>
            <a:r>
              <a:rPr kumimoji="1" lang="en-US" altLang="zh-CN" sz="2800" b="1" i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s</a:t>
            </a:r>
            <a:r>
              <a:rPr kumimoji="1"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、木块上升的高度</a:t>
            </a:r>
            <a:r>
              <a:rPr kumimoji="1" lang="en-US" altLang="zh-CN" sz="2800" b="1" i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h</a:t>
            </a:r>
            <a:r>
              <a:rPr kumimoji="1"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；</a:t>
            </a:r>
          </a:p>
          <a:p>
            <a:pPr>
              <a:lnSpc>
                <a:spcPct val="160000"/>
              </a:lnSpc>
            </a:pPr>
            <a:r>
              <a:rPr kumimoji="1"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3.</a:t>
            </a:r>
            <a:r>
              <a:rPr kumimoji="1"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改变斜面的倾斜程度，重复步骤</a:t>
            </a:r>
            <a:r>
              <a:rPr kumimoji="1"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2.  </a:t>
            </a:r>
          </a:p>
        </p:txBody>
      </p:sp>
      <p:pic>
        <p:nvPicPr>
          <p:cNvPr id="245764" name="Picture 22" descr="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0575" y="1547813"/>
            <a:ext cx="2286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5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4500B00-74A1-49EF-BC8B-D2CDF5F914E7}" type="slidenum">
              <a:rPr lang="en-US" altLang="zh-CN" smtClean="0">
                <a:ea typeface="宋体" charset="-122"/>
              </a:rPr>
              <a:pPr/>
              <a:t>21</a:t>
            </a:fld>
            <a:endParaRPr lang="en-US" altLang="zh-CN" smtClean="0">
              <a:ea typeface="宋体" charset="-122"/>
            </a:endParaRPr>
          </a:p>
        </p:txBody>
      </p:sp>
      <p:pic>
        <p:nvPicPr>
          <p:cNvPr id="5" name="斜面.swf"/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6250" y="174625"/>
            <a:ext cx="8291513" cy="559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0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B788A66-9443-4900-880F-589A692F2DEB}" type="slidenum">
              <a:rPr lang="en-US" altLang="zh-CN" smtClean="0">
                <a:ea typeface="宋体" charset="-122"/>
              </a:rPr>
              <a:pPr/>
              <a:t>22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47810" name="Text Box 3"/>
          <p:cNvSpPr txBox="1">
            <a:spLocks noChangeArrowheads="1"/>
          </p:cNvSpPr>
          <p:nvPr/>
        </p:nvSpPr>
        <p:spPr bwMode="auto">
          <a:xfrm>
            <a:off x="665163" y="819150"/>
            <a:ext cx="56388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、斜面的机械效率</a:t>
            </a:r>
          </a:p>
        </p:txBody>
      </p:sp>
      <p:sp>
        <p:nvSpPr>
          <p:cNvPr id="247811" name="Text Box 5"/>
          <p:cNvSpPr txBox="1">
            <a:spLocks noChangeArrowheads="1"/>
          </p:cNvSpPr>
          <p:nvPr/>
        </p:nvSpPr>
        <p:spPr bwMode="auto">
          <a:xfrm>
            <a:off x="665163" y="1404938"/>
            <a:ext cx="7559675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斜面的机械效率跟斜面的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光滑程度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与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斜面的坡度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有关，斜面越光滑、坡度越大，机械效率越高</a:t>
            </a:r>
            <a:r>
              <a:rPr lang="zh-CN" altLang="en-US" sz="2400" b="1">
                <a:solidFill>
                  <a:srgbClr val="0000FF"/>
                </a:solidFill>
              </a:rPr>
              <a:t>。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65163" y="4030663"/>
            <a:ext cx="83058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900" tIns="38100" rIns="88900" bIns="38100"/>
          <a:lstStyle/>
          <a:p>
            <a:pPr eaLnBrk="0" hangingPunct="0">
              <a:buSzPct val="100000"/>
              <a:buFont typeface="Times New Roman" pitchFamily="18" charset="0"/>
              <a:buNone/>
            </a:pPr>
            <a:r>
              <a:rPr kumimoji="1" lang="zh-CN" altLang="en-US" sz="36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注：</a:t>
            </a:r>
            <a:r>
              <a:rPr kumimoji="1" lang="zh-CN" altLang="en-GB" sz="36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提高斜面机械效率的方法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816100" y="4746625"/>
            <a:ext cx="5256213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900" tIns="38100" rIns="88900" bIns="38100"/>
          <a:lstStyle/>
          <a:p>
            <a:pPr eaLnBrk="0" hangingPunct="0">
              <a:buSzPct val="100000"/>
              <a:buFont typeface="Times New Roman" pitchFamily="18" charset="0"/>
              <a:buNone/>
            </a:pPr>
            <a:r>
              <a:rPr kumimoji="1"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kumimoji="1" lang="zh-CN" altLang="en-GB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增大斜面的倾斜程度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781175" y="5502275"/>
            <a:ext cx="532765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900" tIns="38100" rIns="88900" bIns="38100"/>
          <a:lstStyle/>
          <a:p>
            <a:pPr eaLnBrk="0" hangingPunct="0">
              <a:buSzPct val="100000"/>
              <a:buFont typeface="Times New Roman" pitchFamily="18" charset="0"/>
              <a:buNone/>
            </a:pPr>
            <a:r>
              <a:rPr kumimoji="1"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kumimoji="1" lang="zh-CN" altLang="en-GB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减小斜面的粗糙程度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411" name="Picture 3" descr="20081202221818587070419-0"/>
          <p:cNvPicPr>
            <a:picLocks noChangeAspect="1" noChangeArrowheads="1"/>
          </p:cNvPicPr>
          <p:nvPr/>
        </p:nvPicPr>
        <p:blipFill>
          <a:blip r:embed="rId3"/>
          <a:srcRect l="25558" r="27443" b="13043"/>
          <a:stretch>
            <a:fillRect/>
          </a:stretch>
        </p:blipFill>
        <p:spPr bwMode="auto">
          <a:xfrm>
            <a:off x="0" y="609600"/>
            <a:ext cx="28194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0412" name="Rectangle 4"/>
          <p:cNvSpPr>
            <a:spLocks noChangeArrowheads="1"/>
          </p:cNvSpPr>
          <p:nvPr/>
        </p:nvSpPr>
        <p:spPr bwMode="auto">
          <a:xfrm>
            <a:off x="3660775" y="596900"/>
            <a:ext cx="464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4400">
                <a:solidFill>
                  <a:srgbClr val="000000"/>
                </a:solidFill>
                <a:ea typeface="黑体" pitchFamily="49" charset="-122"/>
              </a:rPr>
              <a:t>滑轮组竖提</a:t>
            </a:r>
          </a:p>
        </p:txBody>
      </p:sp>
      <p:graphicFrame>
        <p:nvGraphicFramePr>
          <p:cNvPr id="24581" name="Object 8"/>
          <p:cNvGraphicFramePr>
            <a:graphicFrameLocks noChangeAspect="1"/>
          </p:cNvGraphicFramePr>
          <p:nvPr/>
        </p:nvGraphicFramePr>
        <p:xfrm>
          <a:off x="3635375" y="1268413"/>
          <a:ext cx="2084388" cy="1462087"/>
        </p:xfrm>
        <a:graphic>
          <a:graphicData uri="http://schemas.openxmlformats.org/presentationml/2006/ole">
            <p:oleObj spid="_x0000_s230408" name="公式" r:id="rId4" imgW="647700" imgH="457200" progId="Equation.3">
              <p:embed/>
            </p:oleObj>
          </a:graphicData>
        </a:graphic>
      </p:graphicFrame>
      <p:graphicFrame>
        <p:nvGraphicFramePr>
          <p:cNvPr id="24582" name="Object 9"/>
          <p:cNvGraphicFramePr>
            <a:graphicFrameLocks noChangeAspect="1"/>
          </p:cNvGraphicFramePr>
          <p:nvPr/>
        </p:nvGraphicFramePr>
        <p:xfrm>
          <a:off x="3059113" y="2759075"/>
          <a:ext cx="5692775" cy="1949450"/>
        </p:xfrm>
        <a:graphic>
          <a:graphicData uri="http://schemas.openxmlformats.org/presentationml/2006/ole">
            <p:oleObj spid="_x0000_s230409" name="公式" r:id="rId5" imgW="1765080" imgH="609480" progId="Equation.3">
              <p:embed/>
            </p:oleObj>
          </a:graphicData>
        </a:graphic>
      </p:graphicFrame>
      <p:graphicFrame>
        <p:nvGraphicFramePr>
          <p:cNvPr id="24583" name="Object 10"/>
          <p:cNvGraphicFramePr>
            <a:graphicFrameLocks noChangeAspect="1"/>
          </p:cNvGraphicFramePr>
          <p:nvPr/>
        </p:nvGraphicFramePr>
        <p:xfrm>
          <a:off x="4140200" y="4868863"/>
          <a:ext cx="2043113" cy="1300162"/>
        </p:xfrm>
        <a:graphic>
          <a:graphicData uri="http://schemas.openxmlformats.org/presentationml/2006/ole">
            <p:oleObj spid="_x0000_s230410" name="公式" r:id="rId6" imgW="634725" imgH="406224" progId="Equation.3">
              <p:embed/>
            </p:oleObj>
          </a:graphicData>
        </a:graphic>
      </p:graphicFrame>
      <p:sp>
        <p:nvSpPr>
          <p:cNvPr id="230413" name="Text Box 4"/>
          <p:cNvSpPr txBox="1">
            <a:spLocks noChangeArrowheads="1"/>
          </p:cNvSpPr>
          <p:nvPr/>
        </p:nvSpPr>
        <p:spPr bwMode="auto">
          <a:xfrm>
            <a:off x="136525" y="26988"/>
            <a:ext cx="8405813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探究二：滑轮组的机械效率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1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576AA5D-10C5-4A3A-A16B-AEF294AC0485}" type="slidenum">
              <a:rPr lang="en-US" altLang="zh-CN" smtClean="0">
                <a:ea typeface="宋体" charset="-122"/>
              </a:rPr>
              <a:pPr/>
              <a:t>24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50882" name="Text Box 4"/>
          <p:cNvSpPr txBox="1">
            <a:spLocks noChangeArrowheads="1"/>
          </p:cNvSpPr>
          <p:nvPr/>
        </p:nvSpPr>
        <p:spPr bwMode="auto">
          <a:xfrm>
            <a:off x="738188" y="214313"/>
            <a:ext cx="8405812" cy="5857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探究二：滑轮组的机械效率</a:t>
            </a:r>
          </a:p>
        </p:txBody>
      </p:sp>
      <p:pic>
        <p:nvPicPr>
          <p:cNvPr id="6" name="测滑滑轮组的机械效率 00_00_15-00_04_50.swf"/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14413" y="1114425"/>
            <a:ext cx="6945312" cy="520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5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BB6708A-D620-4FF8-A256-7435F097C8EA}" type="slidenum">
              <a:rPr lang="en-US" altLang="zh-CN" smtClean="0">
                <a:ea typeface="宋体" charset="-122"/>
              </a:rPr>
              <a:pPr/>
              <a:t>25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265238" y="1201738"/>
            <a:ext cx="686593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a typeface="黑体" pitchFamily="49" charset="-122"/>
              </a:rPr>
              <a:t>      使用同一滑轮组，所提物体越重，机械效率越高。</a:t>
            </a:r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</a:rPr>
              <a:t>与滑轮组的绕法无关</a:t>
            </a:r>
          </a:p>
        </p:txBody>
      </p:sp>
      <p:sp>
        <p:nvSpPr>
          <p:cNvPr id="251907" name="TextBox 5"/>
          <p:cNvSpPr txBox="1">
            <a:spLocks noChangeArrowheads="1"/>
          </p:cNvSpPr>
          <p:nvPr/>
        </p:nvSpPr>
        <p:spPr bwMode="auto">
          <a:xfrm>
            <a:off x="927100" y="563563"/>
            <a:ext cx="7827963" cy="6461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6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、滑轮组的机械效率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39750" y="2994025"/>
            <a:ext cx="83058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900" tIns="38100" rIns="88900" bIns="38100"/>
          <a:lstStyle/>
          <a:p>
            <a:pPr eaLnBrk="0" hangingPunct="0">
              <a:buSzPct val="100000"/>
              <a:buFont typeface="Times New Roman" pitchFamily="18" charset="0"/>
              <a:buNone/>
            </a:pPr>
            <a:r>
              <a:rPr kumimoji="1"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注：</a:t>
            </a:r>
            <a:r>
              <a:rPr kumimoji="1" lang="zh-CN" altLang="en-GB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提高滑轮组机械效率的方法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377950" y="3941763"/>
            <a:ext cx="5256213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900" tIns="38100" rIns="88900" bIns="38100"/>
          <a:lstStyle/>
          <a:p>
            <a:pPr eaLnBrk="0" hangingPunct="0">
              <a:buSzPct val="100000"/>
              <a:buFont typeface="Times New Roman" pitchFamily="18" charset="0"/>
              <a:buNone/>
            </a:pPr>
            <a:r>
              <a:rPr kumimoji="1"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kumimoji="1" lang="zh-CN" altLang="en-GB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增大物重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152525" y="4721225"/>
            <a:ext cx="6462713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900" tIns="38100" rIns="88900" bIns="38100"/>
          <a:lstStyle/>
          <a:p>
            <a:pPr eaLnBrk="0" hangingPunct="0">
              <a:buSzPct val="100000"/>
              <a:buFont typeface="Times New Roman" pitchFamily="18" charset="0"/>
              <a:buNone/>
            </a:pPr>
            <a:r>
              <a:rPr kumimoji="1"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kumimoji="1" lang="zh-CN" altLang="en-GB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减小动滑轮的重，绳重  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927100" y="5467350"/>
            <a:ext cx="838835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900" tIns="38100" rIns="88900" bIns="38100"/>
          <a:lstStyle/>
          <a:p>
            <a:pPr eaLnBrk="0" hangingPunct="0">
              <a:buSzPct val="100000"/>
              <a:buFont typeface="Times New Roman" pitchFamily="18" charset="0"/>
              <a:buNone/>
            </a:pPr>
            <a:r>
              <a:rPr kumimoji="1"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kumimoji="1"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kumimoji="1" lang="zh-CN" altLang="en-GB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减小滑轮与绳间的摩擦</a:t>
            </a:r>
            <a:r>
              <a:rPr kumimoji="1" lang="en-GB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kumimoji="1" lang="zh-CN" altLang="en-GB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加润滑油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2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D0A2FCD-9B43-47EA-966B-A39711F2A76D}" type="slidenum">
              <a:rPr lang="en-US" altLang="zh-CN" smtClean="0">
                <a:ea typeface="宋体" charset="-122"/>
              </a:rPr>
              <a:pPr/>
              <a:t>26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52930" name="Text Box 12"/>
          <p:cNvSpPr txBox="1">
            <a:spLocks noChangeArrowheads="1"/>
          </p:cNvSpPr>
          <p:nvPr/>
        </p:nvSpPr>
        <p:spPr bwMode="auto">
          <a:xfrm>
            <a:off x="900113" y="2019300"/>
            <a:ext cx="7243762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1.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关于机械效率，以下说法正确的是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  <a:sym typeface="Wingdings" pitchFamily="2" charset="2"/>
              </a:rPr>
              <a:t>（     ）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A.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机械效率总小于</a:t>
            </a: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1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B.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单位时间里做功越多的机械，机械效率越高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C.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做功越多的机械，机械效率越高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D.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省力越多的机械，机械效率越高</a:t>
            </a:r>
          </a:p>
        </p:txBody>
      </p:sp>
      <p:sp>
        <p:nvSpPr>
          <p:cNvPr id="228365" name="Text Box 13"/>
          <p:cNvSpPr txBox="1">
            <a:spLocks noChangeArrowheads="1"/>
          </p:cNvSpPr>
          <p:nvPr/>
        </p:nvSpPr>
        <p:spPr bwMode="auto">
          <a:xfrm>
            <a:off x="5721350" y="2159000"/>
            <a:ext cx="1792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charset="-122"/>
              </a:rPr>
              <a:t>A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宋体" charset="-122"/>
              </a:rPr>
              <a:t>D</a:t>
            </a:r>
          </a:p>
        </p:txBody>
      </p:sp>
      <p:pic>
        <p:nvPicPr>
          <p:cNvPr id="252932" name="Picture 19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8" y="234950"/>
            <a:ext cx="3429000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6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DB6D5E0-0508-42F3-9A0D-2C51D4F0B5DF}" type="slidenum">
              <a:rPr lang="en-US" altLang="zh-CN" smtClean="0">
                <a:ea typeface="宋体" charset="-122"/>
              </a:rPr>
              <a:pPr/>
              <a:t>27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53954" name="Text Box 15"/>
          <p:cNvSpPr txBox="1">
            <a:spLocks noChangeArrowheads="1"/>
          </p:cNvSpPr>
          <p:nvPr/>
        </p:nvSpPr>
        <p:spPr bwMode="auto">
          <a:xfrm>
            <a:off x="595313" y="1566863"/>
            <a:ext cx="7999412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2.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某机械的机械效率是</a:t>
            </a: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75%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，这说明使用这一装置做功</a:t>
            </a:r>
          </a:p>
          <a:p>
            <a:pPr algn="r">
              <a:lnSpc>
                <a:spcPct val="170000"/>
              </a:lnSpc>
            </a:pP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（   ）</a:t>
            </a:r>
          </a:p>
          <a:p>
            <a:pPr>
              <a:lnSpc>
                <a:spcPct val="170000"/>
              </a:lnSpc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A.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总功是额外功的</a:t>
            </a: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3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倍</a:t>
            </a:r>
          </a:p>
          <a:p>
            <a:pPr>
              <a:lnSpc>
                <a:spcPct val="170000"/>
              </a:lnSpc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B.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有用功是额外功的</a:t>
            </a: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3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倍</a:t>
            </a:r>
          </a:p>
          <a:p>
            <a:pPr>
              <a:lnSpc>
                <a:spcPct val="170000"/>
              </a:lnSpc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C.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总功是有用功的</a:t>
            </a: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3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倍</a:t>
            </a:r>
          </a:p>
          <a:p>
            <a:pPr>
              <a:lnSpc>
                <a:spcPct val="170000"/>
              </a:lnSpc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D.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额外功占总功的</a:t>
            </a: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3/4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倍</a:t>
            </a:r>
          </a:p>
        </p:txBody>
      </p:sp>
      <p:sp>
        <p:nvSpPr>
          <p:cNvPr id="220176" name="Text Box 16"/>
          <p:cNvSpPr txBox="1">
            <a:spLocks noChangeArrowheads="1"/>
          </p:cNvSpPr>
          <p:nvPr/>
        </p:nvSpPr>
        <p:spPr bwMode="auto">
          <a:xfrm>
            <a:off x="7767638" y="2420938"/>
            <a:ext cx="338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charset="-122"/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7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7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229BA63-51B8-4624-9132-97F0C8F854A1}" type="slidenum">
              <a:rPr lang="en-US" altLang="zh-CN" smtClean="0">
                <a:ea typeface="宋体" charset="-122"/>
              </a:rPr>
              <a:pPr/>
              <a:t>28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54978" name="Text Box 5"/>
          <p:cNvSpPr txBox="1">
            <a:spLocks noChangeArrowheads="1"/>
          </p:cNvSpPr>
          <p:nvPr/>
        </p:nvSpPr>
        <p:spPr bwMode="auto">
          <a:xfrm>
            <a:off x="595313" y="1511300"/>
            <a:ext cx="7807325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80000"/>
              </a:lnSpc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3.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为了提高滑轮组的机械效率，以下做法中正确的是</a:t>
            </a:r>
          </a:p>
          <a:p>
            <a:pPr algn="r">
              <a:lnSpc>
                <a:spcPct val="180000"/>
              </a:lnSpc>
            </a:pP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（   ）</a:t>
            </a:r>
          </a:p>
          <a:p>
            <a:pPr>
              <a:lnSpc>
                <a:spcPct val="180000"/>
              </a:lnSpc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A.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以较快的速度匀速提升重物</a:t>
            </a:r>
          </a:p>
          <a:p>
            <a:pPr>
              <a:lnSpc>
                <a:spcPct val="180000"/>
              </a:lnSpc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B.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以较慢的速度匀速提升重物</a:t>
            </a:r>
          </a:p>
          <a:p>
            <a:pPr>
              <a:lnSpc>
                <a:spcPct val="180000"/>
              </a:lnSpc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C.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增加承担物重的绳子股数</a:t>
            </a:r>
          </a:p>
          <a:p>
            <a:pPr>
              <a:lnSpc>
                <a:spcPct val="180000"/>
              </a:lnSpc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D.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把滑轮做得更轻巧，减小滑轮在转动过程中的摩擦</a:t>
            </a:r>
          </a:p>
        </p:txBody>
      </p:sp>
      <p:sp>
        <p:nvSpPr>
          <p:cNvPr id="219142" name="Text Box 6"/>
          <p:cNvSpPr txBox="1">
            <a:spLocks noChangeArrowheads="1"/>
          </p:cNvSpPr>
          <p:nvPr/>
        </p:nvSpPr>
        <p:spPr bwMode="auto">
          <a:xfrm>
            <a:off x="7575550" y="2400300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charset="-122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4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grpSp>
        <p:nvGrpSpPr>
          <p:cNvPr id="228358" name="Group 10"/>
          <p:cNvGrpSpPr>
            <a:grpSpLocks/>
          </p:cNvGrpSpPr>
          <p:nvPr/>
        </p:nvGrpSpPr>
        <p:grpSpPr bwMode="auto">
          <a:xfrm>
            <a:off x="-133350" y="0"/>
            <a:ext cx="9410700" cy="6858000"/>
            <a:chOff x="-168" y="0"/>
            <a:chExt cx="5928" cy="4320"/>
          </a:xfrm>
        </p:grpSpPr>
        <p:sp>
          <p:nvSpPr>
            <p:cNvPr id="228370" name="Rectangle 5"/>
            <p:cNvSpPr>
              <a:spLocks noChangeArrowheads="1"/>
            </p:cNvSpPr>
            <p:nvPr/>
          </p:nvSpPr>
          <p:spPr bwMode="auto">
            <a:xfrm>
              <a:off x="-168" y="0"/>
              <a:ext cx="5928" cy="4320"/>
            </a:xfrm>
            <a:prstGeom prst="rect">
              <a:avLst/>
            </a:prstGeom>
            <a:solidFill>
              <a:schemeClr val="tx1"/>
            </a:solidFill>
            <a:ln w="12700" cap="sq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kumimoji="1" lang="zh-CN" alt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graphicFrame>
          <p:nvGraphicFramePr>
            <p:cNvPr id="228356" name="Object 4"/>
            <p:cNvGraphicFramePr>
              <a:graphicFrameLocks noChangeAspect="1"/>
            </p:cNvGraphicFramePr>
            <p:nvPr/>
          </p:nvGraphicFramePr>
          <p:xfrm>
            <a:off x="3384" y="267"/>
            <a:ext cx="1663" cy="1650"/>
          </p:xfrm>
          <a:graphic>
            <a:graphicData uri="http://schemas.openxmlformats.org/presentationml/2006/ole">
              <p:oleObj spid="_x0000_s228356" name="BMP 图象" r:id="rId3" imgW="1257476" imgH="1247619" progId="PBrush">
                <p:embed/>
              </p:oleObj>
            </a:graphicData>
          </a:graphic>
        </p:graphicFrame>
        <p:sp>
          <p:nvSpPr>
            <p:cNvPr id="228371" name="Text Box 7"/>
            <p:cNvSpPr txBox="1">
              <a:spLocks noChangeArrowheads="1"/>
            </p:cNvSpPr>
            <p:nvPr/>
          </p:nvSpPr>
          <p:spPr bwMode="auto">
            <a:xfrm>
              <a:off x="3780" y="1236"/>
              <a:ext cx="10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zh-CN" altLang="en-US" sz="2400">
                  <a:solidFill>
                    <a:srgbClr val="000000"/>
                  </a:solidFill>
                  <a:latin typeface="Times New Roman" pitchFamily="18" charset="0"/>
                </a:rPr>
                <a:t>有用功</a:t>
              </a:r>
            </a:p>
          </p:txBody>
        </p:sp>
        <p:sp>
          <p:nvSpPr>
            <p:cNvPr id="228372" name="Text Box 9"/>
            <p:cNvSpPr txBox="1">
              <a:spLocks noChangeArrowheads="1"/>
            </p:cNvSpPr>
            <p:nvPr/>
          </p:nvSpPr>
          <p:spPr bwMode="auto">
            <a:xfrm>
              <a:off x="3480" y="528"/>
              <a:ext cx="8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zh-CN" altLang="en-US" sz="2400">
                  <a:solidFill>
                    <a:srgbClr val="000000"/>
                  </a:solidFill>
                  <a:latin typeface="Times New Roman" pitchFamily="18" charset="0"/>
                </a:rPr>
                <a:t>额外功</a:t>
              </a:r>
            </a:p>
          </p:txBody>
        </p:sp>
      </p:grpSp>
      <p:sp>
        <p:nvSpPr>
          <p:cNvPr id="228359" name="Text Box 11"/>
          <p:cNvSpPr txBox="1">
            <a:spLocks noChangeArrowheads="1"/>
          </p:cNvSpPr>
          <p:nvPr/>
        </p:nvSpPr>
        <p:spPr bwMode="auto">
          <a:xfrm>
            <a:off x="0" y="455613"/>
            <a:ext cx="488473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kumimoji="1" lang="zh-CN" altLang="en-US" sz="2800" b="1">
              <a:solidFill>
                <a:srgbClr val="000000"/>
              </a:solidFill>
              <a:latin typeface="Times New Roman" pitchFamily="18" charset="0"/>
            </a:endParaRPr>
          </a:p>
          <a:p>
            <a:pPr algn="ctr" eaLnBrk="0" hangingPunct="0">
              <a:spcBef>
                <a:spcPct val="50000"/>
              </a:spcBef>
            </a:pPr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4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、右图中圆面积表示总功， 图中标出了有用功和额外功的比例，该机械的</a:t>
            </a:r>
            <a:r>
              <a:rPr kumimoji="1" lang="en-US" altLang="zh-CN" sz="2800" b="1">
                <a:solidFill>
                  <a:srgbClr val="000000"/>
                </a:solidFill>
              </a:rPr>
              <a:t>η=</a:t>
            </a:r>
            <a:r>
              <a:rPr kumimoji="1" lang="en-US" altLang="zh-CN" sz="2800" b="1">
                <a:solidFill>
                  <a:srgbClr val="FFCC00"/>
                </a:solidFill>
              </a:rPr>
              <a:t> </a:t>
            </a:r>
            <a:endParaRPr kumimoji="1" lang="zh-CN" altLang="en-US" sz="2800" b="1">
              <a:solidFill>
                <a:srgbClr val="FFCC00"/>
              </a:solidFill>
            </a:endParaRPr>
          </a:p>
        </p:txBody>
      </p:sp>
      <p:sp>
        <p:nvSpPr>
          <p:cNvPr id="228360" name="Line 12"/>
          <p:cNvSpPr>
            <a:spLocks noChangeShapeType="1"/>
          </p:cNvSpPr>
          <p:nvPr/>
        </p:nvSpPr>
        <p:spPr bwMode="auto">
          <a:xfrm>
            <a:off x="4010025" y="2419350"/>
            <a:ext cx="723900" cy="0"/>
          </a:xfrm>
          <a:prstGeom prst="line">
            <a:avLst/>
          </a:prstGeom>
          <a:noFill/>
          <a:ln w="57150" cap="sq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8361" name="Text Box 14"/>
          <p:cNvSpPr txBox="1">
            <a:spLocks noChangeArrowheads="1"/>
          </p:cNvSpPr>
          <p:nvPr/>
        </p:nvSpPr>
        <p:spPr bwMode="auto">
          <a:xfrm>
            <a:off x="247650" y="3810000"/>
            <a:ext cx="3981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zh-CN" altLang="en-US" sz="2400">
                <a:solidFill>
                  <a:srgbClr val="FFFFFF"/>
                </a:solidFill>
                <a:latin typeface="Times New Roman" pitchFamily="18" charset="0"/>
              </a:rPr>
              <a:t>2。</a:t>
            </a:r>
          </a:p>
        </p:txBody>
      </p:sp>
      <p:sp>
        <p:nvSpPr>
          <p:cNvPr id="74767" name="Rectangle 15"/>
          <p:cNvSpPr>
            <a:spLocks noChangeArrowheads="1"/>
          </p:cNvSpPr>
          <p:nvPr/>
        </p:nvSpPr>
        <p:spPr bwMode="auto">
          <a:xfrm>
            <a:off x="-419100" y="3100388"/>
            <a:ext cx="7672388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 eaLnBrk="0" hangingPunct="0">
              <a:spcBef>
                <a:spcPct val="50000"/>
              </a:spcBef>
            </a:pPr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5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、机械效率越大的简单机械必定是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（   ）</a:t>
            </a:r>
            <a:endParaRPr kumimoji="1" lang="en-US" altLang="zh-CN" sz="2800" b="1">
              <a:solidFill>
                <a:srgbClr val="000000"/>
              </a:solidFill>
              <a:latin typeface="Times New Roman" pitchFamily="18" charset="0"/>
            </a:endParaRPr>
          </a:p>
          <a:p>
            <a:pPr marL="457200" indent="-457200" algn="ctr" eaLnBrk="0" hangingPunct="0">
              <a:spcBef>
                <a:spcPct val="50000"/>
              </a:spcBef>
              <a:buFontTx/>
              <a:buAutoNum type="alphaUcPeriod"/>
            </a:pPr>
            <a:endParaRPr kumimoji="1" lang="en-US" altLang="zh-CN" sz="2800" b="1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-838200" y="3692525"/>
            <a:ext cx="5924550" cy="1619250"/>
            <a:chOff x="-528" y="2160"/>
            <a:chExt cx="3732" cy="1020"/>
          </a:xfrm>
        </p:grpSpPr>
        <p:sp>
          <p:nvSpPr>
            <p:cNvPr id="228367" name="Text Box 16"/>
            <p:cNvSpPr txBox="1">
              <a:spLocks noChangeArrowheads="1"/>
            </p:cNvSpPr>
            <p:nvPr/>
          </p:nvSpPr>
          <p:spPr bwMode="auto">
            <a:xfrm>
              <a:off x="-528" y="2448"/>
              <a:ext cx="3732" cy="7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algn="ctr" eaLnBrk="0" hangingPunct="0">
                <a:spcBef>
                  <a:spcPct val="50000"/>
                </a:spcBef>
              </a:pPr>
              <a:endParaRPr kumimoji="1" lang="zh-CN" altLang="en-US" sz="2800" b="1">
                <a:solidFill>
                  <a:srgbClr val="000000"/>
                </a:solidFill>
                <a:latin typeface="Times New Roman" pitchFamily="18" charset="0"/>
              </a:endParaRPr>
            </a:p>
            <a:p>
              <a:pPr marL="457200" indent="-457200" algn="ctr" eaLnBrk="0" hangingPunct="0">
                <a:spcBef>
                  <a:spcPct val="50000"/>
                </a:spcBef>
              </a:pPr>
              <a:r>
                <a:rPr kumimoji="1" lang="en-US" altLang="zh-CN" sz="2800" b="1">
                  <a:solidFill>
                    <a:srgbClr val="000000"/>
                  </a:solidFill>
                  <a:latin typeface="Times New Roman" pitchFamily="18" charset="0"/>
                </a:rPr>
                <a:t>         C.</a:t>
              </a:r>
              <a:r>
                <a:rPr kumimoji="1" lang="zh-CN" altLang="en-US" sz="2800" b="1">
                  <a:solidFill>
                    <a:srgbClr val="000000"/>
                  </a:solidFill>
                  <a:latin typeface="Times New Roman" pitchFamily="18" charset="0"/>
                </a:rPr>
                <a:t>有用功跟总功的比值越大</a:t>
              </a:r>
            </a:p>
          </p:txBody>
        </p:sp>
        <p:sp>
          <p:nvSpPr>
            <p:cNvPr id="228368" name="Text Box 17"/>
            <p:cNvSpPr txBox="1">
              <a:spLocks noChangeArrowheads="1"/>
            </p:cNvSpPr>
            <p:nvPr/>
          </p:nvSpPr>
          <p:spPr bwMode="auto">
            <a:xfrm>
              <a:off x="0" y="2160"/>
              <a:ext cx="180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800" b="1">
                  <a:solidFill>
                    <a:srgbClr val="000000"/>
                  </a:solidFill>
                  <a:latin typeface="Times New Roman" pitchFamily="18" charset="0"/>
                </a:rPr>
                <a:t>A.</a:t>
              </a:r>
              <a:r>
                <a:rPr kumimoji="1" lang="zh-CN" altLang="en-US" sz="2800" b="1">
                  <a:solidFill>
                    <a:srgbClr val="000000"/>
                  </a:solidFill>
                  <a:latin typeface="Times New Roman" pitchFamily="18" charset="0"/>
                </a:rPr>
                <a:t>有用功越多</a:t>
              </a:r>
            </a:p>
          </p:txBody>
        </p:sp>
        <p:sp>
          <p:nvSpPr>
            <p:cNvPr id="228369" name="Text Box 18"/>
            <p:cNvSpPr txBox="1">
              <a:spLocks noChangeArrowheads="1"/>
            </p:cNvSpPr>
            <p:nvPr/>
          </p:nvSpPr>
          <p:spPr bwMode="auto">
            <a:xfrm>
              <a:off x="84" y="2508"/>
              <a:ext cx="1488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algn="ctr" eaLnBrk="0" hangingPunct="0">
                <a:spcBef>
                  <a:spcPct val="50000"/>
                </a:spcBef>
              </a:pPr>
              <a:r>
                <a:rPr kumimoji="1" lang="en-US" altLang="zh-CN" sz="2800" b="1">
                  <a:solidFill>
                    <a:srgbClr val="000000"/>
                  </a:solidFill>
                  <a:latin typeface="Times New Roman" pitchFamily="18" charset="0"/>
                </a:rPr>
                <a:t>B.</a:t>
              </a:r>
              <a:r>
                <a:rPr kumimoji="1" lang="en-US" altLang="zh-CN" sz="2400" b="1">
                  <a:solidFill>
                    <a:srgbClr val="000000"/>
                  </a:solidFill>
                  <a:latin typeface="Times New Roman" pitchFamily="18" charset="0"/>
                </a:rPr>
                <a:t>.</a:t>
              </a:r>
              <a:r>
                <a:rPr kumimoji="1" lang="zh-CN" altLang="en-US" sz="2800" b="1">
                  <a:solidFill>
                    <a:srgbClr val="000000"/>
                  </a:solidFill>
                  <a:latin typeface="Times New Roman" pitchFamily="18" charset="0"/>
                </a:rPr>
                <a:t>功率越大</a:t>
              </a:r>
              <a:endParaRPr kumimoji="1" lang="en-US" altLang="zh-CN" sz="2800" b="1">
                <a:solidFill>
                  <a:srgbClr val="000000"/>
                </a:solidFill>
                <a:latin typeface="Times New Roman" pitchFamily="18" charset="0"/>
              </a:endParaRPr>
            </a:p>
            <a:p>
              <a:pPr marL="457200" indent="-457200" algn="ctr" eaLnBrk="0" hangingPunct="0">
                <a:spcBef>
                  <a:spcPct val="50000"/>
                </a:spcBef>
              </a:pPr>
              <a:endParaRPr kumimoji="1" lang="en-US" altLang="zh-CN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228364" name="Text Box 19"/>
          <p:cNvSpPr txBox="1">
            <a:spLocks noChangeArrowheads="1"/>
          </p:cNvSpPr>
          <p:nvPr/>
        </p:nvSpPr>
        <p:spPr bwMode="auto">
          <a:xfrm>
            <a:off x="95250" y="5200650"/>
            <a:ext cx="2381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kumimoji="1" lang="zh-CN" altLang="en-US" sz="28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28365" name="Text Box 23"/>
          <p:cNvSpPr txBox="1">
            <a:spLocks noChangeArrowheads="1"/>
          </p:cNvSpPr>
          <p:nvPr/>
        </p:nvSpPr>
        <p:spPr bwMode="auto">
          <a:xfrm>
            <a:off x="5886450" y="1219200"/>
            <a:ext cx="857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en-US" altLang="zh-CN" sz="2400" b="1">
                <a:solidFill>
                  <a:srgbClr val="A73737"/>
                </a:solidFill>
                <a:latin typeface="Times New Roman" pitchFamily="18" charset="0"/>
              </a:rPr>
              <a:t>1/4</a:t>
            </a:r>
          </a:p>
        </p:txBody>
      </p:sp>
      <p:sp>
        <p:nvSpPr>
          <p:cNvPr id="228366" name="Text Box 24"/>
          <p:cNvSpPr txBox="1">
            <a:spLocks noChangeArrowheads="1"/>
          </p:cNvSpPr>
          <p:nvPr/>
        </p:nvSpPr>
        <p:spPr bwMode="auto">
          <a:xfrm>
            <a:off x="6496050" y="2362200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en-US" altLang="zh-CN" sz="2400" b="1">
                <a:solidFill>
                  <a:srgbClr val="A73737"/>
                </a:solidFill>
                <a:latin typeface="Times New Roman" pitchFamily="18" charset="0"/>
              </a:rPr>
              <a:t>3/4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4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55C17C2-C99C-4C0C-8F0E-5DE78FEB3757}" type="slidenum">
              <a:rPr lang="en-US" altLang="zh-CN" smtClean="0">
                <a:ea typeface="宋体" charset="-122"/>
              </a:rPr>
              <a:pPr/>
              <a:t>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52931" name="Text Box 3"/>
          <p:cNvSpPr txBox="1">
            <a:spLocks noChangeArrowheads="1"/>
          </p:cNvSpPr>
          <p:nvPr/>
        </p:nvSpPr>
        <p:spPr bwMode="auto">
          <a:xfrm>
            <a:off x="2990850" y="4546600"/>
            <a:ext cx="4587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>
                <a:solidFill>
                  <a:srgbClr val="FF0000"/>
                </a:solidFill>
                <a:latin typeface="宋体" charset="-122"/>
              </a:rPr>
              <a:t>②</a:t>
            </a:r>
            <a:r>
              <a:rPr kumimoji="1" lang="zh-CN" altLang="en-US" b="1">
                <a:solidFill>
                  <a:srgbClr val="FF0000"/>
                </a:solidFill>
                <a:latin typeface="宋体" charset="-122"/>
              </a:rPr>
              <a:t>人做功</a:t>
            </a:r>
          </a:p>
        </p:txBody>
      </p:sp>
      <p:sp>
        <p:nvSpPr>
          <p:cNvPr id="252932" name="AutoShape 4"/>
          <p:cNvSpPr>
            <a:spLocks/>
          </p:cNvSpPr>
          <p:nvPr/>
        </p:nvSpPr>
        <p:spPr bwMode="auto">
          <a:xfrm>
            <a:off x="1095375" y="4200525"/>
            <a:ext cx="149225" cy="1752600"/>
          </a:xfrm>
          <a:prstGeom prst="leftBrace">
            <a:avLst>
              <a:gd name="adj1" fmla="val 97872"/>
              <a:gd name="adj2" fmla="val 50000"/>
            </a:avLst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zh-CN" altLang="en-US"/>
          </a:p>
        </p:txBody>
      </p:sp>
      <p:sp>
        <p:nvSpPr>
          <p:cNvPr id="252933" name="Text Box 5"/>
          <p:cNvSpPr txBox="1">
            <a:spLocks noChangeArrowheads="1"/>
          </p:cNvSpPr>
          <p:nvPr/>
        </p:nvSpPr>
        <p:spPr bwMode="auto">
          <a:xfrm>
            <a:off x="649288" y="4249738"/>
            <a:ext cx="458787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>
                <a:solidFill>
                  <a:srgbClr val="FF0000"/>
                </a:solidFill>
                <a:latin typeface="宋体" charset="-122"/>
              </a:rPr>
              <a:t>  ①</a:t>
            </a:r>
            <a:r>
              <a:rPr kumimoji="1" lang="zh-CN" altLang="en-US" b="1">
                <a:solidFill>
                  <a:srgbClr val="FF0000"/>
                </a:solidFill>
                <a:latin typeface="宋体" charset="-122"/>
              </a:rPr>
              <a:t>人做功</a:t>
            </a:r>
          </a:p>
        </p:txBody>
      </p:sp>
      <p:sp>
        <p:nvSpPr>
          <p:cNvPr id="252934" name="Text Box 6"/>
          <p:cNvSpPr txBox="1">
            <a:spLocks noChangeArrowheads="1"/>
          </p:cNvSpPr>
          <p:nvPr/>
        </p:nvSpPr>
        <p:spPr bwMode="auto">
          <a:xfrm>
            <a:off x="1309688" y="4113213"/>
            <a:ext cx="1981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>
                <a:solidFill>
                  <a:srgbClr val="0000FF"/>
                </a:solidFill>
                <a:latin typeface="宋体" charset="-122"/>
              </a:rPr>
              <a:t>1.</a:t>
            </a:r>
            <a:r>
              <a:rPr kumimoji="1" lang="zh-CN" altLang="en-US" b="1">
                <a:solidFill>
                  <a:srgbClr val="0000FF"/>
                </a:solidFill>
                <a:latin typeface="宋体" charset="-122"/>
              </a:rPr>
              <a:t>对沙子做功</a:t>
            </a:r>
          </a:p>
        </p:txBody>
      </p:sp>
      <p:sp>
        <p:nvSpPr>
          <p:cNvPr id="252935" name="Text Box 7"/>
          <p:cNvSpPr txBox="1">
            <a:spLocks noChangeArrowheads="1"/>
          </p:cNvSpPr>
          <p:nvPr/>
        </p:nvSpPr>
        <p:spPr bwMode="auto">
          <a:xfrm>
            <a:off x="1309688" y="4932363"/>
            <a:ext cx="1676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>
                <a:solidFill>
                  <a:srgbClr val="0000FF"/>
                </a:solidFill>
                <a:latin typeface="宋体" charset="-122"/>
              </a:rPr>
              <a:t>2.</a:t>
            </a:r>
            <a:r>
              <a:rPr kumimoji="1" lang="zh-CN" altLang="en-US" b="1">
                <a:solidFill>
                  <a:srgbClr val="0000FF"/>
                </a:solidFill>
                <a:latin typeface="宋体" charset="-122"/>
              </a:rPr>
              <a:t>对桶做功</a:t>
            </a:r>
          </a:p>
        </p:txBody>
      </p:sp>
      <p:sp>
        <p:nvSpPr>
          <p:cNvPr id="252936" name="Text Box 8"/>
          <p:cNvSpPr txBox="1">
            <a:spLocks noChangeArrowheads="1"/>
          </p:cNvSpPr>
          <p:nvPr/>
        </p:nvSpPr>
        <p:spPr bwMode="auto">
          <a:xfrm>
            <a:off x="1309688" y="5694363"/>
            <a:ext cx="2286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>
                <a:solidFill>
                  <a:srgbClr val="0000FF"/>
                </a:solidFill>
                <a:latin typeface="宋体" charset="-122"/>
              </a:rPr>
              <a:t>3.</a:t>
            </a:r>
            <a:r>
              <a:rPr kumimoji="1" lang="zh-CN" altLang="en-US" b="1">
                <a:solidFill>
                  <a:srgbClr val="0000FF"/>
                </a:solidFill>
                <a:latin typeface="宋体" charset="-122"/>
              </a:rPr>
              <a:t>克服自重做功</a:t>
            </a:r>
          </a:p>
        </p:txBody>
      </p:sp>
      <p:sp>
        <p:nvSpPr>
          <p:cNvPr id="252937" name="Text Box 9"/>
          <p:cNvSpPr txBox="1">
            <a:spLocks noChangeArrowheads="1"/>
          </p:cNvSpPr>
          <p:nvPr/>
        </p:nvSpPr>
        <p:spPr bwMode="auto">
          <a:xfrm>
            <a:off x="5324475" y="4554538"/>
            <a:ext cx="458788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>
                <a:solidFill>
                  <a:srgbClr val="FF0000"/>
                </a:solidFill>
                <a:latin typeface="宋体" charset="-122"/>
              </a:rPr>
              <a:t>③</a:t>
            </a:r>
            <a:r>
              <a:rPr kumimoji="1" lang="zh-CN" altLang="en-US" b="1">
                <a:solidFill>
                  <a:srgbClr val="FF0000"/>
                </a:solidFill>
                <a:latin typeface="宋体" charset="-122"/>
              </a:rPr>
              <a:t>人做功</a:t>
            </a:r>
          </a:p>
        </p:txBody>
      </p:sp>
      <p:sp>
        <p:nvSpPr>
          <p:cNvPr id="252938" name="AutoShape 10"/>
          <p:cNvSpPr>
            <a:spLocks/>
          </p:cNvSpPr>
          <p:nvPr/>
        </p:nvSpPr>
        <p:spPr bwMode="auto">
          <a:xfrm>
            <a:off x="5824538" y="4403725"/>
            <a:ext cx="152400" cy="1600200"/>
          </a:xfrm>
          <a:prstGeom prst="leftBrace">
            <a:avLst>
              <a:gd name="adj1" fmla="val 87500"/>
              <a:gd name="adj2" fmla="val 50000"/>
            </a:avLst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zh-CN" altLang="en-US"/>
          </a:p>
        </p:txBody>
      </p:sp>
      <p:sp>
        <p:nvSpPr>
          <p:cNvPr id="252939" name="Text Box 11"/>
          <p:cNvSpPr txBox="1">
            <a:spLocks noChangeArrowheads="1"/>
          </p:cNvSpPr>
          <p:nvPr/>
        </p:nvSpPr>
        <p:spPr bwMode="auto">
          <a:xfrm>
            <a:off x="6116638" y="4194175"/>
            <a:ext cx="2012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b="1">
                <a:solidFill>
                  <a:srgbClr val="0000FF"/>
                </a:solidFill>
                <a:latin typeface="宋体" charset="-122"/>
              </a:rPr>
              <a:t>1.</a:t>
            </a:r>
            <a:r>
              <a:rPr kumimoji="1" lang="zh-CN" altLang="en-US" b="1">
                <a:solidFill>
                  <a:srgbClr val="0000FF"/>
                </a:solidFill>
                <a:latin typeface="宋体" charset="-122"/>
              </a:rPr>
              <a:t>对沙子做功 	</a:t>
            </a:r>
          </a:p>
        </p:txBody>
      </p:sp>
      <p:sp>
        <p:nvSpPr>
          <p:cNvPr id="252940" name="Text Box 12"/>
          <p:cNvSpPr txBox="1">
            <a:spLocks noChangeArrowheads="1"/>
          </p:cNvSpPr>
          <p:nvPr/>
        </p:nvSpPr>
        <p:spPr bwMode="auto">
          <a:xfrm>
            <a:off x="6116638" y="4714875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>
                <a:solidFill>
                  <a:srgbClr val="0000FF"/>
                </a:solidFill>
                <a:latin typeface="宋体" charset="-122"/>
              </a:rPr>
              <a:t>2.</a:t>
            </a:r>
            <a:r>
              <a:rPr kumimoji="1" lang="zh-CN" altLang="en-US" b="1">
                <a:solidFill>
                  <a:srgbClr val="0000FF"/>
                </a:solidFill>
                <a:latin typeface="宋体" charset="-122"/>
              </a:rPr>
              <a:t>对桶做功</a:t>
            </a:r>
          </a:p>
        </p:txBody>
      </p:sp>
      <p:sp>
        <p:nvSpPr>
          <p:cNvPr id="252941" name="Text Box 13"/>
          <p:cNvSpPr txBox="1">
            <a:spLocks noChangeArrowheads="1"/>
          </p:cNvSpPr>
          <p:nvPr/>
        </p:nvSpPr>
        <p:spPr bwMode="auto">
          <a:xfrm>
            <a:off x="6116638" y="5192713"/>
            <a:ext cx="2108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>
                <a:solidFill>
                  <a:srgbClr val="0000FF"/>
                </a:solidFill>
                <a:latin typeface="宋体" charset="-122"/>
              </a:rPr>
              <a:t>3.</a:t>
            </a:r>
            <a:r>
              <a:rPr kumimoji="1" lang="zh-CN" altLang="en-US" b="1">
                <a:solidFill>
                  <a:srgbClr val="0000FF"/>
                </a:solidFill>
                <a:latin typeface="宋体" charset="-122"/>
              </a:rPr>
              <a:t>对动滑轮做功 </a:t>
            </a:r>
          </a:p>
        </p:txBody>
      </p:sp>
      <p:sp>
        <p:nvSpPr>
          <p:cNvPr id="252942" name="Rectangle 14"/>
          <p:cNvSpPr>
            <a:spLocks noChangeArrowheads="1"/>
          </p:cNvSpPr>
          <p:nvPr/>
        </p:nvSpPr>
        <p:spPr bwMode="auto">
          <a:xfrm>
            <a:off x="1192213" y="4022725"/>
            <a:ext cx="6958012" cy="7620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240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252943" name="Rectangle 15"/>
          <p:cNvSpPr>
            <a:spLocks noChangeArrowheads="1"/>
          </p:cNvSpPr>
          <p:nvPr/>
        </p:nvSpPr>
        <p:spPr bwMode="auto">
          <a:xfrm>
            <a:off x="1192213" y="4784725"/>
            <a:ext cx="6932612" cy="1263650"/>
          </a:xfrm>
          <a:prstGeom prst="rect">
            <a:avLst/>
          </a:prstGeom>
          <a:noFill/>
          <a:ln w="28575">
            <a:solidFill>
              <a:srgbClr val="00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zh-CN" altLang="en-US"/>
          </a:p>
        </p:txBody>
      </p:sp>
      <p:sp>
        <p:nvSpPr>
          <p:cNvPr id="252944" name="Text Box 16"/>
          <p:cNvSpPr txBox="1">
            <a:spLocks noChangeArrowheads="1"/>
          </p:cNvSpPr>
          <p:nvPr/>
        </p:nvSpPr>
        <p:spPr bwMode="auto">
          <a:xfrm>
            <a:off x="3221038" y="4068763"/>
            <a:ext cx="6481762" cy="6461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必须做的，对我们有用的功</a:t>
            </a:r>
          </a:p>
        </p:txBody>
      </p:sp>
      <p:sp>
        <p:nvSpPr>
          <p:cNvPr id="252945" name="Text Box 17"/>
          <p:cNvSpPr txBox="1">
            <a:spLocks noChangeArrowheads="1"/>
          </p:cNvSpPr>
          <p:nvPr/>
        </p:nvSpPr>
        <p:spPr bwMode="auto">
          <a:xfrm>
            <a:off x="3219450" y="5248275"/>
            <a:ext cx="6303963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不需要的，但又不得不做的功</a:t>
            </a:r>
          </a:p>
        </p:txBody>
      </p:sp>
      <p:pic>
        <p:nvPicPr>
          <p:cNvPr id="227345" name="Picture 18" descr="QQ截图未命名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5563" y="846138"/>
            <a:ext cx="6323012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2947" name="Text Box 19"/>
          <p:cNvSpPr txBox="1">
            <a:spLocks noChangeArrowheads="1"/>
          </p:cNvSpPr>
          <p:nvPr/>
        </p:nvSpPr>
        <p:spPr bwMode="auto">
          <a:xfrm>
            <a:off x="877888" y="4054475"/>
            <a:ext cx="2301875" cy="646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、有用功：</a:t>
            </a:r>
          </a:p>
        </p:txBody>
      </p:sp>
      <p:sp>
        <p:nvSpPr>
          <p:cNvPr id="252948" name="Text Box 20"/>
          <p:cNvSpPr txBox="1">
            <a:spLocks noChangeArrowheads="1"/>
          </p:cNvSpPr>
          <p:nvPr/>
        </p:nvSpPr>
        <p:spPr bwMode="auto">
          <a:xfrm>
            <a:off x="742950" y="5203825"/>
            <a:ext cx="2478088" cy="646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、额外功：</a:t>
            </a:r>
          </a:p>
        </p:txBody>
      </p:sp>
      <p:sp>
        <p:nvSpPr>
          <p:cNvPr id="252949" name="Text Box 21"/>
          <p:cNvSpPr txBox="1">
            <a:spLocks noChangeArrowheads="1"/>
          </p:cNvSpPr>
          <p:nvPr/>
        </p:nvSpPr>
        <p:spPr bwMode="auto">
          <a:xfrm>
            <a:off x="6116638" y="57150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>
                <a:solidFill>
                  <a:srgbClr val="0000FF"/>
                </a:solidFill>
                <a:latin typeface="宋体" charset="-122"/>
              </a:rPr>
              <a:t>4.</a:t>
            </a:r>
            <a:r>
              <a:rPr kumimoji="1" lang="zh-CN" altLang="en-US" b="1">
                <a:solidFill>
                  <a:srgbClr val="0000FF"/>
                </a:solidFill>
                <a:latin typeface="宋体" charset="-122"/>
              </a:rPr>
              <a:t>克服摩擦做功 </a:t>
            </a:r>
          </a:p>
        </p:txBody>
      </p:sp>
      <p:sp>
        <p:nvSpPr>
          <p:cNvPr id="252950" name="AutoShape 22"/>
          <p:cNvSpPr>
            <a:spLocks/>
          </p:cNvSpPr>
          <p:nvPr/>
        </p:nvSpPr>
        <p:spPr bwMode="auto">
          <a:xfrm>
            <a:off x="3427413" y="4249738"/>
            <a:ext cx="152400" cy="1600200"/>
          </a:xfrm>
          <a:prstGeom prst="leftBrace">
            <a:avLst>
              <a:gd name="adj1" fmla="val 87500"/>
              <a:gd name="adj2" fmla="val 50000"/>
            </a:avLst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zh-CN" altLang="en-US"/>
          </a:p>
        </p:txBody>
      </p:sp>
      <p:sp>
        <p:nvSpPr>
          <p:cNvPr id="252951" name="Text Box 23"/>
          <p:cNvSpPr txBox="1">
            <a:spLocks noChangeArrowheads="1"/>
          </p:cNvSpPr>
          <p:nvPr/>
        </p:nvSpPr>
        <p:spPr bwMode="auto">
          <a:xfrm>
            <a:off x="3757613" y="4113213"/>
            <a:ext cx="15668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b="1">
                <a:solidFill>
                  <a:srgbClr val="0000FF"/>
                </a:solidFill>
                <a:latin typeface="宋体" charset="-122"/>
              </a:rPr>
              <a:t>1.</a:t>
            </a:r>
            <a:r>
              <a:rPr kumimoji="1" lang="zh-CN" altLang="en-US" b="1">
                <a:solidFill>
                  <a:srgbClr val="0000FF"/>
                </a:solidFill>
                <a:latin typeface="宋体" charset="-122"/>
              </a:rPr>
              <a:t>对沙子做功</a:t>
            </a:r>
          </a:p>
        </p:txBody>
      </p:sp>
      <p:sp>
        <p:nvSpPr>
          <p:cNvPr id="252952" name="Text Box 24"/>
          <p:cNvSpPr txBox="1">
            <a:spLocks noChangeArrowheads="1"/>
          </p:cNvSpPr>
          <p:nvPr/>
        </p:nvSpPr>
        <p:spPr bwMode="auto">
          <a:xfrm>
            <a:off x="3709988" y="4900613"/>
            <a:ext cx="1828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>
                <a:solidFill>
                  <a:srgbClr val="0000FF"/>
                </a:solidFill>
                <a:latin typeface="宋体" charset="-122"/>
              </a:rPr>
              <a:t>2.</a:t>
            </a:r>
            <a:r>
              <a:rPr kumimoji="1" lang="zh-CN" altLang="en-US" b="1">
                <a:solidFill>
                  <a:srgbClr val="0000FF"/>
                </a:solidFill>
                <a:latin typeface="宋体" charset="-122"/>
              </a:rPr>
              <a:t>对桶做功</a:t>
            </a:r>
          </a:p>
        </p:txBody>
      </p:sp>
      <p:sp>
        <p:nvSpPr>
          <p:cNvPr id="252953" name="Text Box 25"/>
          <p:cNvSpPr txBox="1">
            <a:spLocks noChangeArrowheads="1"/>
          </p:cNvSpPr>
          <p:nvPr/>
        </p:nvSpPr>
        <p:spPr bwMode="auto">
          <a:xfrm>
            <a:off x="3709988" y="568325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>
                <a:solidFill>
                  <a:srgbClr val="0000FF"/>
                </a:solidFill>
                <a:latin typeface="宋体" charset="-122"/>
              </a:rPr>
              <a:t>3.</a:t>
            </a:r>
            <a:r>
              <a:rPr kumimoji="1" lang="zh-CN" altLang="en-US" b="1">
                <a:solidFill>
                  <a:srgbClr val="0000FF"/>
                </a:solidFill>
                <a:latin typeface="宋体" charset="-122"/>
              </a:rPr>
              <a:t>克服摩擦做功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38150" y="200025"/>
            <a:ext cx="8367713" cy="646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一、有用功和额外功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0" dur="500"/>
                                        <p:tgtEl>
                                          <p:spTgt spid="252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252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9" dur="500"/>
                                        <p:tgtEl>
                                          <p:spTgt spid="252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252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5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5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5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31" grpId="0" autoUpdateAnimBg="0"/>
      <p:bldP spid="252931" grpId="1"/>
      <p:bldP spid="252932" grpId="0" animBg="1"/>
      <p:bldP spid="252932" grpId="1" animBg="1"/>
      <p:bldP spid="252933" grpId="0" autoUpdateAnimBg="0"/>
      <p:bldP spid="252933" grpId="1"/>
      <p:bldP spid="252934" grpId="0" autoUpdateAnimBg="0"/>
      <p:bldP spid="252934" grpId="1"/>
      <p:bldP spid="252935" grpId="0" autoUpdateAnimBg="0"/>
      <p:bldP spid="252935" grpId="1"/>
      <p:bldP spid="252936" grpId="0" autoUpdateAnimBg="0"/>
      <p:bldP spid="252936" grpId="1"/>
      <p:bldP spid="252937" grpId="0" autoUpdateAnimBg="0"/>
      <p:bldP spid="252937" grpId="1"/>
      <p:bldP spid="252938" grpId="0" animBg="1"/>
      <p:bldP spid="252938" grpId="1" animBg="1"/>
      <p:bldP spid="252939" grpId="0" autoUpdateAnimBg="0"/>
      <p:bldP spid="252939" grpId="1"/>
      <p:bldP spid="252940" grpId="0" autoUpdateAnimBg="0"/>
      <p:bldP spid="252940" grpId="1"/>
      <p:bldP spid="252941" grpId="0" autoUpdateAnimBg="0"/>
      <p:bldP spid="252941" grpId="1"/>
      <p:bldP spid="252942" grpId="0" animBg="1" autoUpdateAnimBg="0"/>
      <p:bldP spid="252943" grpId="0" animBg="1"/>
      <p:bldP spid="252944" grpId="0" animBg="1"/>
      <p:bldP spid="252945" grpId="0" animBg="1"/>
      <p:bldP spid="252947" grpId="0" animBg="1" autoUpdateAnimBg="0"/>
      <p:bldP spid="252948" grpId="0" animBg="1" autoUpdateAnimBg="0"/>
      <p:bldP spid="252949" grpId="0" autoUpdateAnimBg="0"/>
      <p:bldP spid="252949" grpId="1"/>
      <p:bldP spid="252950" grpId="0" animBg="1"/>
      <p:bldP spid="252950" grpId="1" animBg="1"/>
      <p:bldP spid="252951" grpId="0" autoUpdateAnimBg="0"/>
      <p:bldP spid="252951" grpId="1"/>
      <p:bldP spid="252952" grpId="0" autoUpdateAnimBg="0"/>
      <p:bldP spid="252952" grpId="1"/>
      <p:bldP spid="252953" grpId="0" autoUpdateAnimBg="0"/>
      <p:bldP spid="252953" grpId="1"/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4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C8C2B1D-FECE-4B1A-9DBE-F14CE1ABD8B2}" type="slidenum">
              <a:rPr lang="en-US" altLang="zh-CN" smtClean="0">
                <a:ea typeface="宋体" charset="-122"/>
              </a:rPr>
              <a:pPr/>
              <a:t>30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58050" name="Text Box 142"/>
          <p:cNvSpPr txBox="1">
            <a:spLocks noChangeArrowheads="1"/>
          </p:cNvSpPr>
          <p:nvPr/>
        </p:nvSpPr>
        <p:spPr bwMode="auto">
          <a:xfrm>
            <a:off x="1092200" y="2651125"/>
            <a:ext cx="6240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1.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有用功、额外功、总功</a:t>
            </a:r>
          </a:p>
        </p:txBody>
      </p:sp>
      <p:sp>
        <p:nvSpPr>
          <p:cNvPr id="258051" name="Text Box 143"/>
          <p:cNvSpPr txBox="1">
            <a:spLocks noChangeArrowheads="1"/>
          </p:cNvSpPr>
          <p:nvPr/>
        </p:nvSpPr>
        <p:spPr bwMode="auto">
          <a:xfrm>
            <a:off x="1146175" y="3729038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2.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机械效率</a:t>
            </a: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:</a:t>
            </a:r>
          </a:p>
        </p:txBody>
      </p:sp>
      <p:sp>
        <p:nvSpPr>
          <p:cNvPr id="258052" name="Text Box 144"/>
          <p:cNvSpPr txBox="1">
            <a:spLocks noChangeArrowheads="1"/>
          </p:cNvSpPr>
          <p:nvPr/>
        </p:nvSpPr>
        <p:spPr bwMode="auto">
          <a:xfrm>
            <a:off x="1155700" y="4773613"/>
            <a:ext cx="7161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3.</a:t>
            </a: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斜面的机械效率跟坡度和光滑程度有关</a:t>
            </a:r>
          </a:p>
        </p:txBody>
      </p:sp>
      <p:pic>
        <p:nvPicPr>
          <p:cNvPr id="258053" name="Picture 1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9600" y="3425825"/>
            <a:ext cx="1301750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8054" name="Picture 152" descr="5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2938" y="869950"/>
            <a:ext cx="3429000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5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98F17C0-A9DE-465C-8EAC-89E477E6ABE9}" type="slidenum">
              <a:rPr lang="en-US" altLang="zh-CN" smtClean="0">
                <a:ea typeface="宋体" charset="-122"/>
              </a:rPr>
              <a:pPr/>
              <a:t>4</a:t>
            </a:fld>
            <a:endParaRPr lang="en-US" altLang="zh-CN" smtClean="0">
              <a:ea typeface="宋体" charset="-122"/>
            </a:endParaRPr>
          </a:p>
        </p:txBody>
      </p:sp>
      <p:pic>
        <p:nvPicPr>
          <p:cNvPr id="257026" name="Picture 2" descr="QQ截图未命名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8600" y="1219200"/>
            <a:ext cx="1585913" cy="452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9860" name="AutoShape 4"/>
          <p:cNvSpPr>
            <a:spLocks noChangeArrowheads="1"/>
          </p:cNvSpPr>
          <p:nvPr/>
        </p:nvSpPr>
        <p:spPr bwMode="auto">
          <a:xfrm>
            <a:off x="485775" y="1350963"/>
            <a:ext cx="3419475" cy="3200400"/>
          </a:xfrm>
          <a:prstGeom prst="cloudCallout">
            <a:avLst>
              <a:gd name="adj1" fmla="val 64019"/>
              <a:gd name="adj2" fmla="val 65028"/>
            </a:avLst>
          </a:prstGeom>
          <a:solidFill>
            <a:schemeClr val="accent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kumimoji="1" lang="zh-CN" altLang="en-US" sz="2000" b="1" dirty="0">
                <a:solidFill>
                  <a:srgbClr val="CC00FF"/>
                </a:solidFill>
                <a:latin typeface="Times New Roman" pitchFamily="18" charset="0"/>
                <a:ea typeface="宋体" pitchFamily="2" charset="-122"/>
              </a:rPr>
              <a:t>要提升沙，必须将</a:t>
            </a:r>
            <a:r>
              <a:rPr kumimoji="1" lang="zh-CN" altLang="en-US" sz="20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动滑轮</a:t>
            </a:r>
            <a:r>
              <a:rPr kumimoji="1" lang="zh-CN" altLang="en-US" sz="2000" b="1" dirty="0">
                <a:solidFill>
                  <a:srgbClr val="CC00FF"/>
                </a:solidFill>
                <a:latin typeface="Times New Roman" pitchFamily="18" charset="0"/>
                <a:ea typeface="宋体" pitchFamily="2" charset="-122"/>
              </a:rPr>
              <a:t>和</a:t>
            </a:r>
            <a:r>
              <a:rPr kumimoji="1" lang="zh-CN" altLang="en-US" sz="20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口袋</a:t>
            </a:r>
            <a:r>
              <a:rPr kumimoji="1" lang="zh-CN" altLang="en-US" sz="2000" b="1" dirty="0">
                <a:solidFill>
                  <a:srgbClr val="CC00FF"/>
                </a:solidFill>
                <a:latin typeface="Times New Roman" pitchFamily="18" charset="0"/>
                <a:ea typeface="宋体" pitchFamily="2" charset="-122"/>
              </a:rPr>
              <a:t>也提升，同时还要克服</a:t>
            </a:r>
            <a:r>
              <a:rPr kumimoji="1" lang="zh-CN" altLang="en-US" sz="20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摩擦</a:t>
            </a:r>
            <a:r>
              <a:rPr kumimoji="1" lang="zh-CN" altLang="en-US" sz="2000" b="1" dirty="0">
                <a:solidFill>
                  <a:srgbClr val="CC00FF"/>
                </a:solidFill>
                <a:latin typeface="Times New Roman" pitchFamily="18" charset="0"/>
                <a:ea typeface="宋体" pitchFamily="2" charset="-122"/>
              </a:rPr>
              <a:t>做功。这些功是</a:t>
            </a:r>
            <a:r>
              <a:rPr kumimoji="1" lang="zh-CN" altLang="en-US" sz="2000" b="1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对人们无用但又不得不做的功：</a:t>
            </a:r>
            <a:r>
              <a:rPr kumimoji="1" lang="zh-CN" altLang="en-US" sz="24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额外功</a:t>
            </a:r>
            <a:r>
              <a:rPr kumimoji="1" lang="zh-CN" altLang="en-US" sz="2000" b="1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。</a:t>
            </a:r>
          </a:p>
        </p:txBody>
      </p:sp>
      <p:sp>
        <p:nvSpPr>
          <p:cNvPr id="249861" name="AutoShape 5"/>
          <p:cNvSpPr>
            <a:spLocks noChangeArrowheads="1"/>
          </p:cNvSpPr>
          <p:nvPr/>
        </p:nvSpPr>
        <p:spPr bwMode="auto">
          <a:xfrm>
            <a:off x="5245100" y="3760788"/>
            <a:ext cx="3344863" cy="1828800"/>
          </a:xfrm>
          <a:prstGeom prst="cloudCallout">
            <a:avLst>
              <a:gd name="adj1" fmla="val -66231"/>
              <a:gd name="adj2" fmla="val 48699"/>
            </a:avLst>
          </a:prstGeom>
          <a:solidFill>
            <a:schemeClr val="accent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kumimoji="1" lang="zh-CN" altLang="en-US" sz="2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提升沙是目的，有利用价值，对沙做的功是</a:t>
            </a:r>
            <a:r>
              <a:rPr kumimoji="1" lang="zh-CN" altLang="en-US" sz="2000" b="1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对人们有用的功：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有用功。</a:t>
            </a:r>
          </a:p>
        </p:txBody>
      </p:sp>
      <p:sp>
        <p:nvSpPr>
          <p:cNvPr id="249862" name="AutoShape 6"/>
          <p:cNvSpPr>
            <a:spLocks noChangeArrowheads="1"/>
          </p:cNvSpPr>
          <p:nvPr/>
        </p:nvSpPr>
        <p:spPr bwMode="auto">
          <a:xfrm>
            <a:off x="5410200" y="736600"/>
            <a:ext cx="2743200" cy="1244600"/>
          </a:xfrm>
          <a:prstGeom prst="cloudCallout">
            <a:avLst>
              <a:gd name="adj1" fmla="val -66264"/>
              <a:gd name="adj2" fmla="val 82269"/>
            </a:avLst>
          </a:prstGeom>
          <a:solidFill>
            <a:schemeClr val="accent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kumimoji="1" lang="zh-CN" altLang="en-US" sz="2000" b="1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有用功和额外功之和等于</a:t>
            </a:r>
            <a:r>
              <a:rPr kumimoji="1" lang="zh-CN" altLang="en-US" sz="20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总功。</a:t>
            </a:r>
            <a:endParaRPr kumimoji="1" lang="zh-CN" altLang="en-US" sz="2000" b="1" baseline="-25000" dirty="0">
              <a:solidFill>
                <a:srgbClr val="FF33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49863" name="Text Box 7"/>
          <p:cNvSpPr txBox="1">
            <a:spLocks noChangeArrowheads="1"/>
          </p:cNvSpPr>
          <p:nvPr/>
        </p:nvSpPr>
        <p:spPr bwMode="auto">
          <a:xfrm>
            <a:off x="5638800" y="56388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en-US" altLang="zh-CN" sz="2400" b="1" i="1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kumimoji="1" lang="zh-CN" altLang="en-US" sz="2400" b="1" baseline="-25000">
                <a:solidFill>
                  <a:srgbClr val="FF0000"/>
                </a:solidFill>
                <a:latin typeface="宋体" charset="-122"/>
              </a:rPr>
              <a:t>有</a:t>
            </a:r>
            <a:r>
              <a:rPr kumimoji="1" lang="en-US" altLang="zh-CN" sz="2400" b="1">
                <a:solidFill>
                  <a:srgbClr val="FF0000"/>
                </a:solidFill>
                <a:latin typeface="宋体" charset="-122"/>
              </a:rPr>
              <a:t>=</a:t>
            </a:r>
            <a:r>
              <a:rPr kumimoji="1" lang="en-US" altLang="zh-CN" sz="2400" b="1" i="1">
                <a:solidFill>
                  <a:srgbClr val="FF0000"/>
                </a:solidFill>
                <a:latin typeface="Times New Roman" pitchFamily="18" charset="0"/>
              </a:rPr>
              <a:t>G</a:t>
            </a:r>
            <a:r>
              <a:rPr kumimoji="1" lang="zh-CN" altLang="en-US" sz="2400" b="1" baseline="-25000">
                <a:solidFill>
                  <a:srgbClr val="FF0000"/>
                </a:solidFill>
                <a:latin typeface="宋体" charset="-122"/>
              </a:rPr>
              <a:t>沙</a:t>
            </a:r>
            <a:r>
              <a:rPr kumimoji="1" lang="en-US" altLang="zh-CN" sz="2400" b="1" i="1">
                <a:solidFill>
                  <a:srgbClr val="FF0000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249864" name="Text Box 8"/>
          <p:cNvSpPr txBox="1">
            <a:spLocks noChangeArrowheads="1"/>
          </p:cNvSpPr>
          <p:nvPr/>
        </p:nvSpPr>
        <p:spPr bwMode="auto">
          <a:xfrm>
            <a:off x="6172200" y="19812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i="1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kumimoji="1" lang="zh-CN" altLang="en-US" sz="2400" b="1" baseline="-25000">
                <a:solidFill>
                  <a:srgbClr val="FF0000"/>
                </a:solidFill>
                <a:latin typeface="宋体" charset="-122"/>
              </a:rPr>
              <a:t>总</a:t>
            </a:r>
            <a:r>
              <a:rPr kumimoji="1" lang="en-US" altLang="zh-CN" sz="2400" b="1">
                <a:solidFill>
                  <a:srgbClr val="FF0000"/>
                </a:solidFill>
                <a:latin typeface="宋体" charset="-122"/>
              </a:rPr>
              <a:t>= </a:t>
            </a:r>
            <a:r>
              <a:rPr kumimoji="1" lang="en-US" altLang="zh-CN" sz="2400" b="1" i="1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kumimoji="1" lang="zh-CN" altLang="en-US" sz="2400" b="1" baseline="-25000">
                <a:solidFill>
                  <a:srgbClr val="FF0000"/>
                </a:solidFill>
                <a:latin typeface="宋体" charset="-122"/>
              </a:rPr>
              <a:t>有</a:t>
            </a:r>
            <a:r>
              <a:rPr kumimoji="1" lang="en-US" altLang="zh-CN" sz="2400" b="1">
                <a:solidFill>
                  <a:srgbClr val="FF0000"/>
                </a:solidFill>
                <a:latin typeface="宋体" charset="-122"/>
              </a:rPr>
              <a:t>+ </a:t>
            </a:r>
            <a:r>
              <a:rPr kumimoji="1" lang="en-US" altLang="zh-CN" sz="2400" b="1" i="1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kumimoji="1" lang="zh-CN" altLang="en-US" sz="2400" b="1" baseline="-25000">
                <a:solidFill>
                  <a:srgbClr val="FF0000"/>
                </a:solidFill>
                <a:latin typeface="宋体" charset="-122"/>
              </a:rPr>
              <a:t>额</a:t>
            </a:r>
          </a:p>
        </p:txBody>
      </p:sp>
      <p:sp>
        <p:nvSpPr>
          <p:cNvPr id="249865" name="AutoShape 9"/>
          <p:cNvSpPr>
            <a:spLocks noChangeArrowheads="1"/>
          </p:cNvSpPr>
          <p:nvPr/>
        </p:nvSpPr>
        <p:spPr bwMode="auto">
          <a:xfrm>
            <a:off x="5562600" y="2438400"/>
            <a:ext cx="1447800" cy="533400"/>
          </a:xfrm>
          <a:prstGeom prst="wedgeRoundRectCallout">
            <a:avLst>
              <a:gd name="adj1" fmla="val -105481"/>
              <a:gd name="adj2" fmla="val -76787"/>
              <a:gd name="adj3" fmla="val 16667"/>
            </a:avLst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kumimoji="1" lang="en-US" altLang="zh-CN" sz="2400" b="1" i="1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kumimoji="1" lang="zh-CN" altLang="en-US" sz="2400" b="1" baseline="-25000">
                <a:solidFill>
                  <a:srgbClr val="FF3300"/>
                </a:solidFill>
                <a:latin typeface="Times New Roman" pitchFamily="18" charset="0"/>
              </a:rPr>
              <a:t>总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rPr>
              <a:t>=</a:t>
            </a:r>
            <a:r>
              <a:rPr kumimoji="1" lang="en-US" altLang="zh-CN" sz="2400" b="1" i="1">
                <a:solidFill>
                  <a:srgbClr val="FF0000"/>
                </a:solidFill>
                <a:latin typeface="Times New Roman" pitchFamily="18" charset="0"/>
              </a:rPr>
              <a:t>Fs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5775" y="5589588"/>
            <a:ext cx="7667625" cy="6461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、总功：有用功与额外功之和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60" grpId="0" animBg="1" autoUpdateAnimBg="0"/>
      <p:bldP spid="249861" grpId="0" animBg="1" autoUpdateAnimBg="0"/>
      <p:bldP spid="249862" grpId="0" animBg="1" autoUpdateAnimBg="0"/>
      <p:bldP spid="249863" grpId="0" autoUpdateAnimBg="0"/>
      <p:bldP spid="249864" grpId="0" autoUpdateAnimBg="0"/>
      <p:bldP spid="249865" grpId="0" animBg="1" autoUpdateAnimBg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4ED9A1E-9F71-471C-956E-E9243F98FFE8}" type="slidenum">
              <a:rPr lang="en-US" altLang="zh-CN" smtClean="0">
                <a:ea typeface="宋体" charset="-122"/>
              </a:rPr>
              <a:pPr/>
              <a:t>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43714" name="AutoShape 2"/>
          <p:cNvSpPr>
            <a:spLocks noChangeArrowheads="1"/>
          </p:cNvSpPr>
          <p:nvPr/>
        </p:nvSpPr>
        <p:spPr bwMode="auto">
          <a:xfrm>
            <a:off x="590550" y="2084388"/>
            <a:ext cx="7940675" cy="338772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zh-CN" altLang="en-US"/>
          </a:p>
        </p:txBody>
      </p:sp>
      <p:sp>
        <p:nvSpPr>
          <p:cNvPr id="243715" name="Rectangle 45"/>
          <p:cNvSpPr>
            <a:spLocks noChangeArrowheads="1"/>
          </p:cNvSpPr>
          <p:nvPr/>
        </p:nvSpPr>
        <p:spPr bwMode="auto">
          <a:xfrm>
            <a:off x="792163" y="1533525"/>
            <a:ext cx="773906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 一个人用水桶从井里打水</a:t>
            </a:r>
            <a:r>
              <a:rPr kumimoji="1" lang="en-US" altLang="zh-CN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有用功是什么？额外功是什么？</a:t>
            </a:r>
            <a:endParaRPr kumimoji="1" lang="zh-CN" altLang="en-US" sz="2400" b="1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endParaRPr kumimoji="1" lang="zh-CN" altLang="en-US" sz="2400" b="1">
              <a:solidFill>
                <a:srgbClr val="0000FF"/>
              </a:solidFill>
              <a:latin typeface="宋体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>
                <a:solidFill>
                  <a:srgbClr val="0000FF"/>
                </a:solidFill>
                <a:latin typeface="宋体" charset="-122"/>
              </a:rPr>
              <a:t>    </a:t>
            </a:r>
          </a:p>
        </p:txBody>
      </p:sp>
      <p:sp>
        <p:nvSpPr>
          <p:cNvPr id="210990" name="Text Box 46"/>
          <p:cNvSpPr txBox="1">
            <a:spLocks noChangeArrowheads="1"/>
          </p:cNvSpPr>
          <p:nvPr/>
        </p:nvSpPr>
        <p:spPr bwMode="auto">
          <a:xfrm>
            <a:off x="792163" y="2900363"/>
            <a:ext cx="7575550" cy="107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对</a:t>
            </a: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水做的功为有用功，对桶做的功为额外功。</a:t>
            </a:r>
          </a:p>
        </p:txBody>
      </p:sp>
      <p:sp>
        <p:nvSpPr>
          <p:cNvPr id="210991" name="Text Box 47"/>
          <p:cNvSpPr txBox="1">
            <a:spLocks noChangeArrowheads="1"/>
          </p:cNvSpPr>
          <p:nvPr/>
        </p:nvSpPr>
        <p:spPr bwMode="auto">
          <a:xfrm>
            <a:off x="792163" y="5173663"/>
            <a:ext cx="71278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对桶做的功为有用功，对水做的功为额外功。</a:t>
            </a:r>
          </a:p>
        </p:txBody>
      </p:sp>
      <p:sp>
        <p:nvSpPr>
          <p:cNvPr id="243718" name="TextBox 1"/>
          <p:cNvSpPr txBox="1">
            <a:spLocks noChangeArrowheads="1"/>
          </p:cNvSpPr>
          <p:nvPr/>
        </p:nvSpPr>
        <p:spPr bwMode="auto">
          <a:xfrm>
            <a:off x="482600" y="514350"/>
            <a:ext cx="2616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思考：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65200" y="3971925"/>
            <a:ext cx="754856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若桶掉在水中</a:t>
            </a:r>
            <a:r>
              <a:rPr kumimoji="1" lang="en-US" altLang="zh-CN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把装满水的桶捞起来</a:t>
            </a:r>
            <a:r>
              <a:rPr kumimoji="1" lang="en-US" altLang="zh-CN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则有用功又是什么？额外功又是什么？</a:t>
            </a:r>
            <a:endParaRPr lang="zh-CN" altLang="en-US" sz="240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90" grpId="0"/>
      <p:bldP spid="210991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2774950" cy="1143000"/>
          </a:xfrm>
        </p:spPr>
        <p:txBody>
          <a:bodyPr/>
          <a:lstStyle/>
          <a:p>
            <a:pPr algn="l" eaLnBrk="1" hangingPunct="1"/>
            <a:r>
              <a:rPr lang="zh-CN" altLang="en-US" sz="3600" b="1" smtClean="0">
                <a:latin typeface="黑体" pitchFamily="49" charset="-122"/>
                <a:ea typeface="黑体" pitchFamily="49" charset="-122"/>
              </a:rPr>
              <a:t>功的计算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21590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mtClean="0"/>
              <a:t>　</a:t>
            </a:r>
            <a:r>
              <a:rPr lang="en-US" altLang="zh-CN" sz="4000" b="1" smtClean="0"/>
              <a:t>W</a:t>
            </a:r>
            <a:r>
              <a:rPr lang="zh-CN" altLang="en-US" sz="2400" smtClean="0"/>
              <a:t>有用＝</a:t>
            </a:r>
          </a:p>
          <a:p>
            <a:pPr eaLnBrk="1" hangingPunct="1">
              <a:buFontTx/>
              <a:buNone/>
            </a:pPr>
            <a:endParaRPr lang="zh-CN" altLang="en-US" sz="2400" smtClean="0"/>
          </a:p>
          <a:p>
            <a:pPr eaLnBrk="1" hangingPunct="1">
              <a:buFontTx/>
              <a:buNone/>
            </a:pPr>
            <a:r>
              <a:rPr lang="zh-CN" altLang="en-US" sz="2400" smtClean="0"/>
              <a:t>　 </a:t>
            </a:r>
            <a:r>
              <a:rPr lang="en-US" altLang="zh-CN" sz="5400" smtClean="0"/>
              <a:t>w</a:t>
            </a:r>
            <a:r>
              <a:rPr lang="zh-CN" altLang="en-US" sz="2400" smtClean="0"/>
              <a:t>总＝</a:t>
            </a:r>
          </a:p>
          <a:p>
            <a:pPr eaLnBrk="1" hangingPunct="1">
              <a:buFontTx/>
              <a:buNone/>
            </a:pPr>
            <a:endParaRPr lang="zh-CN" altLang="en-US" sz="2400" smtClean="0"/>
          </a:p>
          <a:p>
            <a:pPr eaLnBrk="1" hangingPunct="1">
              <a:buFontTx/>
              <a:buNone/>
            </a:pPr>
            <a:r>
              <a:rPr lang="zh-CN" altLang="en-US" sz="2400" smtClean="0"/>
              <a:t>   </a:t>
            </a:r>
            <a:r>
              <a:rPr lang="zh-CN" altLang="en-US" sz="4000" smtClean="0"/>
              <a:t> </a:t>
            </a:r>
            <a:r>
              <a:rPr lang="en-US" altLang="zh-CN" sz="4000" b="1" smtClean="0"/>
              <a:t>W</a:t>
            </a:r>
            <a:r>
              <a:rPr lang="zh-CN" altLang="en-US" sz="2400" smtClean="0"/>
              <a:t>额＝</a:t>
            </a:r>
            <a:endParaRPr lang="zh-CN" altLang="en-US" sz="4800" smtClean="0"/>
          </a:p>
          <a:p>
            <a:pPr eaLnBrk="1" hangingPunct="1">
              <a:buFontTx/>
              <a:buNone/>
            </a:pPr>
            <a:r>
              <a:rPr lang="zh-CN" altLang="en-US" smtClean="0"/>
              <a:t>　　　　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292725" y="2057400"/>
            <a:ext cx="3095625" cy="3581400"/>
            <a:chOff x="4080" y="2304"/>
            <a:chExt cx="1008" cy="1584"/>
          </a:xfrm>
        </p:grpSpPr>
        <p:sp>
          <p:nvSpPr>
            <p:cNvPr id="15365" name="Line 5"/>
            <p:cNvSpPr>
              <a:spLocks noChangeShapeType="1"/>
            </p:cNvSpPr>
            <p:nvPr/>
          </p:nvSpPr>
          <p:spPr bwMode="auto">
            <a:xfrm>
              <a:off x="4176" y="230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>
                <a:spcBef>
                  <a:spcPct val="50000"/>
                </a:spcBef>
                <a:defRPr/>
              </a:pPr>
              <a:endParaRPr kumimoji="1" lang="zh-CN" altLang="en-US" sz="2400" b="1" i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grpSp>
          <p:nvGrpSpPr>
            <p:cNvPr id="249864" name="Group 6"/>
            <p:cNvGrpSpPr>
              <a:grpSpLocks/>
            </p:cNvGrpSpPr>
            <p:nvPr/>
          </p:nvGrpSpPr>
          <p:grpSpPr bwMode="auto">
            <a:xfrm>
              <a:off x="4080" y="2304"/>
              <a:ext cx="768" cy="1584"/>
              <a:chOff x="4080" y="2304"/>
              <a:chExt cx="768" cy="1584"/>
            </a:xfrm>
          </p:grpSpPr>
          <p:grpSp>
            <p:nvGrpSpPr>
              <p:cNvPr id="249865" name="Group 7"/>
              <p:cNvGrpSpPr>
                <a:grpSpLocks/>
              </p:cNvGrpSpPr>
              <p:nvPr/>
            </p:nvGrpSpPr>
            <p:grpSpPr bwMode="auto">
              <a:xfrm>
                <a:off x="4416" y="2304"/>
                <a:ext cx="336" cy="624"/>
                <a:chOff x="2496" y="1056"/>
                <a:chExt cx="336" cy="624"/>
              </a:xfrm>
            </p:grpSpPr>
            <p:sp>
              <p:nvSpPr>
                <p:cNvPr id="249874" name="Oval 8"/>
                <p:cNvSpPr>
                  <a:spLocks noChangeArrowheads="1"/>
                </p:cNvSpPr>
                <p:nvPr/>
              </p:nvSpPr>
              <p:spPr bwMode="auto">
                <a:xfrm>
                  <a:off x="2496" y="1200"/>
                  <a:ext cx="336" cy="3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zh-CN" altLang="en-US" sz="2400" b="1" i="1">
                    <a:solidFill>
                      <a:srgbClr val="FF0000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49875" name="Freeform 9"/>
                <p:cNvSpPr>
                  <a:spLocks/>
                </p:cNvSpPr>
                <p:nvPr/>
              </p:nvSpPr>
              <p:spPr bwMode="auto">
                <a:xfrm rot="-887574">
                  <a:off x="2592" y="1056"/>
                  <a:ext cx="160" cy="624"/>
                </a:xfrm>
                <a:custGeom>
                  <a:avLst/>
                  <a:gdLst>
                    <a:gd name="T0" fmla="*/ 64 w 160"/>
                    <a:gd name="T1" fmla="*/ 576 h 624"/>
                    <a:gd name="T2" fmla="*/ 16 w 160"/>
                    <a:gd name="T3" fmla="*/ 528 h 624"/>
                    <a:gd name="T4" fmla="*/ 160 w 160"/>
                    <a:gd name="T5" fmla="*/ 0 h 624"/>
                    <a:gd name="T6" fmla="*/ 0 60000 65536"/>
                    <a:gd name="T7" fmla="*/ 0 60000 65536"/>
                    <a:gd name="T8" fmla="*/ 0 60000 65536"/>
                    <a:gd name="T9" fmla="*/ 0 w 160"/>
                    <a:gd name="T10" fmla="*/ 0 h 624"/>
                    <a:gd name="T11" fmla="*/ 160 w 160"/>
                    <a:gd name="T12" fmla="*/ 624 h 62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60" h="624">
                      <a:moveTo>
                        <a:pt x="64" y="576"/>
                      </a:moveTo>
                      <a:cubicBezTo>
                        <a:pt x="32" y="600"/>
                        <a:pt x="0" y="624"/>
                        <a:pt x="16" y="528"/>
                      </a:cubicBezTo>
                      <a:cubicBezTo>
                        <a:pt x="32" y="432"/>
                        <a:pt x="136" y="88"/>
                        <a:pt x="160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9866" name="Group 10"/>
              <p:cNvGrpSpPr>
                <a:grpSpLocks/>
              </p:cNvGrpSpPr>
              <p:nvPr/>
            </p:nvGrpSpPr>
            <p:grpSpPr bwMode="auto">
              <a:xfrm rot="10781822">
                <a:off x="4416" y="2976"/>
                <a:ext cx="336" cy="624"/>
                <a:chOff x="2496" y="1056"/>
                <a:chExt cx="336" cy="624"/>
              </a:xfrm>
            </p:grpSpPr>
            <p:sp>
              <p:nvSpPr>
                <p:cNvPr id="249872" name="Oval 11"/>
                <p:cNvSpPr>
                  <a:spLocks noChangeArrowheads="1"/>
                </p:cNvSpPr>
                <p:nvPr/>
              </p:nvSpPr>
              <p:spPr bwMode="auto">
                <a:xfrm>
                  <a:off x="2496" y="1200"/>
                  <a:ext cx="336" cy="3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zh-CN" altLang="en-US" sz="2400" b="1" i="1">
                    <a:solidFill>
                      <a:srgbClr val="FF0000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49873" name="Freeform 12"/>
                <p:cNvSpPr>
                  <a:spLocks/>
                </p:cNvSpPr>
                <p:nvPr/>
              </p:nvSpPr>
              <p:spPr bwMode="auto">
                <a:xfrm rot="-887574">
                  <a:off x="2592" y="1056"/>
                  <a:ext cx="160" cy="624"/>
                </a:xfrm>
                <a:custGeom>
                  <a:avLst/>
                  <a:gdLst>
                    <a:gd name="T0" fmla="*/ 64 w 160"/>
                    <a:gd name="T1" fmla="*/ 576 h 624"/>
                    <a:gd name="T2" fmla="*/ 16 w 160"/>
                    <a:gd name="T3" fmla="*/ 528 h 624"/>
                    <a:gd name="T4" fmla="*/ 160 w 160"/>
                    <a:gd name="T5" fmla="*/ 0 h 624"/>
                    <a:gd name="T6" fmla="*/ 0 60000 65536"/>
                    <a:gd name="T7" fmla="*/ 0 60000 65536"/>
                    <a:gd name="T8" fmla="*/ 0 60000 65536"/>
                    <a:gd name="T9" fmla="*/ 0 w 160"/>
                    <a:gd name="T10" fmla="*/ 0 h 624"/>
                    <a:gd name="T11" fmla="*/ 160 w 160"/>
                    <a:gd name="T12" fmla="*/ 624 h 62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60" h="624">
                      <a:moveTo>
                        <a:pt x="64" y="576"/>
                      </a:moveTo>
                      <a:cubicBezTo>
                        <a:pt x="32" y="600"/>
                        <a:pt x="0" y="624"/>
                        <a:pt x="16" y="528"/>
                      </a:cubicBezTo>
                      <a:cubicBezTo>
                        <a:pt x="32" y="432"/>
                        <a:pt x="136" y="88"/>
                        <a:pt x="160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49867" name="Rectangle 13"/>
              <p:cNvSpPr>
                <a:spLocks noChangeArrowheads="1"/>
              </p:cNvSpPr>
              <p:nvPr/>
            </p:nvSpPr>
            <p:spPr bwMode="auto">
              <a:xfrm>
                <a:off x="4320" y="3600"/>
                <a:ext cx="528" cy="28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kumimoji="1" lang="en-US" altLang="zh-CN" sz="2400">
                    <a:solidFill>
                      <a:srgbClr val="CC0000"/>
                    </a:solidFill>
                    <a:latin typeface="Times New Roman" pitchFamily="18" charset="0"/>
                  </a:rPr>
                  <a:t>G</a:t>
                </a:r>
              </a:p>
            </p:txBody>
          </p:sp>
          <p:sp>
            <p:nvSpPr>
              <p:cNvPr id="249868" name="Line 14"/>
              <p:cNvSpPr>
                <a:spLocks noChangeShapeType="1"/>
              </p:cNvSpPr>
              <p:nvPr/>
            </p:nvSpPr>
            <p:spPr bwMode="auto">
              <a:xfrm>
                <a:off x="4464" y="2736"/>
                <a:ext cx="96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9869" name="Line 15"/>
              <p:cNvSpPr>
                <a:spLocks noChangeShapeType="1"/>
              </p:cNvSpPr>
              <p:nvPr/>
            </p:nvSpPr>
            <p:spPr bwMode="auto">
              <a:xfrm flipV="1">
                <a:off x="4752" y="2640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9870" name="Line 16"/>
              <p:cNvSpPr>
                <a:spLocks noChangeShapeType="1"/>
              </p:cNvSpPr>
              <p:nvPr/>
            </p:nvSpPr>
            <p:spPr bwMode="auto">
              <a:xfrm flipH="1" flipV="1">
                <a:off x="4320" y="2832"/>
                <a:ext cx="96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9871" name="Text Box 17"/>
              <p:cNvSpPr txBox="1">
                <a:spLocks noChangeArrowheads="1"/>
              </p:cNvSpPr>
              <p:nvPr/>
            </p:nvSpPr>
            <p:spPr bwMode="auto">
              <a:xfrm>
                <a:off x="4080" y="2736"/>
                <a:ext cx="288" cy="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400">
                    <a:solidFill>
                      <a:srgbClr val="BBE0E3"/>
                    </a:solidFill>
                    <a:latin typeface="Times New Roman" pitchFamily="18" charset="0"/>
                  </a:rPr>
                  <a:t>F</a:t>
                </a:r>
              </a:p>
            </p:txBody>
          </p:sp>
        </p:grpSp>
      </p:grpSp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2555875" y="1628775"/>
            <a:ext cx="25923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</a:rPr>
              <a:t>Ｇ</a:t>
            </a:r>
            <a:r>
              <a:rPr lang="en-US" altLang="zh-CN" sz="4800" b="1">
                <a:solidFill>
                  <a:srgbClr val="0000FF"/>
                </a:solidFill>
              </a:rPr>
              <a:t>h</a:t>
            </a:r>
          </a:p>
        </p:txBody>
      </p:sp>
      <p:sp>
        <p:nvSpPr>
          <p:cNvPr id="15382" name="Text Box 22"/>
          <p:cNvSpPr txBox="1">
            <a:spLocks noChangeArrowheads="1"/>
          </p:cNvSpPr>
          <p:nvPr/>
        </p:nvSpPr>
        <p:spPr bwMode="auto">
          <a:xfrm>
            <a:off x="2411413" y="3141663"/>
            <a:ext cx="20891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FS</a:t>
            </a:r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2124075" y="4230688"/>
            <a:ext cx="31686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Ｗ</a:t>
            </a:r>
            <a:r>
              <a:rPr lang="zh-CN" altLang="en-US" sz="24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总－</a:t>
            </a:r>
            <a:r>
              <a:rPr lang="zh-CN" altLang="en-US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Ｗ</a:t>
            </a:r>
            <a:r>
              <a:rPr lang="zh-CN" altLang="en-US" sz="24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有用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81" grpId="0"/>
      <p:bldP spid="15382" grpId="0"/>
      <p:bldP spid="153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5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FB2D1AE-98F0-4FDF-8EAB-E6286C3D231F}" type="slidenum">
              <a:rPr lang="en-US" altLang="zh-CN" smtClean="0">
                <a:ea typeface="宋体" charset="-122"/>
              </a:rPr>
              <a:pPr/>
              <a:t>7</a:t>
            </a:fld>
            <a:endParaRPr lang="en-US" altLang="zh-CN" smtClean="0">
              <a:ea typeface="宋体" charset="-122"/>
            </a:endParaRPr>
          </a:p>
        </p:txBody>
      </p:sp>
      <p:pic>
        <p:nvPicPr>
          <p:cNvPr id="231426" name="Picture 18" descr="搬沙子上楼漫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2688" y="747713"/>
            <a:ext cx="6634162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1427" name="Rectangle 19"/>
          <p:cNvSpPr>
            <a:spLocks noChangeArrowheads="1"/>
          </p:cNvSpPr>
          <p:nvPr/>
        </p:nvSpPr>
        <p:spPr bwMode="auto">
          <a:xfrm>
            <a:off x="660400" y="4718050"/>
            <a:ext cx="7896225" cy="151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400" b="1">
                <a:solidFill>
                  <a:srgbClr val="0000FF"/>
                </a:solidFill>
              </a:rPr>
              <a:t>请分别计算出三种情况下有用功、额外功和总功分别是多少？</a:t>
            </a:r>
          </a:p>
          <a:p>
            <a:pPr>
              <a:lnSpc>
                <a:spcPct val="130000"/>
              </a:lnSpc>
            </a:pPr>
            <a:r>
              <a:rPr kumimoji="1" lang="zh-CN" altLang="en-US" sz="2400" b="1">
                <a:solidFill>
                  <a:srgbClr val="0000FF"/>
                </a:solidFill>
              </a:rPr>
              <a:t>请算出刚才的三种办法中有用功在总功中占的百分比。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49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CDDF71-F65F-44DF-832C-7B44D4F32F3A}" type="slidenum">
              <a:rPr lang="en-US" altLang="zh-CN" smtClean="0">
                <a:ea typeface="宋体" charset="-122"/>
              </a:rPr>
              <a:pPr/>
              <a:t>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32450" name="Text Box 3"/>
          <p:cNvSpPr txBox="1">
            <a:spLocks noChangeArrowheads="1"/>
          </p:cNvSpPr>
          <p:nvPr/>
        </p:nvSpPr>
        <p:spPr bwMode="auto">
          <a:xfrm>
            <a:off x="701675" y="1200150"/>
            <a:ext cx="5638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二、机械效率</a:t>
            </a:r>
          </a:p>
        </p:txBody>
      </p:sp>
      <p:sp>
        <p:nvSpPr>
          <p:cNvPr id="222228" name="Text Box 20"/>
          <p:cNvSpPr txBox="1">
            <a:spLocks noChangeArrowheads="1"/>
          </p:cNvSpPr>
          <p:nvPr/>
        </p:nvSpPr>
        <p:spPr bwMode="auto">
          <a:xfrm>
            <a:off x="701675" y="2908300"/>
            <a:ext cx="8089900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en-US" altLang="zh-CN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表达式</a:t>
            </a:r>
            <a:r>
              <a:rPr kumimoji="1" lang="en-US" altLang="zh-CN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kumimoji="1" lang="en-US" altLang="zh-CN" sz="3200" b="1">
                <a:solidFill>
                  <a:schemeClr val="tx1"/>
                </a:solidFill>
                <a:latin typeface="宋体" charset="-122"/>
              </a:rPr>
              <a:t> </a:t>
            </a:r>
          </a:p>
        </p:txBody>
      </p:sp>
      <p:pic>
        <p:nvPicPr>
          <p:cNvPr id="222229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8675" y="3228975"/>
            <a:ext cx="129698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2230" name="Text Box 22"/>
          <p:cNvSpPr txBox="1">
            <a:spLocks noChangeArrowheads="1"/>
          </p:cNvSpPr>
          <p:nvPr/>
        </p:nvSpPr>
        <p:spPr bwMode="auto">
          <a:xfrm>
            <a:off x="815975" y="4794250"/>
            <a:ext cx="769778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注：因为机械效率是两个功的比值，因此没有单位。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15975" y="1876425"/>
            <a:ext cx="756443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kumimoji="1"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定义：</a:t>
            </a:r>
            <a:r>
              <a:rPr kumimoji="1"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有用功跟总功的比值叫机械效率。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28" grpId="0"/>
      <p:bldP spid="222230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B9EF2BB-6C59-4245-9EEE-53068EAF9BB0}" type="slidenum">
              <a:rPr lang="en-US" altLang="zh-CN" smtClean="0">
                <a:ea typeface="宋体" charset="-122"/>
              </a:rPr>
              <a:pPr/>
              <a:t>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33474" name="AutoShape 2"/>
          <p:cNvSpPr>
            <a:spLocks noChangeArrowheads="1"/>
          </p:cNvSpPr>
          <p:nvPr/>
        </p:nvSpPr>
        <p:spPr bwMode="auto">
          <a:xfrm>
            <a:off x="590550" y="1825625"/>
            <a:ext cx="7940675" cy="4459288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zh-CN" altLang="en-US"/>
          </a:p>
        </p:txBody>
      </p:sp>
      <p:sp>
        <p:nvSpPr>
          <p:cNvPr id="223253" name="Rectangle 21"/>
          <p:cNvSpPr>
            <a:spLocks noChangeArrowheads="1"/>
          </p:cNvSpPr>
          <p:nvPr/>
        </p:nvSpPr>
        <p:spPr bwMode="auto">
          <a:xfrm>
            <a:off x="760413" y="2511425"/>
            <a:ext cx="7802562" cy="127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没有！因为有用功总小于总功，所以机械效率总小于</a:t>
            </a:r>
            <a:r>
              <a:rPr kumimoji="1"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233476" name="Text Box 22"/>
          <p:cNvSpPr txBox="1">
            <a:spLocks noChangeArrowheads="1"/>
          </p:cNvSpPr>
          <p:nvPr/>
        </p:nvSpPr>
        <p:spPr bwMode="auto">
          <a:xfrm>
            <a:off x="693738" y="1716088"/>
            <a:ext cx="82216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）有没有机械效率为</a:t>
            </a:r>
            <a:r>
              <a:rPr kumimoji="1" lang="en-US" altLang="zh-CN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100%</a:t>
            </a:r>
            <a:r>
              <a:rPr kumimoji="1"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的机械？为什么？</a:t>
            </a:r>
          </a:p>
        </p:txBody>
      </p:sp>
      <p:sp>
        <p:nvSpPr>
          <p:cNvPr id="223255" name="Rectangle 23"/>
          <p:cNvSpPr>
            <a:spLocks noChangeArrowheads="1"/>
          </p:cNvSpPr>
          <p:nvPr/>
        </p:nvSpPr>
        <p:spPr bwMode="auto">
          <a:xfrm>
            <a:off x="749300" y="3687763"/>
            <a:ext cx="59023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）怎样才能提高机械的效率？</a:t>
            </a: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 </a:t>
            </a:r>
          </a:p>
        </p:txBody>
      </p:sp>
      <p:grpSp>
        <p:nvGrpSpPr>
          <p:cNvPr id="223256" name="Group 24"/>
          <p:cNvGrpSpPr>
            <a:grpSpLocks/>
          </p:cNvGrpSpPr>
          <p:nvPr/>
        </p:nvGrpSpPr>
        <p:grpSpPr bwMode="auto">
          <a:xfrm>
            <a:off x="579438" y="4289425"/>
            <a:ext cx="7870825" cy="1284288"/>
            <a:chOff x="603" y="2877"/>
            <a:chExt cx="4958" cy="809"/>
          </a:xfrm>
        </p:grpSpPr>
        <p:sp>
          <p:nvSpPr>
            <p:cNvPr id="233480" name="Rectangle 25"/>
            <p:cNvSpPr>
              <a:spLocks noChangeArrowheads="1"/>
            </p:cNvSpPr>
            <p:nvPr/>
          </p:nvSpPr>
          <p:spPr bwMode="auto">
            <a:xfrm>
              <a:off x="603" y="3059"/>
              <a:ext cx="1642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楷体_GB2312"/>
                  <a:ea typeface="楷体_GB2312"/>
                  <a:cs typeface="楷体_GB2312"/>
                </a:rPr>
                <a:t> </a:t>
              </a:r>
              <a:r>
                <a:rPr lang="zh-CN" altLang="en-US" sz="32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减少额外功 </a:t>
              </a:r>
            </a:p>
          </p:txBody>
        </p:sp>
        <p:sp>
          <p:nvSpPr>
            <p:cNvPr id="233481" name="Rectangle 26"/>
            <p:cNvSpPr>
              <a:spLocks noChangeArrowheads="1"/>
            </p:cNvSpPr>
            <p:nvPr/>
          </p:nvSpPr>
          <p:spPr bwMode="auto">
            <a:xfrm>
              <a:off x="2200" y="2877"/>
              <a:ext cx="3361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32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改进结构，使其合理、轻巧 </a:t>
              </a:r>
            </a:p>
          </p:txBody>
        </p:sp>
        <p:sp>
          <p:nvSpPr>
            <p:cNvPr id="233482" name="Rectangle 27"/>
            <p:cNvSpPr>
              <a:spLocks noChangeArrowheads="1"/>
            </p:cNvSpPr>
            <p:nvPr/>
          </p:nvSpPr>
          <p:spPr bwMode="auto">
            <a:xfrm>
              <a:off x="2200" y="3318"/>
              <a:ext cx="2582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32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经常保养、定时润滑 </a:t>
              </a:r>
            </a:p>
          </p:txBody>
        </p:sp>
        <p:sp>
          <p:nvSpPr>
            <p:cNvPr id="233483" name="AutoShape 28"/>
            <p:cNvSpPr>
              <a:spLocks/>
            </p:cNvSpPr>
            <p:nvPr/>
          </p:nvSpPr>
          <p:spPr bwMode="auto">
            <a:xfrm>
              <a:off x="2154" y="3022"/>
              <a:ext cx="91" cy="545"/>
            </a:xfrm>
            <a:prstGeom prst="leftBrace">
              <a:avLst>
                <a:gd name="adj1" fmla="val 49908"/>
                <a:gd name="adj2" fmla="val 50000"/>
              </a:avLst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zh-CN" altLang="zh-CN" sz="2400">
                <a:solidFill>
                  <a:srgbClr val="FF0000"/>
                </a:solidFill>
                <a:latin typeface="楷体_GB2312"/>
                <a:ea typeface="楷体_GB2312"/>
                <a:cs typeface="楷体_GB2312"/>
              </a:endParaRPr>
            </a:p>
          </p:txBody>
        </p:sp>
      </p:grpSp>
      <p:sp>
        <p:nvSpPr>
          <p:cNvPr id="233479" name="TextBox 1"/>
          <p:cNvSpPr txBox="1">
            <a:spLocks noChangeArrowheads="1"/>
          </p:cNvSpPr>
          <p:nvPr/>
        </p:nvSpPr>
        <p:spPr bwMode="auto">
          <a:xfrm>
            <a:off x="1098550" y="627063"/>
            <a:ext cx="25844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思考：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53" grpId="0" autoUpdateAnimBg="0"/>
      <p:bldP spid="223255" grpId="0"/>
    </p:bldLst>
  </p:timing>
</p:sld>
</file>

<file path=ppt/theme/theme1.xml><?xml version="1.0" encoding="utf-8"?>
<a:theme xmlns:a="http://schemas.openxmlformats.org/drawingml/2006/main" name="2_CDESIGN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663300"/>
      </a:hlink>
      <a:folHlink>
        <a:srgbClr val="663300"/>
      </a:folHlink>
    </a:clrScheme>
    <a:fontScheme name="2_CDESIGNA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rgbClr val="8E163E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rgbClr val="8E163E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2_CDESIGNA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DESIGNA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DESIGN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DESIGNA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DESIGN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DESIGN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DESIGN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rgbClr val="8E163E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rgbClr val="8E163E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Watermark">
  <a:themeElements>
    <a:clrScheme name="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Waterma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rgbClr val="8E163E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rgbClr val="8E163E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1" i="1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1" i="1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1" i="1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1" i="1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1" i="1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1" i="1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1" i="1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1" i="1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1E2E53"/>
      </a:dk2>
      <a:lt2>
        <a:srgbClr val="FFCC00"/>
      </a:lt2>
      <a:accent1>
        <a:srgbClr val="FF9933"/>
      </a:accent1>
      <a:accent2>
        <a:srgbClr val="336699"/>
      </a:accent2>
      <a:accent3>
        <a:srgbClr val="ABADB3"/>
      </a:accent3>
      <a:accent4>
        <a:srgbClr val="DADADA"/>
      </a:accent4>
      <a:accent5>
        <a:srgbClr val="FFCAAD"/>
      </a:accent5>
      <a:accent6>
        <a:srgbClr val="2D5C8A"/>
      </a:accent6>
      <a:hlink>
        <a:srgbClr val="EAEAEA"/>
      </a:hlink>
      <a:folHlink>
        <a:srgbClr val="A73737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1E2E53"/>
        </a:dk2>
        <a:lt2>
          <a:srgbClr val="FFCC00"/>
        </a:lt2>
        <a:accent1>
          <a:srgbClr val="FF9933"/>
        </a:accent1>
        <a:accent2>
          <a:srgbClr val="336699"/>
        </a:accent2>
        <a:accent3>
          <a:srgbClr val="ABADB3"/>
        </a:accent3>
        <a:accent4>
          <a:srgbClr val="DADADA"/>
        </a:accent4>
        <a:accent5>
          <a:srgbClr val="FFCAAD"/>
        </a:accent5>
        <a:accent6>
          <a:srgbClr val="2D5C8A"/>
        </a:accent6>
        <a:hlink>
          <a:srgbClr val="EAEAEA"/>
        </a:hlink>
        <a:folHlink>
          <a:srgbClr val="A737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663300"/>
        </a:dk1>
        <a:lt1>
          <a:srgbClr val="FFFFFF"/>
        </a:lt1>
        <a:dk2>
          <a:srgbClr val="996633"/>
        </a:dk2>
        <a:lt2>
          <a:srgbClr val="868686"/>
        </a:lt2>
        <a:accent1>
          <a:srgbClr val="FF9900"/>
        </a:accent1>
        <a:accent2>
          <a:srgbClr val="CC6600"/>
        </a:accent2>
        <a:accent3>
          <a:srgbClr val="FFFFFF"/>
        </a:accent3>
        <a:accent4>
          <a:srgbClr val="562A00"/>
        </a:accent4>
        <a:accent5>
          <a:srgbClr val="FFCAAA"/>
        </a:accent5>
        <a:accent6>
          <a:srgbClr val="B95C00"/>
        </a:accent6>
        <a:hlink>
          <a:srgbClr val="FFCC00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Kimono</Template>
  <TotalTime>5177</TotalTime>
  <Words>1633</Words>
  <Paragraphs>179</Paragraphs>
  <Slides>30</Slides>
  <Notes>0</Notes>
  <HiddenSlides>0</HiddenSlides>
  <MMClips>2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104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145" baseType="lpstr">
      <vt:lpstr>Arial</vt:lpstr>
      <vt:lpstr>宋体</vt:lpstr>
      <vt:lpstr>Times New Roman</vt:lpstr>
      <vt:lpstr>Wingdings</vt:lpstr>
      <vt:lpstr>Calibri</vt:lpstr>
      <vt:lpstr>黑体</vt:lpstr>
      <vt:lpstr>Tahoma</vt:lpstr>
      <vt:lpstr>隶书</vt:lpstr>
      <vt:lpstr>楷体_GB2312</vt:lpstr>
      <vt:lpstr>2_CDESIGNA</vt:lpstr>
      <vt:lpstr>自定义设计方案</vt:lpstr>
      <vt:lpstr>Watermark</vt:lpstr>
      <vt:lpstr>Office 主题​​</vt:lpstr>
      <vt:lpstr>默认设计模板</vt:lpstr>
      <vt:lpstr>1_默认设计模板</vt:lpstr>
      <vt:lpstr>2_默认设计模板</vt:lpstr>
      <vt:lpstr>3_默认设计模板</vt:lpstr>
      <vt:lpstr>4_默认设计模板</vt:lpstr>
      <vt:lpstr>5_默认设计模板</vt:lpstr>
      <vt:lpstr>6_默认设计模板</vt:lpstr>
      <vt:lpstr>Watermark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2_默认设计模板</vt:lpstr>
      <vt:lpstr>2_默认设计模板</vt:lpstr>
      <vt:lpstr>2_默认设计模板</vt:lpstr>
      <vt:lpstr>2_默认设计模板</vt:lpstr>
      <vt:lpstr>2_默认设计模板</vt:lpstr>
      <vt:lpstr>2_默认设计模板</vt:lpstr>
      <vt:lpstr>2_默认设计模板</vt:lpstr>
      <vt:lpstr>2_默认设计模板</vt:lpstr>
      <vt:lpstr>2_默认设计模板</vt:lpstr>
      <vt:lpstr>2_默认设计模板</vt:lpstr>
      <vt:lpstr>2_默认设计模板</vt:lpstr>
      <vt:lpstr>3_默认设计模板</vt:lpstr>
      <vt:lpstr>3_默认设计模板</vt:lpstr>
      <vt:lpstr>3_默认设计模板</vt:lpstr>
      <vt:lpstr>3_默认设计模板</vt:lpstr>
      <vt:lpstr>3_默认设计模板</vt:lpstr>
      <vt:lpstr>3_默认设计模板</vt:lpstr>
      <vt:lpstr>3_默认设计模板</vt:lpstr>
      <vt:lpstr>3_默认设计模板</vt:lpstr>
      <vt:lpstr>3_默认设计模板</vt:lpstr>
      <vt:lpstr>3_默认设计模板</vt:lpstr>
      <vt:lpstr>3_默认设计模板</vt:lpstr>
      <vt:lpstr>4_默认设计模板</vt:lpstr>
      <vt:lpstr>4_默认设计模板</vt:lpstr>
      <vt:lpstr>4_默认设计模板</vt:lpstr>
      <vt:lpstr>4_默认设计模板</vt:lpstr>
      <vt:lpstr>4_默认设计模板</vt:lpstr>
      <vt:lpstr>4_默认设计模板</vt:lpstr>
      <vt:lpstr>4_默认设计模板</vt:lpstr>
      <vt:lpstr>4_默认设计模板</vt:lpstr>
      <vt:lpstr>4_默认设计模板</vt:lpstr>
      <vt:lpstr>4_默认设计模板</vt:lpstr>
      <vt:lpstr>4_默认设计模板</vt:lpstr>
      <vt:lpstr>4_默认设计模板</vt:lpstr>
      <vt:lpstr>4_默认设计模板</vt:lpstr>
      <vt:lpstr>5_默认设计模板</vt:lpstr>
      <vt:lpstr>5_默认设计模板</vt:lpstr>
      <vt:lpstr>5_默认设计模板</vt:lpstr>
      <vt:lpstr>5_默认设计模板</vt:lpstr>
      <vt:lpstr>5_默认设计模板</vt:lpstr>
      <vt:lpstr>5_默认设计模板</vt:lpstr>
      <vt:lpstr>5_默认设计模板</vt:lpstr>
      <vt:lpstr>5_默认设计模板</vt:lpstr>
      <vt:lpstr>5_默认设计模板</vt:lpstr>
      <vt:lpstr>5_默认设计模板</vt:lpstr>
      <vt:lpstr>5_默认设计模板</vt:lpstr>
      <vt:lpstr>5_默认设计模板</vt:lpstr>
      <vt:lpstr>6_默认设计模板</vt:lpstr>
      <vt:lpstr>6_默认设计模板</vt:lpstr>
      <vt:lpstr>6_默认设计模板</vt:lpstr>
      <vt:lpstr>6_默认设计模板</vt:lpstr>
      <vt:lpstr>6_默认设计模板</vt:lpstr>
      <vt:lpstr>6_默认设计模板</vt:lpstr>
      <vt:lpstr>6_默认设计模板</vt:lpstr>
      <vt:lpstr>6_默认设计模板</vt:lpstr>
      <vt:lpstr>6_默认设计模板</vt:lpstr>
      <vt:lpstr>6_默认设计模板</vt:lpstr>
      <vt:lpstr>6_默认设计模板</vt:lpstr>
      <vt:lpstr>6_默认设计模板</vt:lpstr>
      <vt:lpstr>公式</vt:lpstr>
      <vt:lpstr>BMP 图象</vt:lpstr>
      <vt:lpstr>幻灯片 1</vt:lpstr>
      <vt:lpstr>幻灯片 2</vt:lpstr>
      <vt:lpstr>幻灯片 3</vt:lpstr>
      <vt:lpstr>幻灯片 4</vt:lpstr>
      <vt:lpstr>幻灯片 5</vt:lpstr>
      <vt:lpstr>功的计算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</cp:lastModifiedBy>
  <dcterms:created xsi:type="dcterms:W3CDTF">2001-04-08T04:59:18Z</dcterms:created>
  <dcterms:modified xsi:type="dcterms:W3CDTF">2018-11-17T03:23:12Z</dcterms:modified>
</cp:coreProperties>
</file>