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0" r:id="rId5"/>
    <p:sldId id="259" r:id="rId6"/>
    <p:sldId id="258" r:id="rId7"/>
    <p:sldId id="264" r:id="rId8"/>
    <p:sldId id="263" r:id="rId9"/>
    <p:sldId id="262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48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0FAFB-FB03-42C4-A023-811ADD00C229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0B87D-DF58-442D-AEC2-537E6F57BC0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0FAFB-FB03-42C4-A023-811ADD00C229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0B87D-DF58-442D-AEC2-537E6F57BC0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0FAFB-FB03-42C4-A023-811ADD00C229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0B87D-DF58-442D-AEC2-537E6F57BC0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0FAFB-FB03-42C4-A023-811ADD00C229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0B87D-DF58-442D-AEC2-537E6F57BC0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0FAFB-FB03-42C4-A023-811ADD00C229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0B87D-DF58-442D-AEC2-537E6F57BC0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0FAFB-FB03-42C4-A023-811ADD00C229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0B87D-DF58-442D-AEC2-537E6F57BC0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0FAFB-FB03-42C4-A023-811ADD00C229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0B87D-DF58-442D-AEC2-537E6F57BC0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0FAFB-FB03-42C4-A023-811ADD00C229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0B87D-DF58-442D-AEC2-537E6F57BC0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0FAFB-FB03-42C4-A023-811ADD00C229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0B87D-DF58-442D-AEC2-537E6F57BC0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0FAFB-FB03-42C4-A023-811ADD00C229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0B87D-DF58-442D-AEC2-537E6F57BC0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0FAFB-FB03-42C4-A023-811ADD00C229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0B87D-DF58-442D-AEC2-537E6F57BC0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A0FAFB-FB03-42C4-A023-811ADD00C229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40B87D-DF58-442D-AEC2-537E6F57BC0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语文期中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试卷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分析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500042"/>
            <a:ext cx="91440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一、语文知识积累与运用</a:t>
            </a:r>
            <a:r>
              <a:rPr lang="en-US" sz="4000" b="1" dirty="0">
                <a:latin typeface="微软雅黑" pitchFamily="34" charset="-122"/>
                <a:ea typeface="微软雅黑" pitchFamily="34" charset="-122"/>
              </a:rPr>
              <a:t>(20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分</a:t>
            </a:r>
            <a:r>
              <a:rPr lang="en-US" sz="4000" b="1" dirty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sz="40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sz="4000" b="1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．（</a:t>
            </a:r>
            <a:r>
              <a:rPr lang="en-US" sz="4000" b="1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分）漫</a:t>
            </a:r>
            <a:r>
              <a:rPr lang="en-US" sz="4000" b="1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聆</a:t>
            </a:r>
            <a:r>
              <a:rPr lang="en-US" sz="4000" b="1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犀</a:t>
            </a:r>
            <a:r>
              <a:rPr lang="en-US" sz="4000" b="1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弥</a:t>
            </a:r>
          </a:p>
          <a:p>
            <a:r>
              <a:rPr lang="en-US" sz="4000" b="1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．（</a:t>
            </a:r>
            <a:r>
              <a:rPr lang="en-US" sz="4000" b="1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分）</a:t>
            </a:r>
            <a:r>
              <a:rPr lang="en-US" sz="4000" b="1" dirty="0"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40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sz="4000" b="1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．（</a:t>
            </a:r>
            <a:r>
              <a:rPr lang="en-US" sz="4000" b="1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分）深林人不知</a:t>
            </a:r>
            <a:r>
              <a:rPr lang="en-US" sz="4000" b="1" dirty="0">
                <a:latin typeface="微软雅黑" pitchFamily="34" charset="-122"/>
                <a:ea typeface="微软雅黑" pitchFamily="34" charset="-122"/>
              </a:rPr>
              <a:t>   </a:t>
            </a:r>
            <a:endParaRPr lang="en-US" sz="4000" b="1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4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惟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解漫天</a:t>
            </a:r>
            <a:r>
              <a:rPr lang="zh-CN" alt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作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雪飞</a:t>
            </a:r>
            <a:r>
              <a:rPr lang="en-US" sz="4000" b="1" dirty="0">
                <a:latin typeface="微软雅黑" pitchFamily="34" charset="-122"/>
                <a:ea typeface="微软雅黑" pitchFamily="34" charset="-122"/>
              </a:rPr>
              <a:t>  </a:t>
            </a:r>
            <a:endParaRPr lang="en-US" sz="4000" b="1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此</a:t>
            </a:r>
            <a:r>
              <a:rPr lang="zh-CN" alt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夜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曲中</a:t>
            </a:r>
            <a:r>
              <a:rPr lang="zh-CN" alt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闻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折柳</a:t>
            </a:r>
            <a:r>
              <a:rPr lang="en-US" sz="4000" b="1" dirty="0">
                <a:latin typeface="微软雅黑" pitchFamily="34" charset="-122"/>
                <a:ea typeface="微软雅黑" pitchFamily="34" charset="-122"/>
              </a:rPr>
              <a:t>   </a:t>
            </a:r>
            <a:endParaRPr lang="en-US" sz="4000" b="1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送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儿还故乡</a:t>
            </a:r>
            <a:r>
              <a:rPr lang="en-US" sz="4000" b="1" dirty="0">
                <a:latin typeface="微软雅黑" pitchFamily="34" charset="-122"/>
                <a:ea typeface="微软雅黑" pitchFamily="34" charset="-122"/>
              </a:rPr>
              <a:t>    </a:t>
            </a:r>
            <a:endParaRPr lang="en-US" sz="4000" b="1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马上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相逢无</a:t>
            </a:r>
            <a:r>
              <a:rPr lang="zh-CN" altLang="en-US" sz="4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纸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笔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57166"/>
            <a:ext cx="9144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．（</a:t>
            </a:r>
            <a:r>
              <a:rPr lang="en-US" sz="3600" b="1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分）⑴示例一：我选</a:t>
            </a:r>
            <a:r>
              <a:rPr lang="en-US" sz="3600" b="1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图，因为</a:t>
            </a:r>
            <a:r>
              <a:rPr lang="en-US" sz="3600" b="1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图画面上有</a:t>
            </a: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古城楼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，暗示了故事发生的</a:t>
            </a: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主要地点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，画面还有</a:t>
            </a:r>
            <a:r>
              <a:rPr lang="zh-CN" altLang="en-US" sz="36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车夫和人力车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，表明</a:t>
            </a:r>
            <a:r>
              <a:rPr lang="zh-CN" altLang="en-US" sz="36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故事的人物和人物的身份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36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示例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二：我选</a:t>
            </a:r>
            <a:r>
              <a:rPr lang="en-US" sz="3600" b="1" dirty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图，因为画面上有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一匹高大</a:t>
            </a: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的骆驼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，和一个</a:t>
            </a: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低垂着头的人物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36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骆驼跟小说的相关情节有关，祥子因它而得名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36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人物低着头，暗示了祥子不堪生活重压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。 </a:t>
            </a:r>
            <a:endParaRPr lang="en-US" altLang="zh-CN" sz="3600" b="1" dirty="0" smtClean="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36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⑵</a:t>
            </a: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曹先生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。 （</a:t>
            </a:r>
            <a:r>
              <a:rPr lang="en-US" sz="3600" b="1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sz="3600" b="1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3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04"/>
            <a:ext cx="91440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latin typeface="微软雅黑" pitchFamily="34" charset="-122"/>
                <a:ea typeface="微软雅黑" pitchFamily="34" charset="-122"/>
              </a:rPr>
              <a:t>二、现代文阅读</a:t>
            </a:r>
            <a:r>
              <a:rPr lang="en-US" sz="4400" b="1" dirty="0">
                <a:latin typeface="微软雅黑" pitchFamily="34" charset="-122"/>
                <a:ea typeface="微软雅黑" pitchFamily="34" charset="-122"/>
              </a:rPr>
              <a:t>(20</a:t>
            </a:r>
            <a:r>
              <a:rPr lang="zh-CN" altLang="en-US" sz="4400" b="1" dirty="0">
                <a:latin typeface="微软雅黑" pitchFamily="34" charset="-122"/>
                <a:ea typeface="微软雅黑" pitchFamily="34" charset="-122"/>
              </a:rPr>
              <a:t>分</a:t>
            </a:r>
            <a:r>
              <a:rPr lang="en-US" sz="4400" b="1" dirty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sz="44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sz="4400" b="1" dirty="0">
                <a:latin typeface="微软雅黑" pitchFamily="34" charset="-122"/>
                <a:ea typeface="微软雅黑" pitchFamily="34" charset="-122"/>
              </a:rPr>
              <a:t>5. </a:t>
            </a:r>
            <a:r>
              <a:rPr lang="zh-CN" altLang="en-US" sz="4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看到一个日本兵或一面日本旗经过校门时，立刻停课，将这大学关闭结束。</a:t>
            </a:r>
          </a:p>
          <a:p>
            <a:r>
              <a:rPr lang="en-US" sz="4400" b="1" dirty="0">
                <a:latin typeface="微软雅黑" pitchFamily="34" charset="-122"/>
                <a:ea typeface="微软雅黑" pitchFamily="34" charset="-122"/>
              </a:rPr>
              <a:t>6. </a:t>
            </a:r>
            <a:r>
              <a:rPr lang="zh-CN" altLang="en-US" sz="4400" b="1" dirty="0">
                <a:latin typeface="微软雅黑" pitchFamily="34" charset="-122"/>
                <a:ea typeface="微软雅黑" pitchFamily="34" charset="-122"/>
              </a:rPr>
              <a:t>忠于祖国</a:t>
            </a:r>
            <a:r>
              <a:rPr lang="en-US" sz="4400" b="1" dirty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4400" b="1" dirty="0">
                <a:latin typeface="微软雅黑" pitchFamily="34" charset="-122"/>
                <a:ea typeface="微软雅黑" pitchFamily="34" charset="-122"/>
              </a:rPr>
              <a:t>与侵略者斗争到底</a:t>
            </a:r>
          </a:p>
          <a:p>
            <a:r>
              <a:rPr lang="en-US" sz="4400" b="1" dirty="0">
                <a:latin typeface="微软雅黑" pitchFamily="34" charset="-122"/>
                <a:ea typeface="微软雅黑" pitchFamily="34" charset="-122"/>
              </a:rPr>
              <a:t>7. </a:t>
            </a:r>
            <a:r>
              <a:rPr lang="zh-CN" altLang="en-US" sz="4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景物描写或环境描写</a:t>
            </a:r>
            <a:r>
              <a:rPr lang="zh-CN" altLang="en-US" sz="4400" b="1" dirty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sz="4400" b="1" dirty="0">
                <a:latin typeface="微软雅黑" pitchFamily="34" charset="-122"/>
                <a:ea typeface="微软雅黑" pitchFamily="34" charset="-122"/>
              </a:rPr>
              <a:t>1%  </a:t>
            </a:r>
            <a:r>
              <a:rPr lang="zh-CN" altLang="en-US" sz="4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烘托出当时的人们内心情绪的激荡</a:t>
            </a:r>
            <a:r>
              <a:rPr lang="zh-CN" altLang="en-US" sz="4400" b="1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14290"/>
            <a:ext cx="9144000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dirty="0">
                <a:latin typeface="微软雅黑" pitchFamily="34" charset="-122"/>
                <a:ea typeface="微软雅黑" pitchFamily="34" charset="-122"/>
              </a:rPr>
              <a:t>8. </a:t>
            </a:r>
            <a:r>
              <a:rPr lang="zh-CN" altLang="en-US" sz="3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心情</a:t>
            </a:r>
            <a:r>
              <a:rPr lang="zh-CN" altLang="en-US" sz="3800" b="1" dirty="0">
                <a:latin typeface="微软雅黑" pitchFamily="34" charset="-122"/>
                <a:ea typeface="微软雅黑" pitchFamily="34" charset="-122"/>
              </a:rPr>
              <a:t>：①</a:t>
            </a:r>
            <a:r>
              <a:rPr lang="zh-CN" altLang="en-US" sz="3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带着坚毅的决心，最后的沉重</a:t>
            </a:r>
            <a:r>
              <a:rPr lang="zh-CN" altLang="en-US" sz="3800" b="1" dirty="0">
                <a:latin typeface="微软雅黑" pitchFamily="34" charset="-122"/>
                <a:ea typeface="微软雅黑" pitchFamily="34" charset="-122"/>
              </a:rPr>
              <a:t>；②</a:t>
            </a:r>
            <a:r>
              <a:rPr lang="zh-CN" altLang="en-US" sz="38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镇定安详，没有一丝紧张</a:t>
            </a:r>
            <a:r>
              <a:rPr lang="zh-CN" altLang="en-US" sz="3800" b="1" dirty="0">
                <a:latin typeface="微软雅黑" pitchFamily="34" charset="-122"/>
                <a:ea typeface="微软雅黑" pitchFamily="34" charset="-122"/>
              </a:rPr>
              <a:t>；③没有伤感，没有悲哀，只有坚定的决心。</a:t>
            </a:r>
            <a:r>
              <a:rPr lang="en-US" sz="3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3%</a:t>
            </a:r>
            <a:endParaRPr lang="zh-CN" altLang="en-US" sz="3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原因</a:t>
            </a:r>
            <a:r>
              <a:rPr lang="zh-CN" altLang="en-US" sz="3800" b="1" dirty="0">
                <a:latin typeface="微软雅黑" pitchFamily="34" charset="-122"/>
                <a:ea typeface="微软雅黑" pitchFamily="34" charset="-122"/>
              </a:rPr>
              <a:t>：正是因为“我”有着一颗赤诚的</a:t>
            </a:r>
            <a:r>
              <a:rPr lang="zh-CN" altLang="en-US" sz="3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爱国之心</a:t>
            </a:r>
            <a:r>
              <a:rPr lang="zh-CN" altLang="en-US" sz="3800" b="1" dirty="0">
                <a:latin typeface="微软雅黑" pitchFamily="34" charset="-122"/>
                <a:ea typeface="微软雅黑" pitchFamily="34" charset="-122"/>
              </a:rPr>
              <a:t>，有一种大义凛然不可侵犯的</a:t>
            </a:r>
            <a:r>
              <a:rPr lang="zh-CN" altLang="en-US" sz="3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浩然正气</a:t>
            </a:r>
            <a:r>
              <a:rPr lang="zh-CN" altLang="en-US" sz="3800" b="1" dirty="0">
                <a:latin typeface="微软雅黑" pitchFamily="34" charset="-122"/>
                <a:ea typeface="微软雅黑" pitchFamily="34" charset="-122"/>
              </a:rPr>
              <a:t>才有这样的心情。</a:t>
            </a:r>
            <a:r>
              <a:rPr lang="en-US" sz="3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2%</a:t>
            </a:r>
            <a:endParaRPr lang="zh-CN" altLang="en-US" sz="3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sz="3800" b="1" dirty="0">
                <a:latin typeface="微软雅黑" pitchFamily="34" charset="-122"/>
                <a:ea typeface="微软雅黑" pitchFamily="34" charset="-122"/>
              </a:rPr>
              <a:t>9. </a:t>
            </a:r>
            <a:r>
              <a:rPr lang="zh-CN" altLang="en-US" sz="3800" b="1" dirty="0">
                <a:latin typeface="微软雅黑" pitchFamily="34" charset="-122"/>
                <a:ea typeface="微软雅黑" pitchFamily="34" charset="-122"/>
              </a:rPr>
              <a:t>细节描写：</a:t>
            </a:r>
            <a:r>
              <a:rPr lang="zh-CN" altLang="en-US" sz="38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学生们也沙沙地不停地在抄记着，心无旁用，笔不停挥。</a:t>
            </a:r>
            <a:r>
              <a:rPr lang="en-US" sz="3800" b="1" dirty="0">
                <a:latin typeface="微软雅黑" pitchFamily="34" charset="-122"/>
                <a:ea typeface="微软雅黑" pitchFamily="34" charset="-122"/>
              </a:rPr>
              <a:t>2%</a:t>
            </a:r>
            <a:endParaRPr lang="zh-CN" altLang="en-US" sz="3800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sz="3800" b="1" dirty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3800" b="1" dirty="0">
                <a:latin typeface="微软雅黑" pitchFamily="34" charset="-122"/>
                <a:ea typeface="微软雅黑" pitchFamily="34" charset="-122"/>
              </a:rPr>
              <a:t>作用：这些细节描写表现了学生们</a:t>
            </a:r>
            <a:r>
              <a:rPr lang="zh-CN" altLang="en-US" sz="3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对最后一课的珍惜</a:t>
            </a:r>
            <a:r>
              <a:rPr lang="zh-CN" altLang="en-US" sz="3800" b="1" dirty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en-US" sz="38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对祖国文化的热爱</a:t>
            </a:r>
            <a:r>
              <a:rPr lang="zh-CN" altLang="en-US" sz="3800" b="1" dirty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sz="3800" b="1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sz="3800" b="1" dirty="0" smtClean="0"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38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0" y="0"/>
          <a:ext cx="9144000" cy="6583680"/>
        </p:xfrm>
        <a:graphic>
          <a:graphicData uri="http://schemas.openxmlformats.org/drawingml/2006/table">
            <a:tbl>
              <a:tblPr/>
              <a:tblGrid>
                <a:gridCol w="1316708"/>
                <a:gridCol w="4174198"/>
                <a:gridCol w="3653094"/>
              </a:tblGrid>
              <a:tr h="111443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b="1" kern="100">
                          <a:solidFill>
                            <a:srgbClr val="1E1E1E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  </a:t>
                      </a:r>
                      <a:endParaRPr lang="zh-CN" sz="3200" b="1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solidFill>
                            <a:srgbClr val="1E1E1E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《最后一课》（郑振铎）</a:t>
                      </a:r>
                      <a:endParaRPr lang="zh-CN" sz="3200" b="1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b="1" kern="100">
                          <a:solidFill>
                            <a:srgbClr val="1E1E1E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《最后一课》（都德）</a:t>
                      </a:r>
                      <a:endParaRPr lang="zh-CN" sz="3200" b="1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4329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b="1" kern="100">
                          <a:solidFill>
                            <a:srgbClr val="1E1E1E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上最后一课的背景</a:t>
                      </a:r>
                      <a:endParaRPr lang="zh-CN" sz="3200" b="1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b="1" kern="100">
                          <a:solidFill>
                            <a:srgbClr val="1E1E1E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 </a:t>
                      </a:r>
                      <a:endParaRPr lang="zh-CN" sz="3200" b="1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b="1" kern="100">
                          <a:solidFill>
                            <a:srgbClr val="1E1E1E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 </a:t>
                      </a:r>
                      <a:endParaRPr lang="zh-CN" sz="3200" b="1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b="1" kern="100" dirty="0">
                          <a:solidFill>
                            <a:srgbClr val="1E1E1E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 </a:t>
                      </a:r>
                      <a:r>
                        <a:rPr lang="zh-CN" sz="3200" b="1" kern="100" dirty="0">
                          <a:solidFill>
                            <a:srgbClr val="1E1E1E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上海被日军占领，学校即将关闭，搬迁到别的地方去。</a:t>
                      </a:r>
                      <a:endParaRPr lang="zh-CN" sz="3200" b="1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b="1" kern="100" dirty="0">
                          <a:solidFill>
                            <a:srgbClr val="1E1E1E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 </a:t>
                      </a:r>
                      <a:r>
                        <a:rPr lang="zh-CN" sz="3200" b="1" kern="100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学校所在地被异国军队德军占领，学校还在，但只能学德语，新的德语教师明天就到。</a:t>
                      </a:r>
                      <a:r>
                        <a:rPr lang="en-US" sz="3200" b="1" kern="100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2%</a:t>
                      </a:r>
                      <a:endParaRPr lang="zh-CN" sz="3200" b="1" kern="10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11443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b="1" kern="100" dirty="0">
                          <a:solidFill>
                            <a:srgbClr val="1E1E1E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 </a:t>
                      </a:r>
                      <a:r>
                        <a:rPr lang="zh-CN" sz="3200" b="1" kern="100" dirty="0">
                          <a:solidFill>
                            <a:srgbClr val="1E1E1E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写作视角</a:t>
                      </a:r>
                      <a:endParaRPr lang="zh-CN" sz="3200" b="1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b="1" kern="100" dirty="0">
                          <a:solidFill>
                            <a:srgbClr val="1E1E1E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 </a:t>
                      </a:r>
                      <a:r>
                        <a:rPr lang="zh-CN" sz="3200" b="1" kern="100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以教师的视角来叙述的</a:t>
                      </a:r>
                      <a:r>
                        <a:rPr lang="en-US" sz="3200" b="1" kern="100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 2%</a:t>
                      </a:r>
                      <a:endParaRPr lang="zh-CN" sz="3200" b="1" kern="10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66675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b="1" kern="100" dirty="0">
                          <a:solidFill>
                            <a:srgbClr val="1E1E1E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以小弗郎士的视角来叙述的</a:t>
                      </a:r>
                      <a:endParaRPr lang="zh-CN" sz="3200" b="1" kern="100" dirty="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17693"/>
            <a:ext cx="914400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三、古诗文阅读（</a:t>
            </a:r>
            <a:r>
              <a:rPr lang="en-US" sz="3600" b="1" dirty="0"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分）</a:t>
            </a:r>
          </a:p>
          <a:p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（一）</a:t>
            </a:r>
            <a:r>
              <a:rPr lang="en-US" altLang="zh-CN" sz="3600" b="1" dirty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边词</a:t>
            </a:r>
            <a:r>
              <a:rPr lang="en-US" altLang="zh-CN" sz="3600" b="1" dirty="0"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sz="3600" b="1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分）</a:t>
            </a:r>
          </a:p>
          <a:p>
            <a:r>
              <a:rPr lang="en-US" sz="3600" b="1" dirty="0"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．（</a:t>
            </a:r>
            <a:r>
              <a:rPr lang="en-US" sz="3600" b="1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分）</a:t>
            </a: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垂杨未挂丝</a:t>
            </a:r>
            <a:r>
              <a:rPr lang="en-US" sz="3600" b="1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河畔冰开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。（</a:t>
            </a:r>
            <a:r>
              <a:rPr lang="zh-CN" altLang="en-US" sz="36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只写“垂杨”“河畔冰”错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r>
              <a:rPr lang="en-US" sz="3600" b="1" dirty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．（</a:t>
            </a:r>
            <a:r>
              <a:rPr lang="en-US" sz="3600" b="1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分）表达了诗人</a:t>
            </a: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思念故土</a:t>
            </a:r>
            <a:r>
              <a:rPr 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1%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，希望早日回到故里的思想感情</a:t>
            </a:r>
            <a:r>
              <a:rPr lang="en-US" sz="3600" b="1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2%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。（意思符合即可）</a:t>
            </a:r>
          </a:p>
          <a:p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（二）课内古文（</a:t>
            </a:r>
            <a:r>
              <a:rPr lang="en-US" sz="3600" b="1" dirty="0"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分）</a:t>
            </a:r>
          </a:p>
          <a:p>
            <a:r>
              <a:rPr lang="en-US" sz="3600" b="1" dirty="0">
                <a:latin typeface="微软雅黑" pitchFamily="34" charset="-122"/>
                <a:ea typeface="微软雅黑" pitchFamily="34" charset="-122"/>
              </a:rPr>
              <a:t>13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．</a:t>
            </a: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点头</a:t>
            </a:r>
            <a:r>
              <a:rPr 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射箭的本领</a:t>
            </a:r>
            <a:r>
              <a:rPr 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重新</a:t>
            </a:r>
            <a:r>
              <a:rPr 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粗略</a:t>
            </a:r>
            <a:r>
              <a:rPr lang="zh-CN" altLang="en-US" sz="36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地</a:t>
            </a: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阅读</a:t>
            </a:r>
          </a:p>
          <a:p>
            <a:r>
              <a:rPr lang="en-US" sz="3600" b="1" dirty="0">
                <a:latin typeface="微软雅黑" pitchFamily="34" charset="-122"/>
                <a:ea typeface="微软雅黑" pitchFamily="34" charset="-122"/>
              </a:rPr>
              <a:t>14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．（</a:t>
            </a:r>
            <a:r>
              <a:rPr lang="en-US" sz="3600" b="1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36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邪 通 耶 ，吗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。（</a:t>
            </a:r>
            <a:r>
              <a:rPr lang="en-US" sz="3600" b="1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帖 通 贴，粘贴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。（</a:t>
            </a:r>
            <a:r>
              <a:rPr lang="en-US" sz="3600" b="1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3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尔 通 耳，罢了。</a:t>
            </a:r>
          </a:p>
          <a:p>
            <a:r>
              <a:rPr lang="en-US" sz="3600" b="1" dirty="0"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</a:rPr>
              <a:t>．</a:t>
            </a:r>
            <a:r>
              <a:rPr lang="zh-CN" altLang="en-US" sz="36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了解</a:t>
            </a:r>
            <a:r>
              <a:rPr lang="en-US" sz="3600" b="1" dirty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</a:rPr>
              <a:t>知晓</a:t>
            </a:r>
            <a:endParaRPr lang="zh-CN" altLang="en-US" sz="36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28604"/>
            <a:ext cx="9144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（三）（</a:t>
            </a:r>
            <a:r>
              <a:rPr lang="en-US" sz="4000" b="1" dirty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分）</a:t>
            </a:r>
          </a:p>
          <a:p>
            <a:r>
              <a:rPr lang="en-US" sz="4000" b="1" dirty="0">
                <a:latin typeface="微软雅黑" pitchFamily="34" charset="-122"/>
                <a:ea typeface="微软雅黑" pitchFamily="34" charset="-122"/>
              </a:rPr>
              <a:t>16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．（</a:t>
            </a:r>
            <a:r>
              <a:rPr lang="en-US" sz="4000" b="1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分）（</a:t>
            </a:r>
            <a:r>
              <a:rPr lang="en-US" sz="4000" b="1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有人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 （</a:t>
            </a:r>
            <a:r>
              <a:rPr lang="en-US" sz="4000" b="1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给</a:t>
            </a:r>
            <a:r>
              <a:rPr lang="en-US" altLang="zh-CN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看 </a:t>
            </a:r>
            <a:r>
              <a:rPr 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sz="4000" b="1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把</a:t>
            </a:r>
            <a:r>
              <a:rPr lang="en-US" sz="4000" b="1" dirty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sz="4000" b="1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你</a:t>
            </a:r>
          </a:p>
          <a:p>
            <a:r>
              <a:rPr lang="en-US" sz="4000" b="1" dirty="0">
                <a:latin typeface="微软雅黑" pitchFamily="34" charset="-122"/>
                <a:ea typeface="微软雅黑" pitchFamily="34" charset="-122"/>
              </a:rPr>
              <a:t>17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．我</a:t>
            </a:r>
            <a:r>
              <a:rPr lang="zh-CN" alt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把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不贪财</a:t>
            </a:r>
            <a:r>
              <a:rPr lang="zh-CN" alt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当作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珍宝，你</a:t>
            </a:r>
            <a:r>
              <a:rPr lang="zh-CN" alt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把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美玉</a:t>
            </a:r>
            <a:r>
              <a:rPr lang="zh-CN" alt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当作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珍宝；</a:t>
            </a:r>
            <a:r>
              <a:rPr lang="zh-CN" alt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如果你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把美玉送给了我，你我就</a:t>
            </a:r>
            <a:r>
              <a:rPr lang="zh-CN" alt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都丧失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了自己的</a:t>
            </a:r>
            <a:r>
              <a:rPr lang="zh-CN" alt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珍宝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。</a:t>
            </a:r>
          </a:p>
          <a:p>
            <a:r>
              <a:rPr lang="en-US" sz="4000" b="1" dirty="0">
                <a:latin typeface="微软雅黑" pitchFamily="34" charset="-122"/>
                <a:ea typeface="微软雅黑" pitchFamily="34" charset="-122"/>
              </a:rPr>
              <a:t>18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．</a:t>
            </a:r>
            <a:r>
              <a:rPr lang="zh-CN" alt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子罕“以不贪为宝”，接受则“皆丧宝”，</a:t>
            </a:r>
            <a:r>
              <a:rPr lang="en-US" sz="4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1% </a:t>
            </a:r>
            <a:r>
              <a:rPr lang="zh-CN" altLang="en-US" sz="4000" b="1" dirty="0">
                <a:latin typeface="微软雅黑" pitchFamily="34" charset="-122"/>
                <a:ea typeface="微软雅黑" pitchFamily="34" charset="-122"/>
              </a:rPr>
              <a:t>子罕具有</a:t>
            </a:r>
            <a:r>
              <a:rPr lang="zh-CN" altLang="en-US" sz="40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清廉不贪的美德</a:t>
            </a:r>
            <a:r>
              <a:rPr lang="en-US" sz="40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 1% </a:t>
            </a:r>
            <a:r>
              <a:rPr lang="zh-CN" altLang="en-US" sz="40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latin typeface="微软雅黑" pitchFamily="34" charset="-122"/>
                <a:ea typeface="微软雅黑" pitchFamily="34" charset="-122"/>
              </a:rPr>
              <a:t>四、作文（</a:t>
            </a:r>
            <a:r>
              <a:rPr lang="en-US" sz="3000" b="1" dirty="0">
                <a:latin typeface="微软雅黑" pitchFamily="34" charset="-122"/>
                <a:ea typeface="微软雅黑" pitchFamily="34" charset="-122"/>
              </a:rPr>
              <a:t>40</a:t>
            </a:r>
            <a:r>
              <a:rPr lang="zh-CN" altLang="en-US" sz="3000" b="1" dirty="0">
                <a:latin typeface="微软雅黑" pitchFamily="34" charset="-122"/>
                <a:ea typeface="微软雅黑" pitchFamily="34" charset="-122"/>
              </a:rPr>
              <a:t>分）</a:t>
            </a:r>
          </a:p>
          <a:p>
            <a:r>
              <a:rPr lang="en-US" sz="3000" b="1" dirty="0">
                <a:latin typeface="微软雅黑" pitchFamily="34" charset="-122"/>
                <a:ea typeface="微软雅黑" pitchFamily="34" charset="-122"/>
              </a:rPr>
              <a:t>19</a:t>
            </a:r>
            <a:r>
              <a:rPr lang="zh-CN" altLang="en-US" sz="3000" b="1" dirty="0">
                <a:latin typeface="微软雅黑" pitchFamily="34" charset="-122"/>
                <a:ea typeface="微软雅黑" pitchFamily="34" charset="-122"/>
              </a:rPr>
              <a:t>．评分标准</a:t>
            </a:r>
            <a:r>
              <a:rPr lang="en-US" sz="3000" b="1" dirty="0">
                <a:latin typeface="微软雅黑" pitchFamily="34" charset="-122"/>
                <a:ea typeface="微软雅黑" pitchFamily="34" charset="-122"/>
              </a:rPr>
              <a:t>  28</a:t>
            </a:r>
            <a:r>
              <a:rPr lang="zh-CN" altLang="en-US" sz="3000" b="1" dirty="0">
                <a:latin typeface="微软雅黑" pitchFamily="34" charset="-122"/>
                <a:ea typeface="微软雅黑" pitchFamily="34" charset="-122"/>
              </a:rPr>
              <a:t>分为基准分</a:t>
            </a:r>
          </a:p>
          <a:p>
            <a:r>
              <a:rPr lang="zh-CN" altLang="en-US" sz="3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一类卷（</a:t>
            </a:r>
            <a:r>
              <a:rPr lang="en-US" sz="3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40</a:t>
            </a:r>
            <a:r>
              <a:rPr lang="zh-CN" altLang="en-US" sz="3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－</a:t>
            </a:r>
            <a:r>
              <a:rPr lang="en-US" sz="3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36</a:t>
            </a:r>
            <a:r>
              <a:rPr lang="zh-CN" altLang="en-US" sz="3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分）：符合题意，立意深刻，中心突出；有真情实感；内容充实，有新意；结构合理，思路清晰；语言流畅，有文采。以</a:t>
            </a:r>
            <a:r>
              <a:rPr lang="en-US" sz="3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38</a:t>
            </a:r>
            <a:r>
              <a:rPr lang="zh-CN" altLang="en-US" sz="3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分为基准分，上下浮动。</a:t>
            </a:r>
          </a:p>
          <a:p>
            <a:r>
              <a:rPr lang="zh-CN" altLang="en-US" sz="30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二类卷（</a:t>
            </a:r>
            <a:r>
              <a:rPr lang="en-US" sz="30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36</a:t>
            </a:r>
            <a:r>
              <a:rPr lang="zh-CN" altLang="en-US" sz="30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－</a:t>
            </a:r>
            <a:r>
              <a:rPr lang="en-US" sz="30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32</a:t>
            </a:r>
            <a:r>
              <a:rPr lang="zh-CN" altLang="en-US" sz="30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分）：符合题意，立意正确，中心明确；有真情实感；内容较充实，结构完整，思路清晰；语言通顺。以</a:t>
            </a:r>
            <a:r>
              <a:rPr lang="en-US" sz="30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34</a:t>
            </a:r>
            <a:r>
              <a:rPr lang="zh-CN" altLang="en-US" sz="30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分为基准分，上下浮动。</a:t>
            </a:r>
          </a:p>
          <a:p>
            <a:r>
              <a:rPr lang="zh-CN" altLang="en-US" sz="30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三类卷（</a:t>
            </a:r>
            <a:r>
              <a:rPr lang="en-US" sz="30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32</a:t>
            </a:r>
            <a:r>
              <a:rPr lang="zh-CN" altLang="en-US" sz="30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－</a:t>
            </a:r>
            <a:r>
              <a:rPr lang="en-US" sz="30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28</a:t>
            </a:r>
            <a:r>
              <a:rPr lang="zh-CN" altLang="en-US" sz="30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分）：基本符合题意，中心基本明确；有真情实感；内容较充实；结构较完整，思路较清晰；语言基本通顺。以</a:t>
            </a:r>
            <a:r>
              <a:rPr lang="en-US" sz="30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zh-CN" altLang="en-US" sz="30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分为基准分，上下浮动。</a:t>
            </a:r>
          </a:p>
          <a:p>
            <a:r>
              <a:rPr lang="zh-CN" altLang="en-US" sz="3000" b="1" dirty="0">
                <a:latin typeface="微软雅黑" pitchFamily="34" charset="-122"/>
                <a:ea typeface="微软雅黑" pitchFamily="34" charset="-122"/>
              </a:rPr>
              <a:t>四类卷（</a:t>
            </a:r>
            <a:r>
              <a:rPr lang="en-US" sz="3000" b="1" dirty="0">
                <a:latin typeface="微软雅黑" pitchFamily="34" charset="-122"/>
                <a:ea typeface="微软雅黑" pitchFamily="34" charset="-122"/>
              </a:rPr>
              <a:t>28</a:t>
            </a:r>
            <a:r>
              <a:rPr lang="zh-CN" altLang="en-US" sz="3000" b="1" dirty="0">
                <a:latin typeface="微软雅黑" pitchFamily="34" charset="-122"/>
                <a:ea typeface="微软雅黑" pitchFamily="34" charset="-122"/>
              </a:rPr>
              <a:t>分以下）：基本符合题意，中心不明确；缺乏真情实感；内容不充实；结构不完整，思路不够清晰；语言不通顺；字数不足</a:t>
            </a:r>
            <a:r>
              <a:rPr lang="en-US" sz="3000" b="1" dirty="0">
                <a:latin typeface="微软雅黑" pitchFamily="34" charset="-122"/>
                <a:ea typeface="微软雅黑" pitchFamily="34" charset="-122"/>
              </a:rPr>
              <a:t>300</a:t>
            </a:r>
            <a:r>
              <a:rPr lang="zh-CN" altLang="en-US" sz="3000" b="1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3000" b="1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794</Words>
  <Application>Microsoft Office PowerPoint</Application>
  <PresentationFormat>全屏显示(4:3)</PresentationFormat>
  <Paragraphs>50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语文期中试卷分析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语文期中试卷分析</dc:title>
  <dc:creator>Aliens</dc:creator>
  <cp:lastModifiedBy>Aliens</cp:lastModifiedBy>
  <cp:revision>4</cp:revision>
  <dcterms:created xsi:type="dcterms:W3CDTF">2018-04-28T06:15:45Z</dcterms:created>
  <dcterms:modified xsi:type="dcterms:W3CDTF">2018-04-28T06:42:05Z</dcterms:modified>
</cp:coreProperties>
</file>