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312" r:id="rId2"/>
    <p:sldId id="314" r:id="rId3"/>
    <p:sldId id="430" r:id="rId4"/>
    <p:sldId id="432" r:id="rId5"/>
    <p:sldId id="434" r:id="rId6"/>
    <p:sldId id="431" r:id="rId7"/>
    <p:sldId id="433" r:id="rId8"/>
    <p:sldId id="318" r:id="rId9"/>
    <p:sldId id="435" r:id="rId10"/>
    <p:sldId id="326" r:id="rId11"/>
    <p:sldId id="408" r:id="rId12"/>
    <p:sldId id="409" r:id="rId13"/>
    <p:sldId id="410" r:id="rId14"/>
    <p:sldId id="411" r:id="rId15"/>
    <p:sldId id="332" r:id="rId16"/>
    <p:sldId id="437" r:id="rId17"/>
    <p:sldId id="438" r:id="rId18"/>
    <p:sldId id="439" r:id="rId19"/>
    <p:sldId id="414" r:id="rId20"/>
    <p:sldId id="343" r:id="rId21"/>
    <p:sldId id="344" r:id="rId22"/>
    <p:sldId id="43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74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14297-FBED-4A15-AEA0-0863B1390AB8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E3BA9-770C-4385-B8F1-B8C0D09E52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79219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hammer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hammer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audio" Target="../media/audio6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500034" y="188640"/>
            <a:ext cx="8143932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zh-CN" sz="6000" dirty="0">
                <a:solidFill>
                  <a:srgbClr val="C00000"/>
                </a:solidFill>
                <a:latin typeface="Arial" charset="0"/>
              </a:rPr>
              <a:t>Unit </a:t>
            </a:r>
            <a:r>
              <a:rPr lang="en-US" altLang="zh-CN" sz="6000" dirty="0" smtClean="0">
                <a:solidFill>
                  <a:srgbClr val="C00000"/>
                </a:solidFill>
                <a:latin typeface="Arial" charset="0"/>
              </a:rPr>
              <a:t>4 </a:t>
            </a:r>
            <a:r>
              <a:rPr lang="en-US" altLang="zh-CN" sz="5400" dirty="0" smtClean="0"/>
              <a:t>Don’t </a:t>
            </a:r>
            <a:r>
              <a:rPr lang="en-US" altLang="zh-CN" sz="5400" dirty="0"/>
              <a:t>eat </a:t>
            </a:r>
            <a:r>
              <a:rPr lang="en-US" altLang="zh-CN" sz="5400" dirty="0" smtClean="0"/>
              <a:t>in class</a:t>
            </a:r>
            <a:r>
              <a:rPr lang="en-US" altLang="zh-CN" sz="5400" dirty="0"/>
              <a:t>.</a:t>
            </a:r>
          </a:p>
        </p:txBody>
      </p:sp>
      <p:pic>
        <p:nvPicPr>
          <p:cNvPr id="4" name="Picture 2" descr="http://upload2007.cnool.net/files2010/20111229/201112292117155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3571876"/>
            <a:ext cx="4033180" cy="3029367"/>
          </a:xfrm>
          <a:prstGeom prst="ellipse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2071670" y="1643050"/>
            <a:ext cx="5072098" cy="14859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</a:rPr>
              <a:t>Period 4</a:t>
            </a:r>
          </a:p>
          <a:p>
            <a:pPr algn="ctr"/>
            <a:r>
              <a:rPr lang="en-US" altLang="zh-CN" sz="2800" dirty="0" smtClean="0">
                <a:solidFill>
                  <a:srgbClr val="C00000"/>
                </a:solidFill>
              </a:rPr>
              <a:t>Section  B</a:t>
            </a:r>
          </a:p>
          <a:p>
            <a:pPr algn="ctr"/>
            <a:r>
              <a:rPr lang="en-US" altLang="zh-CN" sz="2800" dirty="0" smtClean="0">
                <a:solidFill>
                  <a:srgbClr val="C00000"/>
                </a:solidFill>
              </a:rPr>
              <a:t>(1a,1b,1c,1d)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1829638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4"/>
          <p:cNvSpPr>
            <a:spLocks noChangeArrowheads="1"/>
          </p:cNvSpPr>
          <p:nvPr/>
        </p:nvSpPr>
        <p:spPr bwMode="auto">
          <a:xfrm>
            <a:off x="755277" y="190383"/>
            <a:ext cx="7777163" cy="79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dirty="0"/>
              <a:t>Read the rules in the chart in 1b. Then match the pictures [a-h] with the rules.</a:t>
            </a:r>
          </a:p>
        </p:txBody>
      </p:sp>
      <p:sp>
        <p:nvSpPr>
          <p:cNvPr id="25603" name="Oval 8"/>
          <p:cNvSpPr>
            <a:spLocks noChangeArrowheads="1"/>
          </p:cNvSpPr>
          <p:nvPr/>
        </p:nvSpPr>
        <p:spPr bwMode="auto">
          <a:xfrm>
            <a:off x="0" y="188118"/>
            <a:ext cx="576263" cy="576263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300" dirty="0">
                <a:solidFill>
                  <a:srgbClr val="8700E2"/>
                </a:solidFill>
                <a:latin typeface="Arial Black" pitchFamily="34" charset="0"/>
                <a:ea typeface="黑体" pitchFamily="2" charset="-122"/>
              </a:rPr>
              <a:t>1a</a:t>
            </a:r>
          </a:p>
        </p:txBody>
      </p:sp>
      <p:pic>
        <p:nvPicPr>
          <p:cNvPr id="25604" name="Picture 11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714488"/>
            <a:ext cx="20891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14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143380"/>
            <a:ext cx="2376488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15" descr="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23050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16" descr="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143380"/>
            <a:ext cx="21590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7" descr="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14489"/>
            <a:ext cx="2232025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8" descr="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143381"/>
            <a:ext cx="2232025" cy="214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9" descr="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1" y="4214819"/>
            <a:ext cx="2071670" cy="2071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20" descr="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1714489"/>
            <a:ext cx="2016125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69597617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403350" y="836613"/>
            <a:ext cx="6480175" cy="4841875"/>
          </a:xfrm>
          <a:prstGeom prst="rect">
            <a:avLst/>
          </a:prstGeom>
          <a:solidFill>
            <a:srgbClr val="FFFFCC"/>
          </a:solidFill>
          <a:ln w="76200">
            <a:solidFill>
              <a:srgbClr val="FFCC99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</a:t>
            </a: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go out      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see friends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do his homework     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practice the guitar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do the dishes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watch TV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help his mom make breakfast</a:t>
            </a: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___ clean his room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1690688" y="981075"/>
            <a:ext cx="503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1690688" y="1555750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1690688" y="2132013"/>
            <a:ext cx="539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1690688" y="3284538"/>
            <a:ext cx="5032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1690688" y="2708275"/>
            <a:ext cx="503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1690688" y="3860800"/>
            <a:ext cx="5762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1619250" y="5081588"/>
            <a:ext cx="539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35" name="Text Box 12"/>
          <p:cNvSpPr txBox="1">
            <a:spLocks noChangeArrowheads="1"/>
          </p:cNvSpPr>
          <p:nvPr/>
        </p:nvSpPr>
        <p:spPr bwMode="auto">
          <a:xfrm>
            <a:off x="1619250" y="4508500"/>
            <a:ext cx="503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  <p:extLst>
      <p:ext uri="{BB962C8B-B14F-4D97-AF65-F5344CB8AC3E}">
        <p14:creationId xmlns="" xmlns:p14="http://schemas.microsoft.com/office/powerpoint/2010/main" val="184954138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6" grpId="0"/>
      <p:bldP spid="50186" grpId="0"/>
      <p:bldP spid="50187" grpId="0"/>
      <p:bldP spid="50188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屏幕剪辑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8"/>
          <a:stretch/>
        </p:blipFill>
        <p:spPr>
          <a:xfrm>
            <a:off x="323528" y="476672"/>
            <a:ext cx="8314095" cy="5688632"/>
          </a:xfrm>
          <a:prstGeom prst="rect">
            <a:avLst/>
          </a:prstGeom>
        </p:spPr>
      </p:pic>
      <p:sp>
        <p:nvSpPr>
          <p:cNvPr id="4" name="Rectangle 399"/>
          <p:cNvSpPr>
            <a:spLocks noChangeArrowheads="1"/>
          </p:cNvSpPr>
          <p:nvPr/>
        </p:nvSpPr>
        <p:spPr bwMode="auto">
          <a:xfrm>
            <a:off x="3729035" y="2132856"/>
            <a:ext cx="5549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Rectangle 399"/>
          <p:cNvSpPr>
            <a:spLocks noChangeArrowheads="1"/>
          </p:cNvSpPr>
          <p:nvPr/>
        </p:nvSpPr>
        <p:spPr bwMode="auto">
          <a:xfrm>
            <a:off x="3756903" y="4365104"/>
            <a:ext cx="55493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Rectangle 402"/>
          <p:cNvSpPr>
            <a:spLocks noChangeArrowheads="1"/>
          </p:cNvSpPr>
          <p:nvPr/>
        </p:nvSpPr>
        <p:spPr bwMode="auto">
          <a:xfrm>
            <a:off x="5220072" y="2649106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8" name="Rectangle 402"/>
          <p:cNvSpPr>
            <a:spLocks noChangeArrowheads="1"/>
          </p:cNvSpPr>
          <p:nvPr/>
        </p:nvSpPr>
        <p:spPr bwMode="auto">
          <a:xfrm>
            <a:off x="5227588" y="332098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9" name="Rectangle 402"/>
          <p:cNvSpPr>
            <a:spLocks noChangeArrowheads="1"/>
          </p:cNvSpPr>
          <p:nvPr/>
        </p:nvSpPr>
        <p:spPr bwMode="auto">
          <a:xfrm>
            <a:off x="5224708" y="386104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10" name="Rectangle 402"/>
          <p:cNvSpPr>
            <a:spLocks noChangeArrowheads="1"/>
          </p:cNvSpPr>
          <p:nvPr/>
        </p:nvSpPr>
        <p:spPr bwMode="auto">
          <a:xfrm>
            <a:off x="5224708" y="4941168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  <p:sp>
        <p:nvSpPr>
          <p:cNvPr id="11" name="Rectangle 402"/>
          <p:cNvSpPr>
            <a:spLocks noChangeArrowheads="1"/>
          </p:cNvSpPr>
          <p:nvPr/>
        </p:nvSpPr>
        <p:spPr bwMode="auto">
          <a:xfrm>
            <a:off x="5220072" y="5601434"/>
            <a:ext cx="4395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CCFF33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CC"/>
                </a:solidFill>
              </a:rPr>
              <a:t>√</a:t>
            </a:r>
            <a:endParaRPr lang="zh-CN" altLang="en-US" sz="4000" b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0093839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07504" y="3585"/>
            <a:ext cx="903649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34988" algn="l"/>
              </a:tabLs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Times New Roman" pitchFamily="18" charset="0"/>
              </a:rPr>
              <a:t>1c</a:t>
            </a:r>
            <a:r>
              <a:rPr lang="en-US" altLang="zh-CN" sz="2800" dirty="0">
                <a:latin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Listen again. Write when Dave has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follow the rules in the chart in 1b.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Choose 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from the phrases in the box.</a:t>
            </a: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827584" y="1770856"/>
            <a:ext cx="7128792" cy="2456057"/>
          </a:xfrm>
          <a:prstGeom prst="rect">
            <a:avLst/>
          </a:prstGeom>
          <a:noFill/>
          <a:ln w="25400">
            <a:solidFill>
              <a:srgbClr val="7030A0"/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 school nights  on school days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Saturday   after dinner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 dinner     after school</a:t>
            </a:r>
          </a:p>
          <a:p>
            <a:pPr algn="ctr"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evening     every morning</a:t>
            </a:r>
          </a:p>
        </p:txBody>
      </p:sp>
    </p:spTree>
    <p:extLst>
      <p:ext uri="{BB962C8B-B14F-4D97-AF65-F5344CB8AC3E}">
        <p14:creationId xmlns="" xmlns:p14="http://schemas.microsoft.com/office/powerpoint/2010/main" val="4264027340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24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33" name="Group 41"/>
          <p:cNvGraphicFramePr>
            <a:graphicFrameLocks noGrp="1"/>
          </p:cNvGraphicFramePr>
          <p:nvPr/>
        </p:nvGraphicFramePr>
        <p:xfrm>
          <a:off x="1187450" y="576263"/>
          <a:ext cx="6983413" cy="5562600"/>
        </p:xfrm>
        <a:graphic>
          <a:graphicData uri="http://schemas.openxmlformats.org/drawingml/2006/table">
            <a:tbl>
              <a:tblPr/>
              <a:tblGrid>
                <a:gridCol w="6983413"/>
              </a:tblGrid>
              <a:tr h="487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   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Rules                        When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go out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see friends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do his homework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practice the guitar</a:t>
                      </a:r>
                    </a:p>
                  </a:txBody>
                  <a:tcPr anchor="b"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do the dishes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watch TV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help his mom make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breakfast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clean his room</a:t>
                      </a:r>
                    </a:p>
                  </a:txBody>
                  <a:tcPr horzOverflow="overflow">
                    <a:lnL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6A8">
                        <a:alpha val="5098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4930775" y="2303463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 school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4930775" y="2879725"/>
            <a:ext cx="266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 dinner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570413" y="1152525"/>
            <a:ext cx="1587" cy="501332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930775" y="3455988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 dinner</a:t>
            </a: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4930775" y="4679950"/>
            <a:ext cx="2736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every morning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786313" y="1152525"/>
            <a:ext cx="31686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on school nights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786313" y="1655763"/>
            <a:ext cx="28432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on school days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930775" y="3960813"/>
            <a:ext cx="2771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in the evening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30775" y="5545138"/>
            <a:ext cx="28432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MS Gothic" pitchFamily="49" charset="-128"/>
                <a:cs typeface="Times New Roman" pitchFamily="18" charset="0"/>
              </a:rPr>
              <a:t>every Saturday</a:t>
            </a:r>
            <a:endParaRPr lang="zh-CN" altLang="en-US" sz="3200" b="1">
              <a:latin typeface="Times New Roman" pitchFamily="18" charset="0"/>
              <a:ea typeface="MS Gothic" pitchFamily="49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3719069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9" grpId="0" autoUpdateAnimBg="0"/>
      <p:bldP spid="20" grpId="0" autoUpdateAnimBg="0"/>
      <p:bldP spid="21" grpId="0"/>
      <p:bldP spid="22" grpId="0"/>
      <p:bldP spid="23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755650" y="317882"/>
            <a:ext cx="7416800" cy="46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2800" dirty="0">
                <a:solidFill>
                  <a:srgbClr val="6600CC"/>
                </a:solidFill>
              </a:rPr>
              <a:t>Talk about the rules in Dave’s house. </a:t>
            </a:r>
            <a:endParaRPr lang="zh-CN" altLang="en-US" sz="2800" dirty="0">
              <a:solidFill>
                <a:srgbClr val="6600CC"/>
              </a:solidFill>
            </a:endParaRPr>
          </a:p>
        </p:txBody>
      </p:sp>
      <p:sp>
        <p:nvSpPr>
          <p:cNvPr id="31747" name="Oval 11"/>
          <p:cNvSpPr>
            <a:spLocks noChangeArrowheads="1"/>
          </p:cNvSpPr>
          <p:nvPr/>
        </p:nvSpPr>
        <p:spPr bwMode="auto">
          <a:xfrm>
            <a:off x="91973" y="260648"/>
            <a:ext cx="576263" cy="576262"/>
          </a:xfrm>
          <a:prstGeom prst="ellipse">
            <a:avLst/>
          </a:prstGeom>
          <a:solidFill>
            <a:srgbClr val="FFCC00"/>
          </a:solidFill>
          <a:ln w="9525">
            <a:solidFill>
              <a:srgbClr val="FFCC00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300" dirty="0">
                <a:solidFill>
                  <a:srgbClr val="8700E2"/>
                </a:solidFill>
                <a:latin typeface="Arial Black" pitchFamily="34" charset="0"/>
                <a:ea typeface="黑体" pitchFamily="2" charset="-122"/>
              </a:rPr>
              <a:t>1d</a:t>
            </a:r>
          </a:p>
        </p:txBody>
      </p:sp>
      <p:pic>
        <p:nvPicPr>
          <p:cNvPr id="31748" name="Picture 12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357298"/>
            <a:ext cx="5636063" cy="410448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22841514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1.go out/on school nights</a:t>
            </a:r>
          </a:p>
          <a:p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002060"/>
                </a:solidFill>
              </a:rPr>
              <a:t>Can Dave go out on school nights?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No, he can’t.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2. see friends /on school days</a:t>
            </a:r>
          </a:p>
          <a:p>
            <a:r>
              <a:rPr lang="en-US" altLang="zh-CN" dirty="0" smtClean="0"/>
              <a:t>    </a:t>
            </a:r>
            <a:r>
              <a:rPr lang="en-US" altLang="zh-CN" dirty="0" smtClean="0">
                <a:solidFill>
                  <a:srgbClr val="002060"/>
                </a:solidFill>
              </a:rPr>
              <a:t>Can Dave see friends on school days?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 No, he can’t.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3. do his homework/ after school</a:t>
            </a:r>
          </a:p>
          <a:p>
            <a:r>
              <a:rPr lang="en-US" altLang="zh-CN" dirty="0" smtClean="0">
                <a:solidFill>
                  <a:srgbClr val="002060"/>
                </a:solidFill>
              </a:rPr>
              <a:t>     Does Dave have to do his homework 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   after school?</a:t>
            </a:r>
          </a:p>
          <a:p>
            <a:pPr>
              <a:buNone/>
            </a:pPr>
            <a:r>
              <a:rPr lang="en-US" altLang="zh-CN" dirty="0" smtClean="0">
                <a:solidFill>
                  <a:srgbClr val="002060"/>
                </a:solidFill>
              </a:rPr>
              <a:t>         Yes, he does.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爆炸形 2 3"/>
          <p:cNvSpPr/>
          <p:nvPr/>
        </p:nvSpPr>
        <p:spPr>
          <a:xfrm>
            <a:off x="7500958" y="642918"/>
            <a:ext cx="1357322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rgbClr val="FF0000"/>
                </a:solidFill>
              </a:rPr>
              <a:t>1d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1"/>
            <a:ext cx="8472518" cy="5214974"/>
          </a:xfrm>
        </p:spPr>
        <p:txBody>
          <a:bodyPr/>
          <a:lstStyle/>
          <a:p>
            <a:r>
              <a:rPr lang="en-US" altLang="zh-CN" dirty="0" smtClean="0"/>
              <a:t>4.practice the guitar/ before dinner</a:t>
            </a:r>
          </a:p>
          <a:p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0000CC"/>
                </a:solidFill>
              </a:rPr>
              <a:t>Does Dave must practice the guitar? 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   before dinner?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   Yes, he does.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5. do the dishes/after dinner</a:t>
            </a:r>
          </a:p>
          <a:p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0000CC"/>
                </a:solidFill>
              </a:rPr>
              <a:t>Does Dave have to do the dishes after dinner?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    Yes, he does.</a:t>
            </a:r>
            <a:endParaRPr lang="zh-CN" alt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/>
          </a:bodyPr>
          <a:lstStyle/>
          <a:p>
            <a:r>
              <a:rPr lang="en-US" altLang="zh-CN" dirty="0" smtClean="0"/>
              <a:t>6. watch TV/ in the evening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Can Dave watch TV in the evening?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No, he can’t.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7. help his mom make breakfast/ every  morning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Does Dave have to help his mom make   breakfast every  morning?</a:t>
            </a:r>
          </a:p>
          <a:p>
            <a:r>
              <a:rPr lang="en-US" altLang="zh-CN" dirty="0" smtClean="0">
                <a:solidFill>
                  <a:srgbClr val="0000CC"/>
                </a:solidFill>
              </a:rPr>
              <a:t>Yes, he does.</a:t>
            </a:r>
          </a:p>
          <a:p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en-US" altLang="zh-CN" dirty="0" smtClean="0">
                <a:solidFill>
                  <a:srgbClr val="0000CC"/>
                </a:solidFill>
              </a:rPr>
              <a:t>……………….</a:t>
            </a:r>
            <a:endParaRPr lang="zh-CN" alt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3286125"/>
            <a:ext cx="8677275" cy="3455988"/>
          </a:xfrm>
        </p:spPr>
        <p:txBody>
          <a:bodyPr/>
          <a:lstStyle/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1. They usually take a walk ____ dinner. </a:t>
            </a:r>
          </a:p>
          <a:p>
            <a:pPr marL="441325" indent="-441325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2. Don’t eat anything _____ you go to bed.</a:t>
            </a:r>
          </a:p>
          <a:p>
            <a:pPr marL="441325" indent="-441325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en-US" altLang="zh-CN" sz="3600" b="1" dirty="0" smtClean="0">
                <a:latin typeface="Times New Roman" pitchFamily="18" charset="0"/>
                <a:cs typeface="Times New Roman" pitchFamily="18" charset="0"/>
              </a:rPr>
              <a:t>3. Peter ________ basketball for two hours every day. 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429124" y="3929066"/>
            <a:ext cx="14398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before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643570" y="3214686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after</a:t>
            </a:r>
          </a:p>
        </p:txBody>
      </p:sp>
      <p:sp>
        <p:nvSpPr>
          <p:cNvPr id="23560" name="Text Box 2"/>
          <p:cNvSpPr txBox="1">
            <a:spLocks noChangeArrowheads="1"/>
          </p:cNvSpPr>
          <p:nvPr/>
        </p:nvSpPr>
        <p:spPr bwMode="auto">
          <a:xfrm>
            <a:off x="468313" y="2133600"/>
            <a:ext cx="4318001" cy="61555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25400">
                <a:solidFill>
                  <a:srgbClr val="C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before, </a:t>
            </a:r>
            <a:r>
              <a:rPr lang="en-US" altLang="zh-CN" sz="3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after, practice</a:t>
            </a:r>
            <a:endParaRPr lang="en-US" altLang="zh-CN" sz="3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1" name="Text Box 2"/>
          <p:cNvSpPr txBox="1">
            <a:spLocks noChangeArrowheads="1"/>
          </p:cNvSpPr>
          <p:nvPr/>
        </p:nvSpPr>
        <p:spPr bwMode="auto">
          <a:xfrm>
            <a:off x="3419475" y="1341438"/>
            <a:ext cx="2449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选词填空</a:t>
            </a:r>
            <a:endParaRPr lang="en-US" altLang="zh-C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6" name="WordArt 14"/>
          <p:cNvSpPr>
            <a:spLocks noChangeArrowheads="1" noChangeShapeType="1" noTextEdit="1"/>
          </p:cNvSpPr>
          <p:nvPr/>
        </p:nvSpPr>
        <p:spPr bwMode="auto">
          <a:xfrm>
            <a:off x="323850" y="765175"/>
            <a:ext cx="2449513" cy="1052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/>
                <a:cs typeface="Arial"/>
              </a:rPr>
              <a:t>Exercises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1928794" y="4572008"/>
            <a:ext cx="2089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practices</a:t>
            </a:r>
          </a:p>
        </p:txBody>
      </p:sp>
    </p:spTree>
    <p:extLst>
      <p:ext uri="{BB962C8B-B14F-4D97-AF65-F5344CB8AC3E}">
        <p14:creationId xmlns="" xmlns:p14="http://schemas.microsoft.com/office/powerpoint/2010/main" val="1754253203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0" grpId="0"/>
      <p:bldP spid="11" grpId="0"/>
      <p:bldP spid="23560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344613" y="1714500"/>
            <a:ext cx="6540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1. Don’t arrive late for class</a:t>
            </a:r>
            <a:r>
              <a:rPr lang="en-US" altLang="zh-CN" dirty="0" smtClean="0"/>
              <a:t>.</a:t>
            </a:r>
            <a:endParaRPr lang="en-US" altLang="zh-CN" dirty="0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344613" y="2625725"/>
            <a:ext cx="73310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2. Don’t run in the hallways.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366838" y="3575050"/>
            <a:ext cx="61547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/>
              <a:t>3. Don’t eat in the classroom.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317625" y="4357688"/>
            <a:ext cx="66119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/>
              <a:t>4. Don’t listen to music in the           </a:t>
            </a:r>
          </a:p>
          <a:p>
            <a:pPr eaLnBrk="1" hangingPunct="1"/>
            <a:r>
              <a:rPr lang="en-US" altLang="zh-CN" dirty="0"/>
              <a:t>    </a:t>
            </a:r>
            <a:r>
              <a:rPr lang="en-US" altLang="zh-CN" dirty="0" smtClean="0"/>
              <a:t>classrooms.</a:t>
            </a:r>
            <a:endParaRPr lang="en-US" altLang="zh-CN" dirty="0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357313" y="5641975"/>
            <a:ext cx="5327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/>
              <a:t>5. Don’t fight.</a:t>
            </a:r>
          </a:p>
        </p:txBody>
      </p:sp>
      <p:pic>
        <p:nvPicPr>
          <p:cNvPr id="14347" name="Picture 11" descr="4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77787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2" descr="y07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300663"/>
            <a:ext cx="97313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14" descr="y008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6511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5" descr="7_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643313"/>
            <a:ext cx="4794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16" descr="31clock00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3" y="1757363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9586" y="0"/>
            <a:ext cx="19438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Revision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111495" y="584775"/>
            <a:ext cx="67338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C00000"/>
                </a:solidFill>
              </a:rPr>
              <a:t>What are the rules at </a:t>
            </a:r>
            <a:r>
              <a:rPr lang="en-US" altLang="zh-CN" dirty="0" smtClean="0">
                <a:solidFill>
                  <a:srgbClr val="C00000"/>
                </a:solidFill>
              </a:rPr>
              <a:t>our </a:t>
            </a:r>
            <a:r>
              <a:rPr lang="en-US" altLang="zh-CN" dirty="0">
                <a:solidFill>
                  <a:srgbClr val="C00000"/>
                </a:solidFill>
              </a:rPr>
              <a:t>school?</a:t>
            </a:r>
          </a:p>
        </p:txBody>
      </p:sp>
    </p:spTree>
    <p:extLst>
      <p:ext uri="{BB962C8B-B14F-4D97-AF65-F5344CB8AC3E}">
        <p14:creationId xmlns="" xmlns:p14="http://schemas.microsoft.com/office/powerpoint/2010/main" val="2856529656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14343" grpId="0"/>
      <p:bldP spid="14344" grpId="0"/>
      <p:bldP spid="14345" grpId="0"/>
      <p:bldP spid="143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323850" y="188913"/>
            <a:ext cx="8424863" cy="532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685800" indent="-6858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5000"/>
              </a:lnSpc>
            </a:pPr>
            <a:r>
              <a:rPr lang="zh-CN" altLang="en-US" dirty="0">
                <a:solidFill>
                  <a:srgbClr val="CC00CC"/>
                </a:solidFill>
              </a:rPr>
              <a:t>根据句意选词填空。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1. (Don’t, No) run in the street! It’s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dangerous.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2. You need to (bring, wear) your hat and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 scarf. It’s cold outside.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3. You (have to, can) sit here. There’s 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/>
              <a:t>     nobody on the </a:t>
            </a:r>
            <a:r>
              <a:rPr lang="en-US" altLang="zh-CN" i="1" dirty="0"/>
              <a:t>seat </a:t>
            </a:r>
            <a:r>
              <a:rPr lang="en-US" altLang="zh-CN" dirty="0"/>
              <a:t>(</a:t>
            </a:r>
            <a:r>
              <a:rPr lang="zh-CN" altLang="en-US" dirty="0"/>
              <a:t>座位</a:t>
            </a:r>
            <a:r>
              <a:rPr lang="en-US" altLang="zh-CN" dirty="0" smtClean="0"/>
              <a:t>).</a:t>
            </a:r>
          </a:p>
          <a:p>
            <a:pPr eaLnBrk="1" hangingPunct="1">
              <a:lnSpc>
                <a:spcPct val="105000"/>
              </a:lnSpc>
            </a:pPr>
            <a:r>
              <a:rPr lang="en-US" altLang="zh-CN" dirty="0" smtClean="0"/>
              <a:t>4. I (must, have to) practice the guitar before dinner.</a:t>
            </a:r>
            <a:endParaRPr lang="en-US" altLang="zh-CN" dirty="0"/>
          </a:p>
        </p:txBody>
      </p:sp>
      <p:sp>
        <p:nvSpPr>
          <p:cNvPr id="55302" name="Oval 6"/>
          <p:cNvSpPr>
            <a:spLocks noChangeArrowheads="1"/>
          </p:cNvSpPr>
          <p:nvPr/>
        </p:nvSpPr>
        <p:spPr bwMode="auto">
          <a:xfrm>
            <a:off x="971550" y="836613"/>
            <a:ext cx="1296988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3" name="Oval 7"/>
          <p:cNvSpPr>
            <a:spLocks noChangeArrowheads="1"/>
          </p:cNvSpPr>
          <p:nvPr/>
        </p:nvSpPr>
        <p:spPr bwMode="auto">
          <a:xfrm>
            <a:off x="4716463" y="1989138"/>
            <a:ext cx="1152525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304" name="Oval 8"/>
          <p:cNvSpPr>
            <a:spLocks noChangeArrowheads="1"/>
          </p:cNvSpPr>
          <p:nvPr/>
        </p:nvSpPr>
        <p:spPr bwMode="auto">
          <a:xfrm>
            <a:off x="1285852" y="4357694"/>
            <a:ext cx="1008063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3286116" y="3214686"/>
            <a:ext cx="1008063" cy="57626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44335994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 animBg="1"/>
      <p:bldP spid="55303" grpId="0" animBg="1"/>
      <p:bldP spid="55304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9"/>
          <p:cNvSpPr>
            <a:spLocks noChangeArrowheads="1"/>
          </p:cNvSpPr>
          <p:nvPr/>
        </p:nvSpPr>
        <p:spPr bwMode="auto">
          <a:xfrm>
            <a:off x="27743" y="-31238"/>
            <a:ext cx="3896185" cy="424732"/>
          </a:xfrm>
          <a:prstGeom prst="rect">
            <a:avLst/>
          </a:prstGeom>
          <a:solidFill>
            <a:srgbClr val="FFFFFF">
              <a:alpha val="70195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dirty="0">
                <a:solidFill>
                  <a:srgbClr val="6600FF"/>
                </a:solidFill>
                <a:latin typeface="Arial" charset="0"/>
              </a:rPr>
              <a:t>Translate and write them down.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539750" y="1628775"/>
            <a:ext cx="7200900" cy="383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1. </a:t>
            </a:r>
            <a:r>
              <a:rPr lang="zh-CN" altLang="en-US" sz="3200" dirty="0"/>
              <a:t>学生不得不每天打扫教室。</a:t>
            </a:r>
          </a:p>
          <a:p>
            <a:pPr marL="685800" indent="-685800">
              <a:lnSpc>
                <a:spcPct val="95000"/>
              </a:lnSpc>
              <a:buFontTx/>
              <a:buChar char="•"/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2. </a:t>
            </a:r>
            <a:r>
              <a:rPr lang="zh-CN" altLang="en-US" sz="3200" dirty="0"/>
              <a:t>她不得不每天穿校服吗？</a:t>
            </a:r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endParaRPr lang="zh-CN" altLang="en-US" sz="3200" dirty="0"/>
          </a:p>
          <a:p>
            <a:pPr marL="685800" indent="-685800">
              <a:lnSpc>
                <a:spcPct val="95000"/>
              </a:lnSpc>
            </a:pPr>
            <a:r>
              <a:rPr lang="en-US" altLang="zh-CN" sz="3200" dirty="0"/>
              <a:t>3. </a:t>
            </a:r>
            <a:r>
              <a:rPr lang="zh-CN" altLang="en-US" sz="3200" dirty="0"/>
              <a:t>我放学后不得不做家庭作业。</a:t>
            </a:r>
          </a:p>
          <a:p>
            <a:pPr marL="685800" indent="-685800">
              <a:lnSpc>
                <a:spcPct val="95000"/>
              </a:lnSpc>
            </a:pPr>
            <a:r>
              <a:rPr lang="zh-CN" altLang="en-US" sz="3200" dirty="0"/>
              <a:t>    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83568" y="3716337"/>
            <a:ext cx="804578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Does she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wear a uniform </a:t>
            </a:r>
            <a:r>
              <a:rPr lang="en-US" altLang="zh-CN" sz="3200" dirty="0" smtClean="0">
                <a:solidFill>
                  <a:srgbClr val="3333FF"/>
                </a:solidFill>
              </a:rPr>
              <a:t>every </a:t>
            </a:r>
            <a:r>
              <a:rPr lang="en-US" altLang="zh-CN" sz="3200" dirty="0">
                <a:solidFill>
                  <a:srgbClr val="3333FF"/>
                </a:solidFill>
              </a:rPr>
              <a:t>day?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82750" y="2143432"/>
            <a:ext cx="770547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Students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clean classrooms every day.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752143" y="5373688"/>
            <a:ext cx="7273925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dirty="0">
                <a:solidFill>
                  <a:srgbClr val="3333FF"/>
                </a:solidFill>
              </a:rPr>
              <a:t>I </a:t>
            </a:r>
            <a:r>
              <a:rPr lang="en-US" altLang="zh-CN" sz="3200" dirty="0">
                <a:solidFill>
                  <a:srgbClr val="FF0000"/>
                </a:solidFill>
              </a:rPr>
              <a:t>have to </a:t>
            </a:r>
            <a:r>
              <a:rPr lang="en-US" altLang="zh-CN" sz="3200" dirty="0">
                <a:solidFill>
                  <a:srgbClr val="3333FF"/>
                </a:solidFill>
              </a:rPr>
              <a:t>do homework after school.</a:t>
            </a:r>
          </a:p>
        </p:txBody>
      </p:sp>
    </p:spTree>
    <p:extLst>
      <p:ext uri="{BB962C8B-B14F-4D97-AF65-F5344CB8AC3E}">
        <p14:creationId xmlns="" xmlns:p14="http://schemas.microsoft.com/office/powerpoint/2010/main" val="2410522817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根据自身情况，至少列出</a:t>
            </a:r>
            <a:r>
              <a:rPr lang="en-US" altLang="zh-CN" dirty="0" smtClean="0"/>
              <a:t>5</a:t>
            </a:r>
            <a:r>
              <a:rPr lang="zh-CN" altLang="en-US" dirty="0" smtClean="0"/>
              <a:t>条家规。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algn="ctr"/>
            <a:r>
              <a:rPr lang="en-US" altLang="zh-CN" sz="3600" dirty="0" smtClean="0">
                <a:solidFill>
                  <a:srgbClr val="C00000"/>
                </a:solidFill>
              </a:rPr>
              <a:t>Family Rules</a:t>
            </a:r>
          </a:p>
          <a:p>
            <a:r>
              <a:rPr lang="en-US" altLang="zh-CN" dirty="0" smtClean="0"/>
              <a:t>1. </a:t>
            </a:r>
            <a:r>
              <a:rPr lang="en-US" altLang="zh-CN" u="sng" dirty="0" smtClean="0"/>
              <a:t>Don’t talk loudly on the phone.</a:t>
            </a:r>
          </a:p>
          <a:p>
            <a:r>
              <a:rPr lang="en-US" altLang="zh-CN" dirty="0" smtClean="0"/>
              <a:t>2. </a:t>
            </a:r>
            <a:r>
              <a:rPr lang="en-US" altLang="zh-CN" u="sng" dirty="0" smtClean="0"/>
              <a:t>Don’t watch too late at night .</a:t>
            </a:r>
          </a:p>
          <a:p>
            <a:r>
              <a:rPr lang="en-US" altLang="zh-CN" dirty="0" smtClean="0"/>
              <a:t>3.</a:t>
            </a:r>
            <a:r>
              <a:rPr lang="en-US" altLang="zh-CN" u="sng" dirty="0" smtClean="0"/>
              <a:t> Don’t eat in bed.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en-US" altLang="zh-CN" u="sng" dirty="0" smtClean="0"/>
              <a:t> Clean your bedroom on weekends.</a:t>
            </a:r>
            <a:endParaRPr lang="en-US" altLang="zh-CN" dirty="0" smtClean="0"/>
          </a:p>
          <a:p>
            <a:r>
              <a:rPr lang="en-US" altLang="zh-CN" dirty="0" smtClean="0"/>
              <a:t>5.</a:t>
            </a:r>
            <a:r>
              <a:rPr lang="en-US" altLang="zh-CN" u="sng" dirty="0" smtClean="0"/>
              <a:t> Don’t get up too late .</a:t>
            </a:r>
            <a:endParaRPr lang="en-US" altLang="zh-CN" dirty="0" smtClean="0"/>
          </a:p>
          <a:p>
            <a:r>
              <a:rPr lang="en-US" altLang="zh-CN" dirty="0" smtClean="0"/>
              <a:t>6.</a:t>
            </a:r>
            <a:r>
              <a:rPr lang="en-US" altLang="zh-CN" u="sng" dirty="0" smtClean="0"/>
              <a:t> </a:t>
            </a:r>
            <a:r>
              <a:rPr lang="en-US" altLang="zh-CN" u="sng" smtClean="0"/>
              <a:t>Don’t play </a:t>
            </a:r>
            <a:r>
              <a:rPr lang="en-US" altLang="zh-CN" u="sng" dirty="0" smtClean="0"/>
              <a:t>the computer games.</a:t>
            </a:r>
            <a:endParaRPr lang="zh-CN" altLang="en-US" dirty="0"/>
          </a:p>
        </p:txBody>
      </p:sp>
      <p:sp>
        <p:nvSpPr>
          <p:cNvPr id="4" name="云形 3"/>
          <p:cNvSpPr/>
          <p:nvPr/>
        </p:nvSpPr>
        <p:spPr>
          <a:xfrm>
            <a:off x="0" y="1142984"/>
            <a:ext cx="2357454" cy="98583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C00000"/>
                </a:solidFill>
              </a:rPr>
              <a:t>homework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altLang="zh-CN" dirty="0" smtClean="0"/>
              <a:t>Revision of the new words.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</p:spPr>
        <p:txBody>
          <a:bodyPr/>
          <a:lstStyle/>
          <a:p>
            <a:r>
              <a:rPr lang="en-US" altLang="zh-CN" dirty="0" smtClean="0"/>
              <a:t>T: They go out by motorbike? Can you tell me the meaning of “</a:t>
            </a:r>
            <a:r>
              <a:rPr lang="en-US" altLang="zh-CN" dirty="0" smtClean="0">
                <a:solidFill>
                  <a:srgbClr val="C00000"/>
                </a:solidFill>
              </a:rPr>
              <a:t>go out </a:t>
            </a:r>
            <a:r>
              <a:rPr lang="en-US" altLang="zh-CN" dirty="0" smtClean="0"/>
              <a:t>”?</a:t>
            </a:r>
          </a:p>
          <a:p>
            <a:r>
              <a:rPr lang="en-US" altLang="zh-CN" dirty="0" smtClean="0"/>
              <a:t>Ss: “</a:t>
            </a:r>
            <a:r>
              <a:rPr lang="zh-CN" altLang="en-US" dirty="0" smtClean="0">
                <a:solidFill>
                  <a:srgbClr val="C00000"/>
                </a:solidFill>
              </a:rPr>
              <a:t>外出（娱乐）</a:t>
            </a:r>
            <a:r>
              <a:rPr lang="en-US" altLang="zh-CN" dirty="0" smtClean="0"/>
              <a:t>” </a:t>
            </a:r>
          </a:p>
          <a:p>
            <a:endParaRPr lang="zh-CN" altLang="en-US" dirty="0"/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14686"/>
            <a:ext cx="4324345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T: Look at the pictures. What is picture 1?</a:t>
            </a:r>
          </a:p>
          <a:p>
            <a:pPr>
              <a:buNone/>
            </a:pPr>
            <a:r>
              <a:rPr lang="en-US" altLang="zh-CN" dirty="0" smtClean="0"/>
              <a:t>Ss: It is a </a:t>
            </a:r>
            <a:r>
              <a:rPr lang="en-US" altLang="zh-CN" dirty="0" smtClean="0">
                <a:solidFill>
                  <a:srgbClr val="C00000"/>
                </a:solidFill>
              </a:rPr>
              <a:t>dish</a:t>
            </a:r>
            <a:r>
              <a:rPr lang="en-US" altLang="zh-CN" dirty="0" smtClean="0"/>
              <a:t>. </a:t>
            </a:r>
          </a:p>
          <a:p>
            <a:pPr>
              <a:buNone/>
            </a:pPr>
            <a:r>
              <a:rPr lang="en-US" altLang="zh-CN" dirty="0" smtClean="0"/>
              <a:t>T: What is picture 2?</a:t>
            </a:r>
          </a:p>
          <a:p>
            <a:pPr>
              <a:buNone/>
            </a:pPr>
            <a:r>
              <a:rPr lang="en-US" altLang="zh-CN" dirty="0" smtClean="0"/>
              <a:t>Ss: They are </a:t>
            </a:r>
            <a:r>
              <a:rPr lang="en-US" altLang="zh-CN" dirty="0" smtClean="0">
                <a:solidFill>
                  <a:srgbClr val="C00000"/>
                </a:solidFill>
              </a:rPr>
              <a:t>dirty dishes</a:t>
            </a:r>
            <a:r>
              <a:rPr lang="en-US" altLang="zh-CN" dirty="0" smtClean="0"/>
              <a:t>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286256"/>
            <a:ext cx="26955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286257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圆角矩形 12"/>
          <p:cNvSpPr/>
          <p:nvPr/>
        </p:nvSpPr>
        <p:spPr>
          <a:xfrm>
            <a:off x="3071802" y="2071678"/>
            <a:ext cx="200026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碟，盘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29190" y="3143248"/>
            <a:ext cx="200026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脏的盘子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Look at the picture.</a:t>
            </a:r>
          </a:p>
          <a:p>
            <a:r>
              <a:rPr lang="en-US" altLang="zh-CN" dirty="0" smtClean="0"/>
              <a:t>What is the boy doing?</a:t>
            </a:r>
          </a:p>
          <a:p>
            <a:r>
              <a:rPr lang="en-US" altLang="zh-CN" dirty="0" smtClean="0"/>
              <a:t>He is </a:t>
            </a:r>
            <a:r>
              <a:rPr lang="en-US" altLang="zh-CN" dirty="0" smtClean="0">
                <a:solidFill>
                  <a:srgbClr val="FF0000"/>
                </a:solidFill>
              </a:rPr>
              <a:t>practicing the guitar</a:t>
            </a:r>
            <a:r>
              <a:rPr lang="en-US" altLang="zh-CN" dirty="0" smtClean="0"/>
              <a:t>?</a:t>
            </a:r>
          </a:p>
          <a:p>
            <a:r>
              <a:rPr lang="en-US" altLang="zh-CN" dirty="0" smtClean="0"/>
              <a:t>What is the meaning of “</a:t>
            </a:r>
            <a:r>
              <a:rPr lang="en-US" altLang="zh-CN" dirty="0" smtClean="0">
                <a:solidFill>
                  <a:srgbClr val="FF0000"/>
                </a:solidFill>
              </a:rPr>
              <a:t>practice</a:t>
            </a:r>
            <a:r>
              <a:rPr lang="en-US" altLang="zh-CN" dirty="0" smtClean="0"/>
              <a:t>”?</a:t>
            </a:r>
            <a:endParaRPr lang="zh-CN" altLang="en-US" dirty="0"/>
          </a:p>
        </p:txBody>
      </p:sp>
      <p:pic>
        <p:nvPicPr>
          <p:cNvPr id="4" name="Picture 17" descr="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4000504"/>
            <a:ext cx="2232025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爆炸形 1 4"/>
          <p:cNvSpPr/>
          <p:nvPr/>
        </p:nvSpPr>
        <p:spPr>
          <a:xfrm>
            <a:off x="1714480" y="4572008"/>
            <a:ext cx="2000264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练习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T: What is the woman doing?</a:t>
            </a:r>
          </a:p>
          <a:p>
            <a:r>
              <a:rPr lang="en-US" altLang="zh-CN" dirty="0" smtClean="0"/>
              <a:t>Ss: She is </a:t>
            </a:r>
            <a:r>
              <a:rPr lang="en-US" altLang="zh-CN" dirty="0" smtClean="0">
                <a:solidFill>
                  <a:srgbClr val="C00000"/>
                </a:solidFill>
              </a:rPr>
              <a:t>doing the dishes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T: What’s the meaning of </a:t>
            </a:r>
          </a:p>
          <a:p>
            <a:r>
              <a:rPr lang="en-US" altLang="zh-CN" dirty="0" smtClean="0"/>
              <a:t>“</a:t>
            </a:r>
            <a:r>
              <a:rPr lang="en-US" altLang="zh-CN" dirty="0" smtClean="0">
                <a:solidFill>
                  <a:srgbClr val="C00000"/>
                </a:solidFill>
              </a:rPr>
              <a:t>do the dishes </a:t>
            </a:r>
            <a:r>
              <a:rPr lang="en-US" altLang="zh-CN" dirty="0" smtClean="0"/>
              <a:t>”?</a:t>
            </a:r>
          </a:p>
          <a:p>
            <a:r>
              <a:rPr lang="en-US" altLang="zh-CN" dirty="0" smtClean="0"/>
              <a:t>Ss: It means “</a:t>
            </a:r>
            <a:r>
              <a:rPr lang="zh-CN" altLang="en-US" dirty="0" smtClean="0">
                <a:solidFill>
                  <a:srgbClr val="C00000"/>
                </a:solidFill>
              </a:rPr>
              <a:t>清洗餐具</a:t>
            </a:r>
            <a:r>
              <a:rPr lang="en-US" altLang="zh-CN" dirty="0" smtClean="0"/>
              <a:t>”.</a:t>
            </a:r>
          </a:p>
          <a:p>
            <a:r>
              <a:rPr lang="en-US" altLang="zh-CN" dirty="0" smtClean="0"/>
              <a:t>Where is she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r>
              <a:rPr lang="en-US" altLang="zh-CN" dirty="0" smtClean="0"/>
              <a:t>She is in the </a:t>
            </a:r>
            <a:r>
              <a:rPr lang="en-US" altLang="zh-CN" dirty="0" smtClean="0">
                <a:solidFill>
                  <a:srgbClr val="C00000"/>
                </a:solidFill>
              </a:rPr>
              <a:t>kitchen</a:t>
            </a:r>
            <a:r>
              <a:rPr lang="en-US" altLang="zh-CN" dirty="0" smtClean="0"/>
              <a:t>.</a:t>
            </a:r>
          </a:p>
          <a:p>
            <a:pPr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928934"/>
            <a:ext cx="29337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圆角矩形 5"/>
          <p:cNvSpPr/>
          <p:nvPr/>
        </p:nvSpPr>
        <p:spPr>
          <a:xfrm>
            <a:off x="3643306" y="4500570"/>
            <a:ext cx="142876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厨房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en-US" altLang="zh-CN" dirty="0" smtClean="0"/>
              <a:t>Look at the picture. </a:t>
            </a:r>
          </a:p>
          <a:p>
            <a:r>
              <a:rPr lang="en-US" altLang="zh-CN" dirty="0" smtClean="0"/>
              <a:t>What we should do </a:t>
            </a:r>
            <a:r>
              <a:rPr lang="en-US" altLang="zh-CN" dirty="0" smtClean="0">
                <a:solidFill>
                  <a:srgbClr val="C00000"/>
                </a:solidFill>
              </a:rPr>
              <a:t>before</a:t>
            </a:r>
            <a:r>
              <a:rPr lang="en-US" altLang="zh-CN" dirty="0" smtClean="0"/>
              <a:t> going to bed?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We should </a:t>
            </a:r>
            <a:r>
              <a:rPr lang="en-US" altLang="zh-CN" dirty="0" smtClean="0">
                <a:solidFill>
                  <a:srgbClr val="C00000"/>
                </a:solidFill>
              </a:rPr>
              <a:t>make our bed</a:t>
            </a:r>
            <a:r>
              <a:rPr lang="en-US" altLang="zh-CN" dirty="0" smtClean="0"/>
              <a:t>.</a:t>
            </a:r>
          </a:p>
          <a:p>
            <a:endParaRPr lang="zh-CN" altLang="en-US" dirty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3429000"/>
            <a:ext cx="278608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爆炸形 1 5"/>
          <p:cNvSpPr/>
          <p:nvPr/>
        </p:nvSpPr>
        <p:spPr>
          <a:xfrm>
            <a:off x="2786050" y="2714620"/>
            <a:ext cx="2643206" cy="1500198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铺床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7" name="流程图: 显示 6"/>
          <p:cNvSpPr/>
          <p:nvPr/>
        </p:nvSpPr>
        <p:spPr>
          <a:xfrm>
            <a:off x="5000628" y="1571612"/>
            <a:ext cx="2643206" cy="969838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在</a:t>
            </a:r>
            <a:r>
              <a:rPr lang="en-US" altLang="zh-CN" sz="2800" dirty="0" smtClean="0">
                <a:solidFill>
                  <a:srgbClr val="C00000"/>
                </a:solidFill>
              </a:rPr>
              <a:t>…</a:t>
            </a:r>
            <a:r>
              <a:rPr lang="zh-CN" altLang="en-US" sz="2800" dirty="0" smtClean="0">
                <a:solidFill>
                  <a:srgbClr val="C00000"/>
                </a:solidFill>
              </a:rPr>
              <a:t>以前；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rgbClr val="C00000"/>
                </a:solidFill>
              </a:rPr>
              <a:t>以前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8" name="Picture 18" descr="E:\图片库\动作\182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3929066"/>
            <a:ext cx="1871662" cy="19050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2" name="coin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-324544" y="1693863"/>
            <a:ext cx="3168650" cy="374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out</a:t>
            </a:r>
          </a:p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go out</a:t>
            </a:r>
          </a:p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practice</a:t>
            </a:r>
          </a:p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dish</a:t>
            </a:r>
            <a:endParaRPr lang="en-US" altLang="zh-CN" dirty="0">
              <a:solidFill>
                <a:srgbClr val="0000FF"/>
              </a:solidFill>
            </a:endParaRPr>
          </a:p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do </a:t>
            </a:r>
            <a:r>
              <a:rPr lang="en-US" altLang="zh-CN" dirty="0">
                <a:solidFill>
                  <a:srgbClr val="0000FF"/>
                </a:solidFill>
              </a:rPr>
              <a:t>the </a:t>
            </a:r>
            <a:r>
              <a:rPr lang="en-US" altLang="zh-CN" dirty="0" smtClean="0">
                <a:solidFill>
                  <a:srgbClr val="0000FF"/>
                </a:solidFill>
              </a:rPr>
              <a:t>dishes</a:t>
            </a:r>
            <a:endParaRPr lang="en-US" altLang="zh-CN" dirty="0">
              <a:solidFill>
                <a:srgbClr val="0000FF"/>
              </a:solidFill>
            </a:endParaRPr>
          </a:p>
          <a:p>
            <a:pPr algn="r" eaLnBrk="1" hangingPunct="1">
              <a:lnSpc>
                <a:spcPct val="110000"/>
              </a:lnSpc>
            </a:pPr>
            <a:r>
              <a:rPr lang="en-US" altLang="zh-CN" dirty="0" smtClean="0">
                <a:solidFill>
                  <a:srgbClr val="0000FF"/>
                </a:solidFill>
              </a:rPr>
              <a:t>before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3751584" y="1695450"/>
            <a:ext cx="5068888" cy="435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i="1" dirty="0">
                <a:solidFill>
                  <a:srgbClr val="FF0000"/>
                </a:solidFill>
              </a:rPr>
              <a:t>adv.</a:t>
            </a:r>
            <a:r>
              <a:rPr lang="en-US" altLang="zh-CN" dirty="0"/>
              <a:t> </a:t>
            </a:r>
            <a:r>
              <a:rPr lang="zh-CN" altLang="en-US" dirty="0" smtClean="0"/>
              <a:t>外出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外出</a:t>
            </a:r>
            <a:r>
              <a:rPr lang="en-US" altLang="zh-CN" dirty="0"/>
              <a:t>(</a:t>
            </a:r>
            <a:r>
              <a:rPr lang="zh-CN" altLang="en-US" dirty="0" smtClean="0"/>
              <a:t>娱乐</a:t>
            </a:r>
            <a:r>
              <a:rPr lang="en-US" altLang="zh-CN" dirty="0" smtClean="0"/>
              <a:t>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i="1" dirty="0" err="1" smtClean="0">
                <a:solidFill>
                  <a:srgbClr val="FF0000"/>
                </a:solidFill>
              </a:rPr>
              <a:t>v</a:t>
            </a:r>
            <a:r>
              <a:rPr lang="en-US" altLang="zh-CN" i="1" dirty="0" err="1">
                <a:solidFill>
                  <a:srgbClr val="FF0000"/>
                </a:solidFill>
              </a:rPr>
              <a:t>.&amp;n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/>
              <a:t> </a:t>
            </a:r>
            <a:r>
              <a:rPr lang="zh-CN" altLang="en-US" dirty="0" smtClean="0"/>
              <a:t>练习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en-US" altLang="zh-CN" i="1" dirty="0" smtClean="0">
                <a:solidFill>
                  <a:srgbClr val="FF0000"/>
                </a:solidFill>
              </a:rPr>
              <a:t>n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/>
              <a:t> </a:t>
            </a:r>
            <a:r>
              <a:rPr lang="zh-CN" altLang="en-US" dirty="0"/>
              <a:t>碟；</a:t>
            </a:r>
            <a:r>
              <a:rPr lang="zh-CN" altLang="en-US" dirty="0" smtClean="0"/>
              <a:t>盘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zh-CN" altLang="en-US" dirty="0" smtClean="0"/>
              <a:t>清洗餐具</a:t>
            </a:r>
            <a:endParaRPr lang="en-US" altLang="zh-CN" dirty="0" smtClean="0"/>
          </a:p>
          <a:p>
            <a:pPr eaLnBrk="1" hangingPunct="1">
              <a:lnSpc>
                <a:spcPct val="110000"/>
              </a:lnSpc>
            </a:pPr>
            <a:r>
              <a:rPr lang="en-US" altLang="zh-CN" i="1" dirty="0" err="1" smtClean="0">
                <a:solidFill>
                  <a:srgbClr val="FF0000"/>
                </a:solidFill>
              </a:rPr>
              <a:t>prep</a:t>
            </a:r>
            <a:r>
              <a:rPr lang="en-US" altLang="zh-CN" i="1" dirty="0" err="1">
                <a:solidFill>
                  <a:srgbClr val="FF0000"/>
                </a:solidFill>
              </a:rPr>
              <a:t>.&amp;conj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/>
              <a:t> </a:t>
            </a:r>
            <a:r>
              <a:rPr lang="zh-CN" altLang="en-US" dirty="0"/>
              <a:t>在</a:t>
            </a:r>
            <a:r>
              <a:rPr lang="en-US" altLang="zh-CN" dirty="0"/>
              <a:t>……</a:t>
            </a:r>
            <a:r>
              <a:rPr lang="zh-CN" altLang="en-US" dirty="0" smtClean="0"/>
              <a:t>以</a:t>
            </a:r>
            <a:r>
              <a:rPr lang="en-US" altLang="zh-CN" i="1" dirty="0" smtClean="0">
                <a:solidFill>
                  <a:srgbClr val="FF0000"/>
                </a:solidFill>
              </a:rPr>
              <a:t>adv</a:t>
            </a:r>
            <a:r>
              <a:rPr lang="en-US" altLang="zh-CN" i="1" dirty="0">
                <a:solidFill>
                  <a:srgbClr val="FF0000"/>
                </a:solidFill>
              </a:rPr>
              <a:t>.</a:t>
            </a:r>
            <a:r>
              <a:rPr lang="en-US" altLang="zh-CN" dirty="0"/>
              <a:t> </a:t>
            </a:r>
            <a:r>
              <a:rPr lang="zh-CN" altLang="en-US" dirty="0"/>
              <a:t>以前</a:t>
            </a:r>
            <a:endParaRPr lang="en-US" altLang="zh-CN" dirty="0"/>
          </a:p>
        </p:txBody>
      </p:sp>
      <p:sp>
        <p:nvSpPr>
          <p:cNvPr id="5" name="爆炸形 1 4"/>
          <p:cNvSpPr/>
          <p:nvPr/>
        </p:nvSpPr>
        <p:spPr>
          <a:xfrm>
            <a:off x="357158" y="285728"/>
            <a:ext cx="2285984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New words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2133553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57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57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57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57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55650" y="3213100"/>
            <a:ext cx="1584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go out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555875" y="3068638"/>
            <a:ext cx="3600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practice the guitar</a:t>
            </a:r>
          </a:p>
        </p:txBody>
      </p:sp>
      <p:pic>
        <p:nvPicPr>
          <p:cNvPr id="10252" name="Picture 12" descr="E:\图片库\人物\A065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213" y="3860800"/>
            <a:ext cx="23050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2" descr="E:\图片库\动作\2082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25538"/>
            <a:ext cx="1800225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 descr="E:\图片库\动作\洗盘子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7763" y="908050"/>
            <a:ext cx="2087562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651500" y="5589588"/>
            <a:ext cx="34925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00206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help mom make breakfast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2627313" y="5876925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F000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clean his room</a:t>
            </a: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6191250" y="2997200"/>
            <a:ext cx="2773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B05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do the dishes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250825" y="5949950"/>
            <a:ext cx="2592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2060"/>
                </a:solidFill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see friends</a:t>
            </a:r>
          </a:p>
        </p:txBody>
      </p:sp>
      <p:pic>
        <p:nvPicPr>
          <p:cNvPr id="21" name="Picture 13" descr="E:\图片库\动作\2270.t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860800"/>
            <a:ext cx="207010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8" descr="E:\图片库\动作\3578.t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789363"/>
            <a:ext cx="19431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191"/>
          <a:stretch/>
        </p:blipFill>
        <p:spPr>
          <a:xfrm>
            <a:off x="528638" y="950119"/>
            <a:ext cx="2027237" cy="2209800"/>
          </a:xfrm>
          <a:prstGeom prst="rect">
            <a:avLst/>
          </a:prstGeom>
        </p:spPr>
      </p:pic>
      <p:sp>
        <p:nvSpPr>
          <p:cNvPr id="23" name="笑脸 22"/>
          <p:cNvSpPr/>
          <p:nvPr/>
        </p:nvSpPr>
        <p:spPr>
          <a:xfrm>
            <a:off x="214282" y="0"/>
            <a:ext cx="1500198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Phrases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66282"/>
      </p:ext>
    </p:extLst>
  </p:cSld>
  <p:clrMapOvr>
    <a:masterClrMapping/>
  </p:clrMapOvr>
  <p:transition>
    <p:sndAc>
      <p:stSnd>
        <p:snd r:embed="rId2" name="hammer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17" grpId="0" autoUpdateAnimBg="0"/>
      <p:bldP spid="18" grpId="0" autoUpdateAnimBg="0"/>
      <p:bldP spid="19" grpId="0" autoUpdateAnimBg="0"/>
      <p:bldP spid="20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865</Words>
  <Application>Microsoft Office PowerPoint</Application>
  <PresentationFormat>全屏显示(4:3)</PresentationFormat>
  <Paragraphs>180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Revision of the new words.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根据自身情况，至少列出5条家规。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44</cp:revision>
  <dcterms:created xsi:type="dcterms:W3CDTF">2013-03-16T05:18:42Z</dcterms:created>
  <dcterms:modified xsi:type="dcterms:W3CDTF">2013-03-26T13:19:58Z</dcterms:modified>
</cp:coreProperties>
</file>